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1" r:id="rId3"/>
    <p:sldId id="263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60" r:id="rId12"/>
  </p:sldIdLst>
  <p:sldSz cx="10439400" cy="7559675"/>
  <p:notesSz cx="6858000" cy="9144000"/>
  <p:defaultTextStyle>
    <a:defPPr>
      <a:defRPr lang="ru-RU"/>
    </a:defPPr>
    <a:lvl1pPr marL="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824"/>
    <a:srgbClr val="5D0504"/>
    <a:srgbClr val="E06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74" autoAdjust="0"/>
  </p:normalViewPr>
  <p:slideViewPr>
    <p:cSldViewPr snapToGrid="0">
      <p:cViewPr varScale="1">
        <p:scale>
          <a:sx n="100" d="100"/>
          <a:sy n="100" d="100"/>
        </p:scale>
        <p:origin x="1488" y="84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Количество обращений</a:t>
            </a:r>
            <a:r>
              <a:rPr lang="ru-RU" sz="2400" b="1" baseline="0" dirty="0" smtClean="0">
                <a:solidFill>
                  <a:schemeClr val="tx1"/>
                </a:solidFill>
                <a:latin typeface="+mn-lt"/>
              </a:rPr>
              <a:t> в госорганы</a:t>
            </a:r>
            <a:endParaRPr lang="ru-RU" sz="2400" b="1" baseline="0" dirty="0">
              <a:solidFill>
                <a:schemeClr val="tx1"/>
              </a:solidFill>
              <a:latin typeface="+mn-lt"/>
            </a:endParaRPr>
          </a:p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0364796351783694"/>
          <c:y val="9.3688250397180317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786908740442842E-2"/>
          <c:y val="0.11845067475583429"/>
          <c:w val="0.96180555555555558"/>
          <c:h val="0.7528783902012247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2824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B53-4066-B516-324933FBBE5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B53-4066-B516-324933FBBE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B53-4066-B516-324933FBBE5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53-4066-B516-324933FBBE5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B53-4066-B516-324933FBBE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Лист1!$B$20:$B$24</c:f>
              <c:numCache>
                <c:formatCode>General</c:formatCode>
                <c:ptCount val="5"/>
                <c:pt idx="0">
                  <c:v>38</c:v>
                </c:pt>
                <c:pt idx="1">
                  <c:v>12</c:v>
                </c:pt>
                <c:pt idx="2">
                  <c:v>4</c:v>
                </c:pt>
                <c:pt idx="3">
                  <c:v>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F-4727-8F04-F8750C11DE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6954080"/>
        <c:axId val="476952768"/>
        <c:axId val="0"/>
      </c:bar3DChart>
      <c:catAx>
        <c:axId val="476954080"/>
        <c:scaling>
          <c:orientation val="minMax"/>
        </c:scaling>
        <c:delete val="1"/>
        <c:axPos val="b"/>
        <c:majorTickMark val="none"/>
        <c:minorTickMark val="none"/>
        <c:tickLblPos val="nextTo"/>
        <c:crossAx val="476952768"/>
        <c:crosses val="autoZero"/>
        <c:auto val="1"/>
        <c:lblAlgn val="ctr"/>
        <c:lblOffset val="100"/>
        <c:noMultiLvlLbl val="0"/>
      </c:catAx>
      <c:valAx>
        <c:axId val="47695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695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2824"/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explosion val="9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05-44C2-8522-6293E39F7EB6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05-44C2-8522-6293E39F7EB6}"/>
              </c:ext>
            </c:extLst>
          </c:dPt>
          <c:dPt>
            <c:idx val="2"/>
            <c:bubble3D val="0"/>
            <c:spPr>
              <a:solidFill>
                <a:srgbClr val="992824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205-44C2-8522-6293E39F7EB6}"/>
              </c:ext>
            </c:extLst>
          </c:dPt>
          <c:dLbls>
            <c:dLbl>
              <c:idx val="0"/>
              <c:layout>
                <c:manualLayout>
                  <c:x val="-2.2163649644129122E-2"/>
                  <c:y val="-2.1545522950229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05-44C2-8522-6293E39F7EB6}"/>
                </c:ext>
              </c:extLst>
            </c:dLbl>
            <c:dLbl>
              <c:idx val="1"/>
              <c:layout>
                <c:manualLayout>
                  <c:x val="3.3939380212786438E-3"/>
                  <c:y val="-9.7342402643710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05-44C2-8522-6293E39F7EB6}"/>
                </c:ext>
              </c:extLst>
            </c:dLbl>
            <c:dLbl>
              <c:idx val="2"/>
              <c:layout>
                <c:manualLayout>
                  <c:x val="-3.5511355593429585E-2"/>
                  <c:y val="-6.075722959031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05-44C2-8522-6293E39F7E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Работа без нарушений</c:v>
                </c:pt>
                <c:pt idx="1">
                  <c:v>Работа с нарушениями</c:v>
                </c:pt>
                <c:pt idx="2">
                  <c:v>"Спящие"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5-44C2-8522-6293E39F7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91422997831987318"/>
          <c:w val="0.89087591240875896"/>
          <c:h val="6.9346662835986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7D5BC-B99D-4ABC-A7FE-02DCCEBFC5B9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DAD46DD-2AF0-4311-A48B-F4D56F725C3C}">
      <dgm:prSet phldrT="[Текст]" custT="1"/>
      <dgm:spPr>
        <a:solidFill>
          <a:srgbClr val="992824"/>
        </a:solidFill>
      </dgm:spPr>
      <dgm:t>
        <a:bodyPr/>
        <a:lstStyle/>
        <a:p>
          <a:r>
            <a:rPr lang="ru-RU" sz="1700" b="1" dirty="0" smtClean="0"/>
            <a:t>Росаккредитация</a:t>
          </a:r>
          <a:endParaRPr lang="ru-RU" sz="1700" b="1" dirty="0"/>
        </a:p>
      </dgm:t>
    </dgm:pt>
    <dgm:pt modelId="{C301FBFB-C1FE-4B24-A0A2-AB35471C8CA6}" type="parTrans" cxnId="{2F93263B-CE97-4F31-BF59-ECEB0FF3EE61}">
      <dgm:prSet/>
      <dgm:spPr/>
      <dgm:t>
        <a:bodyPr/>
        <a:lstStyle/>
        <a:p>
          <a:endParaRPr lang="ru-RU"/>
        </a:p>
      </dgm:t>
    </dgm:pt>
    <dgm:pt modelId="{371EE803-4549-418A-97C0-5969670BE695}" type="sibTrans" cxnId="{2F93263B-CE97-4F31-BF59-ECEB0FF3EE61}">
      <dgm:prSet/>
      <dgm:spPr/>
      <dgm:t>
        <a:bodyPr/>
        <a:lstStyle/>
        <a:p>
          <a:endParaRPr lang="ru-RU"/>
        </a:p>
      </dgm:t>
    </dgm:pt>
    <dgm:pt modelId="{04859617-A228-4CE5-8610-7883D03FE6F7}">
      <dgm:prSet phldrT="[Текст]" custT="1"/>
      <dgm:spPr>
        <a:solidFill>
          <a:srgbClr val="992824"/>
        </a:solidFill>
      </dgm:spPr>
      <dgm:t>
        <a:bodyPr/>
        <a:lstStyle/>
        <a:p>
          <a:r>
            <a:rPr lang="ru-RU" sz="1700" b="1" dirty="0" err="1" smtClean="0"/>
            <a:t>Росстандарт</a:t>
          </a:r>
          <a:endParaRPr lang="ru-RU" sz="1700" b="1" dirty="0"/>
        </a:p>
      </dgm:t>
    </dgm:pt>
    <dgm:pt modelId="{31BB3FD0-3AB0-4ABD-A83B-787091993132}" type="parTrans" cxnId="{E8D8A5DB-FBE0-4830-8413-76E3E4D79652}">
      <dgm:prSet/>
      <dgm:spPr/>
      <dgm:t>
        <a:bodyPr/>
        <a:lstStyle/>
        <a:p>
          <a:endParaRPr lang="ru-RU"/>
        </a:p>
      </dgm:t>
    </dgm:pt>
    <dgm:pt modelId="{52643C4C-0F1B-4905-9E0B-735B954C2C12}" type="sibTrans" cxnId="{E8D8A5DB-FBE0-4830-8413-76E3E4D79652}">
      <dgm:prSet/>
      <dgm:spPr/>
      <dgm:t>
        <a:bodyPr/>
        <a:lstStyle/>
        <a:p>
          <a:endParaRPr lang="ru-RU"/>
        </a:p>
      </dgm:t>
    </dgm:pt>
    <dgm:pt modelId="{D00F1A66-72F0-4AA0-B039-250AA10C9AED}">
      <dgm:prSet phldrT="[Текст]" custT="1"/>
      <dgm:spPr>
        <a:solidFill>
          <a:srgbClr val="992824"/>
        </a:solidFill>
      </dgm:spPr>
      <dgm:t>
        <a:bodyPr/>
        <a:lstStyle/>
        <a:p>
          <a:r>
            <a:rPr lang="ru-RU" sz="1700" b="1" dirty="0" smtClean="0"/>
            <a:t>Добросовестные производители продукции</a:t>
          </a:r>
          <a:endParaRPr lang="ru-RU" sz="1700" b="1" dirty="0"/>
        </a:p>
      </dgm:t>
    </dgm:pt>
    <dgm:pt modelId="{CFB1C89B-46B5-412A-8897-22C0A58A831E}" type="parTrans" cxnId="{B9B0066F-1398-45D0-8BFA-0A5E39984406}">
      <dgm:prSet/>
      <dgm:spPr/>
      <dgm:t>
        <a:bodyPr/>
        <a:lstStyle/>
        <a:p>
          <a:endParaRPr lang="ru-RU"/>
        </a:p>
      </dgm:t>
    </dgm:pt>
    <dgm:pt modelId="{E9308706-69D4-4FDC-B847-83D544B92BAD}" type="sibTrans" cxnId="{B9B0066F-1398-45D0-8BFA-0A5E39984406}">
      <dgm:prSet/>
      <dgm:spPr/>
      <dgm:t>
        <a:bodyPr/>
        <a:lstStyle/>
        <a:p>
          <a:endParaRPr lang="ru-RU"/>
        </a:p>
      </dgm:t>
    </dgm:pt>
    <dgm:pt modelId="{69E2D5EA-5366-49E8-AB0C-E71CE9BF1065}">
      <dgm:prSet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ACDE2758-DC27-4DC7-BCD1-685070624460}" type="parTrans" cxnId="{FF604CD9-2717-43D6-8680-34A8DB6D84DB}">
      <dgm:prSet/>
      <dgm:spPr/>
      <dgm:t>
        <a:bodyPr/>
        <a:lstStyle/>
        <a:p>
          <a:endParaRPr lang="ru-RU"/>
        </a:p>
      </dgm:t>
    </dgm:pt>
    <dgm:pt modelId="{0B4B40A9-0151-465A-9BAD-613142710136}" type="sibTrans" cxnId="{FF604CD9-2717-43D6-8680-34A8DB6D84DB}">
      <dgm:prSet/>
      <dgm:spPr/>
      <dgm:t>
        <a:bodyPr/>
        <a:lstStyle/>
        <a:p>
          <a:endParaRPr lang="ru-RU"/>
        </a:p>
      </dgm:t>
    </dgm:pt>
    <dgm:pt modelId="{8EABACED-F985-46F9-A78D-23141665CF2D}" type="pres">
      <dgm:prSet presAssocID="{6E57D5BC-B99D-4ABC-A7FE-02DCCEBFC5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AF9D8A-9547-47CD-A444-DAE269798CF0}" type="pres">
      <dgm:prSet presAssocID="{DDAD46DD-2AF0-4311-A48B-F4D56F725C3C}" presName="linNode" presStyleCnt="0"/>
      <dgm:spPr/>
    </dgm:pt>
    <dgm:pt modelId="{AE3526F3-5351-45FA-9CC6-896E61C28F09}" type="pres">
      <dgm:prSet presAssocID="{DDAD46DD-2AF0-4311-A48B-F4D56F725C3C}" presName="parentShp" presStyleLbl="node1" presStyleIdx="0" presStyleCnt="3" custScaleX="67873" custScaleY="79226" custLinFactNeighborX="-6623" custLinFactNeighborY="15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CEC00-D7E9-4259-880C-0F364BC5C353}" type="pres">
      <dgm:prSet presAssocID="{DDAD46DD-2AF0-4311-A48B-F4D56F725C3C}" presName="childShp" presStyleLbl="bgAccFollowNode1" presStyleIdx="0" presStyleCnt="3" custScaleX="101494" custLinFactNeighborX="114" custLinFactNeighborY="14885">
        <dgm:presLayoutVars>
          <dgm:bulletEnabled val="1"/>
        </dgm:presLayoutVars>
      </dgm:prSet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57103D7D-A9CC-45DF-A1B5-AA16CB0D9D9D}" type="pres">
      <dgm:prSet presAssocID="{371EE803-4549-418A-97C0-5969670BE695}" presName="spacing" presStyleCnt="0"/>
      <dgm:spPr/>
    </dgm:pt>
    <dgm:pt modelId="{6C35CEC2-B416-48CC-90EA-B8FCD7FFFE39}" type="pres">
      <dgm:prSet presAssocID="{04859617-A228-4CE5-8610-7883D03FE6F7}" presName="linNode" presStyleCnt="0"/>
      <dgm:spPr/>
    </dgm:pt>
    <dgm:pt modelId="{B4ED5910-20B9-42B9-880C-E16A38E95623}" type="pres">
      <dgm:prSet presAssocID="{04859617-A228-4CE5-8610-7883D03FE6F7}" presName="parentShp" presStyleLbl="node1" presStyleIdx="1" presStyleCnt="3" custScaleX="69052" custScaleY="80194" custLinFactNeighborX="-6142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8137E-D835-4BA6-B8BB-959B0BA2BDCA}" type="pres">
      <dgm:prSet presAssocID="{04859617-A228-4CE5-8610-7883D03FE6F7}" presName="childShp" presStyleLbl="bgAccFollowNode1" presStyleIdx="1" presStyleCnt="3" custScaleX="102199" custLinFactNeighborX="314" custLinFactNeighborY="8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BE917-F47A-4014-AA09-0F9F84548BD4}" type="pres">
      <dgm:prSet presAssocID="{52643C4C-0F1B-4905-9E0B-735B954C2C12}" presName="spacing" presStyleCnt="0"/>
      <dgm:spPr/>
    </dgm:pt>
    <dgm:pt modelId="{8F050537-44C4-438E-ADBF-1A883B78F605}" type="pres">
      <dgm:prSet presAssocID="{D00F1A66-72F0-4AA0-B039-250AA10C9AED}" presName="linNode" presStyleCnt="0"/>
      <dgm:spPr/>
    </dgm:pt>
    <dgm:pt modelId="{ED0ACD2C-7211-4B47-8389-F7F38CAE3D02}" type="pres">
      <dgm:prSet presAssocID="{D00F1A66-72F0-4AA0-B039-250AA10C9AED}" presName="parentShp" presStyleLbl="node1" presStyleIdx="2" presStyleCnt="3" custScaleX="68846" custScaleY="75971" custLinFactNeighborX="-6908" custLinFactNeighborY="-1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67110-F771-40EB-8734-F198930C9714}" type="pres">
      <dgm:prSet presAssocID="{D00F1A66-72F0-4AA0-B039-250AA10C9AED}" presName="childShp" presStyleLbl="bgAccFollowNode1" presStyleIdx="2" presStyleCnt="3" custScaleX="101105" custLinFactNeighborX="297">
        <dgm:presLayoutVars>
          <dgm:bulletEnabled val="1"/>
        </dgm:presLayoutVars>
      </dgm:prSet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FF604CD9-2717-43D6-8680-34A8DB6D84DB}" srcId="{04859617-A228-4CE5-8610-7883D03FE6F7}" destId="{69E2D5EA-5366-49E8-AB0C-E71CE9BF1065}" srcOrd="0" destOrd="0" parTransId="{ACDE2758-DC27-4DC7-BCD1-685070624460}" sibTransId="{0B4B40A9-0151-465A-9BAD-613142710136}"/>
    <dgm:cxn modelId="{B9D74853-E02F-44DA-99DB-CAC5D0CD09B9}" type="presOf" srcId="{6E57D5BC-B99D-4ABC-A7FE-02DCCEBFC5B9}" destId="{8EABACED-F985-46F9-A78D-23141665CF2D}" srcOrd="0" destOrd="0" presId="urn:microsoft.com/office/officeart/2005/8/layout/vList6"/>
    <dgm:cxn modelId="{0D198BA2-DA76-4FDA-AAB6-B639179E1BCC}" type="presOf" srcId="{04859617-A228-4CE5-8610-7883D03FE6F7}" destId="{B4ED5910-20B9-42B9-880C-E16A38E95623}" srcOrd="0" destOrd="0" presId="urn:microsoft.com/office/officeart/2005/8/layout/vList6"/>
    <dgm:cxn modelId="{B9B0066F-1398-45D0-8BFA-0A5E39984406}" srcId="{6E57D5BC-B99D-4ABC-A7FE-02DCCEBFC5B9}" destId="{D00F1A66-72F0-4AA0-B039-250AA10C9AED}" srcOrd="2" destOrd="0" parTransId="{CFB1C89B-46B5-412A-8897-22C0A58A831E}" sibTransId="{E9308706-69D4-4FDC-B847-83D544B92BAD}"/>
    <dgm:cxn modelId="{78B290CB-144E-4930-9BF9-615A813B1BE2}" type="presOf" srcId="{69E2D5EA-5366-49E8-AB0C-E71CE9BF1065}" destId="{0D38137E-D835-4BA6-B8BB-959B0BA2BDCA}" srcOrd="0" destOrd="0" presId="urn:microsoft.com/office/officeart/2005/8/layout/vList6"/>
    <dgm:cxn modelId="{E8D8A5DB-FBE0-4830-8413-76E3E4D79652}" srcId="{6E57D5BC-B99D-4ABC-A7FE-02DCCEBFC5B9}" destId="{04859617-A228-4CE5-8610-7883D03FE6F7}" srcOrd="1" destOrd="0" parTransId="{31BB3FD0-3AB0-4ABD-A83B-787091993132}" sibTransId="{52643C4C-0F1B-4905-9E0B-735B954C2C12}"/>
    <dgm:cxn modelId="{D2942976-F132-44F9-A5F1-A6DC67F40ABD}" type="presOf" srcId="{D00F1A66-72F0-4AA0-B039-250AA10C9AED}" destId="{ED0ACD2C-7211-4B47-8389-F7F38CAE3D02}" srcOrd="0" destOrd="0" presId="urn:microsoft.com/office/officeart/2005/8/layout/vList6"/>
    <dgm:cxn modelId="{2F93263B-CE97-4F31-BF59-ECEB0FF3EE61}" srcId="{6E57D5BC-B99D-4ABC-A7FE-02DCCEBFC5B9}" destId="{DDAD46DD-2AF0-4311-A48B-F4D56F725C3C}" srcOrd="0" destOrd="0" parTransId="{C301FBFB-C1FE-4B24-A0A2-AB35471C8CA6}" sibTransId="{371EE803-4549-418A-97C0-5969670BE695}"/>
    <dgm:cxn modelId="{ACBF4B6D-8EAE-46EF-A452-C04247ECA61A}" type="presOf" srcId="{DDAD46DD-2AF0-4311-A48B-F4D56F725C3C}" destId="{AE3526F3-5351-45FA-9CC6-896E61C28F09}" srcOrd="0" destOrd="0" presId="urn:microsoft.com/office/officeart/2005/8/layout/vList6"/>
    <dgm:cxn modelId="{B311CB12-21B4-4927-9BD3-2B65F7B7A910}" type="presParOf" srcId="{8EABACED-F985-46F9-A78D-23141665CF2D}" destId="{FBAF9D8A-9547-47CD-A444-DAE269798CF0}" srcOrd="0" destOrd="0" presId="urn:microsoft.com/office/officeart/2005/8/layout/vList6"/>
    <dgm:cxn modelId="{326F011D-CDA9-4636-87ED-1BC23206F17E}" type="presParOf" srcId="{FBAF9D8A-9547-47CD-A444-DAE269798CF0}" destId="{AE3526F3-5351-45FA-9CC6-896E61C28F09}" srcOrd="0" destOrd="0" presId="urn:microsoft.com/office/officeart/2005/8/layout/vList6"/>
    <dgm:cxn modelId="{3E29E616-75C8-45C7-A0B3-D15305360988}" type="presParOf" srcId="{FBAF9D8A-9547-47CD-A444-DAE269798CF0}" destId="{640CEC00-D7E9-4259-880C-0F364BC5C353}" srcOrd="1" destOrd="0" presId="urn:microsoft.com/office/officeart/2005/8/layout/vList6"/>
    <dgm:cxn modelId="{E4800389-41BF-44AA-B279-446416DCA93F}" type="presParOf" srcId="{8EABACED-F985-46F9-A78D-23141665CF2D}" destId="{57103D7D-A9CC-45DF-A1B5-AA16CB0D9D9D}" srcOrd="1" destOrd="0" presId="urn:microsoft.com/office/officeart/2005/8/layout/vList6"/>
    <dgm:cxn modelId="{DE982DDA-F9F0-407B-A86F-FDE3D618D7E3}" type="presParOf" srcId="{8EABACED-F985-46F9-A78D-23141665CF2D}" destId="{6C35CEC2-B416-48CC-90EA-B8FCD7FFFE39}" srcOrd="2" destOrd="0" presId="urn:microsoft.com/office/officeart/2005/8/layout/vList6"/>
    <dgm:cxn modelId="{10483FCB-5399-45D3-8988-E3B4B4CEFD85}" type="presParOf" srcId="{6C35CEC2-B416-48CC-90EA-B8FCD7FFFE39}" destId="{B4ED5910-20B9-42B9-880C-E16A38E95623}" srcOrd="0" destOrd="0" presId="urn:microsoft.com/office/officeart/2005/8/layout/vList6"/>
    <dgm:cxn modelId="{0312A00E-DC93-479F-BB52-47E29053F484}" type="presParOf" srcId="{6C35CEC2-B416-48CC-90EA-B8FCD7FFFE39}" destId="{0D38137E-D835-4BA6-B8BB-959B0BA2BDCA}" srcOrd="1" destOrd="0" presId="urn:microsoft.com/office/officeart/2005/8/layout/vList6"/>
    <dgm:cxn modelId="{F6A822EE-7B6F-49F2-B595-F518A45072EB}" type="presParOf" srcId="{8EABACED-F985-46F9-A78D-23141665CF2D}" destId="{B1DBE917-F47A-4014-AA09-0F9F84548BD4}" srcOrd="3" destOrd="0" presId="urn:microsoft.com/office/officeart/2005/8/layout/vList6"/>
    <dgm:cxn modelId="{94AF27F3-CD0E-43FB-AEDF-4FDFE9A17849}" type="presParOf" srcId="{8EABACED-F985-46F9-A78D-23141665CF2D}" destId="{8F050537-44C4-438E-ADBF-1A883B78F605}" srcOrd="4" destOrd="0" presId="urn:microsoft.com/office/officeart/2005/8/layout/vList6"/>
    <dgm:cxn modelId="{AD50E4C4-E8A9-47A5-BC83-EFB87FC6DB59}" type="presParOf" srcId="{8F050537-44C4-438E-ADBF-1A883B78F605}" destId="{ED0ACD2C-7211-4B47-8389-F7F38CAE3D02}" srcOrd="0" destOrd="0" presId="urn:microsoft.com/office/officeart/2005/8/layout/vList6"/>
    <dgm:cxn modelId="{73CFD964-F055-4D09-BDDD-F5AE8685AEA8}" type="presParOf" srcId="{8F050537-44C4-438E-ADBF-1A883B78F605}" destId="{86E67110-F771-40EB-8734-F198930C97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CEC00-D7E9-4259-880C-0F364BC5C353}">
      <dsp:nvSpPr>
        <dsp:cNvPr id="0" name=""/>
        <dsp:cNvSpPr/>
      </dsp:nvSpPr>
      <dsp:spPr>
        <a:xfrm>
          <a:off x="2514186" y="216939"/>
          <a:ext cx="4615485" cy="1457439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526F3-5351-45FA-9CC6-896E61C28F09}">
      <dsp:nvSpPr>
        <dsp:cNvPr id="0" name=""/>
        <dsp:cNvSpPr/>
      </dsp:nvSpPr>
      <dsp:spPr>
        <a:xfrm>
          <a:off x="151842" y="376034"/>
          <a:ext cx="2057703" cy="1154671"/>
        </a:xfrm>
        <a:prstGeom prst="roundRect">
          <a:avLst/>
        </a:prstGeom>
        <a:solidFill>
          <a:srgbClr val="9928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Росаккредитация</a:t>
          </a:r>
          <a:endParaRPr lang="ru-RU" sz="1700" b="1" kern="1200" dirty="0"/>
        </a:p>
      </dsp:txBody>
      <dsp:txXfrm>
        <a:off x="208208" y="432400"/>
        <a:ext cx="1944971" cy="1041939"/>
      </dsp:txXfrm>
    </dsp:sp>
    <dsp:sp modelId="{0D38137E-D835-4BA6-B8BB-959B0BA2BDCA}">
      <dsp:nvSpPr>
        <dsp:cNvPr id="0" name=""/>
        <dsp:cNvSpPr/>
      </dsp:nvSpPr>
      <dsp:spPr>
        <a:xfrm>
          <a:off x="2522091" y="1730665"/>
          <a:ext cx="4647545" cy="1457439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2522091" y="1912845"/>
        <a:ext cx="4101005" cy="1093079"/>
      </dsp:txXfrm>
    </dsp:sp>
    <dsp:sp modelId="{B4ED5910-20B9-42B9-880C-E16A38E95623}">
      <dsp:nvSpPr>
        <dsp:cNvPr id="0" name=""/>
        <dsp:cNvSpPr/>
      </dsp:nvSpPr>
      <dsp:spPr>
        <a:xfrm>
          <a:off x="139814" y="1876395"/>
          <a:ext cx="2093447" cy="1168779"/>
        </a:xfrm>
        <a:prstGeom prst="roundRect">
          <a:avLst/>
        </a:prstGeom>
        <a:solidFill>
          <a:srgbClr val="9928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Росстандарт</a:t>
          </a:r>
          <a:endParaRPr lang="ru-RU" sz="1700" b="1" kern="1200" dirty="0"/>
        </a:p>
      </dsp:txBody>
      <dsp:txXfrm>
        <a:off x="196869" y="1933450"/>
        <a:ext cx="1979337" cy="1054669"/>
      </dsp:txXfrm>
    </dsp:sp>
    <dsp:sp modelId="{86E67110-F771-40EB-8734-F198930C9714}">
      <dsp:nvSpPr>
        <dsp:cNvPr id="0" name=""/>
        <dsp:cNvSpPr/>
      </dsp:nvSpPr>
      <dsp:spPr>
        <a:xfrm>
          <a:off x="2543328" y="3206367"/>
          <a:ext cx="4597795" cy="1457439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ACD2C-7211-4B47-8389-F7F38CAE3D02}">
      <dsp:nvSpPr>
        <dsp:cNvPr id="0" name=""/>
        <dsp:cNvSpPr/>
      </dsp:nvSpPr>
      <dsp:spPr>
        <a:xfrm>
          <a:off x="132977" y="3360804"/>
          <a:ext cx="2087201" cy="1107231"/>
        </a:xfrm>
        <a:prstGeom prst="roundRect">
          <a:avLst/>
        </a:prstGeom>
        <a:solidFill>
          <a:srgbClr val="9928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Добросовестные производители продукции</a:t>
          </a:r>
          <a:endParaRPr lang="ru-RU" sz="1700" b="1" kern="1200" dirty="0"/>
        </a:p>
      </dsp:txBody>
      <dsp:txXfrm>
        <a:off x="187028" y="3414855"/>
        <a:ext cx="1979099" cy="99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0.08949</cdr:x>
      <cdr:y>0.88621</cdr:y>
    </cdr:from>
    <cdr:to>
      <cdr:x>0.21624</cdr:x>
      <cdr:y>0.94417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81319" y="3877712"/>
          <a:ext cx="823374" cy="253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14259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28517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42776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034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71293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85551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99810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14068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/>
            <a:t>2017 год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0.26512</cdr:x>
      <cdr:y>0.88621</cdr:y>
    </cdr:from>
    <cdr:to>
      <cdr:x>0.38502</cdr:x>
      <cdr:y>0.94417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1722236" y="3877712"/>
          <a:ext cx="778876" cy="253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14259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28517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42776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034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71293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85551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99810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14068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/>
            <a:t>2018 год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0.42986</cdr:x>
      <cdr:y>0.8874</cdr:y>
    </cdr:from>
    <cdr:to>
      <cdr:x>0.57013</cdr:x>
      <cdr:y>0.94536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2792424" y="3882898"/>
          <a:ext cx="911201" cy="253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14259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28517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42776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034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71293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85551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99810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14068" algn="l" defTabSz="1028517" rtl="0" eaLnBrk="1" latinLnBrk="0" hangingPunct="1">
            <a:defRPr sz="2025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/>
            <a:t>2019 год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07A8D-2FB4-4261-9D6B-6274FEE3E7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3AC53-35BB-4942-9AB5-EA270B170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6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3AC53-35BB-4942-9AB5-EA270B1708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5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3AC53-35BB-4942-9AB5-EA270B1708C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285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6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DCB3-E909-4E2D-B084-3B09893F3E6B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3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1548-795C-4326-9E55-58E3B670D0BD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83C8-4843-4E14-BA53-2CCD90C5DC71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5676-F739-4654-B9EF-CB4F20BFDBF8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053B-7BEC-4E5E-A596-C88CE76348CD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6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819E-4622-4F82-A1D5-602F115C0AC1}" type="datetime1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6654-C958-479C-AB87-8341EF5E1EB7}" type="datetime1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9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4766-0947-476F-8EA4-6B4EA70AE6C6}" type="datetime1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2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831A-21D5-4761-A881-A4D1CEF3B27A}" type="datetime1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7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2618-B685-45DD-B55F-794A96918580}" type="datetime1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1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A8B8-5949-4A2D-8F5B-7EECD4C8E3A2}" type="datetime1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3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1D06F-E6E8-4843-8BCB-07B97D112C43}" type="datetime1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8EDB-3A02-4DDA-8897-92015AF10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0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66875"/>
            <a:ext cx="5343524" cy="1971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i="1" dirty="0" smtClean="0">
                <a:latin typeface="Myriad Pro" panose="020B0503030403020204" pitchFamily="34" charset="0"/>
              </a:rPr>
              <a:t/>
            </a:r>
            <a:br>
              <a:rPr lang="ru-RU" sz="2000" i="1" dirty="0" smtClean="0">
                <a:latin typeface="Myriad Pro" panose="020B0503030403020204" pitchFamily="34" charset="0"/>
              </a:rPr>
            </a:br>
            <a:r>
              <a:rPr lang="ru-RU" sz="2000" i="1" dirty="0" smtClean="0">
                <a:latin typeface="Myriad Pro" panose="020B0503030403020204" pitchFamily="34" charset="0"/>
              </a:rPr>
              <a:t/>
            </a:r>
            <a:br>
              <a:rPr lang="ru-RU" sz="2000" i="1" dirty="0" smtClean="0">
                <a:latin typeface="Myriad Pro" panose="020B0503030403020204" pitchFamily="34" charset="0"/>
              </a:rPr>
            </a:br>
            <a:r>
              <a:rPr lang="ru-RU" sz="2000" i="1" dirty="0" smtClean="0">
                <a:latin typeface="Myriad Pro" panose="020B0503030403020204" pitchFamily="34" charset="0"/>
              </a:rPr>
              <a:t>Член </a:t>
            </a:r>
            <a:r>
              <a:rPr lang="ru-RU" sz="2000" i="1" dirty="0">
                <a:latin typeface="Myriad Pro" panose="020B0503030403020204" pitchFamily="34" charset="0"/>
              </a:rPr>
              <a:t>Правления НО «СОЮЗЦЕМЕНТ», </a:t>
            </a:r>
            <a:r>
              <a:rPr lang="ru-RU" sz="2000" i="1" dirty="0" smtClean="0">
                <a:latin typeface="Myriad Pro" panose="020B0503030403020204" pitchFamily="34" charset="0"/>
              </a:rPr>
              <a:t>Первый вице-президент</a:t>
            </a:r>
            <a:br>
              <a:rPr lang="ru-RU" sz="2000" i="1" dirty="0" smtClean="0">
                <a:latin typeface="Myriad Pro" panose="020B0503030403020204" pitchFamily="34" charset="0"/>
              </a:rPr>
            </a:br>
            <a:r>
              <a:rPr lang="ru-RU" sz="2000" i="1" dirty="0" smtClean="0">
                <a:latin typeface="Myriad Pro" panose="020B0503030403020204" pitchFamily="34" charset="0"/>
              </a:rPr>
              <a:t>АО «ХК «Сибцем»</a:t>
            </a:r>
            <a:br>
              <a:rPr lang="ru-RU" sz="2000" i="1" dirty="0" smtClean="0">
                <a:latin typeface="Myriad Pro" panose="020B0503030403020204" pitchFamily="34" charset="0"/>
              </a:rPr>
            </a:br>
            <a:r>
              <a:rPr lang="ru-RU" sz="3000" b="1" dirty="0" smtClean="0">
                <a:latin typeface="Myriad Pro" panose="020B0503030403020204" pitchFamily="34" charset="0"/>
              </a:rPr>
              <a:t/>
            </a:r>
            <a:br>
              <a:rPr lang="ru-RU" sz="3000" b="1" dirty="0" smtClean="0">
                <a:latin typeface="Myriad Pro" panose="020B0503030403020204" pitchFamily="34" charset="0"/>
              </a:rPr>
            </a:br>
            <a:r>
              <a:rPr lang="ru-RU" sz="2900" b="1" dirty="0" smtClean="0">
                <a:latin typeface="Myriad Pro" panose="020B0503030403020204" pitchFamily="34" charset="0"/>
              </a:rPr>
              <a:t>Геннадий Константинович РАССКАЗОВ</a:t>
            </a:r>
            <a:endParaRPr lang="ru-RU" sz="2900" b="1" dirty="0">
              <a:latin typeface="Myriad Pro" panose="020B05030304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273" y="6238240"/>
            <a:ext cx="9957247" cy="123727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992824"/>
                </a:solidFill>
                <a:latin typeface="Myriad Pro" panose="020B0503030403020204" pitchFamily="34" charset="0"/>
              </a:rPr>
              <a:t>Противодействие выпуску в обращение фальсифицированной и/или некачественной цементной и бетонной продукции на рынках </a:t>
            </a:r>
            <a:r>
              <a:rPr lang="ru-RU" sz="24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Сибири</a:t>
            </a:r>
            <a:r>
              <a:rPr lang="ru-RU" sz="2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2400" b="1" dirty="0">
                <a:solidFill>
                  <a:srgbClr val="992824"/>
                </a:solidFill>
                <a:latin typeface="Myriad Pro" panose="020B0503030403020204" pitchFamily="34" charset="0"/>
              </a:rPr>
              <a:t>в условиях нового правового регулирования государственного контроля (надзора) в РФ</a:t>
            </a:r>
            <a:endParaRPr lang="ru-RU" sz="2400" b="1" dirty="0" smtClean="0">
              <a:solidFill>
                <a:srgbClr val="992824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1871" y="122061"/>
            <a:ext cx="5856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 smtClean="0">
                <a:latin typeface="Myriad Pro" panose="020B0503030403020204" pitchFamily="34" charset="0"/>
              </a:rPr>
              <a:t>Акционерное общество</a:t>
            </a:r>
          </a:p>
          <a:p>
            <a:r>
              <a:rPr lang="ru-RU" sz="1800" i="1" dirty="0" smtClean="0">
                <a:latin typeface="Myriad Pro" panose="020B0503030403020204" pitchFamily="34" charset="0"/>
              </a:rPr>
              <a:t>«Холдинговая Компания «Сибирский цемент»</a:t>
            </a:r>
          </a:p>
          <a:p>
            <a:r>
              <a:rPr lang="ru-RU" sz="2400" b="1" i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www.sibcem.ru</a:t>
            </a:r>
            <a:endParaRPr lang="ru-RU" sz="2400" b="1" i="1" dirty="0">
              <a:solidFill>
                <a:srgbClr val="992824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283" y="309000"/>
            <a:ext cx="9408072" cy="42062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Предложения экспертов холдинга «Сибирский цемент»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297" y="1273554"/>
            <a:ext cx="2228093" cy="37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285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282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0000" y="680400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" y="1051142"/>
            <a:ext cx="2783956" cy="39636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8896" y="1352274"/>
            <a:ext cx="28003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   Пункт 8 Стратегии  по ПНОПП:            «Совершенствование </a:t>
            </a:r>
            <a:r>
              <a:rPr lang="ru-RU" sz="1800" b="1" dirty="0">
                <a:solidFill>
                  <a:srgbClr val="992824"/>
                </a:solidFill>
                <a:latin typeface="Myriad Pro" panose="020B0503030403020204" pitchFamily="34" charset="0"/>
              </a:rPr>
              <a:t>законодательства Российской Федерации, направленного на противодействие незаконному обороту промышленной продукции»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8599" y="1065147"/>
            <a:ext cx="7030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</a:rPr>
              <a:t>6. В </a:t>
            </a:r>
            <a:r>
              <a:rPr lang="ru-RU" sz="2000" b="1" dirty="0">
                <a:solidFill>
                  <a:prstClr val="black"/>
                </a:solidFill>
              </a:rPr>
              <a:t>связи с утверждением критериев аккредитации и перечня документов, подтверждающих соответствие заявителя, аккредитованного лица критериям аккредитации (Приказ Министерства экономического развития РФ № 707 от 26.10.2020 г.), считаем возможным рекомендовать Росаккредитации провести мероприятия по контролю в отношении юридических лиц, индивидуальных предпринимателей, выполняющих работы по оценке </a:t>
            </a:r>
            <a:r>
              <a:rPr lang="ru-RU" sz="2000" b="1" dirty="0" smtClean="0">
                <a:solidFill>
                  <a:prstClr val="black"/>
                </a:solidFill>
              </a:rPr>
              <a:t>соответствия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2903498" y="4202889"/>
            <a:ext cx="7030457" cy="1711089"/>
          </a:xfrm>
        </p:spPr>
        <p:txBody>
          <a:bodyPr>
            <a:noAutofit/>
          </a:bodyPr>
          <a:lstStyle/>
          <a:p>
            <a:pPr lvl="0" algn="just" defTabSz="1028517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7</a:t>
            </a:r>
            <a:r>
              <a:rPr lang="ru-RU" sz="2000" b="1" dirty="0">
                <a:solidFill>
                  <a:prstClr val="black"/>
                </a:solidFill>
              </a:rPr>
              <a:t>. В целях реализации положений Стратегии по ПНОПП (п. </a:t>
            </a:r>
            <a:r>
              <a:rPr lang="ru-RU" sz="2000" b="1" dirty="0" smtClean="0">
                <a:solidFill>
                  <a:prstClr val="black"/>
                </a:solidFill>
              </a:rPr>
              <a:t>8) </a:t>
            </a:r>
            <a:r>
              <a:rPr lang="ru-RU" sz="2000" b="1" dirty="0">
                <a:solidFill>
                  <a:prstClr val="black"/>
                </a:solidFill>
              </a:rPr>
              <a:t>полагаем необходимым рассмотреть в </a:t>
            </a:r>
            <a:r>
              <a:rPr lang="ru-RU" sz="2000" b="1" dirty="0" smtClean="0">
                <a:solidFill>
                  <a:prstClr val="black"/>
                </a:solidFill>
              </a:rPr>
              <a:t>дальнейшем </a:t>
            </a:r>
            <a:r>
              <a:rPr lang="ru-RU" sz="2000" b="1" dirty="0">
                <a:solidFill>
                  <a:prstClr val="black"/>
                </a:solidFill>
              </a:rPr>
              <a:t>возможность принятия национального технического регламента о безопасности строительных материалов и </a:t>
            </a:r>
            <a:r>
              <a:rPr lang="ru-RU" sz="2000" b="1" dirty="0" smtClean="0">
                <a:solidFill>
                  <a:prstClr val="black"/>
                </a:solidFill>
              </a:rPr>
              <a:t>изделий</a:t>
            </a:r>
            <a:endParaRPr lang="ru-RU" sz="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6190026"/>
            <a:ext cx="8578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latin typeface="Myriad Pro" panose="020B0503030403020204" pitchFamily="34" charset="0"/>
              </a:rPr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013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1755" y="2578608"/>
            <a:ext cx="6276213" cy="1957988"/>
          </a:xfrm>
        </p:spPr>
        <p:txBody>
          <a:bodyPr>
            <a:noAutofit/>
          </a:bodyPr>
          <a:lstStyle/>
          <a:p>
            <a:pPr algn="l"/>
            <a:r>
              <a:rPr lang="ru-RU" sz="7200" b="1" i="1" dirty="0">
                <a:latin typeface="Myriad Pro" panose="020B0503030403020204" pitchFamily="34" charset="0"/>
              </a:rPr>
              <a:t>Спасибо </a:t>
            </a:r>
            <a:br>
              <a:rPr lang="ru-RU" sz="7200" b="1" i="1" dirty="0">
                <a:latin typeface="Myriad Pro" panose="020B0503030403020204" pitchFamily="34" charset="0"/>
              </a:rPr>
            </a:br>
            <a:r>
              <a:rPr lang="ru-RU" sz="7200" b="1" i="1" dirty="0">
                <a:latin typeface="Myriad Pro" panose="020B0503030403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17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8694111" y="3662564"/>
            <a:ext cx="1551528" cy="1072308"/>
          </a:xfrm>
          <a:prstGeom prst="ellipse">
            <a:avLst/>
          </a:prstGeom>
          <a:solidFill>
            <a:srgbClr val="99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38" y="293522"/>
            <a:ext cx="9446546" cy="42062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Государственные меры противодействия незаконному обороту цемента </a:t>
            </a:r>
            <a:endParaRPr lang="ru-RU" sz="1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168" y="1122967"/>
            <a:ext cx="24304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992824"/>
              </a:solidFill>
              <a:latin typeface="Myriad Pro" panose="020B0503030403020204" pitchFamily="34" charset="0"/>
            </a:endParaRPr>
          </a:p>
          <a:p>
            <a:pPr algn="ctr"/>
            <a:endParaRPr lang="ru-RU" sz="1600" b="1" dirty="0">
              <a:solidFill>
                <a:srgbClr val="992824"/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По </a:t>
            </a:r>
            <a:r>
              <a:rPr lang="ru-RU" sz="2000" b="1" dirty="0">
                <a:solidFill>
                  <a:srgbClr val="992824"/>
                </a:solidFill>
                <a:latin typeface="Myriad Pro" panose="020B0503030403020204" pitchFamily="34" charset="0"/>
              </a:rPr>
              <a:t>экспертным оценкам, доля незаконного оборота цемента на рынке России в 2020 году составила примерно </a:t>
            </a:r>
            <a:r>
              <a:rPr lang="ru-RU" sz="3200" b="1" dirty="0">
                <a:solidFill>
                  <a:srgbClr val="992824"/>
                </a:solidFill>
                <a:latin typeface="Myriad Pro" panose="020B0503030403020204" pitchFamily="34" charset="0"/>
              </a:rPr>
              <a:t>5,6%</a:t>
            </a:r>
            <a:r>
              <a:rPr lang="ru-RU" sz="18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0000" y="680400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0275" y="6359597"/>
            <a:ext cx="799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latin typeface="Myriad Pro" panose="020B0503030403020204" pitchFamily="34" charset="0"/>
              </a:rPr>
              <a:t>По данным исследовательского центра «Международная торговля и </a:t>
            </a:r>
            <a:r>
              <a:rPr lang="ru-RU" sz="1800" b="1" dirty="0" smtClean="0">
                <a:latin typeface="Myriad Pro" panose="020B0503030403020204" pitchFamily="34" charset="0"/>
              </a:rPr>
              <a:t>интеграция»</a:t>
            </a:r>
            <a:endParaRPr lang="ru-RU" sz="1800" b="1" dirty="0">
              <a:latin typeface="Myriad Pro" panose="020B0503030403020204" pitchFamily="34" charset="0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2961453" y="2556371"/>
            <a:ext cx="5411022" cy="341567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►</a:t>
            </a:r>
            <a:r>
              <a:rPr lang="ru-RU" sz="1700" b="1" dirty="0" smtClean="0">
                <a:latin typeface="Myriad Pro" panose="020B0503030403020204" pitchFamily="34" charset="0"/>
              </a:rPr>
              <a:t>Объем </a:t>
            </a:r>
            <a:r>
              <a:rPr lang="ru-RU" sz="1700" b="1" dirty="0">
                <a:latin typeface="Myriad Pro" panose="020B0503030403020204" pitchFamily="34" charset="0"/>
              </a:rPr>
              <a:t>незаконного оборота цемента сократился с 11,7 млн тонн в 2015 году до </a:t>
            </a:r>
            <a:r>
              <a:rPr lang="ru-RU" sz="1700" b="1" dirty="0" smtClean="0">
                <a:latin typeface="Myriad Pro" panose="020B0503030403020204" pitchFamily="34" charset="0"/>
              </a:rPr>
              <a:t>3,16 </a:t>
            </a:r>
            <a:r>
              <a:rPr lang="ru-RU" sz="1700" b="1" dirty="0">
                <a:latin typeface="Myriad Pro" panose="020B0503030403020204" pitchFamily="34" charset="0"/>
              </a:rPr>
              <a:t>млн тонн в </a:t>
            </a:r>
            <a:r>
              <a:rPr lang="ru-RU" sz="1700" b="1" dirty="0" smtClean="0">
                <a:latin typeface="Myriad Pro" panose="020B0503030403020204" pitchFamily="34" charset="0"/>
              </a:rPr>
              <a:t>2020 году (</a:t>
            </a:r>
            <a:r>
              <a:rPr lang="ru-RU" sz="17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3,16 млн тонн цемента соответствуют</a:t>
            </a:r>
            <a:r>
              <a:rPr lang="ru-RU" sz="1700" b="1" dirty="0" smtClean="0">
                <a:latin typeface="Myriad Pro" panose="020B0503030403020204" pitchFamily="34" charset="0"/>
              </a:rPr>
              <a:t> </a:t>
            </a:r>
            <a:r>
              <a:rPr lang="ru-RU" sz="17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более 8 млн </a:t>
            </a:r>
            <a:r>
              <a:rPr lang="ru-RU" sz="1700" b="1" dirty="0" err="1" smtClean="0">
                <a:solidFill>
                  <a:srgbClr val="992824"/>
                </a:solidFill>
                <a:latin typeface="Myriad Pro" panose="020B0503030403020204" pitchFamily="34" charset="0"/>
              </a:rPr>
              <a:t>м.куб</a:t>
            </a:r>
            <a:r>
              <a:rPr lang="ru-RU" sz="17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. бетона средней марки</a:t>
            </a:r>
            <a:r>
              <a:rPr lang="ru-RU" sz="1700" b="1" dirty="0" smtClean="0">
                <a:latin typeface="Myriad Pro" panose="020B0503030403020204" pitchFamily="34" charset="0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b="1" dirty="0" smtClean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►</a:t>
            </a:r>
            <a:r>
              <a:rPr lang="ru-RU" sz="1700" b="1" dirty="0">
                <a:latin typeface="Myriad Pro" panose="020B0503030403020204" pitchFamily="34" charset="0"/>
              </a:rPr>
              <a:t>НДС, неуплаченный в бюджет, </a:t>
            </a:r>
            <a:r>
              <a:rPr lang="ru-RU" sz="1700" b="1" dirty="0" smtClean="0">
                <a:latin typeface="Myriad Pro" panose="020B0503030403020204" pitchFamily="34" charset="0"/>
              </a:rPr>
              <a:t>снизился с 8 млрд </a:t>
            </a:r>
            <a:r>
              <a:rPr lang="ru-RU" sz="1700" b="1" dirty="0">
                <a:latin typeface="Myriad Pro" panose="020B0503030403020204" pitchFamily="34" charset="0"/>
              </a:rPr>
              <a:t>рублей</a:t>
            </a:r>
            <a:r>
              <a:rPr lang="ru-RU" sz="1700" b="1" dirty="0" smtClean="0">
                <a:latin typeface="Myriad Pro" panose="020B0503030403020204" pitchFamily="34" charset="0"/>
              </a:rPr>
              <a:t> </a:t>
            </a:r>
            <a:r>
              <a:rPr lang="ru-RU" sz="1700" b="1" dirty="0">
                <a:latin typeface="Myriad Pro" panose="020B0503030403020204" pitchFamily="34" charset="0"/>
              </a:rPr>
              <a:t>в 2015 году </a:t>
            </a:r>
            <a:r>
              <a:rPr lang="ru-RU" sz="1700" b="1" dirty="0" smtClean="0">
                <a:latin typeface="Myriad Pro" panose="020B0503030403020204" pitchFamily="34" charset="0"/>
              </a:rPr>
              <a:t>до 2,6 </a:t>
            </a:r>
            <a:r>
              <a:rPr lang="ru-RU" sz="1700" b="1" dirty="0">
                <a:latin typeface="Myriad Pro" panose="020B0503030403020204" pitchFamily="34" charset="0"/>
              </a:rPr>
              <a:t>млрд рублей в </a:t>
            </a:r>
            <a:r>
              <a:rPr lang="ru-RU" sz="1700" b="1" dirty="0" smtClean="0">
                <a:latin typeface="Myriad Pro" panose="020B0503030403020204" pitchFamily="34" charset="0"/>
              </a:rPr>
              <a:t>2020 году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b="1" dirty="0" smtClean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600" b="1" dirty="0" smtClean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►</a:t>
            </a:r>
            <a:r>
              <a:rPr lang="ru-RU" sz="1700" b="1" dirty="0">
                <a:latin typeface="Myriad Pro" panose="020B0503030403020204" pitchFamily="34" charset="0"/>
              </a:rPr>
              <a:t>Ущерб отрасли </a:t>
            </a:r>
            <a:r>
              <a:rPr lang="ru-RU" sz="1700" b="1" dirty="0" smtClean="0">
                <a:latin typeface="Myriad Pro" panose="020B0503030403020204" pitchFamily="34" charset="0"/>
              </a:rPr>
              <a:t>уменьшился с </a:t>
            </a:r>
            <a:r>
              <a:rPr lang="ru-RU" sz="1700" b="1" dirty="0">
                <a:latin typeface="Myriad Pro" panose="020B0503030403020204" pitchFamily="34" charset="0"/>
              </a:rPr>
              <a:t>44,5 млрд </a:t>
            </a:r>
            <a:r>
              <a:rPr lang="ru-RU" sz="1700" b="1" dirty="0" smtClean="0">
                <a:latin typeface="Myriad Pro" panose="020B0503030403020204" pitchFamily="34" charset="0"/>
              </a:rPr>
              <a:t>рублей в 2015 году </a:t>
            </a:r>
            <a:r>
              <a:rPr lang="ru-RU" sz="1700" b="1" dirty="0">
                <a:latin typeface="Myriad Pro" panose="020B0503030403020204" pitchFamily="34" charset="0"/>
              </a:rPr>
              <a:t>до </a:t>
            </a:r>
            <a:r>
              <a:rPr lang="ru-RU" sz="1700" b="1" dirty="0" smtClean="0">
                <a:latin typeface="Myriad Pro" panose="020B0503030403020204" pitchFamily="34" charset="0"/>
              </a:rPr>
              <a:t>13,3 </a:t>
            </a:r>
            <a:r>
              <a:rPr lang="ru-RU" sz="1700" b="1" dirty="0">
                <a:latin typeface="Myriad Pro" panose="020B0503030403020204" pitchFamily="34" charset="0"/>
              </a:rPr>
              <a:t>млрд </a:t>
            </a:r>
            <a:r>
              <a:rPr lang="ru-RU" sz="1700" b="1" dirty="0" smtClean="0">
                <a:latin typeface="Myriad Pro" panose="020B0503030403020204" pitchFamily="34" charset="0"/>
              </a:rPr>
              <a:t>рублей в 2020 году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3400" b="1" dirty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3400" b="1" dirty="0" smtClean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3400" b="1" dirty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3400" b="1" dirty="0" smtClean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3400" b="1" dirty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3400" dirty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4800" b="1" dirty="0">
              <a:latin typeface="Myriad Pro" panose="020B0503030403020204" pitchFamily="34" charset="0"/>
            </a:endParaRPr>
          </a:p>
          <a:p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8694111" y="2345418"/>
            <a:ext cx="1551528" cy="1072308"/>
          </a:xfrm>
          <a:prstGeom prst="ellipse">
            <a:avLst/>
          </a:prstGeom>
          <a:solidFill>
            <a:srgbClr val="99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83021" y="2506367"/>
            <a:ext cx="11737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На 8,5 млн тонн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200" y="3860164"/>
            <a:ext cx="1352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Более, чем в 3 раза</a:t>
            </a:r>
            <a:endParaRPr lang="ru-RU" sz="19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5" y="1367415"/>
            <a:ext cx="2643274" cy="37599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95286" y="1224289"/>
            <a:ext cx="73402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Myriad Pro" panose="020B0503030403020204" pitchFamily="34" charset="0"/>
              </a:rPr>
              <a:t> </a:t>
            </a:r>
            <a:r>
              <a:rPr lang="ru-RU" sz="1500" b="1" dirty="0" smtClean="0">
                <a:latin typeface="Myriad Pro" panose="020B0503030403020204" pitchFamily="34" charset="0"/>
              </a:rPr>
              <a:t>   Обязательная </a:t>
            </a:r>
            <a:r>
              <a:rPr lang="ru-RU" sz="1500" b="1" dirty="0">
                <a:latin typeface="Myriad Pro" panose="020B0503030403020204" pitchFamily="34" charset="0"/>
              </a:rPr>
              <a:t>сертификация цементов в </a:t>
            </a:r>
            <a:r>
              <a:rPr lang="ru-RU" sz="1500" b="1" dirty="0" smtClean="0">
                <a:latin typeface="Myriad Pro" panose="020B0503030403020204" pitchFamily="34" charset="0"/>
              </a:rPr>
              <a:t>Российской </a:t>
            </a:r>
            <a:r>
              <a:rPr lang="ru-RU" sz="1500" b="1" dirty="0">
                <a:latin typeface="Myriad Pro" panose="020B0503030403020204" pitchFamily="34" charset="0"/>
              </a:rPr>
              <a:t>Федерации была введена </a:t>
            </a:r>
            <a:r>
              <a:rPr lang="ru-RU" sz="1500" b="1" dirty="0" smtClean="0">
                <a:latin typeface="Myriad Pro" panose="020B0503030403020204" pitchFamily="34" charset="0"/>
              </a:rPr>
              <a:t>Постановлением </a:t>
            </a:r>
            <a:r>
              <a:rPr lang="ru-RU" sz="1500" b="1" dirty="0">
                <a:latin typeface="Myriad Pro" panose="020B0503030403020204" pitchFamily="34" charset="0"/>
              </a:rPr>
              <a:t>Правительства </a:t>
            </a:r>
            <a:r>
              <a:rPr lang="ru-RU" sz="1500" b="1" dirty="0" smtClean="0">
                <a:latin typeface="Myriad Pro" panose="020B0503030403020204" pitchFamily="34" charset="0"/>
              </a:rPr>
              <a:t>РФ от </a:t>
            </a:r>
            <a:r>
              <a:rPr lang="ru-RU" sz="1500" b="1" dirty="0">
                <a:latin typeface="Myriad Pro" panose="020B0503030403020204" pitchFamily="34" charset="0"/>
              </a:rPr>
              <a:t>3 сентября 2015 года № 930 с датой </a:t>
            </a:r>
            <a:r>
              <a:rPr lang="ru-RU" sz="1500" b="1" dirty="0" smtClean="0">
                <a:latin typeface="Myriad Pro" panose="020B0503030403020204" pitchFamily="34" charset="0"/>
              </a:rPr>
              <a:t>введения с 7 </a:t>
            </a:r>
            <a:r>
              <a:rPr lang="ru-RU" sz="1500" b="1" dirty="0">
                <a:latin typeface="Myriad Pro" panose="020B0503030403020204" pitchFamily="34" charset="0"/>
              </a:rPr>
              <a:t>марта 2016 года.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6469" y="2033254"/>
            <a:ext cx="409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Результат:</a:t>
            </a:r>
            <a:endParaRPr lang="ru-RU" sz="2400" b="1" dirty="0"/>
          </a:p>
        </p:txBody>
      </p:sp>
      <p:sp>
        <p:nvSpPr>
          <p:cNvPr id="18" name="Овал 17"/>
          <p:cNvSpPr/>
          <p:nvPr/>
        </p:nvSpPr>
        <p:spPr>
          <a:xfrm>
            <a:off x="8694111" y="4914049"/>
            <a:ext cx="1551528" cy="1072308"/>
          </a:xfrm>
          <a:prstGeom prst="ellipse">
            <a:avLst/>
          </a:prstGeom>
          <a:solidFill>
            <a:srgbClr val="99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793599" y="5056839"/>
            <a:ext cx="1352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На 31,2 млрд руб.</a:t>
            </a:r>
            <a:endParaRPr lang="ru-RU" sz="1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691"/>
            <a:ext cx="10760623" cy="420624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Система </a:t>
            </a:r>
            <a:r>
              <a:rPr lang="ru-RU" sz="1900" b="1" dirty="0">
                <a:solidFill>
                  <a:schemeClr val="bg1"/>
                </a:solidFill>
                <a:latin typeface="Myriad Pro" panose="020B0503030403020204" pitchFamily="34" charset="0"/>
              </a:rPr>
              <a:t>противодействия распространению </a:t>
            </a:r>
            <a:r>
              <a:rPr lang="ru-RU" sz="19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фальсифицированного </a:t>
            </a:r>
            <a:r>
              <a:rPr lang="ru-RU" sz="1900" b="1" dirty="0">
                <a:solidFill>
                  <a:schemeClr val="bg1"/>
                </a:solidFill>
                <a:latin typeface="Myriad Pro" panose="020B0503030403020204" pitchFamily="34" charset="0"/>
              </a:rPr>
              <a:t>цемента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415" y="1299667"/>
            <a:ext cx="2228093" cy="37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0000" y="680400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" y="1389324"/>
            <a:ext cx="2711302" cy="3860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377" y="1483478"/>
            <a:ext cx="26755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92824"/>
                </a:solidFill>
                <a:latin typeface="Myriad Pro" panose="020B0503030403020204" pitchFamily="34" charset="0"/>
              </a:rPr>
              <a:t>При выявлении нарушений со стороны испытательных центров Росаккредитация отзывает или приостанавливает лицензию на сертификацию цементов</a:t>
            </a: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880813439"/>
              </p:ext>
            </p:extLst>
          </p:nvPr>
        </p:nvGraphicFramePr>
        <p:xfrm>
          <a:off x="2860158" y="1164875"/>
          <a:ext cx="7579242" cy="4663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Текст 28"/>
          <p:cNvSpPr txBox="1">
            <a:spLocks noGrp="1"/>
          </p:cNvSpPr>
          <p:nvPr>
            <p:ph type="body" idx="1"/>
          </p:nvPr>
        </p:nvSpPr>
        <p:spPr>
          <a:xfrm>
            <a:off x="5477992" y="1617955"/>
            <a:ext cx="4107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Контроль деятельности испытательных </a:t>
            </a:r>
            <a:r>
              <a:rPr lang="ru-RU" sz="1200" b="1" dirty="0"/>
              <a:t>центров, прошедших государственную аккредитацию на проведение обязательной сертификации цемента по результатам испытаний продукции и исследования условий </a:t>
            </a:r>
            <a:r>
              <a:rPr lang="ru-RU" sz="1200" b="1" dirty="0" smtClean="0"/>
              <a:t>производства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477992" y="3117827"/>
            <a:ext cx="4288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Работа по обнаружению и пресечению оборота несертифицированного цемента. Проведение плановых и внеплановых проверок производителей и поставщиков продукции на предмет соблюдения обязательных требований стандартов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77992" y="4600977"/>
            <a:ext cx="3774002" cy="103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ea typeface="Calibri" panose="020F0502020204030204" pitchFamily="34" charset="0"/>
              </a:rPr>
              <a:t>Активное участие в работе по </a:t>
            </a:r>
            <a:r>
              <a:rPr lang="ru-RU" sz="1200" b="1" dirty="0">
                <a:ea typeface="Calibri" panose="020F0502020204030204" pitchFamily="34" charset="0"/>
              </a:rPr>
              <a:t>выявлению </a:t>
            </a:r>
            <a:r>
              <a:rPr lang="ru-RU" sz="1200" b="1" dirty="0" smtClean="0">
                <a:ea typeface="Calibri" panose="020F0502020204030204" pitchFamily="34" charset="0"/>
              </a:rPr>
              <a:t>признаков незаконного </a:t>
            </a:r>
            <a:r>
              <a:rPr lang="ru-RU" sz="1200" b="1" dirty="0">
                <a:ea typeface="Calibri" panose="020F0502020204030204" pitchFamily="34" charset="0"/>
              </a:rPr>
              <a:t>оборота </a:t>
            </a:r>
            <a:r>
              <a:rPr lang="ru-RU" sz="1200" b="1" dirty="0" smtClean="0">
                <a:ea typeface="Calibri" panose="020F0502020204030204" pitchFamily="34" charset="0"/>
              </a:rPr>
              <a:t>продукции. Мониторинг производственно-торговых точек, направление обращений в правоохранительные и надзорные органы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66925" y="6224008"/>
            <a:ext cx="8141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Myriad Pro" panose="020B0503030403020204" pitchFamily="34" charset="0"/>
              </a:rPr>
              <a:t>Холдинг «Сибирский цемент» с 2017 года участвует в работе по выявлению признаков незаконного оборота продукции в </a:t>
            </a:r>
            <a:r>
              <a:rPr lang="ru-RU" sz="1800" b="1" dirty="0" smtClean="0">
                <a:latin typeface="Myriad Pro" panose="020B0503030403020204" pitchFamily="34" charset="0"/>
              </a:rPr>
              <a:t>СФО</a:t>
            </a:r>
            <a:endParaRPr lang="ru-RU" sz="18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" y="1131916"/>
            <a:ext cx="2712720" cy="42235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" y="294117"/>
            <a:ext cx="11853022" cy="420624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Обращения АО «ХК «</a:t>
            </a:r>
            <a:r>
              <a:rPr lang="ru-RU" sz="19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Сибцем</a:t>
            </a:r>
            <a:r>
              <a:rPr lang="ru-RU" sz="19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» в правоохранительные и  надзорные органы </a:t>
            </a:r>
            <a:endParaRPr lang="ru-RU" sz="19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922" y="1258522"/>
            <a:ext cx="26384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800" b="1" dirty="0">
                <a:solidFill>
                  <a:srgbClr val="992824"/>
                </a:solidFill>
                <a:latin typeface="Myriad Pro" panose="020B0503030403020204" pitchFamily="34" charset="0"/>
              </a:rPr>
              <a:t>В течение </a:t>
            </a:r>
            <a:r>
              <a:rPr lang="ru-RU" sz="18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первых трех </a:t>
            </a:r>
            <a:r>
              <a:rPr lang="ru-RU" sz="1800" b="1" dirty="0">
                <a:solidFill>
                  <a:srgbClr val="992824"/>
                </a:solidFill>
                <a:latin typeface="Myriad Pro" panose="020B0503030403020204" pitchFamily="34" charset="0"/>
              </a:rPr>
              <a:t>лет </a:t>
            </a:r>
            <a:r>
              <a:rPr lang="ru-RU" sz="18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наблюдалась </a:t>
            </a:r>
            <a:r>
              <a:rPr lang="ru-RU" sz="1800" b="1" dirty="0">
                <a:solidFill>
                  <a:srgbClr val="992824"/>
                </a:solidFill>
                <a:latin typeface="Myriad Pro" panose="020B0503030403020204" pitchFamily="34" charset="0"/>
              </a:rPr>
              <a:t>тенденция к </a:t>
            </a:r>
            <a:r>
              <a:rPr lang="ru-RU" sz="2400" b="1" dirty="0">
                <a:solidFill>
                  <a:srgbClr val="992824"/>
                </a:solidFill>
                <a:latin typeface="Myriad Pro" panose="020B0503030403020204" pitchFamily="34" charset="0"/>
              </a:rPr>
              <a:t>уменьшению </a:t>
            </a:r>
            <a:r>
              <a:rPr lang="ru-RU" sz="1800" b="1" dirty="0">
                <a:solidFill>
                  <a:srgbClr val="992824"/>
                </a:solidFill>
                <a:latin typeface="Myriad Pro" panose="020B0503030403020204" pitchFamily="34" charset="0"/>
              </a:rPr>
              <a:t>случаев реализации цемента неустановленного качества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282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0625" y="4966236"/>
            <a:ext cx="626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► Всего за три года возбуждено </a:t>
            </a:r>
            <a:r>
              <a:rPr lang="ru-RU" sz="1400" b="1" dirty="0">
                <a:solidFill>
                  <a:srgbClr val="992824"/>
                </a:solidFill>
                <a:latin typeface="Myriad Pro" panose="020B0503030403020204" pitchFamily="34" charset="0"/>
              </a:rPr>
              <a:t>23 административных </a:t>
            </a:r>
            <a:r>
              <a:rPr lang="ru-RU" sz="14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дела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92824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0000" y="680400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4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52644"/>
              </p:ext>
            </p:extLst>
          </p:nvPr>
        </p:nvGraphicFramePr>
        <p:xfrm>
          <a:off x="3200400" y="979849"/>
          <a:ext cx="6496050" cy="380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33549" y="6146477"/>
            <a:ext cx="870585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50" b="1" dirty="0" smtClean="0">
                <a:solidFill>
                  <a:prstClr val="black"/>
                </a:solidFill>
              </a:rPr>
              <a:t>Возбуждено уголовное </a:t>
            </a:r>
            <a:r>
              <a:rPr lang="ru-RU" sz="1650" b="1" dirty="0">
                <a:solidFill>
                  <a:prstClr val="black"/>
                </a:solidFill>
              </a:rPr>
              <a:t>дело по </a:t>
            </a:r>
            <a:r>
              <a:rPr lang="ru-RU" sz="1650" b="1" dirty="0" smtClean="0">
                <a:solidFill>
                  <a:prstClr val="black"/>
                </a:solidFill>
              </a:rPr>
              <a:t>ч. </a:t>
            </a:r>
            <a:r>
              <a:rPr lang="ru-RU" sz="1650" b="1" dirty="0">
                <a:solidFill>
                  <a:prstClr val="black"/>
                </a:solidFill>
              </a:rPr>
              <a:t>1 </a:t>
            </a:r>
            <a:r>
              <a:rPr lang="ru-RU" sz="1650" b="1" dirty="0" smtClean="0">
                <a:solidFill>
                  <a:prstClr val="black"/>
                </a:solidFill>
              </a:rPr>
              <a:t>ст. </a:t>
            </a:r>
            <a:r>
              <a:rPr lang="ru-RU" sz="1650" b="1" dirty="0">
                <a:solidFill>
                  <a:prstClr val="black"/>
                </a:solidFill>
              </a:rPr>
              <a:t>171.1 УК РФ </a:t>
            </a:r>
            <a:r>
              <a:rPr lang="ru-RU" sz="1650" b="1" dirty="0" smtClean="0">
                <a:solidFill>
                  <a:prstClr val="black"/>
                </a:solidFill>
              </a:rPr>
              <a:t>«</a:t>
            </a:r>
            <a:r>
              <a:rPr lang="ru-RU" sz="1650" b="1" dirty="0">
                <a:solidFill>
                  <a:prstClr val="black"/>
                </a:solidFill>
              </a:rPr>
              <a:t>Производство, приобретение, хранение, перевозка или сбыт товаров и продукции без маркировки и (или) нанесения информации, предусмотренной законодательством РФ</a:t>
            </a:r>
            <a:r>
              <a:rPr lang="ru-RU" sz="1650" b="1" dirty="0" smtClean="0">
                <a:solidFill>
                  <a:prstClr val="black"/>
                </a:solidFill>
              </a:rPr>
              <a:t>»</a:t>
            </a:r>
            <a:endParaRPr kumimoji="0" lang="ru-RU" sz="16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7062346" y="4371404"/>
            <a:ext cx="911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2020 год</a:t>
            </a:r>
            <a:endParaRPr lang="ru-RU" sz="1100" b="1" dirty="0"/>
          </a:p>
        </p:txBody>
      </p:sp>
      <p:sp>
        <p:nvSpPr>
          <p:cNvPr id="13" name="TextBox 9"/>
          <p:cNvSpPr txBox="1"/>
          <p:nvPr/>
        </p:nvSpPr>
        <p:spPr>
          <a:xfrm>
            <a:off x="8154999" y="4371404"/>
            <a:ext cx="911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2021 год</a:t>
            </a:r>
            <a:endParaRPr lang="ru-RU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70625" y="5283538"/>
            <a:ext cx="7250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latin typeface="Myriad Pro" panose="020B0503030403020204" pitchFamily="34" charset="0"/>
              </a:rPr>
              <a:t>► 2020 г – отсутствие обращений в связи с пандемией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0624" y="5638594"/>
            <a:ext cx="7025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► 2021 г - направлено 22 обращения в соответствующие органы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647" y="314575"/>
            <a:ext cx="6540166" cy="72288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Деятельность сертификационных центров</a:t>
            </a:r>
            <a: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5950" y="6203835"/>
            <a:ext cx="838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Myriad Pro" panose="020B0503030403020204" pitchFamily="34" charset="0"/>
              </a:rPr>
              <a:t>По состоянию на 01.03.2020 г. предприятиям </a:t>
            </a:r>
            <a:r>
              <a:rPr lang="ru-RU" sz="1600" b="1" dirty="0">
                <a:solidFill>
                  <a:prstClr val="black"/>
                </a:solidFill>
                <a:latin typeface="Myriad Pro" panose="020B0503030403020204" pitchFamily="34" charset="0"/>
              </a:rPr>
              <a:t>цементной отрасли выдано 384 сертификата соответствия цемента установленным требованиям, в том числе 31 – с нарушениями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0000" y="680400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1037460"/>
            <a:ext cx="2719386" cy="418223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5251" y="1148606"/>
            <a:ext cx="263366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>
                <a:solidFill>
                  <a:srgbClr val="992824"/>
                </a:solidFill>
                <a:latin typeface="Myriad Pro" panose="020B0503030403020204" pitchFamily="34" charset="0"/>
              </a:rPr>
              <a:t>В Реестре аккредитованных лиц </a:t>
            </a:r>
            <a:r>
              <a:rPr lang="ru-RU" sz="18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Росаккредитации – </a:t>
            </a:r>
            <a:r>
              <a:rPr lang="ru-RU" sz="28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43</a:t>
            </a:r>
            <a:r>
              <a:rPr lang="ru-RU" sz="18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 </a:t>
            </a:r>
            <a:r>
              <a:rPr lang="ru-RU" sz="1800" b="1" dirty="0">
                <a:solidFill>
                  <a:srgbClr val="992824"/>
                </a:solidFill>
                <a:latin typeface="Myriad Pro" panose="020B0503030403020204" pitchFamily="34" charset="0"/>
              </a:rPr>
              <a:t>органа по сертификации и </a:t>
            </a:r>
            <a:r>
              <a:rPr lang="ru-RU" sz="2800" b="1" dirty="0">
                <a:solidFill>
                  <a:srgbClr val="992824"/>
                </a:solidFill>
                <a:latin typeface="Myriad Pro" panose="020B0503030403020204" pitchFamily="34" charset="0"/>
              </a:rPr>
              <a:t>151</a:t>
            </a:r>
            <a:r>
              <a:rPr lang="ru-RU" sz="2400" b="1" dirty="0">
                <a:solidFill>
                  <a:srgbClr val="992824"/>
                </a:solidFill>
                <a:latin typeface="Myriad Pro" panose="020B0503030403020204" pitchFamily="34" charset="0"/>
              </a:rPr>
              <a:t> </a:t>
            </a:r>
            <a:r>
              <a:rPr lang="ru-RU" sz="1800" b="1" dirty="0">
                <a:solidFill>
                  <a:srgbClr val="992824"/>
                </a:solidFill>
                <a:latin typeface="Myriad Pro" panose="020B0503030403020204" pitchFamily="34" charset="0"/>
              </a:rPr>
              <a:t>испытательная лаборатория, в область аккредитации которых включен цемент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992824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57700530"/>
              </p:ext>
            </p:extLst>
          </p:nvPr>
        </p:nvGraphicFramePr>
        <p:xfrm>
          <a:off x="3022550" y="939202"/>
          <a:ext cx="7064360" cy="468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57517" y="2564377"/>
            <a:ext cx="361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Кто они?</a:t>
            </a:r>
          </a:p>
          <a:p>
            <a:pPr lvl="0" algn="ctr"/>
            <a:r>
              <a:rPr lang="ru-RU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Зачем?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343" y="304786"/>
            <a:ext cx="9417597" cy="42062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Предложения экспертов холдинга «Сибирский цемент»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297" y="1273554"/>
            <a:ext cx="2228093" cy="37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285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282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0000" y="680400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Myriad Pro" panose="020B0503030403020204" pitchFamily="34" charset="0"/>
              </a:rPr>
              <a:t>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" y="1065145"/>
            <a:ext cx="2730702" cy="41450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721" y="1197798"/>
            <a:ext cx="2721141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992824"/>
                </a:solidFill>
                <a:latin typeface="Myriad Pro" panose="020B0503030403020204" pitchFamily="34" charset="0"/>
              </a:rPr>
              <a:t>Цементная </a:t>
            </a:r>
            <a:r>
              <a:rPr lang="ru-RU" sz="20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и бетонная продукция</a:t>
            </a:r>
          </a:p>
          <a:p>
            <a:pPr lvl="0" algn="ctr"/>
            <a:endParaRPr lang="ru-RU" sz="500" b="1" dirty="0" smtClean="0">
              <a:solidFill>
                <a:srgbClr val="992824"/>
              </a:solidFill>
              <a:latin typeface="Myriad Pro" panose="020B050303040302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БОЛЕЕ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не </a:t>
            </a:r>
            <a:r>
              <a:rPr lang="ru-RU" sz="2800" b="1" dirty="0">
                <a:solidFill>
                  <a:srgbClr val="FF0000"/>
                </a:solidFill>
                <a:latin typeface="Myriad Pro" panose="020B0503030403020204" pitchFamily="34" charset="0"/>
              </a:rPr>
              <a:t>является </a:t>
            </a:r>
            <a:r>
              <a:rPr lang="ru-RU" sz="2000" b="1" dirty="0">
                <a:solidFill>
                  <a:srgbClr val="992824"/>
                </a:solidFill>
                <a:latin typeface="Myriad Pro" panose="020B0503030403020204" pitchFamily="34" charset="0"/>
              </a:rPr>
              <a:t>объектом ни одного из видов федерального государственного контроля (надзора)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8437" y="962227"/>
            <a:ext cx="7206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</a:rPr>
              <a:t>1. Федеральный </a:t>
            </a:r>
            <a:r>
              <a:rPr lang="ru-RU" sz="2000" b="1" dirty="0">
                <a:solidFill>
                  <a:prstClr val="black"/>
                </a:solidFill>
              </a:rPr>
              <a:t>закон от 11 июня 2021 г. N 170-ФЗ «О внесении изменений в отдельные законодательные акты Российской Федерации в связи с принятием Федерального закона «О государственном контроле (надзоре) и муниципальном контроле в Российской Федерации</a:t>
            </a:r>
            <a:r>
              <a:rPr lang="ru-RU" sz="2000" b="1" dirty="0" smtClean="0">
                <a:solidFill>
                  <a:prstClr val="black"/>
                </a:solidFill>
              </a:rPr>
              <a:t>»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2934816" y="2626617"/>
            <a:ext cx="7302732" cy="229517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992824"/>
                </a:solidFill>
                <a:latin typeface="Myriad Pro" panose="020B0503030403020204" pitchFamily="34" charset="0"/>
              </a:rPr>
              <a:t>► </a:t>
            </a:r>
            <a:r>
              <a:rPr lang="ru-RU" sz="1600" b="1" dirty="0" smtClean="0">
                <a:latin typeface="Myriad Pro" panose="020B0503030403020204" pitchFamily="34" charset="0"/>
              </a:rPr>
              <a:t>Законом-спутником не </a:t>
            </a:r>
            <a:r>
              <a:rPr lang="ru-RU" sz="1600" b="1" dirty="0">
                <a:latin typeface="Myriad Pro" panose="020B0503030403020204" pitchFamily="34" charset="0"/>
              </a:rPr>
              <a:t>предусмотрен отдельный единый вид государственного контроля (надзора) за соблюдением требований технических регламентов и (или) обязательных требований, подлежащих применению до вступления в силу технических регламентов в соответствии с </a:t>
            </a:r>
            <a:r>
              <a:rPr lang="ru-RU" sz="1600" b="1" dirty="0" smtClean="0">
                <a:latin typeface="Myriad Pro" panose="020B0503030403020204" pitchFamily="34" charset="0"/>
              </a:rPr>
              <a:t>Федеральным законом </a:t>
            </a:r>
            <a:r>
              <a:rPr lang="ru-RU" sz="1600" b="1" dirty="0">
                <a:latin typeface="Myriad Pro" panose="020B0503030403020204" pitchFamily="34" charset="0"/>
              </a:rPr>
              <a:t>от 27.12.2002 </a:t>
            </a:r>
            <a:r>
              <a:rPr lang="ru-RU" sz="1600" b="1" dirty="0" smtClean="0">
                <a:latin typeface="Myriad Pro" panose="020B0503030403020204" pitchFamily="34" charset="0"/>
              </a:rPr>
              <a:t>№ </a:t>
            </a:r>
            <a:r>
              <a:rPr lang="ru-RU" sz="1600" b="1" dirty="0">
                <a:latin typeface="Myriad Pro" panose="020B0503030403020204" pitchFamily="34" charset="0"/>
              </a:rPr>
              <a:t>184-ФЗ «О техническом регулировании»</a:t>
            </a:r>
            <a:endParaRPr lang="ru-RU" sz="1200" b="1" dirty="0">
              <a:latin typeface="Myriad Pro" panose="020B0503030403020204" pitchFamily="34" charset="0"/>
            </a:endParaRPr>
          </a:p>
          <a:p>
            <a:r>
              <a:rPr lang="ru-RU" sz="700" dirty="0" smtClean="0"/>
              <a:t> </a:t>
            </a:r>
            <a:endParaRPr lang="ru-RU" sz="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4816" y="4998839"/>
            <a:ext cx="7375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Предлагается установить </a:t>
            </a:r>
            <a:r>
              <a:rPr lang="ru-RU" sz="1600" b="1" dirty="0">
                <a:solidFill>
                  <a:srgbClr val="FF0000"/>
                </a:solidFill>
                <a:latin typeface="Myriad Pro" panose="020B0503030403020204" pitchFamily="34" charset="0"/>
              </a:rPr>
              <a:t>реальную возможность Росстандарта </a:t>
            </a:r>
            <a:r>
              <a:rPr lang="ru-RU" sz="16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осуществлять госконтроль </a:t>
            </a:r>
            <a:r>
              <a:rPr lang="ru-RU" sz="1600" b="1" dirty="0">
                <a:solidFill>
                  <a:srgbClr val="FF0000"/>
                </a:solidFill>
                <a:latin typeface="Myriad Pro" panose="020B0503030403020204" pitchFamily="34" charset="0"/>
              </a:rPr>
              <a:t>(надзор) за соблюдением обязательных </a:t>
            </a:r>
            <a:r>
              <a:rPr lang="ru-RU" sz="16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требований, предъявляемых к цементной и бетонной продукции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342" y="309771"/>
            <a:ext cx="9427122" cy="42062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Предложения экспертов холдинга «Сибирский цемент»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296" y="1682708"/>
            <a:ext cx="2228093" cy="37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285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282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76180" y="68040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" y="1095266"/>
            <a:ext cx="2711302" cy="3860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296" y="2317784"/>
            <a:ext cx="2228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992824"/>
                </a:solidFill>
                <a:latin typeface="Myriad Pro" panose="020B0503030403020204" pitchFamily="34" charset="0"/>
              </a:rPr>
              <a:t>В отношении строительного надзора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1352" y="987611"/>
            <a:ext cx="6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3. Градостроительный кодекс Российский Федерации (</a:t>
            </a:r>
            <a:r>
              <a:rPr lang="ru-RU" sz="2400" b="1" dirty="0" err="1" smtClean="0">
                <a:solidFill>
                  <a:prstClr val="black"/>
                </a:solidFill>
              </a:rPr>
              <a:t>ГрК</a:t>
            </a:r>
            <a:r>
              <a:rPr lang="ru-RU" sz="2400" b="1" dirty="0" smtClean="0">
                <a:solidFill>
                  <a:prstClr val="black"/>
                </a:solidFill>
              </a:rPr>
              <a:t> РФ)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154758" y="3788685"/>
            <a:ext cx="6794298" cy="21834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dirty="0">
                <a:latin typeface="Myriad Pro" panose="020B0503030403020204" pitchFamily="34" charset="0"/>
              </a:rPr>
              <a:t>С</a:t>
            </a:r>
            <a:r>
              <a:rPr lang="ru-RU" sz="1400" b="1" dirty="0" smtClean="0">
                <a:latin typeface="Myriad Pro" panose="020B0503030403020204" pitchFamily="34" charset="0"/>
              </a:rPr>
              <a:t>корректировать формулировку </a:t>
            </a:r>
            <a:r>
              <a:rPr lang="ru-RU" sz="1400" b="1" dirty="0">
                <a:latin typeface="Myriad Pro" panose="020B0503030403020204" pitchFamily="34" charset="0"/>
              </a:rPr>
              <a:t>новой редакции </a:t>
            </a:r>
            <a:r>
              <a:rPr lang="ru-RU" sz="1400" b="1" dirty="0" err="1">
                <a:latin typeface="Myriad Pro" panose="020B0503030403020204" pitchFamily="34" charset="0"/>
              </a:rPr>
              <a:t>пп</a:t>
            </a:r>
            <a:r>
              <a:rPr lang="ru-RU" sz="1400" b="1" dirty="0">
                <a:latin typeface="Myriad Pro" panose="020B0503030403020204" pitchFamily="34" charset="0"/>
              </a:rPr>
              <a:t>. 1 п. 3 ст. 54 </a:t>
            </a:r>
            <a:r>
              <a:rPr lang="ru-RU" sz="1400" b="1" dirty="0" err="1">
                <a:latin typeface="Myriad Pro" panose="020B0503030403020204" pitchFamily="34" charset="0"/>
              </a:rPr>
              <a:t>ГрК</a:t>
            </a:r>
            <a:r>
              <a:rPr lang="ru-RU" sz="1400" b="1" dirty="0">
                <a:latin typeface="Myriad Pro" panose="020B0503030403020204" pitchFamily="34" charset="0"/>
              </a:rPr>
              <a:t> РФ и изложить ее следующим образом</a:t>
            </a:r>
            <a:r>
              <a:rPr lang="ru-RU" sz="1400" b="1" dirty="0" smtClean="0">
                <a:latin typeface="Myriad Pro" panose="020B0503030403020204" pitchFamily="34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400" b="1" dirty="0" smtClean="0">
              <a:latin typeface="Myriad Pro" panose="020B0503030403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  <a:latin typeface="Myriad Pro" panose="020B0503030403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     «</a:t>
            </a:r>
            <a:r>
              <a:rPr lang="ru-RU" sz="1400" b="1" dirty="0">
                <a:solidFill>
                  <a:srgbClr val="FF0000"/>
                </a:solidFill>
                <a:latin typeface="Myriad Pro" panose="020B0503030403020204" pitchFamily="34" charset="0"/>
              </a:rPr>
              <a:t>Соответствие выполняемых работ и применяемых при изготовлении строительных конструкций строительных материалов и изделий требованиям технических регламентов и (или) обязательным требованиям, подлежащим применению до вступления в силу технических </a:t>
            </a:r>
            <a:r>
              <a:rPr lang="ru-RU" sz="1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регламентов…»</a:t>
            </a:r>
            <a:endParaRPr lang="ru-RU" sz="500" dirty="0">
              <a:solidFill>
                <a:srgbClr val="FF0000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114228" y="1871638"/>
            <a:ext cx="6761952" cy="1187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latin typeface="Myriad Pro" panose="020B0503030403020204" pitchFamily="34" charset="0"/>
              </a:rPr>
              <a:t>► С</a:t>
            </a:r>
            <a:r>
              <a:rPr lang="ru-RU" sz="1600" b="1" dirty="0" smtClean="0">
                <a:latin typeface="Myriad Pro" panose="020B0503030403020204" pitchFamily="34" charset="0"/>
              </a:rPr>
              <a:t>татья 64 Закона №170-ФЗ предусматривает внесение изменений в </a:t>
            </a:r>
            <a:r>
              <a:rPr lang="ru-RU" sz="1600" b="1" dirty="0" err="1" smtClean="0">
                <a:latin typeface="Myriad Pro" panose="020B0503030403020204" pitchFamily="34" charset="0"/>
              </a:rPr>
              <a:t>ГрК</a:t>
            </a:r>
            <a:r>
              <a:rPr lang="ru-RU" sz="1600" b="1" dirty="0" smtClean="0">
                <a:latin typeface="Myriad Pro" panose="020B0503030403020204" pitchFamily="34" charset="0"/>
              </a:rPr>
              <a:t> РФ, в частности, в новой редакции излагается ст. 54 </a:t>
            </a:r>
            <a:r>
              <a:rPr lang="ru-RU" sz="1600" b="1" dirty="0" err="1" smtClean="0">
                <a:latin typeface="Myriad Pro" panose="020B0503030403020204" pitchFamily="34" charset="0"/>
              </a:rPr>
              <a:t>ГрК</a:t>
            </a:r>
            <a:r>
              <a:rPr lang="ru-RU" sz="1600" b="1" dirty="0" smtClean="0">
                <a:latin typeface="Myriad Pro" panose="020B0503030403020204" pitchFamily="34" charset="0"/>
              </a:rPr>
              <a:t> РФ</a:t>
            </a:r>
            <a:endParaRPr lang="ru-RU" sz="7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700" dirty="0"/>
          </a:p>
        </p:txBody>
      </p:sp>
      <p:sp>
        <p:nvSpPr>
          <p:cNvPr id="12" name="Овал 11"/>
          <p:cNvSpPr/>
          <p:nvPr/>
        </p:nvSpPr>
        <p:spPr>
          <a:xfrm>
            <a:off x="4694109" y="2911331"/>
            <a:ext cx="3715596" cy="746269"/>
          </a:xfrm>
          <a:prstGeom prst="ellipse">
            <a:avLst/>
          </a:prstGeom>
          <a:solidFill>
            <a:srgbClr val="99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  Предложение: 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85" y="349531"/>
            <a:ext cx="9455697" cy="42062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Предложения экспертов холдинга «Сибирский цемент»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297" y="1273554"/>
            <a:ext cx="2228093" cy="37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285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282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0000" y="6804000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" y="1095266"/>
            <a:ext cx="2802835" cy="39905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31" y="1462484"/>
            <a:ext cx="27211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Пункт </a:t>
            </a:r>
            <a:r>
              <a:rPr lang="ru-RU" sz="2000" b="1" dirty="0">
                <a:solidFill>
                  <a:srgbClr val="992824"/>
                </a:solidFill>
                <a:latin typeface="Myriad Pro" panose="020B0503030403020204" pitchFamily="34" charset="0"/>
              </a:rPr>
              <a:t>470 перечня, утвержденного Постановлением Правительства РФ от 31.12.2020 </a:t>
            </a:r>
            <a:r>
              <a:rPr lang="ru-RU" sz="20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          № </a:t>
            </a:r>
            <a:r>
              <a:rPr lang="ru-RU" sz="2000" b="1" dirty="0">
                <a:solidFill>
                  <a:srgbClr val="992824"/>
                </a:solidFill>
                <a:latin typeface="Myriad Pro" panose="020B0503030403020204" pitchFamily="34" charset="0"/>
              </a:rPr>
              <a:t>2467, </a:t>
            </a:r>
            <a:r>
              <a:rPr lang="ru-RU" sz="20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предлагается </a:t>
            </a:r>
            <a:r>
              <a:rPr lang="ru-RU" sz="2000" b="1" dirty="0">
                <a:solidFill>
                  <a:srgbClr val="992824"/>
                </a:solidFill>
                <a:latin typeface="Myriad Pro" panose="020B0503030403020204" pitchFamily="34" charset="0"/>
              </a:rPr>
              <a:t>сделать </a:t>
            </a:r>
            <a:r>
              <a:rPr lang="ru-RU" sz="2800" b="1" dirty="0">
                <a:solidFill>
                  <a:srgbClr val="992824"/>
                </a:solidFill>
                <a:latin typeface="Myriad Pro" panose="020B0503030403020204" pitchFamily="34" charset="0"/>
              </a:rPr>
              <a:t>бессрочным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9740" y="981553"/>
            <a:ext cx="732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 smtClean="0">
                <a:solidFill>
                  <a:prstClr val="black"/>
                </a:solidFill>
              </a:rPr>
              <a:t>4</a:t>
            </a:r>
            <a:r>
              <a:rPr lang="ru-RU" sz="1800" b="1" dirty="0">
                <a:solidFill>
                  <a:prstClr val="black"/>
                </a:solidFill>
              </a:rPr>
              <a:t>. </a:t>
            </a:r>
            <a:r>
              <a:rPr lang="ru-RU" sz="1800" b="1" dirty="0" smtClean="0">
                <a:solidFill>
                  <a:prstClr val="black"/>
                </a:solidFill>
              </a:rPr>
              <a:t>Федеральный закон </a:t>
            </a:r>
            <a:r>
              <a:rPr lang="ru-RU" sz="1800" b="1" dirty="0">
                <a:solidFill>
                  <a:prstClr val="black"/>
                </a:solidFill>
              </a:rPr>
              <a:t>от 31.07.2020 № 248-ФЗ «О государственном контроле (надзоре) и муниципальном контроле в Российской Федерации» </a:t>
            </a:r>
            <a:r>
              <a:rPr lang="ru-RU" sz="1800" b="1" dirty="0" smtClean="0">
                <a:solidFill>
                  <a:prstClr val="black"/>
                </a:solidFill>
              </a:rPr>
              <a:t>и Федеральный закон </a:t>
            </a:r>
            <a:r>
              <a:rPr lang="ru-RU" sz="1800" b="1" dirty="0">
                <a:solidFill>
                  <a:prstClr val="black"/>
                </a:solidFill>
              </a:rPr>
              <a:t>от 31.07.2020 № 247-ФЗ «Об обязательных требованиях в Российской Федерации»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2963882" y="2233369"/>
            <a:ext cx="7309938" cy="15490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Myriad Pro" panose="020B0503030403020204" pitchFamily="34" charset="0"/>
              </a:rPr>
              <a:t>► </a:t>
            </a:r>
            <a:r>
              <a:rPr lang="ru-RU" sz="1400" b="1" dirty="0" smtClean="0">
                <a:latin typeface="Myriad Pro" panose="020B0503030403020204" pitchFamily="34" charset="0"/>
              </a:rPr>
              <a:t>При </a:t>
            </a:r>
            <a:r>
              <a:rPr lang="ru-RU" sz="1400" b="1" dirty="0">
                <a:latin typeface="Myriad Pro" panose="020B0503030403020204" pitchFamily="34" charset="0"/>
              </a:rPr>
              <a:t>осуществлении </a:t>
            </a:r>
            <a:r>
              <a:rPr lang="ru-RU" sz="1400" b="1" dirty="0" smtClean="0">
                <a:latin typeface="Myriad Pro" panose="020B0503030403020204" pitchFamily="34" charset="0"/>
              </a:rPr>
              <a:t>госконтроля </a:t>
            </a:r>
            <a:r>
              <a:rPr lang="ru-RU" sz="1400" b="1" dirty="0">
                <a:latin typeface="Myriad Pro" panose="020B0503030403020204" pitchFamily="34" charset="0"/>
              </a:rPr>
              <a:t>(надзора) по Закону </a:t>
            </a:r>
            <a:r>
              <a:rPr lang="ru-RU" sz="1400" b="1" dirty="0" smtClean="0">
                <a:latin typeface="Myriad Pro" panose="020B0503030403020204" pitchFamily="34" charset="0"/>
              </a:rPr>
              <a:t>        № </a:t>
            </a:r>
            <a:r>
              <a:rPr lang="ru-RU" sz="1400" b="1" dirty="0">
                <a:latin typeface="Myriad Pro" panose="020B0503030403020204" pitchFamily="34" charset="0"/>
              </a:rPr>
              <a:t>248-ФЗ оценка соблюдения контролируемыми лицами обязательных требований, установленных </a:t>
            </a:r>
            <a:r>
              <a:rPr lang="ru-RU" sz="1400" b="1" dirty="0" smtClean="0">
                <a:latin typeface="Myriad Pro" panose="020B0503030403020204" pitchFamily="34" charset="0"/>
              </a:rPr>
              <a:t>ГОСТами, которые вступили </a:t>
            </a:r>
            <a:r>
              <a:rPr lang="ru-RU" sz="1400" b="1" dirty="0">
                <a:latin typeface="Myriad Pro" panose="020B0503030403020204" pitchFamily="34" charset="0"/>
              </a:rPr>
              <a:t>в силу до 01.01.2020, производиться не будет, а оценка соблюдения обязательных требований, содержащихся в Постановлении </a:t>
            </a:r>
            <a:r>
              <a:rPr lang="ru-RU" sz="1400" b="1" dirty="0" smtClean="0">
                <a:latin typeface="Myriad Pro" panose="020B0503030403020204" pitchFamily="34" charset="0"/>
              </a:rPr>
              <a:t>Правительства РФ № 982, </a:t>
            </a:r>
            <a:r>
              <a:rPr lang="ru-RU" sz="1400" b="1" dirty="0">
                <a:latin typeface="Myriad Pro" panose="020B0503030403020204" pitchFamily="34" charset="0"/>
              </a:rPr>
              <a:t>и привлечение к административной ответственности за их несоблюдение допускаются только до 1 марта 2022 года</a:t>
            </a:r>
            <a:r>
              <a:rPr lang="ru-RU" sz="1400" b="1" dirty="0" smtClean="0">
                <a:latin typeface="Myriad Pro" panose="020B0503030403020204" pitchFamily="34" charset="0"/>
              </a:rPr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132" y="5103350"/>
            <a:ext cx="7380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latin typeface="Myriad Pro" panose="020B0503030403020204" pitchFamily="34" charset="0"/>
              </a:rPr>
              <a:t>Третий вариант </a:t>
            </a:r>
            <a:r>
              <a:rPr lang="ru-RU" sz="1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– принять Постановление Правительства РФ </a:t>
            </a:r>
            <a:r>
              <a:rPr lang="ru-RU" sz="1400" b="1" dirty="0">
                <a:solidFill>
                  <a:srgbClr val="FF0000"/>
                </a:solidFill>
                <a:latin typeface="Myriad Pro" panose="020B0503030403020204" pitchFamily="34" charset="0"/>
              </a:rPr>
              <a:t>№ 982 в новой редакции, предусматривающей перечни нормативных документов, устанавливающих обязательные требования к продукции, в частности, перечни ГОСТов в отношении цементной </a:t>
            </a:r>
            <a:r>
              <a:rPr lang="ru-RU" sz="1400" b="1" dirty="0" smtClean="0">
                <a:solidFill>
                  <a:srgbClr val="FF0000"/>
                </a:solidFill>
                <a:latin typeface="Myriad Pro" panose="020B0503030403020204" pitchFamily="34" charset="0"/>
              </a:rPr>
              <a:t>и бетонной продукции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3619" y="3851792"/>
            <a:ext cx="4575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Myriad Pro" panose="020B0503030403020204" pitchFamily="34" charset="0"/>
              </a:rPr>
              <a:t>Возможные альтернативные  решения:</a:t>
            </a:r>
            <a:endParaRPr lang="ru-RU" sz="16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374672" y="3993344"/>
            <a:ext cx="2648011" cy="1215313"/>
            <a:chOff x="1043043" y="2163202"/>
            <a:chExt cx="2648011" cy="121531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085685" y="2428045"/>
              <a:ext cx="2419349" cy="724702"/>
            </a:xfrm>
            <a:prstGeom prst="roundRect">
              <a:avLst/>
            </a:prstGeom>
            <a:solidFill>
              <a:srgbClr val="9928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1043043" y="2163202"/>
              <a:ext cx="2648011" cy="1215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/>
                <a:t>Оперативное принятие новых </a:t>
              </a:r>
              <a:r>
                <a:rPr lang="ru-RU" sz="1600" b="1" dirty="0" smtClean="0"/>
                <a:t>ГОСТов</a:t>
              </a:r>
              <a:endParaRPr lang="ru-RU" sz="1600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75610" y="4012056"/>
            <a:ext cx="2648011" cy="1215313"/>
            <a:chOff x="971353" y="2182367"/>
            <a:chExt cx="2648011" cy="1215313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085685" y="2428045"/>
              <a:ext cx="2419349" cy="724702"/>
            </a:xfrm>
            <a:prstGeom prst="roundRect">
              <a:avLst/>
            </a:prstGeom>
            <a:solidFill>
              <a:srgbClr val="99282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971353" y="2182367"/>
              <a:ext cx="2648011" cy="1215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Указание </a:t>
              </a:r>
              <a:r>
                <a:rPr lang="ru-RU" sz="1600" b="1" dirty="0"/>
                <a:t>ГОСТов в п. 470 перечня </a:t>
              </a:r>
              <a:r>
                <a:rPr lang="ru-RU" sz="1600" b="1" dirty="0" smtClean="0"/>
                <a:t>(Постановление №2467 </a:t>
              </a:r>
              <a:r>
                <a:rPr lang="ru-RU" sz="1600" b="1" dirty="0"/>
                <a:t>от </a:t>
              </a:r>
              <a:r>
                <a:rPr lang="ru-RU" sz="1600" b="1" dirty="0" smtClean="0"/>
                <a:t>31.12.2020)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872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892" y="313499"/>
            <a:ext cx="9408072" cy="42062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Предложения экспертов холдинга «Сибирский цемент»</a:t>
            </a:r>
            <a:endParaRPr lang="ru-RU" sz="22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297" y="1273554"/>
            <a:ext cx="2228093" cy="37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2851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282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0000" y="6804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8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Myriad Pro" panose="020B0503030403020204" pitchFamily="34" charset="0"/>
              </a:rPr>
              <a:t>9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" y="1065147"/>
            <a:ext cx="2711302" cy="3860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22" y="1352274"/>
            <a:ext cx="2721140" cy="303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 smtClean="0">
              <a:solidFill>
                <a:srgbClr val="992824"/>
              </a:solidFill>
              <a:latin typeface="Myriad Pro" panose="020B050303040302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Реализацию Стратегии  по ПНОПП курирует </a:t>
            </a:r>
            <a:r>
              <a:rPr lang="ru-RU" sz="205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Государственная комиссия по противодействию незаконному обороту промышленной продукции</a:t>
            </a:r>
            <a:endParaRPr lang="ru-RU" sz="2050" b="1" dirty="0">
              <a:solidFill>
                <a:srgbClr val="992824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8599" y="838326"/>
            <a:ext cx="70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350" b="1" dirty="0" smtClean="0">
                <a:solidFill>
                  <a:prstClr val="black"/>
                </a:solidFill>
              </a:rPr>
              <a:t>5. С </a:t>
            </a:r>
            <a:r>
              <a:rPr lang="ru-RU" sz="2350" b="1" dirty="0">
                <a:solidFill>
                  <a:prstClr val="black"/>
                </a:solidFill>
              </a:rPr>
              <a:t>учетом принятой «Стратегии по противодействию незаконному обороту промышленной продукции в </a:t>
            </a:r>
            <a:r>
              <a:rPr lang="ru-RU" sz="2350" b="1" dirty="0" smtClean="0">
                <a:solidFill>
                  <a:prstClr val="black"/>
                </a:solidFill>
              </a:rPr>
              <a:t>РФ </a:t>
            </a:r>
            <a:r>
              <a:rPr lang="ru-RU" sz="2350" b="1" dirty="0">
                <a:solidFill>
                  <a:prstClr val="black"/>
                </a:solidFill>
              </a:rPr>
              <a:t>на период до 2025 года», </a:t>
            </a:r>
            <a:r>
              <a:rPr lang="ru-RU" sz="2350" b="1" dirty="0" smtClean="0">
                <a:solidFill>
                  <a:prstClr val="black"/>
                </a:solidFill>
              </a:rPr>
              <a:t>утвержденной распоряжением </a:t>
            </a:r>
            <a:r>
              <a:rPr lang="ru-RU" sz="2350" b="1" dirty="0">
                <a:solidFill>
                  <a:prstClr val="black"/>
                </a:solidFill>
              </a:rPr>
              <a:t>Правительства </a:t>
            </a:r>
            <a:r>
              <a:rPr lang="ru-RU" sz="2350" b="1" dirty="0" smtClean="0">
                <a:solidFill>
                  <a:prstClr val="black"/>
                </a:solidFill>
              </a:rPr>
              <a:t>РФ от </a:t>
            </a:r>
            <a:r>
              <a:rPr lang="ru-RU" sz="2350" b="1" dirty="0">
                <a:solidFill>
                  <a:prstClr val="black"/>
                </a:solidFill>
              </a:rPr>
              <a:t>6 февраля 2021 г. № </a:t>
            </a:r>
            <a:r>
              <a:rPr lang="ru-RU" sz="2350" b="1" dirty="0" smtClean="0">
                <a:solidFill>
                  <a:prstClr val="black"/>
                </a:solidFill>
              </a:rPr>
              <a:t>256-р, полагаем </a:t>
            </a:r>
            <a:r>
              <a:rPr lang="ru-RU" sz="2350" b="1" dirty="0">
                <a:solidFill>
                  <a:prstClr val="black"/>
                </a:solidFill>
              </a:rPr>
              <a:t>необходимым:</a:t>
            </a:r>
            <a:endParaRPr kumimoji="0" lang="ru-RU" sz="2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025154" y="3253488"/>
            <a:ext cx="7156333" cy="25112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► ходатайствовать </a:t>
            </a:r>
            <a:r>
              <a:rPr lang="ru-RU" sz="1600" b="1" dirty="0">
                <a:solidFill>
                  <a:srgbClr val="992824"/>
                </a:solidFill>
                <a:latin typeface="Myriad Pro" panose="020B0503030403020204" pitchFamily="34" charset="0"/>
              </a:rPr>
              <a:t>перед Экспертным советом при </a:t>
            </a:r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Госкомиссии </a:t>
            </a:r>
            <a:r>
              <a:rPr lang="ru-RU" sz="1600" b="1" dirty="0">
                <a:solidFill>
                  <a:srgbClr val="992824"/>
                </a:solidFill>
                <a:latin typeface="Myriad Pro" panose="020B0503030403020204" pitchFamily="34" charset="0"/>
              </a:rPr>
              <a:t>по противодействию незаконному обороту промышленной </a:t>
            </a:r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продукции </a:t>
            </a:r>
            <a:r>
              <a:rPr lang="ru-RU" sz="1600" b="1" dirty="0">
                <a:solidFill>
                  <a:srgbClr val="992824"/>
                </a:solidFill>
                <a:latin typeface="Myriad Pro" panose="020B0503030403020204" pitchFamily="34" charset="0"/>
              </a:rPr>
              <a:t>в рамках своих полномочий, создать рабочую группу по разработке мер рекомендательного характера для предложений в Правительство РФ по устранению противоречий в нормативных правовых актах </a:t>
            </a:r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РФ, </a:t>
            </a:r>
            <a:r>
              <a:rPr lang="ru-RU" sz="1600" b="1" dirty="0">
                <a:solidFill>
                  <a:srgbClr val="992824"/>
                </a:solidFill>
                <a:latin typeface="Myriad Pro" panose="020B0503030403020204" pitchFamily="34" charset="0"/>
              </a:rPr>
              <a:t>регулирующих отношения, возникающие в сфере противодействия незаконному обороту промышленной продукции, в части производства таких основополагающих строительных </a:t>
            </a:r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материалов, </a:t>
            </a:r>
            <a:r>
              <a:rPr lang="ru-RU" sz="1600" b="1" dirty="0">
                <a:solidFill>
                  <a:srgbClr val="992824"/>
                </a:solidFill>
                <a:latin typeface="Myriad Pro" panose="020B0503030403020204" pitchFamily="34" charset="0"/>
              </a:rPr>
              <a:t>как цемент и </a:t>
            </a:r>
            <a:r>
              <a:rPr lang="ru-RU" sz="1600" b="1" dirty="0" smtClean="0">
                <a:solidFill>
                  <a:srgbClr val="992824"/>
                </a:solidFill>
                <a:latin typeface="Myriad Pro" panose="020B0503030403020204" pitchFamily="34" charset="0"/>
              </a:rPr>
              <a:t>бетон</a:t>
            </a:r>
            <a:endParaRPr lang="ru-RU" sz="1600" b="1" dirty="0">
              <a:latin typeface="Myriad Pro" panose="020B0503030403020204" pitchFamily="34" charset="0"/>
            </a:endParaRPr>
          </a:p>
          <a:p>
            <a:r>
              <a:rPr lang="ru-RU" sz="700" dirty="0" smtClean="0"/>
              <a:t> </a:t>
            </a:r>
            <a:endParaRPr lang="ru-RU" sz="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6190026"/>
            <a:ext cx="8578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atin typeface="Myriad Pro" panose="020B0503030403020204" pitchFamily="34" charset="0"/>
              </a:rPr>
              <a:t>Государственная </a:t>
            </a:r>
            <a:r>
              <a:rPr lang="ru-RU" sz="1800" b="1" dirty="0" smtClean="0">
                <a:latin typeface="Myriad Pro" panose="020B0503030403020204" pitchFamily="34" charset="0"/>
              </a:rPr>
              <a:t>комиссия по </a:t>
            </a:r>
            <a:r>
              <a:rPr lang="ru-RU" sz="1800" b="1" dirty="0">
                <a:latin typeface="Myriad Pro" panose="020B0503030403020204" pitchFamily="34" charset="0"/>
              </a:rPr>
              <a:t>противодействию незаконному обороту промышленной </a:t>
            </a:r>
            <a:r>
              <a:rPr lang="ru-RU" sz="1800" b="1" dirty="0" smtClean="0">
                <a:latin typeface="Myriad Pro" panose="020B0503030403020204" pitchFamily="34" charset="0"/>
              </a:rPr>
              <a:t>продукции образована по Указу </a:t>
            </a:r>
            <a:r>
              <a:rPr lang="ru-RU" sz="1800" b="1" dirty="0">
                <a:latin typeface="Myriad Pro" panose="020B0503030403020204" pitchFamily="34" charset="0"/>
              </a:rPr>
              <a:t>Президента РФ № 31 от 23.01.2015 г</a:t>
            </a:r>
            <a:r>
              <a:rPr lang="ru-RU" sz="1800" b="1" dirty="0" smtClean="0">
                <a:latin typeface="Myriad Pro" panose="020B0503030403020204" pitchFamily="34" charset="0"/>
              </a:rPr>
              <a:t>.</a:t>
            </a:r>
            <a:endParaRPr lang="ru-RU" sz="1800" b="1" dirty="0">
              <a:latin typeface="Myriad Pro" panose="020B0503030403020204" pitchFamily="34" charset="0"/>
            </a:endParaRPr>
          </a:p>
          <a:p>
            <a:pPr lvl="0" algn="just"/>
            <a:r>
              <a:rPr lang="ru-RU" sz="1600" b="1" dirty="0" smtClean="0">
                <a:latin typeface="Myriad Pro" panose="020B0503030403020204" pitchFamily="34" charset="0"/>
              </a:rPr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457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1313</TotalTime>
  <Words>1154</Words>
  <Application>Microsoft Office PowerPoint</Application>
  <PresentationFormat>Произвольный</PresentationFormat>
  <Paragraphs>113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Тема Office</vt:lpstr>
      <vt:lpstr>  Член Правления НО «СОЮЗЦЕМЕНТ», Первый вице-президент АО «ХК «Сибцем»  Геннадий Константинович РАССКАЗОВ</vt:lpstr>
      <vt:lpstr>Государственные меры противодействия незаконному обороту цемента </vt:lpstr>
      <vt:lpstr>Система противодействия распространению фальсифицированного цемента </vt:lpstr>
      <vt:lpstr>Обращения АО «ХК «Сибцем» в правоохранительные и  надзорные органы </vt:lpstr>
      <vt:lpstr>Деятельность сертификационных центров </vt:lpstr>
      <vt:lpstr>Предложения экспертов холдинга «Сибирский цемент»</vt:lpstr>
      <vt:lpstr>Предложения экспертов холдинга «Сибирский цемент»</vt:lpstr>
      <vt:lpstr>Предложения экспертов холдинга «Сибирский цемент»</vt:lpstr>
      <vt:lpstr>Предложения экспертов холдинга «Сибирский цемент»</vt:lpstr>
      <vt:lpstr>Предложения экспертов холдинга «Сибирский цемент»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Управляющий директор  ООО «Топкинский цемент» Оспельников  Алексей Юрьевич</dc:title>
  <dc:creator>Пользователь Windows</dc:creator>
  <cp:lastModifiedBy>Абибула Екатерина Васильевна</cp:lastModifiedBy>
  <cp:revision>199</cp:revision>
  <dcterms:created xsi:type="dcterms:W3CDTF">2020-04-09T06:27:22Z</dcterms:created>
  <dcterms:modified xsi:type="dcterms:W3CDTF">2021-10-07T01:42:21Z</dcterms:modified>
</cp:coreProperties>
</file>