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81" r:id="rId2"/>
    <p:sldId id="722" r:id="rId3"/>
    <p:sldId id="737" r:id="rId4"/>
    <p:sldId id="738" r:id="rId5"/>
    <p:sldId id="741" r:id="rId6"/>
    <p:sldId id="736" r:id="rId7"/>
    <p:sldId id="735" r:id="rId8"/>
    <p:sldId id="724" r:id="rId9"/>
    <p:sldId id="726" r:id="rId10"/>
    <p:sldId id="727" r:id="rId11"/>
    <p:sldId id="744" r:id="rId12"/>
    <p:sldId id="743" r:id="rId13"/>
    <p:sldId id="699" r:id="rId14"/>
    <p:sldId id="709" r:id="rId15"/>
    <p:sldId id="748" r:id="rId16"/>
    <p:sldId id="747" r:id="rId17"/>
    <p:sldId id="739" r:id="rId18"/>
    <p:sldId id="749" r:id="rId19"/>
    <p:sldId id="721" r:id="rId20"/>
    <p:sldId id="740" r:id="rId21"/>
    <p:sldId id="745" r:id="rId22"/>
    <p:sldId id="746" r:id="rId23"/>
    <p:sldId id="290" r:id="rId2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FF99"/>
    <a:srgbClr val="112FB0"/>
    <a:srgbClr val="112FAF"/>
    <a:srgbClr val="A37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p:cViewPr varScale="1">
        <p:scale>
          <a:sx n="69" d="100"/>
          <a:sy n="69" d="100"/>
        </p:scale>
        <p:origin x="1224" y="52"/>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4922820-77C6-4138-BF25-7EDA0DC204A8}" type="datetimeFigureOut">
              <a:rPr lang="ru-RU" smtClean="0"/>
              <a:t>12.08.2020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7AAB622-B4D1-4992-AB67-17F705CFC624}" type="slidenum">
              <a:rPr lang="ru-RU" smtClean="0"/>
              <a:t>‹#›</a:t>
            </a:fld>
            <a:endParaRPr lang="ru-RU"/>
          </a:p>
        </p:txBody>
      </p:sp>
    </p:spTree>
    <p:extLst>
      <p:ext uri="{BB962C8B-B14F-4D97-AF65-F5344CB8AC3E}">
        <p14:creationId xmlns:p14="http://schemas.microsoft.com/office/powerpoint/2010/main" val="407208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Комитет РСПП по техническому регулированию, стандартизации и оценке соответствия был образован в 2004 году. Бессменным Председателем Комитета является  Дмитрий Александрович Пумпянский - Член Бюро Правления Российского союза промышленников и предпринимателей, председатель совета директоров ПАО «Трубная металлургическая компания».</a:t>
            </a:r>
          </a:p>
          <a:p>
            <a:r>
              <a:rPr lang="ru-RU" sz="1200" kern="1200" dirty="0" smtClean="0">
                <a:solidFill>
                  <a:schemeClr val="tx1"/>
                </a:solidFill>
                <a:effectLst/>
                <a:latin typeface="+mn-lt"/>
                <a:ea typeface="+mn-ea"/>
                <a:cs typeface="+mn-cs"/>
              </a:rPr>
              <a:t>В настоящее время в его составе  работает более 2000 экспертов от предприятий и организаций из всех отраслей промышленности, представляющих все регионы России, а также страны Евразийского экономического союза.  В том числе экспертов из представительств европейских компаний, работающих в России.</a:t>
            </a:r>
          </a:p>
          <a:p>
            <a:r>
              <a:rPr lang="ru-RU" sz="1200" kern="1200" dirty="0" smtClean="0">
                <a:solidFill>
                  <a:schemeClr val="tx1"/>
                </a:solidFill>
                <a:effectLst/>
                <a:latin typeface="+mn-lt"/>
                <a:ea typeface="+mn-ea"/>
                <a:cs typeface="+mn-cs"/>
              </a:rPr>
              <a:t>Они  принимают самое активное участие в обсуждении проектов технических регламентов, постановлений Правительства и федеральных законов в области технического регулирования и стандартизации, в разработке и обновлении национальных и межгосударственных стандартов.</a:t>
            </a:r>
          </a:p>
          <a:p>
            <a:endParaRPr lang="ru-RU" dirty="0"/>
          </a:p>
        </p:txBody>
      </p:sp>
      <p:sp>
        <p:nvSpPr>
          <p:cNvPr id="4" name="Номер слайда 3"/>
          <p:cNvSpPr>
            <a:spLocks noGrp="1"/>
          </p:cNvSpPr>
          <p:nvPr>
            <p:ph type="sldNum" sz="quarter" idx="10"/>
          </p:nvPr>
        </p:nvSpPr>
        <p:spPr/>
        <p:txBody>
          <a:bodyPr/>
          <a:lstStyle/>
          <a:p>
            <a:fld id="{F7AAB622-B4D1-4992-AB67-17F705CFC624}" type="slidenum">
              <a:rPr lang="ru-RU" smtClean="0"/>
              <a:t>2</a:t>
            </a:fld>
            <a:endParaRPr lang="ru-RU"/>
          </a:p>
        </p:txBody>
      </p:sp>
    </p:spTree>
    <p:extLst>
      <p:ext uri="{BB962C8B-B14F-4D97-AF65-F5344CB8AC3E}">
        <p14:creationId xmlns:p14="http://schemas.microsoft.com/office/powerpoint/2010/main" val="145369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AAB622-B4D1-4992-AB67-17F705CFC624}" type="slidenum">
              <a:rPr lang="ru-RU" smtClean="0"/>
              <a:t>10</a:t>
            </a:fld>
            <a:endParaRPr lang="ru-RU"/>
          </a:p>
        </p:txBody>
      </p:sp>
    </p:spTree>
    <p:extLst>
      <p:ext uri="{BB962C8B-B14F-4D97-AF65-F5344CB8AC3E}">
        <p14:creationId xmlns:p14="http://schemas.microsoft.com/office/powerpoint/2010/main" val="322786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E788D-A08A-40B4-BBB0-9C9C4A9A5F09}" type="slidenum">
              <a:rPr lang="ru-RU" altLang="ru-RU"/>
              <a:pPr/>
              <a:t>11</a:t>
            </a:fld>
            <a:endParaRPr lang="ru-RU" altLang="ru-RU"/>
          </a:p>
        </p:txBody>
      </p:sp>
      <p:sp>
        <p:nvSpPr>
          <p:cNvPr id="133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5513" y="4343231"/>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08430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EC81F9-C055-48A5-AB47-48B14B51BA60}" type="slidenum">
              <a:rPr lang="ru-RU" smtClean="0"/>
              <a:t>13</a:t>
            </a:fld>
            <a:endParaRPr lang="ru-RU"/>
          </a:p>
        </p:txBody>
      </p:sp>
    </p:spTree>
    <p:extLst>
      <p:ext uri="{BB962C8B-B14F-4D97-AF65-F5344CB8AC3E}">
        <p14:creationId xmlns:p14="http://schemas.microsoft.com/office/powerpoint/2010/main" val="305934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r>
              <a:t>Gründungsinitiatoren des „Standardization Council Industrie 4.0“ sind der Bundesverband Informationswirtschaft, Telekommunikation und neue Medien (Bitkom), das Deutsche Institut für Normung (DIN), die Deutsche Kommission Elektrotechnik Elektronik Informationstechnik (DKE), der Verband Deutscher Maschinen- und Anlagenbau (VDMA) sowie der Zentralverband Elektrotechnik- und Elektronikindustrie (ZVEI).</a:t>
            </a:r>
          </a:p>
        </p:txBody>
      </p:sp>
    </p:spTree>
    <p:extLst>
      <p:ext uri="{BB962C8B-B14F-4D97-AF65-F5344CB8AC3E}">
        <p14:creationId xmlns:p14="http://schemas.microsoft.com/office/powerpoint/2010/main" val="137992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90470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3950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87737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5314506" y="6534006"/>
            <a:ext cx="1410185" cy="278875"/>
          </a:xfrm>
        </p:spPr>
        <p:txBody>
          <a:bodyPr/>
          <a:lstStyle/>
          <a:p>
            <a:fld id="{0ED215C0-DD4E-4B6E-85C2-57308CE01492}" type="datetime1">
              <a:rPr lang="ru-RU" smtClean="0">
                <a:solidFill>
                  <a:srgbClr val="2E3E46">
                    <a:lumMod val="60000"/>
                    <a:lumOff val="40000"/>
                  </a:srgbClr>
                </a:solidFill>
              </a:rPr>
              <a:t>12.08.2020</a:t>
            </a:fld>
            <a:endParaRPr dirty="0">
              <a:solidFill>
                <a:srgbClr val="2E3E46">
                  <a:lumMod val="60000"/>
                  <a:lumOff val="40000"/>
                </a:srgbClr>
              </a:solidFill>
            </a:endParaRPr>
          </a:p>
        </p:txBody>
      </p:sp>
      <p:sp>
        <p:nvSpPr>
          <p:cNvPr id="4" name="Fußzeilenplatzhalter 3"/>
          <p:cNvSpPr>
            <a:spLocks noGrp="1"/>
          </p:cNvSpPr>
          <p:nvPr>
            <p:ph type="ftr" sz="quarter" idx="11"/>
          </p:nvPr>
        </p:nvSpPr>
        <p:spPr/>
        <p:txBody>
          <a:bodyPr/>
          <a:lstStyle/>
          <a:p>
            <a:endParaRPr dirty="0">
              <a:solidFill>
                <a:srgbClr val="2E3E46">
                  <a:lumMod val="60000"/>
                  <a:lumOff val="40000"/>
                </a:srgbClr>
              </a:solidFill>
            </a:endParaRPr>
          </a:p>
        </p:txBody>
      </p:sp>
      <p:sp>
        <p:nvSpPr>
          <p:cNvPr id="5" name="Foliennummernplatzhalter 4"/>
          <p:cNvSpPr>
            <a:spLocks noGrp="1"/>
          </p:cNvSpPr>
          <p:nvPr>
            <p:ph type="sldNum" sz="quarter" idx="12"/>
          </p:nvPr>
        </p:nvSpPr>
        <p:spPr/>
        <p:txBody>
          <a:bodyPr/>
          <a:lstStyle/>
          <a:p>
            <a:r>
              <a:rPr>
                <a:solidFill>
                  <a:srgbClr val="2E3E46">
                    <a:lumMod val="60000"/>
                    <a:lumOff val="40000"/>
                  </a:srgbClr>
                </a:solidFill>
              </a:rPr>
              <a:t>Seite </a:t>
            </a:r>
            <a:fld id="{046A4056-0F3D-452C-8422-2686DCAFBA82}" type="slidenum">
              <a:rPr>
                <a:solidFill>
                  <a:srgbClr val="2E3E46">
                    <a:lumMod val="60000"/>
                    <a:lumOff val="40000"/>
                  </a:srgbClr>
                </a:solidFill>
              </a:rPr>
              <a:pPr/>
              <a:t>‹#›</a:t>
            </a:fld>
            <a:endParaRPr lang="en-US" dirty="0">
              <a:solidFill>
                <a:srgbClr val="2E3E46">
                  <a:lumMod val="60000"/>
                  <a:lumOff val="40000"/>
                </a:srgbClr>
              </a:solidFill>
            </a:endParaRPr>
          </a:p>
        </p:txBody>
      </p:sp>
    </p:spTree>
    <p:extLst>
      <p:ext uri="{BB962C8B-B14F-4D97-AF65-F5344CB8AC3E}">
        <p14:creationId xmlns:p14="http://schemas.microsoft.com/office/powerpoint/2010/main" val="3694917544"/>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add core message of slide</a:t>
            </a:r>
          </a:p>
        </p:txBody>
      </p:sp>
      <p:sp>
        <p:nvSpPr>
          <p:cNvPr id="4" name="Textplatzhalter 3"/>
          <p:cNvSpPr>
            <a:spLocks noGrp="1"/>
          </p:cNvSpPr>
          <p:nvPr>
            <p:ph type="body" sz="quarter" idx="11" hasCustomPrompt="1"/>
          </p:nvPr>
        </p:nvSpPr>
        <p:spPr>
          <a:xfrm>
            <a:off x="470052" y="1412875"/>
            <a:ext cx="8312186" cy="307777"/>
          </a:xfrm>
        </p:spPr>
        <p:txBody>
          <a:bodyPr wrap="square">
            <a:spAutoFit/>
          </a:bodyPr>
          <a:lstStyle>
            <a:lvl1pPr>
              <a:defRPr sz="1400"/>
            </a:lvl1pPr>
          </a:lstStyle>
          <a:p>
            <a:pPr lvl="0"/>
            <a:r>
              <a:rPr lang="en-US" noProof="0" dirty="0"/>
              <a:t>Title (description of slide content), Arial 14 </a:t>
            </a:r>
            <a:r>
              <a:rPr lang="en-US" noProof="0" dirty="0" err="1"/>
              <a:t>pt</a:t>
            </a:r>
            <a:r>
              <a:rPr lang="en-US" noProof="0" dirty="0"/>
              <a:t>, maximum of 1 line</a:t>
            </a:r>
          </a:p>
        </p:txBody>
      </p:sp>
      <p:sp>
        <p:nvSpPr>
          <p:cNvPr id="5" name="Textplatzhalter 8"/>
          <p:cNvSpPr>
            <a:spLocks noGrp="1"/>
          </p:cNvSpPr>
          <p:nvPr>
            <p:ph type="body" sz="quarter" idx="13" hasCustomPrompt="1"/>
          </p:nvPr>
        </p:nvSpPr>
        <p:spPr>
          <a:xfrm>
            <a:off x="470052" y="1774582"/>
            <a:ext cx="8312187" cy="4032493"/>
          </a:xfrm>
          <a:ln>
            <a:noFill/>
          </a:ln>
        </p:spPr>
        <p:txBody>
          <a:bodyPr vert="horz" wrap="square" lIns="0" tIns="0" rIns="0" bIns="0" rtlCol="0">
            <a:noAutofit/>
          </a:bodyPr>
          <a:lstStyle>
            <a:lvl1pPr>
              <a:defRPr lang="de-DE" sz="1400" kern="1400" baseline="0" smtClean="0"/>
            </a:lvl1pPr>
            <a:lvl2pPr>
              <a:defRPr lang="de-DE" sz="1400" kern="1400" smtClean="0">
                <a:cs typeface="+mn-cs"/>
              </a:defRPr>
            </a:lvl2pPr>
            <a:lvl3pPr>
              <a:defRPr lang="de-DE" sz="1400" kern="1400" smtClean="0">
                <a:cs typeface="+mn-cs"/>
              </a:defRPr>
            </a:lvl3pPr>
            <a:lvl4pPr>
              <a:defRPr lang="de-DE" sz="1400" kern="1400" smtClean="0">
                <a:cs typeface="+mn-cs"/>
              </a:defRPr>
            </a:lvl4pPr>
            <a:lvl5pPr>
              <a:defRPr lang="de-DE" sz="1400" kern="1400">
                <a:cs typeface="+mn-cs"/>
              </a:defRPr>
            </a:lvl5pPr>
          </a:lstStyle>
          <a:p>
            <a:pPr lvl="0" eaLnBrk="0" hangingPunct="0"/>
            <a:r>
              <a:rPr lang="en-US" dirty="0"/>
              <a:t>Note: Increase indent level to start bullet list/</a:t>
            </a:r>
            <a:r>
              <a:rPr lang="en-US" dirty="0" err="1"/>
              <a:t>Vergrößern</a:t>
            </a:r>
            <a:r>
              <a:rPr lang="en-US" dirty="0"/>
              <a:t> </a:t>
            </a:r>
            <a:r>
              <a:rPr lang="en-US" dirty="0" err="1"/>
              <a:t>Sie</a:t>
            </a:r>
            <a:r>
              <a:rPr lang="en-US" dirty="0"/>
              <a:t> die </a:t>
            </a:r>
            <a:r>
              <a:rPr lang="en-US" dirty="0" err="1"/>
              <a:t>Einzugsebene</a:t>
            </a:r>
            <a:r>
              <a:rPr lang="en-US" dirty="0"/>
              <a:t>, um Bullets </a:t>
            </a:r>
            <a:r>
              <a:rPr lang="en-US" dirty="0" err="1"/>
              <a:t>zu</a:t>
            </a:r>
            <a:r>
              <a:rPr lang="en-US" dirty="0"/>
              <a:t> </a:t>
            </a:r>
            <a:r>
              <a:rPr lang="en-US" dirty="0" err="1"/>
              <a:t>erhalten</a:t>
            </a:r>
            <a:r>
              <a:rPr lang="en-US" dirty="0"/>
              <a:t>.</a:t>
            </a:r>
          </a:p>
          <a:p>
            <a:pPr marL="179388" lvl="1" indent="-179388" eaLnBrk="0" hangingPunct="0">
              <a:buClr>
                <a:schemeClr val="accent1"/>
              </a:buClr>
            </a:pPr>
            <a:r>
              <a:rPr lang="en-US" dirty="0" err="1"/>
              <a:t>Zweite</a:t>
            </a:r>
            <a:r>
              <a:rPr lang="en-US" dirty="0"/>
              <a:t> </a:t>
            </a:r>
            <a:r>
              <a:rPr lang="en-US" dirty="0" err="1"/>
              <a:t>Ebene</a:t>
            </a:r>
            <a:endParaRPr lang="en-US" dirty="0"/>
          </a:p>
          <a:p>
            <a:pPr marL="358775" lvl="2" eaLnBrk="0" hangingPunct="0"/>
            <a:r>
              <a:rPr lang="en-US" dirty="0" err="1"/>
              <a:t>Dritte</a:t>
            </a:r>
            <a:r>
              <a:rPr lang="en-US" dirty="0"/>
              <a:t> </a:t>
            </a:r>
            <a:r>
              <a:rPr lang="en-US" dirty="0" err="1"/>
              <a:t>Ebene</a:t>
            </a:r>
            <a:endParaRPr lang="en-US" dirty="0"/>
          </a:p>
          <a:p>
            <a:pPr marL="538163" lvl="3" eaLnBrk="0" hangingPunct="0"/>
            <a:r>
              <a:rPr lang="en-US" dirty="0" err="1"/>
              <a:t>Vierte</a:t>
            </a:r>
            <a:r>
              <a:rPr lang="en-US" dirty="0"/>
              <a:t> </a:t>
            </a:r>
            <a:r>
              <a:rPr lang="en-US" dirty="0" err="1"/>
              <a:t>Ebene</a:t>
            </a:r>
            <a:endParaRPr lang="en-US" dirty="0"/>
          </a:p>
          <a:p>
            <a:pPr marL="717550" lvl="4" eaLnBrk="0" hangingPunct="0"/>
            <a:r>
              <a:rPr lang="en-US" dirty="0" err="1"/>
              <a:t>Fünfte</a:t>
            </a:r>
            <a:r>
              <a:rPr lang="en-US" dirty="0"/>
              <a:t> </a:t>
            </a:r>
            <a:r>
              <a:rPr lang="en-US" dirty="0" err="1"/>
              <a:t>Ebene</a:t>
            </a:r>
            <a:endParaRPr lang="en-US" dirty="0"/>
          </a:p>
        </p:txBody>
      </p:sp>
    </p:spTree>
    <p:custDataLst>
      <p:tags r:id="rId1"/>
    </p:custDataLst>
    <p:extLst>
      <p:ext uri="{BB962C8B-B14F-4D97-AF65-F5344CB8AC3E}">
        <p14:creationId xmlns:p14="http://schemas.microsoft.com/office/powerpoint/2010/main" val="108704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2 Texte mit Überschrift">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10234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94383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2D6464-3A22-4113-BF42-1C33CC658E33}"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86734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2D6464-3A22-4113-BF42-1C33CC658E33}"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57974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2D6464-3A22-4113-BF42-1C33CC658E33}" type="datetimeFigureOut">
              <a:rPr lang="ru-RU" smtClean="0"/>
              <a:t>12.08.2020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29200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2D6464-3A22-4113-BF42-1C33CC658E33}" type="datetimeFigureOut">
              <a:rPr lang="ru-RU" smtClean="0"/>
              <a:t>12.08.2020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9796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2D6464-3A22-4113-BF42-1C33CC658E33}" type="datetimeFigureOut">
              <a:rPr lang="ru-RU" smtClean="0"/>
              <a:t>12.08.2020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106091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2D6464-3A22-4113-BF42-1C33CC658E33}"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42663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2D6464-3A22-4113-BF42-1C33CC658E33}"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85152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D6464-3A22-4113-BF42-1C33CC658E33}" type="datetimeFigureOut">
              <a:rPr lang="ru-RU" smtClean="0"/>
              <a:t>12.08.2020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F5F2-F7B4-49F2-BA3C-6F9E95F28028}" type="slidenum">
              <a:rPr lang="ru-RU" smtClean="0"/>
              <a:t>‹#›</a:t>
            </a:fld>
            <a:endParaRPr lang="ru-RU"/>
          </a:p>
        </p:txBody>
      </p:sp>
    </p:spTree>
    <p:extLst>
      <p:ext uri="{BB962C8B-B14F-4D97-AF65-F5344CB8AC3E}">
        <p14:creationId xmlns:p14="http://schemas.microsoft.com/office/powerpoint/2010/main" val="95536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70" r:id="rId13"/>
    <p:sldLayoutId id="214748367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8.jpg"/><Relationship Id="rId3" Type="http://schemas.openxmlformats.org/officeDocument/2006/relationships/image" Target="../media/image10.jpeg"/><Relationship Id="rId21" Type="http://schemas.openxmlformats.org/officeDocument/2006/relationships/image" Target="../media/image26.jpe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jpe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4.jpeg"/><Relationship Id="rId4" Type="http://schemas.openxmlformats.org/officeDocument/2006/relationships/hyperlink" Target="https://yandex.ru/images/search?pos=0&amp;img_url=https://static-internal.insales.ru/files/1/3332/3312900/original/20160203132357-286_580.png&amp;text=knauf&amp;rpt=simage&amp;rlt_url=https://img3.board.com.ua/a/2004187388/wm/2-shtukaturka-mashinnyim-sposopom-ot-78-gr-m2.png" TargetMode="External"/><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www.RGTR.ru/" TargetMode="External"/><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yandex.ru/yandsearch?source=wiz&amp;img_url=http://www.nndb.com/people/116/000050963/napoleon4.jpg&amp;uinfo=ww-1263-wh-865-fw-1038-fh-598-pd-1&amp;p=1&amp;text=%D0%BD%D0%B0%D0%BF%D0%BE%D0%BB%D0%B5%D0%BE%D0%BD%20%D0%B1%D0%BE%D0%BD%D0%B0%D0%BF%D0%B0%D1%80%D1%82%20%D1%84%D0%BE%D1%82%D0%BE&amp;noreask=1&amp;pos=43&amp;rpt=simage&amp;lr=21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395288" y="1643063"/>
            <a:ext cx="8229600" cy="171450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3075" name="Прямоугольник 3"/>
          <p:cNvSpPr>
            <a:spLocks noChangeArrowheads="1"/>
          </p:cNvSpPr>
          <p:nvPr/>
        </p:nvSpPr>
        <p:spPr bwMode="auto">
          <a:xfrm>
            <a:off x="2928938" y="3571875"/>
            <a:ext cx="308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tx2"/>
                </a:solidFill>
                <a:latin typeface="Times New Roman" pitchFamily="18" charset="0"/>
              </a:rPr>
              <a:t>г. Астана,  25 февраля 2011 г.</a:t>
            </a:r>
          </a:p>
        </p:txBody>
      </p:sp>
      <p:sp>
        <p:nvSpPr>
          <p:cNvPr id="5" name="Заголовок 8"/>
          <p:cNvSpPr txBox="1">
            <a:spLocks/>
          </p:cNvSpPr>
          <p:nvPr/>
        </p:nvSpPr>
        <p:spPr bwMode="gray">
          <a:xfrm>
            <a:off x="0" y="7657"/>
            <a:ext cx="9252520" cy="6858000"/>
          </a:xfrm>
          <a:prstGeom prst="rect">
            <a:avLst/>
          </a:prstGeom>
          <a:solidFill>
            <a:srgbClr val="FFFFFF"/>
          </a:solid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algn="ctr"/>
            <a:endParaRPr lang="ru-RU" sz="4000" dirty="0">
              <a:solidFill>
                <a:srgbClr val="C00000"/>
              </a:solidFill>
            </a:endParaRPr>
          </a:p>
        </p:txBody>
      </p:sp>
      <p:sp>
        <p:nvSpPr>
          <p:cNvPr id="6" name="Rectangle 17"/>
          <p:cNvSpPr>
            <a:spLocks noChangeArrowheads="1"/>
          </p:cNvSpPr>
          <p:nvPr/>
        </p:nvSpPr>
        <p:spPr bwMode="auto">
          <a:xfrm>
            <a:off x="0" y="6530171"/>
            <a:ext cx="9144000" cy="307975"/>
          </a:xfrm>
          <a:prstGeom prst="rect">
            <a:avLst/>
          </a:prstGeom>
          <a:noFill/>
          <a:ln w="9525">
            <a:noFill/>
            <a:miter lim="800000"/>
            <a:headEnd/>
            <a:tailEnd/>
          </a:ln>
        </p:spPr>
        <p:txBody>
          <a:bodyPr>
            <a:spAutoFit/>
          </a:bodyPr>
          <a:lstStyle/>
          <a:p>
            <a:pPr algn="ctr">
              <a:defRPr/>
            </a:pPr>
            <a:r>
              <a:rPr lang="en-US" sz="1400" b="1" dirty="0">
                <a:solidFill>
                  <a:schemeClr val="bg1">
                    <a:lumMod val="50000"/>
                  </a:schemeClr>
                </a:solidFill>
                <a:cs typeface="+mn-cs"/>
              </a:rPr>
              <a:t>WWW.RGTR.RU</a:t>
            </a:r>
            <a:r>
              <a:rPr lang="ru-RU" sz="1400" b="1" dirty="0">
                <a:solidFill>
                  <a:schemeClr val="bg1">
                    <a:lumMod val="50000"/>
                  </a:schemeClr>
                </a:solidFill>
                <a:cs typeface="+mn-cs"/>
              </a:rPr>
              <a:t> </a:t>
            </a:r>
            <a:r>
              <a:rPr lang="en-US" sz="1400" b="1" dirty="0">
                <a:solidFill>
                  <a:schemeClr val="bg1">
                    <a:lumMod val="50000"/>
                  </a:schemeClr>
                </a:solidFill>
                <a:cs typeface="+mn-cs"/>
              </a:rPr>
              <a:t>			RGTR@RSPP.RU</a:t>
            </a:r>
            <a:endParaRPr lang="ru-RU" sz="1400" b="1" dirty="0">
              <a:solidFill>
                <a:srgbClr val="0000FF"/>
              </a:solidFill>
              <a:cs typeface="+mn-cs"/>
            </a:endParaRPr>
          </a:p>
        </p:txBody>
      </p:sp>
      <p:sp>
        <p:nvSpPr>
          <p:cNvPr id="7" name="Rectangle 5"/>
          <p:cNvSpPr>
            <a:spLocks noChangeArrowheads="1"/>
          </p:cNvSpPr>
          <p:nvPr/>
        </p:nvSpPr>
        <p:spPr bwMode="auto">
          <a:xfrm>
            <a:off x="1073093" y="3756819"/>
            <a:ext cx="7928031" cy="1727845"/>
          </a:xfrm>
          <a:prstGeom prst="rect">
            <a:avLst/>
          </a:prstGeom>
          <a:noFill/>
          <a:ln w="9525">
            <a:noFill/>
            <a:miter lim="800000"/>
            <a:headEnd/>
            <a:tailEnd/>
          </a:ln>
        </p:spPr>
        <p:txBody>
          <a:bodyPr anchor="ctr"/>
          <a:lstStyle/>
          <a:p>
            <a:pPr algn="ctr">
              <a:defRPr/>
            </a:pPr>
            <a:r>
              <a:rPr lang="ru-RU" sz="2800" b="1" dirty="0" smtClean="0">
                <a:solidFill>
                  <a:srgbClr val="C00000"/>
                </a:solidFill>
              </a:rPr>
              <a:t>ПРЕДЛОЖЕНИЯ РСПП ПО СОЗДАНИЮ </a:t>
            </a:r>
          </a:p>
          <a:p>
            <a:pPr algn="ctr">
              <a:defRPr/>
            </a:pPr>
            <a:r>
              <a:rPr lang="ru-RU" sz="2800" b="1" dirty="0" smtClean="0">
                <a:solidFill>
                  <a:srgbClr val="C00000"/>
                </a:solidFill>
              </a:rPr>
              <a:t>«ПРОМЫШЛЕННОСТИ РФ 4.0»</a:t>
            </a:r>
          </a:p>
          <a:p>
            <a:pPr algn="ctr">
              <a:defRPr/>
            </a:pPr>
            <a:endParaRPr lang="ru-RU" sz="2400" b="1" dirty="0" smtClean="0">
              <a:solidFill>
                <a:schemeClr val="accent1">
                  <a:lumMod val="75000"/>
                </a:schemeClr>
              </a:solidFill>
              <a:latin typeface="+mn-lt"/>
              <a:cs typeface="+mn-cs"/>
            </a:endParaRPr>
          </a:p>
          <a:p>
            <a:pPr algn="ctr">
              <a:defRPr/>
            </a:pPr>
            <a:r>
              <a:rPr lang="ru-RU" sz="2400" b="1" dirty="0" smtClean="0">
                <a:solidFill>
                  <a:schemeClr val="accent1">
                    <a:lumMod val="75000"/>
                  </a:schemeClr>
                </a:solidFill>
                <a:latin typeface="+mn-lt"/>
                <a:cs typeface="+mn-cs"/>
              </a:rPr>
              <a:t>А.Н.ЛОЦМАНОВ</a:t>
            </a:r>
            <a:endParaRPr lang="ru-RU" sz="2400" b="1" dirty="0">
              <a:solidFill>
                <a:schemeClr val="accent1">
                  <a:lumMod val="75000"/>
                </a:schemeClr>
              </a:solidFill>
              <a:latin typeface="+mn-lt"/>
              <a:cs typeface="+mn-cs"/>
            </a:endParaRPr>
          </a:p>
          <a:p>
            <a:pPr algn="ctr">
              <a:defRPr/>
            </a:pPr>
            <a:r>
              <a:rPr lang="ru-RU" sz="1600" b="1" i="1" dirty="0" smtClean="0">
                <a:solidFill>
                  <a:schemeClr val="tx2"/>
                </a:solidFill>
                <a:latin typeface="+mn-lt"/>
                <a:cs typeface="+mn-cs"/>
              </a:rPr>
              <a:t>Первый </a:t>
            </a:r>
            <a:r>
              <a:rPr lang="ru-RU" sz="1600" b="1" i="1" dirty="0">
                <a:solidFill>
                  <a:schemeClr val="tx2"/>
                </a:solidFill>
                <a:latin typeface="+mn-lt"/>
                <a:cs typeface="+mn-cs"/>
              </a:rPr>
              <a:t>заместитель  Председателя Комитета  РСПП </a:t>
            </a:r>
          </a:p>
          <a:p>
            <a:pPr algn="ctr">
              <a:defRPr/>
            </a:pPr>
            <a:r>
              <a:rPr lang="ru-RU" sz="1600" b="1" i="1" dirty="0">
                <a:solidFill>
                  <a:schemeClr val="tx2"/>
                </a:solidFill>
                <a:latin typeface="+mn-lt"/>
                <a:cs typeface="+mn-cs"/>
              </a:rPr>
              <a:t>по техническому регулированию, </a:t>
            </a:r>
            <a:r>
              <a:rPr lang="ru-RU" sz="1600" b="1" i="1" dirty="0" smtClean="0">
                <a:solidFill>
                  <a:schemeClr val="tx2"/>
                </a:solidFill>
                <a:latin typeface="+mn-lt"/>
                <a:cs typeface="+mn-cs"/>
              </a:rPr>
              <a:t>стандартизации и </a:t>
            </a:r>
            <a:r>
              <a:rPr lang="ru-RU" sz="1600" b="1" i="1" dirty="0">
                <a:solidFill>
                  <a:schemeClr val="tx2"/>
                </a:solidFill>
                <a:latin typeface="+mn-lt"/>
                <a:cs typeface="+mn-cs"/>
              </a:rPr>
              <a:t>оценке </a:t>
            </a:r>
            <a:r>
              <a:rPr lang="ru-RU" sz="1600" b="1" i="1" dirty="0" smtClean="0">
                <a:solidFill>
                  <a:schemeClr val="tx2"/>
                </a:solidFill>
                <a:latin typeface="+mn-lt"/>
                <a:cs typeface="+mn-cs"/>
              </a:rPr>
              <a:t>соответствия</a:t>
            </a:r>
          </a:p>
          <a:p>
            <a:pPr algn="ctr">
              <a:defRPr/>
            </a:pPr>
            <a:r>
              <a:rPr lang="ru-RU" b="1" i="1" dirty="0" smtClean="0">
                <a:solidFill>
                  <a:srgbClr val="002060"/>
                </a:solidFill>
                <a:latin typeface="+mn-lt"/>
                <a:cs typeface="+mn-cs"/>
              </a:rPr>
              <a:t>Председатель Совета по </a:t>
            </a:r>
            <a:r>
              <a:rPr lang="ru-RU" b="1" i="1" dirty="0">
                <a:solidFill>
                  <a:srgbClr val="002060"/>
                </a:solidFill>
                <a:latin typeface="+mn-lt"/>
                <a:cs typeface="+mn-cs"/>
              </a:rPr>
              <a:t>техническому </a:t>
            </a:r>
            <a:r>
              <a:rPr lang="ru-RU" b="1" i="1" dirty="0" smtClean="0">
                <a:solidFill>
                  <a:srgbClr val="002060"/>
                </a:solidFill>
                <a:latin typeface="+mn-lt"/>
                <a:cs typeface="+mn-cs"/>
              </a:rPr>
              <a:t>регулированию и стандартизации при </a:t>
            </a:r>
            <a:r>
              <a:rPr lang="ru-RU" b="1" i="1" dirty="0" err="1" smtClean="0">
                <a:solidFill>
                  <a:srgbClr val="002060"/>
                </a:solidFill>
                <a:latin typeface="+mn-lt"/>
                <a:cs typeface="+mn-cs"/>
              </a:rPr>
              <a:t>Минпромторге</a:t>
            </a:r>
            <a:r>
              <a:rPr lang="ru-RU" b="1" i="1" dirty="0" smtClean="0">
                <a:solidFill>
                  <a:srgbClr val="002060"/>
                </a:solidFill>
                <a:latin typeface="+mn-lt"/>
                <a:cs typeface="+mn-cs"/>
              </a:rPr>
              <a:t> России</a:t>
            </a:r>
            <a:endParaRPr lang="en-US" b="1" i="1" dirty="0">
              <a:solidFill>
                <a:srgbClr val="002060"/>
              </a:solidFill>
              <a:latin typeface="+mn-lt"/>
              <a:cs typeface="+mn-cs"/>
            </a:endParaRPr>
          </a:p>
          <a:p>
            <a:pPr algn="ctr">
              <a:defRPr/>
            </a:pPr>
            <a:endParaRPr lang="ru-RU" sz="1600" b="1" dirty="0" smtClean="0">
              <a:solidFill>
                <a:schemeClr val="bg1">
                  <a:lumMod val="50000"/>
                </a:schemeClr>
              </a:solidFill>
              <a:latin typeface="+mn-lt"/>
              <a:cs typeface="+mn-cs"/>
            </a:endParaRPr>
          </a:p>
        </p:txBody>
      </p:sp>
      <p:sp>
        <p:nvSpPr>
          <p:cNvPr id="2" name="Заголовок 1"/>
          <p:cNvSpPr>
            <a:spLocks noGrp="1"/>
          </p:cNvSpPr>
          <p:nvPr>
            <p:ph type="title"/>
          </p:nvPr>
        </p:nvSpPr>
        <p:spPr>
          <a:xfrm>
            <a:off x="0" y="1508881"/>
            <a:ext cx="9144000" cy="2432882"/>
          </a:xfrm>
          <a:ln>
            <a:miter lim="800000"/>
            <a:headEnd/>
            <a:tailEnd/>
          </a:ln>
          <a:scene3d>
            <a:camera prst="orthographicFront"/>
            <a:lightRig rig="threePt" dir="t"/>
          </a:scene3d>
          <a:sp3d>
            <a:bevelT prst="relaxedInset"/>
          </a:sp3d>
        </p:spPr>
        <p:txBody>
          <a:bodyPr>
            <a:normAutofit fontScale="90000"/>
            <a:sp3d extrusionH="57150">
              <a:bevelT w="38100" h="38100"/>
            </a:sp3d>
          </a:bodyPr>
          <a:lstStyle/>
          <a:p>
            <a:pPr>
              <a:defRPr/>
            </a:pPr>
            <a:r>
              <a:rPr lang="ru-RU" sz="4000" b="1" i="1" spc="150" dirty="0" smtClean="0">
                <a:ln w="11430"/>
                <a:solidFill>
                  <a:srgbClr val="0070C0"/>
                </a:solidFill>
                <a:effectLst>
                  <a:innerShdw blurRad="63500" dist="50800" dir="18900000">
                    <a:prstClr val="black">
                      <a:alpha val="50000"/>
                    </a:prstClr>
                  </a:innerShdw>
                </a:effectLst>
              </a:rPr>
              <a:t/>
            </a:r>
            <a:br>
              <a:rPr lang="ru-RU" sz="4000" b="1" i="1" spc="150" dirty="0" smtClean="0">
                <a:ln w="11430"/>
                <a:solidFill>
                  <a:srgbClr val="0070C0"/>
                </a:solidFill>
                <a:effectLst>
                  <a:innerShdw blurRad="63500" dist="50800" dir="18900000">
                    <a:prstClr val="black">
                      <a:alpha val="50000"/>
                    </a:prstClr>
                  </a:innerShdw>
                </a:effectLst>
              </a:rPr>
            </a:br>
            <a:r>
              <a:rPr lang="ru-RU" sz="4000" b="1" i="1" spc="150" dirty="0" smtClean="0">
                <a:ln w="11430"/>
                <a:solidFill>
                  <a:srgbClr val="0070C0"/>
                </a:solidFill>
                <a:effectLst>
                  <a:innerShdw blurRad="63500" dist="50800" dir="18900000">
                    <a:prstClr val="black">
                      <a:alpha val="50000"/>
                    </a:prstClr>
                  </a:innerShdw>
                </a:effectLst>
              </a:rPr>
              <a:t>2004</a:t>
            </a:r>
            <a:r>
              <a:rPr lang="ru-RU" sz="3600" b="1" i="1" spc="150" dirty="0" smtClean="0">
                <a:ln w="11430"/>
                <a:solidFill>
                  <a:srgbClr val="0070C0"/>
                </a:solidFill>
                <a:effectLst>
                  <a:innerShdw blurRad="63500" dist="50800" dir="18900000">
                    <a:prstClr val="black">
                      <a:alpha val="50000"/>
                    </a:prstClr>
                  </a:innerShdw>
                </a:effectLst>
              </a:rPr>
              <a:t> </a:t>
            </a:r>
            <a:r>
              <a:rPr lang="ru-RU" sz="3100" b="1" i="1" spc="150" dirty="0" smtClean="0">
                <a:ln w="11430"/>
                <a:solidFill>
                  <a:srgbClr val="0070C0"/>
                </a:solidFill>
                <a:effectLst>
                  <a:innerShdw blurRad="63500" dist="50800" dir="18900000">
                    <a:prstClr val="black">
                      <a:alpha val="50000"/>
                    </a:prstClr>
                  </a:innerShdw>
                </a:effectLst>
              </a:rPr>
              <a:t>-  </a:t>
            </a:r>
            <a:r>
              <a:rPr lang="ru-RU" sz="4000" b="1" i="1" spc="150" dirty="0" smtClean="0">
                <a:ln w="11430"/>
                <a:solidFill>
                  <a:srgbClr val="FF0000"/>
                </a:solidFill>
                <a:effectLst>
                  <a:innerShdw blurRad="63500" dist="50800" dir="18900000">
                    <a:prstClr val="black">
                      <a:alpha val="50000"/>
                    </a:prstClr>
                  </a:innerShdw>
                </a:effectLst>
              </a:rPr>
              <a:t>К</a:t>
            </a:r>
            <a:r>
              <a:rPr lang="ru-RU" sz="3100" b="1" i="1" spc="150" dirty="0" smtClean="0">
                <a:ln w="11430"/>
                <a:solidFill>
                  <a:srgbClr val="FF0000"/>
                </a:solidFill>
                <a:effectLst>
                  <a:innerShdw blurRad="63500" dist="50800" dir="18900000">
                    <a:prstClr val="black">
                      <a:alpha val="50000"/>
                    </a:prstClr>
                  </a:innerShdw>
                </a:effectLst>
              </a:rPr>
              <a:t>ОМИТЕТУ </a:t>
            </a:r>
            <a:r>
              <a:rPr lang="ru-RU" sz="4000" b="1" i="1" spc="150" dirty="0" smtClean="0">
                <a:ln w="11430"/>
                <a:solidFill>
                  <a:srgbClr val="FF0000"/>
                </a:solidFill>
                <a:effectLst>
                  <a:innerShdw blurRad="63500" dist="50800" dir="18900000">
                    <a:prstClr val="black">
                      <a:alpha val="50000"/>
                    </a:prstClr>
                  </a:innerShdw>
                </a:effectLst>
              </a:rPr>
              <a:t>РСПП</a:t>
            </a:r>
            <a:r>
              <a:rPr lang="ru-RU" sz="3100" b="1" i="1" spc="150" dirty="0" smtClean="0">
                <a:ln w="11430"/>
                <a:solidFill>
                  <a:srgbClr val="FF0000"/>
                </a:solidFill>
                <a:effectLst>
                  <a:innerShdw blurRad="63500" dist="50800" dir="18900000">
                    <a:prstClr val="black">
                      <a:alpha val="50000"/>
                    </a:prstClr>
                  </a:innerShdw>
                </a:effectLst>
              </a:rPr>
              <a:t> </a:t>
            </a:r>
            <a:r>
              <a:rPr lang="ru-RU" sz="4000" b="1" i="1" spc="150" dirty="0" smtClean="0">
                <a:ln w="11430"/>
                <a:solidFill>
                  <a:srgbClr val="FF0000"/>
                </a:solidFill>
                <a:effectLst>
                  <a:innerShdw blurRad="63500" dist="50800" dir="18900000">
                    <a:prstClr val="black">
                      <a:alpha val="50000"/>
                    </a:prstClr>
                  </a:innerShdw>
                </a:effectLst>
              </a:rPr>
              <a:t>1</a:t>
            </a:r>
            <a:r>
              <a:rPr lang="en-US" sz="4000" b="1" i="1" spc="150" dirty="0" smtClean="0">
                <a:ln w="11430"/>
                <a:solidFill>
                  <a:srgbClr val="FF0000"/>
                </a:solidFill>
                <a:effectLst>
                  <a:innerShdw blurRad="63500" dist="50800" dir="18900000">
                    <a:prstClr val="black">
                      <a:alpha val="50000"/>
                    </a:prstClr>
                  </a:innerShdw>
                </a:effectLst>
              </a:rPr>
              <a:t>6</a:t>
            </a:r>
            <a:r>
              <a:rPr lang="ru-RU" sz="3100" b="1" i="1" spc="150" dirty="0" smtClean="0">
                <a:ln w="11430"/>
                <a:solidFill>
                  <a:srgbClr val="FF0000"/>
                </a:solidFill>
                <a:effectLst>
                  <a:innerShdw blurRad="63500" dist="50800" dir="18900000">
                    <a:prstClr val="black">
                      <a:alpha val="50000"/>
                    </a:prstClr>
                  </a:innerShdw>
                </a:effectLst>
              </a:rPr>
              <a:t> </a:t>
            </a:r>
            <a:r>
              <a:rPr lang="ru-RU" sz="3100" b="1" i="1" spc="150" dirty="0">
                <a:ln w="11430"/>
                <a:solidFill>
                  <a:srgbClr val="FF0000"/>
                </a:solidFill>
                <a:effectLst>
                  <a:innerShdw blurRad="63500" dist="50800" dir="18900000">
                    <a:prstClr val="black">
                      <a:alpha val="50000"/>
                    </a:prstClr>
                  </a:innerShdw>
                </a:effectLst>
              </a:rPr>
              <a:t>ЛЕТ </a:t>
            </a:r>
            <a:r>
              <a:rPr lang="ru-RU" sz="3100" b="1" i="1" spc="150" dirty="0" smtClean="0">
                <a:ln w="11430"/>
                <a:solidFill>
                  <a:srgbClr val="FF0000"/>
                </a:solidFill>
                <a:effectLst>
                  <a:innerShdw blurRad="63500" dist="50800" dir="18900000">
                    <a:prstClr val="black">
                      <a:alpha val="50000"/>
                    </a:prstClr>
                  </a:innerShdw>
                </a:effectLst>
              </a:rPr>
              <a:t> </a:t>
            </a:r>
            <a:r>
              <a:rPr lang="ru-RU" sz="3100" b="1" i="1" spc="150" dirty="0" smtClean="0">
                <a:ln w="11430"/>
                <a:solidFill>
                  <a:srgbClr val="0070C0"/>
                </a:solidFill>
                <a:effectLst>
                  <a:innerShdw blurRad="63500" dist="50800" dir="18900000">
                    <a:prstClr val="black">
                      <a:alpha val="50000"/>
                    </a:prstClr>
                  </a:innerShdw>
                </a:effectLst>
              </a:rPr>
              <a:t>- </a:t>
            </a:r>
            <a:r>
              <a:rPr lang="ru-RU" sz="4000" b="1" i="1" spc="150" dirty="0" smtClean="0">
                <a:ln w="11430"/>
                <a:solidFill>
                  <a:srgbClr val="0070C0"/>
                </a:solidFill>
                <a:effectLst>
                  <a:innerShdw blurRad="63500" dist="50800" dir="18900000">
                    <a:prstClr val="black">
                      <a:alpha val="50000"/>
                    </a:prstClr>
                  </a:innerShdw>
                </a:effectLst>
              </a:rPr>
              <a:t>20</a:t>
            </a:r>
            <a:r>
              <a:rPr lang="en-US" sz="4000" b="1" i="1" spc="150" dirty="0" smtClean="0">
                <a:ln w="11430"/>
                <a:solidFill>
                  <a:srgbClr val="0070C0"/>
                </a:solidFill>
                <a:effectLst>
                  <a:innerShdw blurRad="63500" dist="50800" dir="18900000">
                    <a:prstClr val="black">
                      <a:alpha val="50000"/>
                    </a:prstClr>
                  </a:innerShdw>
                </a:effectLst>
              </a:rPr>
              <a:t>20</a:t>
            </a:r>
            <a:r>
              <a:rPr lang="ru-RU" sz="3100" b="1" i="1" dirty="0" smtClean="0">
                <a:solidFill>
                  <a:srgbClr val="0070C0"/>
                </a:solidFill>
                <a:effectLst>
                  <a:innerShdw blurRad="63500" dist="50800" dir="18900000">
                    <a:prstClr val="black">
                      <a:alpha val="50000"/>
                    </a:prstClr>
                  </a:innerShdw>
                </a:effectLst>
              </a:rPr>
              <a:t/>
            </a:r>
            <a:br>
              <a:rPr lang="ru-RU" sz="3100" b="1" i="1" dirty="0" smtClean="0">
                <a:solidFill>
                  <a:srgbClr val="0070C0"/>
                </a:solidFill>
                <a:effectLst>
                  <a:innerShdw blurRad="63500" dist="50800" dir="18900000">
                    <a:prstClr val="black">
                      <a:alpha val="50000"/>
                    </a:prstClr>
                  </a:innerShdw>
                </a:effectLst>
              </a:rPr>
            </a:br>
            <a:r>
              <a:rPr lang="ru-RU" sz="3100" b="1" i="1" dirty="0" smtClean="0">
                <a:solidFill>
                  <a:srgbClr val="0070C0"/>
                </a:solidFill>
                <a:effectLst>
                  <a:innerShdw blurRad="63500" dist="50800" dir="18900000">
                    <a:prstClr val="black">
                      <a:alpha val="50000"/>
                    </a:prstClr>
                  </a:innerShdw>
                </a:effectLst>
              </a:rPr>
              <a:t/>
            </a:r>
            <a:br>
              <a:rPr lang="ru-RU" sz="3100" b="1" i="1" dirty="0" smtClean="0">
                <a:solidFill>
                  <a:srgbClr val="0070C0"/>
                </a:solidFill>
                <a:effectLst>
                  <a:innerShdw blurRad="63500" dist="50800" dir="18900000">
                    <a:prstClr val="black">
                      <a:alpha val="50000"/>
                    </a:prstClr>
                  </a:innerShdw>
                </a:effectLst>
              </a:rPr>
            </a:br>
            <a:r>
              <a:rPr lang="ru-RU" sz="3100" b="1" i="1" dirty="0" smtClean="0">
                <a:solidFill>
                  <a:srgbClr val="0070C0"/>
                </a:solidFill>
                <a:effectLst>
                  <a:innerShdw blurRad="63500" dist="50800" dir="18900000">
                    <a:prstClr val="black">
                      <a:alpha val="50000"/>
                    </a:prstClr>
                  </a:innerShdw>
                </a:effectLst>
              </a:rPr>
              <a:t/>
            </a:r>
            <a:br>
              <a:rPr lang="ru-RU" sz="3100" b="1" i="1" dirty="0" smtClean="0">
                <a:solidFill>
                  <a:srgbClr val="0070C0"/>
                </a:solidFill>
                <a:effectLst>
                  <a:innerShdw blurRad="63500" dist="50800" dir="18900000">
                    <a:prstClr val="black">
                      <a:alpha val="50000"/>
                    </a:prstClr>
                  </a:innerShdw>
                </a:effectLst>
              </a:rPr>
            </a:br>
            <a:r>
              <a:rPr lang="ru-RU" sz="4000" b="1" spc="150" dirty="0" smtClean="0">
                <a:ln w="11430"/>
                <a:solidFill>
                  <a:srgbClr val="C00000"/>
                </a:solidFill>
                <a:effectLst>
                  <a:innerShdw blurRad="63500" dist="50800" dir="18900000">
                    <a:prstClr val="black">
                      <a:alpha val="50000"/>
                    </a:prstClr>
                  </a:innerShdw>
                </a:effectLst>
              </a:rPr>
              <a:t> </a:t>
            </a:r>
            <a:endParaRPr lang="ru-RU" sz="4000" b="1" dirty="0">
              <a:solidFill>
                <a:srgbClr val="C00000"/>
              </a:solidFill>
              <a:effectLst>
                <a:innerShdw blurRad="63500" dist="50800" dir="18900000">
                  <a:prstClr val="black">
                    <a:alpha val="50000"/>
                  </a:prstClr>
                </a:innerShdw>
              </a:effectLst>
            </a:endParaRPr>
          </a:p>
        </p:txBody>
      </p:sp>
      <p:pic>
        <p:nvPicPr>
          <p:cNvPr id="30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675" y="428625"/>
            <a:ext cx="1508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07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im0.kommersant.ru/gboxtexts/sp_com/logos/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2" y="2270812"/>
            <a:ext cx="2113932" cy="118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9558" y="11266"/>
            <a:ext cx="9253557" cy="562074"/>
          </a:xfrm>
        </p:spPr>
        <p:txBody>
          <a:bodyPr>
            <a:normAutofit fontScale="90000"/>
          </a:bodyPr>
          <a:lstStyle/>
          <a:p>
            <a:r>
              <a:rPr lang="ru-RU" sz="2400" b="1" dirty="0" smtClean="0">
                <a:solidFill>
                  <a:srgbClr val="C00000"/>
                </a:solidFill>
              </a:rPr>
              <a:t>СОВЕТ ПО ТЕХНИЧЕСКОМУ РЕГУЛИРОВАНИЮ И СТАНДАРТИЗАЦИИ </a:t>
            </a:r>
            <a:br>
              <a:rPr lang="ru-RU" sz="2400" b="1" dirty="0" smtClean="0">
                <a:solidFill>
                  <a:srgbClr val="C00000"/>
                </a:solidFill>
              </a:rPr>
            </a:br>
            <a:r>
              <a:rPr lang="ru-RU" sz="2400" b="1" dirty="0" smtClean="0">
                <a:solidFill>
                  <a:srgbClr val="C00000"/>
                </a:solidFill>
              </a:rPr>
              <a:t>ДЛЯ ЦИФРОВОЙ ЭКОНОМИКИ</a:t>
            </a:r>
            <a:endParaRPr lang="ru-RU" sz="2400" b="1" dirty="0">
              <a:solidFill>
                <a:srgbClr val="C00000"/>
              </a:solidFill>
            </a:endParaRPr>
          </a:p>
        </p:txBody>
      </p:sp>
      <p:sp>
        <p:nvSpPr>
          <p:cNvPr id="6" name="TextBox 5"/>
          <p:cNvSpPr txBox="1"/>
          <p:nvPr/>
        </p:nvSpPr>
        <p:spPr>
          <a:xfrm>
            <a:off x="3367504" y="1858490"/>
            <a:ext cx="3384376" cy="646331"/>
          </a:xfrm>
          <a:prstGeom prst="rect">
            <a:avLst/>
          </a:prstGeom>
          <a:noFill/>
        </p:spPr>
        <p:txBody>
          <a:bodyPr wrap="square" rtlCol="0">
            <a:spAutoFit/>
          </a:bodyPr>
          <a:lstStyle/>
          <a:p>
            <a:r>
              <a:rPr lang="ru-RU" sz="3600" b="1" u="sng" dirty="0" smtClean="0">
                <a:solidFill>
                  <a:srgbClr val="C00000"/>
                </a:solidFill>
              </a:rPr>
              <a:t>Бизнес:</a:t>
            </a:r>
            <a:endParaRPr lang="ru-RU" sz="3600" b="1" u="sng" dirty="0">
              <a:solidFill>
                <a:srgbClr val="C00000"/>
              </a:solidFill>
            </a:endParaRPr>
          </a:p>
        </p:txBody>
      </p:sp>
      <p:pic>
        <p:nvPicPr>
          <p:cNvPr id="1026" name="Picture 2" descr="https://im0-tub-ru.yandex.net/i?id=8fa6f054fb9236ce4509b6da89d76a4a&amp;n=33&amp;w=150&amp;h=15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008" y="4151730"/>
            <a:ext cx="936000" cy="93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auditor.com.ua/media/k2/items/cache/eb5d70ed8f172874622e0bc24a2ff086_X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4587" y="2488675"/>
            <a:ext cx="705994"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yuzcement.ru/upload/iblock/edd/edd26666e6178da79b82cccb784a37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38" y="3455124"/>
            <a:ext cx="1908000" cy="4311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rnb.ru/images/partners/RJ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6760" y="3280675"/>
            <a:ext cx="2016000" cy="9682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ascade.asu.edu/sites/default/files/styles/panopoly_image_original/public/2000px-siemens-logo.svg_.png?itok=i1XT58JX"/>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0060" y="4339740"/>
            <a:ext cx="2520000" cy="5997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romforum74.ru/netcat_files/Image/partners/logo_sms_grou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45517" y="3604256"/>
            <a:ext cx="2916000" cy="4009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vstankine.ru/sites/default/files/logo_stankin_201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9008" y="2435508"/>
            <a:ext cx="1764000" cy="9922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minar-ms.ru/wp-content/uploads/2016/02/BIM_LOGO-1200x151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038" y="4005247"/>
            <a:ext cx="1260000" cy="15865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dogada.ru/thumb/2/sqqDeeKmTEQOr1GQto7N5w/320r197/d/block-0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2916" y="3288315"/>
            <a:ext cx="1548000" cy="9529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22251" y="5027446"/>
            <a:ext cx="5472607" cy="646331"/>
          </a:xfrm>
          <a:prstGeom prst="rect">
            <a:avLst/>
          </a:prstGeom>
          <a:noFill/>
        </p:spPr>
        <p:txBody>
          <a:bodyPr wrap="square" rtlCol="0">
            <a:spAutoFit/>
          </a:bodyPr>
          <a:lstStyle/>
          <a:p>
            <a:pPr algn="ctr"/>
            <a:r>
              <a:rPr lang="ru-RU" sz="3600" b="1" u="sng" dirty="0" smtClean="0">
                <a:solidFill>
                  <a:srgbClr val="002060"/>
                </a:solidFill>
              </a:rPr>
              <a:t>Органы власти:</a:t>
            </a:r>
            <a:endParaRPr lang="ru-RU" sz="3600" b="1" u="sng" dirty="0">
              <a:solidFill>
                <a:srgbClr val="002060"/>
              </a:solidFill>
            </a:endParaRPr>
          </a:p>
        </p:txBody>
      </p:sp>
      <p:pic>
        <p:nvPicPr>
          <p:cNvPr id="1046" name="Picture 22" descr="http://eduprint.ru/wp-content/uploads/2018/06/603.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81788" y="4299960"/>
            <a:ext cx="3060000" cy="6395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ros-voir.ru/uploads/uploader/files/59/95/80/599580218177b__0057_0cc9f4_790f87e033404435a0284d02fc3f6ed9-mv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158" y="5270754"/>
            <a:ext cx="2293918" cy="152290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orencsm.ru/upload/iblock/faa/znak.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95612" y="5535479"/>
            <a:ext cx="864000" cy="1165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21578" y="6424329"/>
            <a:ext cx="1574363" cy="369332"/>
          </a:xfrm>
          <a:prstGeom prst="rect">
            <a:avLst/>
          </a:prstGeom>
          <a:noFill/>
        </p:spPr>
        <p:txBody>
          <a:bodyPr wrap="square" rtlCol="0">
            <a:spAutoFit/>
          </a:bodyPr>
          <a:lstStyle/>
          <a:p>
            <a:r>
              <a:rPr lang="ru-RU" dirty="0" err="1" smtClean="0"/>
              <a:t>Росстандарт</a:t>
            </a:r>
            <a:endParaRPr lang="ru-RU" dirty="0"/>
          </a:p>
        </p:txBody>
      </p:sp>
      <p:pic>
        <p:nvPicPr>
          <p:cNvPr id="3" name="Picture 2" descr="https://jobfilter.ru/uploaded_files/images/2018/05/22/1105109/WxsZrFS5ocCOJvXZ.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89201" y="2507525"/>
            <a:ext cx="2100859" cy="68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Рисунок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8720" y="726422"/>
            <a:ext cx="2664295" cy="1245840"/>
          </a:xfrm>
          <a:prstGeom prst="rect">
            <a:avLst/>
          </a:prstGeom>
        </p:spPr>
        <p:style>
          <a:lnRef idx="1">
            <a:schemeClr val="accent2"/>
          </a:lnRef>
          <a:fillRef idx="2">
            <a:schemeClr val="accent2"/>
          </a:fillRef>
          <a:effectRef idx="1">
            <a:schemeClr val="accent2"/>
          </a:effectRef>
          <a:fontRef idx="minor">
            <a:schemeClr val="dk1"/>
          </a:fontRef>
        </p:style>
      </p:pic>
      <p:pic>
        <p:nvPicPr>
          <p:cNvPr id="4" name="Picture 2" descr="http://www.tdap.ru/upload/iblock/991/99112930c90483899cd260ac6233591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86044" y="712262"/>
            <a:ext cx="2707171" cy="1260000"/>
          </a:xfrm>
          <a:prstGeom prst="rect">
            <a:avLst/>
          </a:prstGeom>
          <a:noFill/>
          <a:ln>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http://resistand.eu/sites/default/files/resistand/public/content-images/partners/di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87517" y="5585304"/>
            <a:ext cx="1116000" cy="11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hawe-engineering.com/wp-content/uploads/2015/03/dke-logo-als-jpg-datei.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31008" y="5863903"/>
            <a:ext cx="1944000" cy="74959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7443" y="5733255"/>
            <a:ext cx="2093613" cy="99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65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6481" y="90237"/>
            <a:ext cx="8228160" cy="1512907"/>
          </a:xfrm>
          <a:ln/>
        </p:spPr>
        <p:txBody>
          <a:bodyPr tIns="39116"/>
          <a:lstStyle/>
          <a:p>
            <a:pPr algn="ctr"/>
            <a:r>
              <a:rPr lang="ru-RU" sz="2800" b="1" dirty="0" smtClean="0">
                <a:solidFill>
                  <a:srgbClr val="C00000"/>
                </a:solidFill>
              </a:rPr>
              <a:t>НОВЫЕ ЗАДАЧИ СТАНДАРТИЗАЦИИ –   НОВЫЕ НАПРАВЛЕНИЯ СОТРУДНИЧЕСТВА</a:t>
            </a:r>
            <a:endParaRPr lang="ru-RU" sz="2800" b="1" dirty="0">
              <a:solidFill>
                <a:srgbClr val="C00000"/>
              </a:solidFill>
            </a:endParaRPr>
          </a:p>
        </p:txBody>
      </p:sp>
      <p:sp>
        <p:nvSpPr>
          <p:cNvPr id="7170" name="Rectangle 2"/>
          <p:cNvSpPr>
            <a:spLocks noGrp="1" noChangeArrowheads="1"/>
          </p:cNvSpPr>
          <p:nvPr>
            <p:ph type="body" idx="4294967295"/>
          </p:nvPr>
        </p:nvSpPr>
        <p:spPr>
          <a:xfrm>
            <a:off x="456481" y="1605065"/>
            <a:ext cx="8228160" cy="3976181"/>
          </a:xfrm>
          <a:ln/>
        </p:spPr>
        <p:txBody>
          <a:bodyPr/>
          <a:lstStyle/>
          <a:p>
            <a:endParaRPr lang="ru-RU"/>
          </a:p>
        </p:txBody>
      </p:sp>
      <p:sp>
        <p:nvSpPr>
          <p:cNvPr id="7171" name="Text Box 3"/>
          <p:cNvSpPr txBox="1">
            <a:spLocks noChangeArrowheads="1"/>
          </p:cNvSpPr>
          <p:nvPr/>
        </p:nvSpPr>
        <p:spPr bwMode="auto">
          <a:xfrm>
            <a:off x="260641" y="4709596"/>
            <a:ext cx="4505760" cy="1038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Microsoft YaHei" charset="-122"/>
              </a:defRPr>
            </a:lvl9pPr>
          </a:lstStyle>
          <a:p>
            <a:r>
              <a:rPr lang="ru-RU" altLang="ru-RU" dirty="0" smtClean="0"/>
              <a:t>Существующие сегодня системы стандартизации и оценки соответствия складывались более ста лет назад в условиях и для нужд  второй промышленной революции</a:t>
            </a:r>
            <a:endParaRPr lang="ru-RU" altLang="ru-RU"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81" y="1562825"/>
            <a:ext cx="3722400" cy="2964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041" y="1605065"/>
            <a:ext cx="4042080" cy="2960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AutoShape 6"/>
          <p:cNvSpPr>
            <a:spLocks noChangeArrowheads="1"/>
          </p:cNvSpPr>
          <p:nvPr/>
        </p:nvSpPr>
        <p:spPr bwMode="auto">
          <a:xfrm>
            <a:off x="4180320" y="2524712"/>
            <a:ext cx="522720" cy="522222"/>
          </a:xfrm>
          <a:prstGeom prst="rightArrow">
            <a:avLst>
              <a:gd name="adj1" fmla="val 50000"/>
              <a:gd name="adj2" fmla="val 33364"/>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175" name="Text Box 7"/>
          <p:cNvSpPr txBox="1">
            <a:spLocks noChangeArrowheads="1"/>
          </p:cNvSpPr>
          <p:nvPr/>
        </p:nvSpPr>
        <p:spPr bwMode="auto">
          <a:xfrm>
            <a:off x="4898880" y="4661597"/>
            <a:ext cx="4245120" cy="1038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9pPr>
          </a:lstStyle>
          <a:p>
            <a:r>
              <a:rPr lang="ru-RU" altLang="ru-RU" dirty="0" smtClean="0"/>
              <a:t>Новый промышленный уклад строится на цифровых технологиях и цифровых стандартах</a:t>
            </a:r>
            <a:endParaRPr lang="ru-RU" altLang="ru-RU" dirty="0"/>
          </a:p>
        </p:txBody>
      </p:sp>
    </p:spTree>
    <p:extLst>
      <p:ext uri="{BB962C8B-B14F-4D97-AF65-F5344CB8AC3E}">
        <p14:creationId xmlns:p14="http://schemas.microsoft.com/office/powerpoint/2010/main" val="8960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122760" y="81360"/>
            <a:ext cx="8229240" cy="1142640"/>
          </a:xfrm>
          <a:prstGeom prst="rect">
            <a:avLst/>
          </a:prstGeom>
          <a:noFill/>
          <a:ln>
            <a:noFill/>
          </a:ln>
        </p:spPr>
        <p:txBody>
          <a:bodyPr lIns="0" tIns="0" rIns="0" bIns="0" anchor="ctr"/>
          <a:lstStyle/>
          <a:p>
            <a:r>
              <a:rPr lang="ru-RU" sz="2000" b="1" strike="noStrike" spc="-1" dirty="0" smtClean="0">
                <a:solidFill>
                  <a:srgbClr val="C00000"/>
                </a:solidFill>
                <a:latin typeface="Calibri"/>
              </a:rPr>
              <a:t>РАЗНЫЕ  СТАНДАРТЫ – НЕПРЕОДОЛИМЫЕ БАРЬЕРЫ</a:t>
            </a:r>
            <a:endParaRPr lang="ru-RU" sz="2000" b="0" strike="noStrike" spc="-1" dirty="0">
              <a:solidFill>
                <a:srgbClr val="C00000"/>
              </a:solidFill>
              <a:latin typeface="Calibri"/>
            </a:endParaRPr>
          </a:p>
        </p:txBody>
      </p:sp>
      <p:pic>
        <p:nvPicPr>
          <p:cNvPr id="317" name="Рисунок 316"/>
          <p:cNvPicPr/>
          <p:nvPr/>
        </p:nvPicPr>
        <p:blipFill>
          <a:blip r:embed="rId2"/>
          <a:stretch/>
        </p:blipFill>
        <p:spPr>
          <a:xfrm>
            <a:off x="1929960" y="1944000"/>
            <a:ext cx="5486040" cy="4114440"/>
          </a:xfrm>
          <a:prstGeom prst="rect">
            <a:avLst/>
          </a:prstGeom>
          <a:ln>
            <a:noFill/>
          </a:ln>
        </p:spPr>
      </p:pic>
      <p:sp>
        <p:nvSpPr>
          <p:cNvPr id="318" name="CustomShape 2"/>
          <p:cNvSpPr/>
          <p:nvPr/>
        </p:nvSpPr>
        <p:spPr>
          <a:xfrm>
            <a:off x="360" y="936000"/>
            <a:ext cx="9143640" cy="150480"/>
          </a:xfrm>
          <a:prstGeom prst="rect">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19" name="Picture 2"/>
          <p:cNvPicPr/>
          <p:nvPr/>
        </p:nvPicPr>
        <p:blipFill>
          <a:blip r:embed="rId3"/>
          <a:stretch/>
        </p:blipFill>
        <p:spPr>
          <a:xfrm>
            <a:off x="6356520" y="216000"/>
            <a:ext cx="2571480" cy="544680"/>
          </a:xfrm>
          <a:prstGeom prst="rect">
            <a:avLst/>
          </a:prstGeom>
          <a:ln>
            <a:noFill/>
          </a:ln>
        </p:spPr>
      </p:pic>
    </p:spTree>
    <p:extLst>
      <p:ext uri="{BB962C8B-B14F-4D97-AF65-F5344CB8AC3E}">
        <p14:creationId xmlns:p14="http://schemas.microsoft.com/office/powerpoint/2010/main" val="2121348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107504" y="188640"/>
            <a:ext cx="8980829" cy="584775"/>
          </a:xfrm>
          <a:prstGeom prst="rect">
            <a:avLst/>
          </a:prstGeom>
          <a:noFill/>
        </p:spPr>
        <p:txBody>
          <a:bodyPr wrap="square" rtlCol="0">
            <a:spAutoFit/>
          </a:bodyPr>
          <a:lstStyle/>
          <a:p>
            <a:pPr algn="ctr"/>
            <a:r>
              <a:rPr lang="ru-RU" sz="1600" b="1" dirty="0" smtClean="0">
                <a:solidFill>
                  <a:srgbClr val="C00000"/>
                </a:solidFill>
              </a:rPr>
              <a:t>СТРУКТУРА СОВЕТА ПО ТЕХНИЧЕСКОМУ РЕГУЛИРОВАНИЮ И СТАНДАРТИЗАЦИИ </a:t>
            </a:r>
          </a:p>
          <a:p>
            <a:pPr algn="ctr"/>
            <a:r>
              <a:rPr lang="ru-RU" sz="1600" b="1" dirty="0" smtClean="0">
                <a:solidFill>
                  <a:srgbClr val="C00000"/>
                </a:solidFill>
              </a:rPr>
              <a:t>ДЛЯ ЦИФРОВОЙ ЭКОНОМИКИ</a:t>
            </a:r>
            <a:endParaRPr lang="ru-RU" sz="1600" b="1" dirty="0">
              <a:solidFill>
                <a:srgbClr val="C00000"/>
              </a:solidFill>
            </a:endParaRPr>
          </a:p>
        </p:txBody>
      </p:sp>
      <p:sp>
        <p:nvSpPr>
          <p:cNvPr id="86" name="Выноска 1 (граница и черта) 85"/>
          <p:cNvSpPr/>
          <p:nvPr/>
        </p:nvSpPr>
        <p:spPr>
          <a:xfrm>
            <a:off x="471537" y="3968238"/>
            <a:ext cx="1474335" cy="441104"/>
          </a:xfrm>
          <a:prstGeom prst="accentBorderCallout1">
            <a:avLst>
              <a:gd name="adj1" fmla="val 19768"/>
              <a:gd name="adj2" fmla="val -2098"/>
              <a:gd name="adj3" fmla="val 22066"/>
              <a:gd name="adj4" fmla="val -22528"/>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Стандартизация</a:t>
            </a:r>
            <a:endParaRPr lang="ru-RU" sz="1100" dirty="0"/>
          </a:p>
        </p:txBody>
      </p:sp>
      <p:sp>
        <p:nvSpPr>
          <p:cNvPr id="91" name="Выноска 1 (граница и черта) 90"/>
          <p:cNvSpPr/>
          <p:nvPr/>
        </p:nvSpPr>
        <p:spPr>
          <a:xfrm>
            <a:off x="467579" y="4559069"/>
            <a:ext cx="1474335" cy="441104"/>
          </a:xfrm>
          <a:prstGeom prst="accentBorderCallout1">
            <a:avLst>
              <a:gd name="adj1" fmla="val 19768"/>
              <a:gd name="adj2" fmla="val -2098"/>
              <a:gd name="adj3" fmla="val 20987"/>
              <a:gd name="adj4" fmla="val -22851"/>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444500">
              <a:lnSpc>
                <a:spcPct val="90000"/>
              </a:lnSpc>
              <a:spcBef>
                <a:spcPct val="0"/>
              </a:spcBef>
              <a:spcAft>
                <a:spcPct val="35000"/>
              </a:spcAft>
            </a:pPr>
            <a:r>
              <a:rPr lang="ru-RU" sz="1400" dirty="0"/>
              <a:t>Аккредитация</a:t>
            </a:r>
            <a:endParaRPr lang="de-DE" sz="1400" dirty="0"/>
          </a:p>
        </p:txBody>
      </p:sp>
      <p:sp>
        <p:nvSpPr>
          <p:cNvPr id="92" name="Выноска 1 (граница и черта) 91"/>
          <p:cNvSpPr/>
          <p:nvPr/>
        </p:nvSpPr>
        <p:spPr>
          <a:xfrm>
            <a:off x="467579" y="5162595"/>
            <a:ext cx="1474335" cy="441104"/>
          </a:xfrm>
          <a:prstGeom prst="accentBorderCallout1">
            <a:avLst>
              <a:gd name="adj1" fmla="val 19768"/>
              <a:gd name="adj2" fmla="val -2098"/>
              <a:gd name="adj3" fmla="val 19907"/>
              <a:gd name="adj4" fmla="val -21236"/>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444500">
              <a:lnSpc>
                <a:spcPct val="90000"/>
              </a:lnSpc>
              <a:spcBef>
                <a:spcPct val="0"/>
              </a:spcBef>
              <a:spcAft>
                <a:spcPct val="35000"/>
              </a:spcAft>
            </a:pPr>
            <a:r>
              <a:rPr lang="ru-RU" sz="1400" dirty="0"/>
              <a:t>Оценка соответствия</a:t>
            </a:r>
            <a:endParaRPr lang="de-DE" sz="1400" dirty="0"/>
          </a:p>
        </p:txBody>
      </p:sp>
      <p:sp>
        <p:nvSpPr>
          <p:cNvPr id="94" name="Выноска 1 (граница и черта) 93"/>
          <p:cNvSpPr/>
          <p:nvPr/>
        </p:nvSpPr>
        <p:spPr>
          <a:xfrm>
            <a:off x="467544" y="5738659"/>
            <a:ext cx="1474335" cy="441104"/>
          </a:xfrm>
          <a:prstGeom prst="accentBorderCallout1">
            <a:avLst>
              <a:gd name="adj1" fmla="val 19768"/>
              <a:gd name="adj2" fmla="val -2098"/>
              <a:gd name="adj3" fmla="val 19907"/>
              <a:gd name="adj4" fmla="val -21558"/>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444500">
              <a:lnSpc>
                <a:spcPct val="90000"/>
              </a:lnSpc>
              <a:spcBef>
                <a:spcPct val="0"/>
              </a:spcBef>
              <a:spcAft>
                <a:spcPct val="35000"/>
              </a:spcAft>
            </a:pPr>
            <a:r>
              <a:rPr lang="ru-RU" sz="1400" dirty="0" smtClean="0"/>
              <a:t>Надзор за рынком</a:t>
            </a:r>
            <a:endParaRPr lang="de-DE" sz="1400" dirty="0"/>
          </a:p>
        </p:txBody>
      </p:sp>
      <p:sp>
        <p:nvSpPr>
          <p:cNvPr id="95" name="Выноска 2 94"/>
          <p:cNvSpPr/>
          <p:nvPr/>
        </p:nvSpPr>
        <p:spPr>
          <a:xfrm>
            <a:off x="405246" y="3140968"/>
            <a:ext cx="1728000" cy="703539"/>
          </a:xfrm>
          <a:prstGeom prst="borderCallout2">
            <a:avLst>
              <a:gd name="adj1" fmla="val 18750"/>
              <a:gd name="adj2" fmla="val -312"/>
              <a:gd name="adj3" fmla="val 17607"/>
              <a:gd name="adj4" fmla="val -15810"/>
              <a:gd name="adj5" fmla="val 382868"/>
              <a:gd name="adj6" fmla="val -15413"/>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ru-RU" sz="1200" b="1" dirty="0" smtClean="0">
                <a:solidFill>
                  <a:schemeClr val="tx1">
                    <a:lumMod val="85000"/>
                    <a:lumOff val="15000"/>
                  </a:schemeClr>
                </a:solidFill>
              </a:rPr>
              <a:t>РАБОЧАЯ ГРУППА</a:t>
            </a:r>
            <a:r>
              <a:rPr lang="de-DE" sz="1200" b="1" dirty="0" smtClean="0">
                <a:solidFill>
                  <a:schemeClr val="tx1">
                    <a:lumMod val="85000"/>
                    <a:lumOff val="15000"/>
                  </a:schemeClr>
                </a:solidFill>
              </a:rPr>
              <a:t>1</a:t>
            </a:r>
          </a:p>
          <a:p>
            <a:pPr lvl="0" algn="ctr" defTabSz="488950">
              <a:lnSpc>
                <a:spcPct val="90000"/>
              </a:lnSpc>
              <a:spcBef>
                <a:spcPct val="0"/>
              </a:spcBef>
              <a:spcAft>
                <a:spcPct val="35000"/>
              </a:spcAft>
            </a:pPr>
            <a:r>
              <a:rPr lang="ru-RU" sz="1600" b="1" dirty="0" smtClean="0">
                <a:solidFill>
                  <a:schemeClr val="tx1">
                    <a:lumMod val="85000"/>
                    <a:lumOff val="15000"/>
                  </a:schemeClr>
                </a:solidFill>
              </a:rPr>
              <a:t>«Инфраструктура </a:t>
            </a:r>
            <a:r>
              <a:rPr lang="ru-RU" sz="1600" b="1" dirty="0">
                <a:solidFill>
                  <a:schemeClr val="tx1">
                    <a:lumMod val="85000"/>
                    <a:lumOff val="15000"/>
                  </a:schemeClr>
                </a:solidFill>
              </a:rPr>
              <a:t>качества»</a:t>
            </a:r>
            <a:endParaRPr lang="de-DE" sz="1600" b="1" dirty="0">
              <a:solidFill>
                <a:schemeClr val="tx1">
                  <a:lumMod val="85000"/>
                  <a:lumOff val="15000"/>
                </a:schemeClr>
              </a:solidFill>
            </a:endParaRPr>
          </a:p>
        </p:txBody>
      </p:sp>
      <p:sp>
        <p:nvSpPr>
          <p:cNvPr id="96" name="Выноска 1 (граница и черта) 95"/>
          <p:cNvSpPr/>
          <p:nvPr/>
        </p:nvSpPr>
        <p:spPr>
          <a:xfrm flipH="1">
            <a:off x="2233510" y="3983005"/>
            <a:ext cx="1554718" cy="441104"/>
          </a:xfrm>
          <a:prstGeom prst="accentBorderCallout1">
            <a:avLst>
              <a:gd name="adj1" fmla="val 19768"/>
              <a:gd name="adj2" fmla="val -2098"/>
              <a:gd name="adj3" fmla="val 20987"/>
              <a:gd name="adj4" fmla="val -27707"/>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Строительные материалы</a:t>
            </a:r>
            <a:endParaRPr lang="ru-RU" sz="1400" dirty="0"/>
          </a:p>
        </p:txBody>
      </p:sp>
      <p:sp>
        <p:nvSpPr>
          <p:cNvPr id="97" name="Выноска 1 (граница и черта) 96"/>
          <p:cNvSpPr/>
          <p:nvPr/>
        </p:nvSpPr>
        <p:spPr>
          <a:xfrm flipH="1">
            <a:off x="2233546" y="4559069"/>
            <a:ext cx="1554682" cy="441104"/>
          </a:xfrm>
          <a:prstGeom prst="accentBorderCallout1">
            <a:avLst>
              <a:gd name="adj1" fmla="val 19768"/>
              <a:gd name="adj2" fmla="val -2098"/>
              <a:gd name="adj3" fmla="val 22067"/>
              <a:gd name="adj4" fmla="val -26788"/>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444500">
              <a:lnSpc>
                <a:spcPct val="90000"/>
              </a:lnSpc>
              <a:spcBef>
                <a:spcPct val="0"/>
              </a:spcBef>
              <a:spcAft>
                <a:spcPct val="35000"/>
              </a:spcAft>
            </a:pPr>
            <a:r>
              <a:rPr lang="ru-RU" sz="1400" dirty="0" smtClean="0"/>
              <a:t>Железнодорожный транспорт</a:t>
            </a:r>
            <a:endParaRPr lang="de-DE" sz="1400" dirty="0"/>
          </a:p>
        </p:txBody>
      </p:sp>
      <p:sp>
        <p:nvSpPr>
          <p:cNvPr id="99" name="Выноска 1 (граница и черта) 98"/>
          <p:cNvSpPr/>
          <p:nvPr/>
        </p:nvSpPr>
        <p:spPr>
          <a:xfrm flipH="1">
            <a:off x="2229576" y="5172095"/>
            <a:ext cx="1554717" cy="441104"/>
          </a:xfrm>
          <a:prstGeom prst="accentBorderCallout1">
            <a:avLst>
              <a:gd name="adj1" fmla="val 19768"/>
              <a:gd name="adj2" fmla="val -2098"/>
              <a:gd name="adj3" fmla="val 22066"/>
              <a:gd name="adj4" fmla="val -26176"/>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444500">
              <a:lnSpc>
                <a:spcPct val="90000"/>
              </a:lnSpc>
              <a:spcBef>
                <a:spcPct val="0"/>
              </a:spcBef>
              <a:spcAft>
                <a:spcPct val="35000"/>
              </a:spcAft>
            </a:pPr>
            <a:r>
              <a:rPr lang="ru-RU" sz="1400" dirty="0" smtClean="0"/>
              <a:t>Машиностроение</a:t>
            </a:r>
            <a:endParaRPr lang="de-DE" sz="1400" dirty="0"/>
          </a:p>
        </p:txBody>
      </p:sp>
      <p:sp>
        <p:nvSpPr>
          <p:cNvPr id="100" name="Выноска 2 99"/>
          <p:cNvSpPr/>
          <p:nvPr/>
        </p:nvSpPr>
        <p:spPr>
          <a:xfrm flipH="1">
            <a:off x="2229576" y="3155427"/>
            <a:ext cx="1712798" cy="703539"/>
          </a:xfrm>
          <a:prstGeom prst="borderCallout2">
            <a:avLst>
              <a:gd name="adj1" fmla="val 18750"/>
              <a:gd name="adj2" fmla="val -312"/>
              <a:gd name="adj3" fmla="val 17607"/>
              <a:gd name="adj4" fmla="val -15810"/>
              <a:gd name="adj5" fmla="val 302989"/>
              <a:gd name="adj6" fmla="val -1346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ru-RU" sz="1200" b="1" dirty="0" smtClean="0">
                <a:solidFill>
                  <a:schemeClr val="tx1">
                    <a:lumMod val="85000"/>
                    <a:lumOff val="15000"/>
                  </a:schemeClr>
                </a:solidFill>
              </a:rPr>
              <a:t>РАБОЧАЯ ГРУППА </a:t>
            </a:r>
            <a:r>
              <a:rPr lang="de-DE" sz="1200" b="1" dirty="0" smtClean="0">
                <a:solidFill>
                  <a:schemeClr val="tx1">
                    <a:lumMod val="85000"/>
                    <a:lumOff val="15000"/>
                  </a:schemeClr>
                </a:solidFill>
              </a:rPr>
              <a:t>2</a:t>
            </a:r>
            <a:endParaRPr lang="ru-RU" sz="1200" b="1" dirty="0" smtClean="0">
              <a:solidFill>
                <a:schemeClr val="tx1">
                  <a:lumMod val="85000"/>
                  <a:lumOff val="15000"/>
                </a:schemeClr>
              </a:solidFill>
            </a:endParaRPr>
          </a:p>
          <a:p>
            <a:pPr lvl="0" algn="ctr" defTabSz="488950">
              <a:lnSpc>
                <a:spcPct val="90000"/>
              </a:lnSpc>
              <a:spcBef>
                <a:spcPct val="0"/>
              </a:spcBef>
              <a:spcAft>
                <a:spcPct val="35000"/>
              </a:spcAft>
            </a:pPr>
            <a:r>
              <a:rPr lang="ru-RU" sz="1600" b="1" dirty="0" smtClean="0">
                <a:solidFill>
                  <a:schemeClr val="tx1">
                    <a:lumMod val="85000"/>
                    <a:lumOff val="15000"/>
                  </a:schemeClr>
                </a:solidFill>
              </a:rPr>
              <a:t>«Технические </a:t>
            </a:r>
            <a:r>
              <a:rPr lang="ru-RU" sz="1600" b="1" dirty="0">
                <a:solidFill>
                  <a:schemeClr val="tx1">
                    <a:lumMod val="85000"/>
                    <a:lumOff val="15000"/>
                  </a:schemeClr>
                </a:solidFill>
              </a:rPr>
              <a:t>регламенты»</a:t>
            </a:r>
            <a:endParaRPr lang="de-DE" sz="1600" b="1" dirty="0">
              <a:solidFill>
                <a:schemeClr val="tx1">
                  <a:lumMod val="85000"/>
                  <a:lumOff val="15000"/>
                </a:schemeClr>
              </a:solidFill>
            </a:endParaRPr>
          </a:p>
        </p:txBody>
      </p:sp>
      <p:sp>
        <p:nvSpPr>
          <p:cNvPr id="102" name="Выноска 1 (граница и черта) 101"/>
          <p:cNvSpPr/>
          <p:nvPr/>
        </p:nvSpPr>
        <p:spPr>
          <a:xfrm>
            <a:off x="4955894" y="3983005"/>
            <a:ext cx="1650034" cy="441104"/>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222250">
              <a:lnSpc>
                <a:spcPct val="90000"/>
              </a:lnSpc>
              <a:spcBef>
                <a:spcPct val="0"/>
              </a:spcBef>
              <a:spcAft>
                <a:spcPct val="35000"/>
              </a:spcAft>
            </a:pPr>
            <a:endParaRPr lang="ru-RU" sz="1000" dirty="0" smtClean="0"/>
          </a:p>
          <a:p>
            <a:pPr algn="ctr" defTabSz="222250">
              <a:lnSpc>
                <a:spcPct val="90000"/>
              </a:lnSpc>
              <a:spcBef>
                <a:spcPct val="0"/>
              </a:spcBef>
              <a:spcAft>
                <a:spcPct val="35000"/>
              </a:spcAft>
            </a:pPr>
            <a:r>
              <a:rPr lang="ru-RU" sz="1000" dirty="0" smtClean="0"/>
              <a:t>Структурные шаблоны,  Интероперабельность </a:t>
            </a:r>
            <a:r>
              <a:rPr lang="ru-RU" sz="1000" dirty="0"/>
              <a:t>и интернет вещей</a:t>
            </a:r>
            <a:endParaRPr lang="de-DE" sz="1000" dirty="0"/>
          </a:p>
          <a:p>
            <a:pPr lvl="0" algn="ctr" defTabSz="222250">
              <a:lnSpc>
                <a:spcPct val="90000"/>
              </a:lnSpc>
              <a:spcBef>
                <a:spcPct val="0"/>
              </a:spcBef>
              <a:spcAft>
                <a:spcPct val="35000"/>
              </a:spcAft>
            </a:pPr>
            <a:endParaRPr lang="de-DE" sz="1400" dirty="0"/>
          </a:p>
        </p:txBody>
      </p:sp>
      <p:sp>
        <p:nvSpPr>
          <p:cNvPr id="104" name="Выноска 1 (граница и черта) 103"/>
          <p:cNvSpPr/>
          <p:nvPr/>
        </p:nvSpPr>
        <p:spPr>
          <a:xfrm>
            <a:off x="4985136" y="5172095"/>
            <a:ext cx="1653992" cy="441104"/>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222250">
              <a:lnSpc>
                <a:spcPct val="90000"/>
              </a:lnSpc>
              <a:spcBef>
                <a:spcPct val="0"/>
              </a:spcBef>
              <a:spcAft>
                <a:spcPct val="35000"/>
              </a:spcAft>
            </a:pPr>
            <a:r>
              <a:rPr lang="ru-RU" sz="1300" dirty="0" smtClean="0"/>
              <a:t>Кибербезопасность</a:t>
            </a:r>
            <a:endParaRPr lang="ru-RU" sz="1300" dirty="0"/>
          </a:p>
        </p:txBody>
      </p:sp>
      <p:sp>
        <p:nvSpPr>
          <p:cNvPr id="106" name="Выноска 2 105"/>
          <p:cNvSpPr/>
          <p:nvPr/>
        </p:nvSpPr>
        <p:spPr>
          <a:xfrm>
            <a:off x="4950873" y="3140968"/>
            <a:ext cx="1584176" cy="703539"/>
          </a:xfrm>
          <a:prstGeom prst="borderCallout2">
            <a:avLst>
              <a:gd name="adj1" fmla="val 18750"/>
              <a:gd name="adj2" fmla="val -312"/>
              <a:gd name="adj3" fmla="val 17607"/>
              <a:gd name="adj4" fmla="val -15810"/>
              <a:gd name="adj5" fmla="val 304159"/>
              <a:gd name="adj6" fmla="val -14684"/>
            </a:avLst>
          </a:prstGeom>
          <a:solidFill>
            <a:schemeClr val="accent6">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100000"/>
              </a:lnSpc>
              <a:spcBef>
                <a:spcPct val="0"/>
              </a:spcBef>
              <a:spcAft>
                <a:spcPts val="0"/>
              </a:spcAft>
            </a:pPr>
            <a:r>
              <a:rPr lang="ru-RU" sz="1200" b="1" dirty="0" smtClean="0">
                <a:solidFill>
                  <a:schemeClr val="tx1">
                    <a:lumMod val="85000"/>
                    <a:lumOff val="15000"/>
                  </a:schemeClr>
                </a:solidFill>
              </a:rPr>
              <a:t>ГОРИЗОНТАЛЬНЫЕ АСПЕКТЫ</a:t>
            </a:r>
            <a:endParaRPr lang="de-DE" sz="1200" b="1" dirty="0">
              <a:solidFill>
                <a:schemeClr val="tx1">
                  <a:lumMod val="85000"/>
                  <a:lumOff val="15000"/>
                </a:schemeClr>
              </a:solidFill>
            </a:endParaRPr>
          </a:p>
        </p:txBody>
      </p:sp>
      <p:sp>
        <p:nvSpPr>
          <p:cNvPr id="108" name="Выноска 1 (граница и черта) 107"/>
          <p:cNvSpPr/>
          <p:nvPr/>
        </p:nvSpPr>
        <p:spPr>
          <a:xfrm flipH="1">
            <a:off x="6740352" y="5172095"/>
            <a:ext cx="1893956" cy="441104"/>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222250">
              <a:lnSpc>
                <a:spcPct val="90000"/>
              </a:lnSpc>
              <a:spcBef>
                <a:spcPct val="0"/>
              </a:spcBef>
              <a:spcAft>
                <a:spcPct val="35000"/>
              </a:spcAft>
            </a:pPr>
            <a:r>
              <a:rPr lang="ru-RU" sz="1400" dirty="0"/>
              <a:t>Умное </a:t>
            </a:r>
            <a:r>
              <a:rPr lang="ru-RU" sz="1400" dirty="0" smtClean="0"/>
              <a:t>производство</a:t>
            </a:r>
            <a:endParaRPr lang="ru-RU" sz="1400" dirty="0"/>
          </a:p>
        </p:txBody>
      </p:sp>
      <p:sp>
        <p:nvSpPr>
          <p:cNvPr id="109" name="Выноска 1 (граница и черта) 108"/>
          <p:cNvSpPr/>
          <p:nvPr/>
        </p:nvSpPr>
        <p:spPr>
          <a:xfrm flipH="1">
            <a:off x="6703410" y="3985088"/>
            <a:ext cx="1893956" cy="441104"/>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222250">
              <a:lnSpc>
                <a:spcPct val="90000"/>
              </a:lnSpc>
              <a:spcBef>
                <a:spcPct val="0"/>
              </a:spcBef>
              <a:spcAft>
                <a:spcPct val="35000"/>
              </a:spcAft>
            </a:pPr>
            <a:r>
              <a:rPr lang="ru-RU" sz="1400" dirty="0"/>
              <a:t>Умные сети для электроснабжение</a:t>
            </a:r>
            <a:endParaRPr lang="de-DE" sz="1400" dirty="0"/>
          </a:p>
        </p:txBody>
      </p:sp>
      <p:sp>
        <p:nvSpPr>
          <p:cNvPr id="110" name="Выноска 1 (граница и черта) 109"/>
          <p:cNvSpPr/>
          <p:nvPr/>
        </p:nvSpPr>
        <p:spPr>
          <a:xfrm flipH="1">
            <a:off x="6710492" y="4559069"/>
            <a:ext cx="1893956" cy="441104"/>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222250">
              <a:lnSpc>
                <a:spcPct val="90000"/>
              </a:lnSpc>
              <a:spcBef>
                <a:spcPct val="0"/>
              </a:spcBef>
              <a:spcAft>
                <a:spcPct val="35000"/>
              </a:spcAft>
            </a:pPr>
            <a:r>
              <a:rPr lang="en-US" sz="1400" dirty="0"/>
              <a:t>BIM-</a:t>
            </a:r>
            <a:r>
              <a:rPr lang="ru-RU" sz="1400" dirty="0"/>
              <a:t>технологии</a:t>
            </a:r>
            <a:endParaRPr lang="de-DE" sz="1400" dirty="0"/>
          </a:p>
        </p:txBody>
      </p:sp>
      <p:sp>
        <p:nvSpPr>
          <p:cNvPr id="111" name="Выноска 2 110"/>
          <p:cNvSpPr/>
          <p:nvPr/>
        </p:nvSpPr>
        <p:spPr>
          <a:xfrm flipH="1">
            <a:off x="6679065" y="3140968"/>
            <a:ext cx="1925383" cy="703539"/>
          </a:xfrm>
          <a:prstGeom prst="borderCallout2">
            <a:avLst>
              <a:gd name="adj1" fmla="val 18750"/>
              <a:gd name="adj2" fmla="val -312"/>
              <a:gd name="adj3" fmla="val 17607"/>
              <a:gd name="adj4" fmla="val -15810"/>
              <a:gd name="adj5" fmla="val 299630"/>
              <a:gd name="adj6" fmla="val -15384"/>
            </a:avLst>
          </a:prstGeom>
          <a:solidFill>
            <a:schemeClr val="accent6">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ru-RU" sz="1200" b="1" dirty="0" smtClean="0">
                <a:solidFill>
                  <a:schemeClr val="tx1">
                    <a:lumMod val="85000"/>
                    <a:lumOff val="15000"/>
                  </a:schemeClr>
                </a:solidFill>
              </a:rPr>
              <a:t>ВЕРТИКАЛЬНЫЕ ПРИЛОЖЕНИЯ</a:t>
            </a:r>
            <a:endParaRPr lang="de-DE" sz="1200" b="1" dirty="0">
              <a:solidFill>
                <a:schemeClr val="tx1">
                  <a:lumMod val="85000"/>
                  <a:lumOff val="15000"/>
                </a:schemeClr>
              </a:solidFill>
            </a:endParaRPr>
          </a:p>
        </p:txBody>
      </p:sp>
      <p:sp>
        <p:nvSpPr>
          <p:cNvPr id="112" name="Выноска 1 (граница и черта) 111"/>
          <p:cNvSpPr/>
          <p:nvPr/>
        </p:nvSpPr>
        <p:spPr>
          <a:xfrm>
            <a:off x="4955894" y="4559069"/>
            <a:ext cx="1654027" cy="441104"/>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222250">
              <a:lnSpc>
                <a:spcPct val="90000"/>
              </a:lnSpc>
              <a:spcBef>
                <a:spcPct val="0"/>
              </a:spcBef>
              <a:spcAft>
                <a:spcPct val="35000"/>
              </a:spcAft>
            </a:pPr>
            <a:r>
              <a:rPr lang="ru-RU" sz="1400" dirty="0" smtClean="0"/>
              <a:t>Онтология </a:t>
            </a:r>
            <a:r>
              <a:rPr lang="ru-RU" sz="1400" dirty="0"/>
              <a:t>и </a:t>
            </a:r>
            <a:r>
              <a:rPr lang="ru-RU" sz="1400" dirty="0" smtClean="0"/>
              <a:t>семантика</a:t>
            </a:r>
            <a:endParaRPr lang="de-DE" sz="1400" dirty="0"/>
          </a:p>
        </p:txBody>
      </p:sp>
      <p:cxnSp>
        <p:nvCxnSpPr>
          <p:cNvPr id="115" name="Соединительная линия уступом 114"/>
          <p:cNvCxnSpPr/>
          <p:nvPr/>
        </p:nvCxnSpPr>
        <p:spPr>
          <a:xfrm>
            <a:off x="405246" y="1484784"/>
            <a:ext cx="720080" cy="504056"/>
          </a:xfrm>
          <a:prstGeom prst="bentConnector3">
            <a:avLst/>
          </a:prstGeom>
          <a:ln w="57150">
            <a:solidFill>
              <a:srgbClr val="52BA9F"/>
            </a:solidFill>
            <a:tailEnd type="stealth"/>
          </a:ln>
        </p:spPr>
        <p:style>
          <a:lnRef idx="1">
            <a:schemeClr val="accent1"/>
          </a:lnRef>
          <a:fillRef idx="0">
            <a:schemeClr val="accent1"/>
          </a:fillRef>
          <a:effectRef idx="0">
            <a:schemeClr val="accent1"/>
          </a:effectRef>
          <a:fontRef idx="minor">
            <a:schemeClr val="tx1"/>
          </a:fontRef>
        </p:style>
      </p:cxnSp>
      <p:sp>
        <p:nvSpPr>
          <p:cNvPr id="116" name="Прямоугольник 115"/>
          <p:cNvSpPr/>
          <p:nvPr/>
        </p:nvSpPr>
        <p:spPr>
          <a:xfrm>
            <a:off x="323528" y="1150534"/>
            <a:ext cx="3960440" cy="586278"/>
          </a:xfrm>
          <a:prstGeom prst="rect">
            <a:avLst/>
          </a:prstGeom>
          <a:solidFill>
            <a:srgbClr val="52BA9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t>Российская сторона</a:t>
            </a:r>
          </a:p>
          <a:p>
            <a:pPr algn="ctr"/>
            <a:r>
              <a:rPr lang="ru-RU" b="1" dirty="0" smtClean="0"/>
              <a:t>Д.А. Пумпянский</a:t>
            </a:r>
            <a:endParaRPr lang="ru-RU" b="1" dirty="0"/>
          </a:p>
        </p:txBody>
      </p:sp>
      <p:cxnSp>
        <p:nvCxnSpPr>
          <p:cNvPr id="117" name="Соединительная линия уступом 116"/>
          <p:cNvCxnSpPr/>
          <p:nvPr/>
        </p:nvCxnSpPr>
        <p:spPr>
          <a:xfrm flipH="1">
            <a:off x="8113449" y="1484784"/>
            <a:ext cx="720080" cy="504056"/>
          </a:xfrm>
          <a:prstGeom prst="bentConnector3">
            <a:avLst/>
          </a:prstGeom>
          <a:ln w="5715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118" name="Прямоугольник 117"/>
          <p:cNvSpPr/>
          <p:nvPr/>
        </p:nvSpPr>
        <p:spPr>
          <a:xfrm>
            <a:off x="4640117" y="1150534"/>
            <a:ext cx="4252363" cy="586278"/>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Немецкая сторона</a:t>
            </a:r>
          </a:p>
          <a:p>
            <a:pPr algn="ctr"/>
            <a:r>
              <a:rPr lang="ru-RU" b="1" dirty="0" smtClean="0"/>
              <a:t>Б </a:t>
            </a:r>
            <a:r>
              <a:rPr lang="ru-RU" b="1" dirty="0" err="1" smtClean="0"/>
              <a:t>Дамен</a:t>
            </a:r>
            <a:r>
              <a:rPr lang="ru-RU" b="1" dirty="0" smtClean="0"/>
              <a:t> (</a:t>
            </a:r>
            <a:r>
              <a:rPr lang="en-US" b="1" dirty="0" smtClean="0"/>
              <a:t>B. </a:t>
            </a:r>
            <a:r>
              <a:rPr lang="en-US" b="1" dirty="0" err="1" smtClean="0"/>
              <a:t>Dahmen</a:t>
            </a:r>
            <a:r>
              <a:rPr lang="ru-RU" b="1" dirty="0" smtClean="0"/>
              <a:t>)</a:t>
            </a:r>
            <a:endParaRPr lang="ru-RU" b="1" dirty="0"/>
          </a:p>
        </p:txBody>
      </p:sp>
      <p:sp>
        <p:nvSpPr>
          <p:cNvPr id="119" name="Прямоугольник 118"/>
          <p:cNvSpPr/>
          <p:nvPr/>
        </p:nvSpPr>
        <p:spPr>
          <a:xfrm>
            <a:off x="323528" y="764704"/>
            <a:ext cx="8568952" cy="385830"/>
          </a:xfrm>
          <a:prstGeom prst="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bg1"/>
                </a:solidFill>
              </a:rPr>
              <a:t>РУКОВОДСТВО ПРОЕКТОМ</a:t>
            </a:r>
            <a:endParaRPr lang="ru-RU" b="1" dirty="0">
              <a:solidFill>
                <a:schemeClr val="bg1"/>
              </a:solidFill>
            </a:endParaRPr>
          </a:p>
        </p:txBody>
      </p:sp>
      <p:cxnSp>
        <p:nvCxnSpPr>
          <p:cNvPr id="120" name="Соединительная линия уступом 119"/>
          <p:cNvCxnSpPr/>
          <p:nvPr/>
        </p:nvCxnSpPr>
        <p:spPr>
          <a:xfrm flipH="1">
            <a:off x="3942374" y="2060848"/>
            <a:ext cx="720080" cy="504056"/>
          </a:xfrm>
          <a:prstGeom prst="bentConnector3">
            <a:avLst/>
          </a:prstGeom>
          <a:ln w="57150">
            <a:solidFill>
              <a:schemeClr val="accent4">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2" name="Соединительная линия уступом 121"/>
          <p:cNvCxnSpPr/>
          <p:nvPr/>
        </p:nvCxnSpPr>
        <p:spPr>
          <a:xfrm>
            <a:off x="4211960" y="2060848"/>
            <a:ext cx="720080" cy="504056"/>
          </a:xfrm>
          <a:prstGeom prst="bentConnector3">
            <a:avLst/>
          </a:prstGeom>
          <a:ln w="57150">
            <a:solidFill>
              <a:schemeClr val="accent4">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23" name="Скругленный прямоугольник 122"/>
          <p:cNvSpPr/>
          <p:nvPr/>
        </p:nvSpPr>
        <p:spPr>
          <a:xfrm>
            <a:off x="4932039" y="2276872"/>
            <a:ext cx="3901489" cy="504056"/>
          </a:xfrm>
          <a:prstGeom prst="roundRect">
            <a:avLst>
              <a:gd name="adj" fmla="val 465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ru-RU" b="1" dirty="0" smtClean="0">
                <a:solidFill>
                  <a:schemeClr val="tx1"/>
                </a:solidFill>
              </a:rPr>
              <a:t>2 </a:t>
            </a:r>
            <a:r>
              <a:rPr lang="ru-RU" b="1" dirty="0">
                <a:solidFill>
                  <a:schemeClr val="tx1"/>
                </a:solidFill>
              </a:rPr>
              <a:t>Цифровая Трансформация</a:t>
            </a:r>
            <a:endParaRPr lang="de-DE" b="1" dirty="0">
              <a:solidFill>
                <a:schemeClr val="tx1"/>
              </a:solidFill>
            </a:endParaRPr>
          </a:p>
        </p:txBody>
      </p:sp>
      <p:sp>
        <p:nvSpPr>
          <p:cNvPr id="124" name="Скругленный прямоугольник 123"/>
          <p:cNvSpPr/>
          <p:nvPr/>
        </p:nvSpPr>
        <p:spPr>
          <a:xfrm>
            <a:off x="269966" y="2342585"/>
            <a:ext cx="3672408" cy="454737"/>
          </a:xfrm>
          <a:prstGeom prst="roundRect">
            <a:avLst>
              <a:gd name="adj" fmla="val 4653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1"/>
                </a:solidFill>
              </a:rPr>
              <a:t>1</a:t>
            </a:r>
            <a:r>
              <a:rPr lang="de-DE" b="1" dirty="0">
                <a:solidFill>
                  <a:schemeClr val="tx1"/>
                </a:solidFill>
              </a:rPr>
              <a:t> </a:t>
            </a:r>
            <a:r>
              <a:rPr lang="ru-RU" b="1" dirty="0">
                <a:solidFill>
                  <a:schemeClr val="tx1"/>
                </a:solidFill>
              </a:rPr>
              <a:t>Инфраструктура </a:t>
            </a:r>
            <a:r>
              <a:rPr lang="ru-RU" b="1" dirty="0" smtClean="0">
                <a:solidFill>
                  <a:schemeClr val="tx1"/>
                </a:solidFill>
              </a:rPr>
              <a:t>качества</a:t>
            </a:r>
            <a:endParaRPr lang="ru-RU" b="1" dirty="0">
              <a:solidFill>
                <a:schemeClr val="tx1"/>
              </a:solidFill>
            </a:endParaRPr>
          </a:p>
        </p:txBody>
      </p:sp>
      <p:sp>
        <p:nvSpPr>
          <p:cNvPr id="126" name="Прямоугольник 125"/>
          <p:cNvSpPr/>
          <p:nvPr/>
        </p:nvSpPr>
        <p:spPr>
          <a:xfrm>
            <a:off x="1114871" y="1844824"/>
            <a:ext cx="6998578" cy="360040"/>
          </a:xfrm>
          <a:prstGeom prst="rect">
            <a:avLst/>
          </a:prstGeom>
          <a:solidFill>
            <a:schemeClr val="accent4">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РАБОЧИЕ ГРУППЫ</a:t>
            </a:r>
            <a:endParaRPr lang="ru-RU" b="1" dirty="0"/>
          </a:p>
        </p:txBody>
      </p:sp>
      <p:cxnSp>
        <p:nvCxnSpPr>
          <p:cNvPr id="72" name="Прямая со стрелкой 71"/>
          <p:cNvCxnSpPr/>
          <p:nvPr/>
        </p:nvCxnSpPr>
        <p:spPr>
          <a:xfrm>
            <a:off x="1208704" y="2797322"/>
            <a:ext cx="0" cy="343646"/>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2843808" y="2797322"/>
            <a:ext cx="0" cy="343646"/>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p:nvPr/>
        </p:nvCxnSpPr>
        <p:spPr>
          <a:xfrm>
            <a:off x="5889224" y="2780928"/>
            <a:ext cx="0" cy="34364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p:nvPr/>
        </p:nvCxnSpPr>
        <p:spPr>
          <a:xfrm>
            <a:off x="7524328" y="2780928"/>
            <a:ext cx="0" cy="34364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597366" y="6309321"/>
            <a:ext cx="301686" cy="369332"/>
          </a:xfrm>
          <a:prstGeom prst="rect">
            <a:avLst/>
          </a:prstGeom>
          <a:noFill/>
        </p:spPr>
        <p:txBody>
          <a:bodyPr wrap="none" rtlCol="0">
            <a:spAutoFit/>
          </a:bodyPr>
          <a:lstStyle/>
          <a:p>
            <a:r>
              <a:rPr lang="ru-RU" dirty="0" smtClean="0">
                <a:solidFill>
                  <a:schemeClr val="accent1">
                    <a:lumMod val="75000"/>
                  </a:schemeClr>
                </a:solidFill>
              </a:rPr>
              <a:t>4</a:t>
            </a:r>
            <a:endParaRPr lang="ru-RU" dirty="0">
              <a:solidFill>
                <a:schemeClr val="accent1">
                  <a:lumMod val="75000"/>
                </a:schemeClr>
              </a:solidFill>
            </a:endParaRPr>
          </a:p>
        </p:txBody>
      </p:sp>
    </p:spTree>
    <p:extLst>
      <p:ext uri="{BB962C8B-B14F-4D97-AF65-F5344CB8AC3E}">
        <p14:creationId xmlns:p14="http://schemas.microsoft.com/office/powerpoint/2010/main" val="179655498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C00000"/>
                </a:solidFill>
                <a:effectLst>
                  <a:outerShdw blurRad="38100" dist="38100" dir="2700000" algn="tl">
                    <a:srgbClr val="000000">
                      <a:alpha val="43137"/>
                    </a:srgbClr>
                  </a:outerShdw>
                </a:effectLst>
              </a:rPr>
              <a:t>ЭКСПЕРТЫ СОВЕТА</a:t>
            </a:r>
            <a:endParaRPr lang="ru-RU" sz="24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59632" y="1556793"/>
            <a:ext cx="7056784" cy="4032448"/>
          </a:xfrm>
        </p:spPr>
        <p:txBody>
          <a:bodyPr>
            <a:normAutofit/>
          </a:bodyPr>
          <a:lstStyle/>
          <a:p>
            <a:pPr marL="0" indent="0" algn="just">
              <a:buNone/>
            </a:pPr>
            <a:r>
              <a:rPr lang="ru-RU" sz="2800" dirty="0" smtClean="0"/>
              <a:t>С Российской стороны:</a:t>
            </a:r>
          </a:p>
          <a:p>
            <a:pPr marL="0" indent="0" algn="just">
              <a:buNone/>
            </a:pPr>
            <a:r>
              <a:rPr lang="ru-RU" sz="2800" b="1" u="sng" dirty="0" smtClean="0">
                <a:solidFill>
                  <a:srgbClr val="0070C0"/>
                </a:solidFill>
              </a:rPr>
              <a:t>Более 60 экспертов </a:t>
            </a:r>
            <a:r>
              <a:rPr lang="ru-RU" sz="2800" dirty="0" smtClean="0"/>
              <a:t>из заинтересованных органов власти, и 30 различных компаний, представляющих в том числе ИТ-отрасль </a:t>
            </a:r>
          </a:p>
          <a:p>
            <a:pPr marL="0" indent="0" algn="just">
              <a:buNone/>
            </a:pPr>
            <a:endParaRPr lang="ru-RU" sz="2800" dirty="0" smtClean="0"/>
          </a:p>
          <a:p>
            <a:pPr marL="0" indent="0" algn="just">
              <a:buNone/>
            </a:pPr>
            <a:r>
              <a:rPr lang="ru-RU" sz="2800" dirty="0" smtClean="0"/>
              <a:t>С Немецкой стороны:</a:t>
            </a:r>
          </a:p>
          <a:p>
            <a:pPr marL="0" indent="0" algn="just">
              <a:buNone/>
            </a:pPr>
            <a:r>
              <a:rPr lang="ru-RU" sz="2800" b="1" u="sng" dirty="0" smtClean="0">
                <a:solidFill>
                  <a:srgbClr val="C00000"/>
                </a:solidFill>
              </a:rPr>
              <a:t>Более 40 экспертов </a:t>
            </a:r>
            <a:r>
              <a:rPr lang="ru-RU" sz="2800" dirty="0" smtClean="0"/>
              <a:t>как из органов власти ФРГ, так из крупных немецких компаний.</a:t>
            </a:r>
            <a:endParaRPr lang="ru-RU" sz="28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68" y="1782047"/>
            <a:ext cx="504000" cy="33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edufuture.biz/images/8/8d/Germany-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68" y="4077072"/>
            <a:ext cx="504000" cy="3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95736" y="5877272"/>
            <a:ext cx="6768752" cy="523220"/>
          </a:xfrm>
          <a:prstGeom prst="rect">
            <a:avLst/>
          </a:prstGeom>
          <a:noFill/>
        </p:spPr>
        <p:txBody>
          <a:bodyPr wrap="square" rtlCol="0">
            <a:spAutoFit/>
          </a:bodyPr>
          <a:lstStyle/>
          <a:p>
            <a:r>
              <a:rPr lang="ru-RU" sz="2800" dirty="0" smtClean="0"/>
              <a:t>И этот список постоянно </a:t>
            </a:r>
            <a:r>
              <a:rPr lang="ru-RU" sz="2800" dirty="0" err="1" smtClean="0"/>
              <a:t>растет</a:t>
            </a:r>
            <a:r>
              <a:rPr lang="ru-RU" sz="2800" dirty="0" smtClean="0"/>
              <a:t>….</a:t>
            </a:r>
            <a:endParaRPr lang="ru-RU" sz="2800" dirty="0"/>
          </a:p>
        </p:txBody>
      </p:sp>
    </p:spTree>
    <p:extLst>
      <p:ext uri="{BB962C8B-B14F-4D97-AF65-F5344CB8AC3E}">
        <p14:creationId xmlns:p14="http://schemas.microsoft.com/office/powerpoint/2010/main" val="2450163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title" idx="4294967295"/>
          </p:nvPr>
        </p:nvSpPr>
        <p:spPr>
          <a:xfrm>
            <a:off x="255124" y="404664"/>
            <a:ext cx="8061291" cy="864097"/>
          </a:xfrm>
          <a:prstGeom prst="rect">
            <a:avLst/>
          </a:prstGeom>
        </p:spPr>
        <p:txBody>
          <a:bodyPr anchor="t">
            <a:normAutofit/>
          </a:bodyPr>
          <a:lstStyle/>
          <a:p>
            <a:r>
              <a:rPr lang="ru-RU" sz="2400" b="1" dirty="0" smtClean="0">
                <a:solidFill>
                  <a:srgbClr val="C00000"/>
                </a:solidFill>
              </a:rPr>
              <a:t>Сотрудничество Германии при создании платформы </a:t>
            </a:r>
            <a:r>
              <a:rPr lang="en-US" sz="2400" b="1" dirty="0" smtClean="0">
                <a:solidFill>
                  <a:srgbClr val="C00000"/>
                </a:solidFill>
              </a:rPr>
              <a:t>INDUSTRY</a:t>
            </a:r>
            <a:r>
              <a:rPr lang="ru-RU" sz="2400" b="1" dirty="0" smtClean="0">
                <a:solidFill>
                  <a:srgbClr val="C00000"/>
                </a:solidFill>
              </a:rPr>
              <a:t> 4.0</a:t>
            </a:r>
            <a:endParaRPr sz="2400" b="1" dirty="0">
              <a:solidFill>
                <a:srgbClr val="C00000"/>
              </a:solidFill>
            </a:endParaRPr>
          </a:p>
        </p:txBody>
      </p:sp>
      <p:pic>
        <p:nvPicPr>
          <p:cNvPr id="384" name="image43.png"/>
          <p:cNvPicPr>
            <a:picLocks noChangeAspect="1"/>
          </p:cNvPicPr>
          <p:nvPr/>
        </p:nvPicPr>
        <p:blipFill>
          <a:blip r:embed="rId3">
            <a:extLst/>
          </a:blip>
          <a:stretch>
            <a:fillRect/>
          </a:stretch>
        </p:blipFill>
        <p:spPr>
          <a:xfrm>
            <a:off x="3827981" y="1571142"/>
            <a:ext cx="589475" cy="470107"/>
          </a:xfrm>
          <a:prstGeom prst="rect">
            <a:avLst/>
          </a:prstGeom>
          <a:ln w="3175">
            <a:solidFill>
              <a:srgbClr val="272727"/>
            </a:solidFill>
            <a:miter/>
          </a:ln>
        </p:spPr>
      </p:pic>
      <p:pic>
        <p:nvPicPr>
          <p:cNvPr id="385" name="image44.png"/>
          <p:cNvPicPr>
            <a:picLocks noChangeAspect="1"/>
          </p:cNvPicPr>
          <p:nvPr/>
        </p:nvPicPr>
        <p:blipFill>
          <a:blip r:embed="rId4">
            <a:extLst/>
          </a:blip>
          <a:stretch>
            <a:fillRect/>
          </a:stretch>
        </p:blipFill>
        <p:spPr>
          <a:xfrm>
            <a:off x="4747259" y="1538224"/>
            <a:ext cx="731921" cy="536475"/>
          </a:xfrm>
          <a:prstGeom prst="rect">
            <a:avLst/>
          </a:prstGeom>
          <a:ln w="3175">
            <a:solidFill>
              <a:srgbClr val="272727"/>
            </a:solidFill>
            <a:miter/>
          </a:ln>
        </p:spPr>
      </p:pic>
      <p:pic>
        <p:nvPicPr>
          <p:cNvPr id="386" name="image45.png"/>
          <p:cNvPicPr>
            <a:picLocks noChangeAspect="1"/>
          </p:cNvPicPr>
          <p:nvPr/>
        </p:nvPicPr>
        <p:blipFill>
          <a:blip r:embed="rId5">
            <a:extLst/>
          </a:blip>
          <a:stretch>
            <a:fillRect/>
          </a:stretch>
        </p:blipFill>
        <p:spPr>
          <a:xfrm>
            <a:off x="650152" y="1571142"/>
            <a:ext cx="677270" cy="515432"/>
          </a:xfrm>
          <a:prstGeom prst="rect">
            <a:avLst/>
          </a:prstGeom>
          <a:ln w="12700">
            <a:miter lim="400000"/>
          </a:ln>
        </p:spPr>
      </p:pic>
      <p:pic>
        <p:nvPicPr>
          <p:cNvPr id="387" name="image46.png"/>
          <p:cNvPicPr>
            <a:picLocks noChangeAspect="1"/>
          </p:cNvPicPr>
          <p:nvPr/>
        </p:nvPicPr>
        <p:blipFill>
          <a:blip r:embed="rId6">
            <a:extLst/>
          </a:blip>
          <a:stretch>
            <a:fillRect/>
          </a:stretch>
        </p:blipFill>
        <p:spPr>
          <a:xfrm>
            <a:off x="5656417" y="1571142"/>
            <a:ext cx="690075" cy="526073"/>
          </a:xfrm>
          <a:prstGeom prst="rect">
            <a:avLst/>
          </a:prstGeom>
          <a:ln w="12700">
            <a:miter lim="400000"/>
          </a:ln>
        </p:spPr>
      </p:pic>
      <p:pic>
        <p:nvPicPr>
          <p:cNvPr id="388" name="image47.png"/>
          <p:cNvPicPr>
            <a:picLocks noChangeAspect="1"/>
          </p:cNvPicPr>
          <p:nvPr/>
        </p:nvPicPr>
        <p:blipFill>
          <a:blip r:embed="rId7">
            <a:extLst/>
          </a:blip>
          <a:stretch>
            <a:fillRect/>
          </a:stretch>
        </p:blipFill>
        <p:spPr>
          <a:xfrm>
            <a:off x="1778787" y="1571142"/>
            <a:ext cx="644372" cy="515672"/>
          </a:xfrm>
          <a:prstGeom prst="rect">
            <a:avLst/>
          </a:prstGeom>
          <a:ln w="12700">
            <a:miter lim="400000"/>
          </a:ln>
        </p:spPr>
      </p:pic>
      <p:sp>
        <p:nvSpPr>
          <p:cNvPr id="389" name="Shape 389"/>
          <p:cNvSpPr/>
          <p:nvPr/>
        </p:nvSpPr>
        <p:spPr>
          <a:xfrm rot="5400000">
            <a:off x="4109268" y="2051502"/>
            <a:ext cx="4478449" cy="4944904"/>
          </a:xfrm>
          <a:custGeom>
            <a:avLst/>
            <a:gdLst/>
            <a:ahLst/>
            <a:cxnLst>
              <a:cxn ang="0">
                <a:pos x="wd2" y="hd2"/>
              </a:cxn>
              <a:cxn ang="5400000">
                <a:pos x="wd2" y="hd2"/>
              </a:cxn>
              <a:cxn ang="10800000">
                <a:pos x="wd2" y="hd2"/>
              </a:cxn>
              <a:cxn ang="16200000">
                <a:pos x="wd2" y="hd2"/>
              </a:cxn>
            </a:cxnLst>
            <a:rect l="0" t="0" r="r" b="b"/>
            <a:pathLst>
              <a:path w="19640" h="19680" extrusionOk="0">
                <a:moveTo>
                  <a:pt x="19376" y="7583"/>
                </a:moveTo>
                <a:lnTo>
                  <a:pt x="19376" y="7583"/>
                </a:lnTo>
                <a:cubicBezTo>
                  <a:pt x="20620" y="12871"/>
                  <a:pt x="17350" y="18169"/>
                  <a:pt x="12072" y="19415"/>
                </a:cubicBezTo>
                <a:cubicBezTo>
                  <a:pt x="6795" y="20662"/>
                  <a:pt x="1508" y="17385"/>
                  <a:pt x="264" y="12097"/>
                </a:cubicBezTo>
                <a:cubicBezTo>
                  <a:pt x="-980" y="6808"/>
                  <a:pt x="2290" y="1511"/>
                  <a:pt x="7568" y="264"/>
                </a:cubicBezTo>
                <a:cubicBezTo>
                  <a:pt x="12658" y="-938"/>
                  <a:pt x="17795" y="2069"/>
                  <a:pt x="19250" y="7103"/>
                </a:cubicBezTo>
                <a:lnTo>
                  <a:pt x="19250" y="7103"/>
                </a:lnTo>
                <a:lnTo>
                  <a:pt x="18971" y="9840"/>
                </a:lnTo>
                <a:lnTo>
                  <a:pt x="17865" y="7103"/>
                </a:lnTo>
                <a:lnTo>
                  <a:pt x="17865" y="7103"/>
                </a:lnTo>
                <a:cubicBezTo>
                  <a:pt x="16379" y="2585"/>
                  <a:pt x="11572" y="147"/>
                  <a:pt x="7129" y="1659"/>
                </a:cubicBezTo>
                <a:cubicBezTo>
                  <a:pt x="2685" y="3170"/>
                  <a:pt x="288" y="8058"/>
                  <a:pt x="1775" y="12577"/>
                </a:cubicBezTo>
                <a:cubicBezTo>
                  <a:pt x="3261" y="17095"/>
                  <a:pt x="8068" y="19533"/>
                  <a:pt x="12511" y="18021"/>
                </a:cubicBezTo>
                <a:cubicBezTo>
                  <a:pt x="16660" y="16610"/>
                  <a:pt x="19073" y="12222"/>
                  <a:pt x="18083" y="7888"/>
                </a:cubicBezTo>
                <a:close/>
              </a:path>
            </a:pathLst>
          </a:custGeom>
          <a:solidFill>
            <a:srgbClr val="D9D9D9"/>
          </a:solidFill>
          <a:ln w="12700">
            <a:miter lim="400000"/>
          </a:ln>
        </p:spPr>
        <p:txBody>
          <a:bodyPr lIns="36000" tIns="36000" rIns="36000" bIns="36000" anchor="ctr"/>
          <a:lstStyle/>
          <a:p>
            <a:pPr algn="ctr"/>
            <a:endParaRPr/>
          </a:p>
        </p:txBody>
      </p:sp>
      <p:sp>
        <p:nvSpPr>
          <p:cNvPr id="390" name="Shape 390"/>
          <p:cNvSpPr/>
          <p:nvPr/>
        </p:nvSpPr>
        <p:spPr>
          <a:xfrm rot="5400000">
            <a:off x="5681635" y="2270262"/>
            <a:ext cx="676593" cy="344978"/>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1" name="Shape 391"/>
          <p:cNvSpPr/>
          <p:nvPr/>
        </p:nvSpPr>
        <p:spPr>
          <a:xfrm rot="16200000">
            <a:off x="5835706" y="6416718"/>
            <a:ext cx="676594" cy="344979"/>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2" name="Shape 392"/>
          <p:cNvSpPr/>
          <p:nvPr/>
        </p:nvSpPr>
        <p:spPr>
          <a:xfrm>
            <a:off x="3745186" y="4190472"/>
            <a:ext cx="507445" cy="459969"/>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3" name="Shape 393"/>
          <p:cNvSpPr/>
          <p:nvPr/>
        </p:nvSpPr>
        <p:spPr>
          <a:xfrm rot="10800000">
            <a:off x="8389094" y="4420456"/>
            <a:ext cx="507444" cy="459970"/>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pic>
        <p:nvPicPr>
          <p:cNvPr id="394" name="image48.png"/>
          <p:cNvPicPr>
            <a:picLocks noChangeAspect="1"/>
          </p:cNvPicPr>
          <p:nvPr/>
        </p:nvPicPr>
        <p:blipFill>
          <a:blip r:embed="rId8">
            <a:extLst/>
          </a:blip>
          <a:stretch>
            <a:fillRect/>
          </a:stretch>
        </p:blipFill>
        <p:spPr>
          <a:xfrm>
            <a:off x="2842260" y="1571142"/>
            <a:ext cx="617221" cy="503556"/>
          </a:xfrm>
          <a:prstGeom prst="rect">
            <a:avLst/>
          </a:prstGeom>
          <a:ln w="12700">
            <a:miter lim="400000"/>
          </a:ln>
        </p:spPr>
      </p:pic>
      <p:pic>
        <p:nvPicPr>
          <p:cNvPr id="395" name="image49.png"/>
          <p:cNvPicPr>
            <a:picLocks noChangeAspect="1"/>
          </p:cNvPicPr>
          <p:nvPr/>
        </p:nvPicPr>
        <p:blipFill>
          <a:blip r:embed="rId9">
            <a:extLst/>
          </a:blip>
          <a:stretch>
            <a:fillRect/>
          </a:stretch>
        </p:blipFill>
        <p:spPr>
          <a:xfrm>
            <a:off x="353713" y="2086814"/>
            <a:ext cx="3744419" cy="4512502"/>
          </a:xfrm>
          <a:prstGeom prst="rect">
            <a:avLst/>
          </a:prstGeom>
          <a:ln w="12700">
            <a:miter lim="400000"/>
          </a:ln>
        </p:spPr>
      </p:pic>
      <p:sp>
        <p:nvSpPr>
          <p:cNvPr id="396" name="Shape 396"/>
          <p:cNvSpPr/>
          <p:nvPr/>
        </p:nvSpPr>
        <p:spPr>
          <a:xfrm rot="16200000">
            <a:off x="-880778" y="5595414"/>
            <a:ext cx="2491581" cy="226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r>
              <a:t>Source: AIF&amp;PI4.0</a:t>
            </a:r>
          </a:p>
        </p:txBody>
      </p:sp>
      <p:pic>
        <p:nvPicPr>
          <p:cNvPr id="397" name="image50.pdf" descr="LOGO CE-EN-quadri.eps"/>
          <p:cNvPicPr>
            <a:picLocks noChangeAspect="1"/>
          </p:cNvPicPr>
          <p:nvPr/>
        </p:nvPicPr>
        <p:blipFill>
          <a:blip r:embed="rId10">
            <a:extLst/>
          </a:blip>
          <a:stretch>
            <a:fillRect/>
          </a:stretch>
        </p:blipFill>
        <p:spPr>
          <a:xfrm>
            <a:off x="6652131" y="1348134"/>
            <a:ext cx="1261685" cy="876906"/>
          </a:xfrm>
          <a:prstGeom prst="rect">
            <a:avLst/>
          </a:prstGeom>
          <a:ln w="12700">
            <a:miter lim="400000"/>
          </a:ln>
        </p:spPr>
      </p:pic>
      <p:sp>
        <p:nvSpPr>
          <p:cNvPr id="398" name="Shape 398"/>
          <p:cNvSpPr/>
          <p:nvPr/>
        </p:nvSpPr>
        <p:spPr>
          <a:xfrm>
            <a:off x="4544886" y="3451219"/>
            <a:ext cx="4032449" cy="30777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Clr>
                <a:srgbClr val="DF6421"/>
              </a:buClr>
              <a:buSzPct val="100000"/>
              <a:buFont typeface="Wingdings"/>
              <a:buChar char="▪"/>
              <a:defRPr b="1">
                <a:solidFill>
                  <a:srgbClr val="474746"/>
                </a:solidFill>
              </a:defRPr>
            </a:pPr>
            <a:r>
              <a:rPr lang="ru-RU" dirty="0" smtClean="0"/>
              <a:t>Связь промышленного сообщества</a:t>
            </a:r>
            <a:endParaRPr sz="1400" dirty="0"/>
          </a:p>
          <a:p>
            <a:pPr marL="285750" indent="-285750">
              <a:buClr>
                <a:srgbClr val="DF6421"/>
              </a:buClr>
              <a:buSzPct val="100000"/>
              <a:buFont typeface="Wingdings"/>
              <a:buChar char="▪"/>
              <a:defRPr b="1">
                <a:solidFill>
                  <a:srgbClr val="474746"/>
                </a:solidFill>
              </a:defRPr>
            </a:pPr>
            <a:r>
              <a:rPr lang="ru-RU" dirty="0" smtClean="0"/>
              <a:t>Определение совместных рабочих элементов</a:t>
            </a:r>
            <a:endParaRPr sz="1400" dirty="0"/>
          </a:p>
          <a:p>
            <a:pPr marL="285750" indent="-285750">
              <a:buClr>
                <a:srgbClr val="DF6421"/>
              </a:buClr>
              <a:buSzPct val="100000"/>
              <a:buFont typeface="Wingdings"/>
              <a:buChar char="▪"/>
              <a:defRPr b="1">
                <a:solidFill>
                  <a:srgbClr val="474746"/>
                </a:solidFill>
              </a:defRPr>
            </a:pPr>
            <a:r>
              <a:rPr lang="ru-RU" dirty="0" smtClean="0"/>
              <a:t>Установление партнёрских отношений</a:t>
            </a:r>
            <a:endParaRPr dirty="0"/>
          </a:p>
          <a:p>
            <a:pPr marL="285750" indent="-285750">
              <a:buClr>
                <a:srgbClr val="DF6421"/>
              </a:buClr>
              <a:buSzPct val="100000"/>
              <a:buFont typeface="Wingdings"/>
              <a:buChar char="▪"/>
              <a:defRPr b="1">
                <a:solidFill>
                  <a:srgbClr val="474746"/>
                </a:solidFill>
              </a:defRPr>
            </a:pPr>
            <a:r>
              <a:rPr lang="ru-RU" dirty="0" smtClean="0"/>
              <a:t>Создание рабочих групп</a:t>
            </a:r>
            <a:endParaRPr sz="1400" dirty="0"/>
          </a:p>
          <a:p>
            <a:pPr marL="285750" indent="-285750">
              <a:buClr>
                <a:srgbClr val="DF6421"/>
              </a:buClr>
              <a:buSzPct val="100000"/>
              <a:buFont typeface="Wingdings"/>
              <a:buChar char="▪"/>
              <a:defRPr b="1">
                <a:solidFill>
                  <a:srgbClr val="474746"/>
                </a:solidFill>
              </a:defRPr>
            </a:pPr>
            <a:r>
              <a:rPr lang="ru-RU" dirty="0" smtClean="0"/>
              <a:t>Более тесное сотрудничество на международном уровне</a:t>
            </a:r>
            <a:endParaRPr sz="1400" dirty="0"/>
          </a:p>
          <a:p>
            <a:pPr>
              <a:defRPr b="1">
                <a:solidFill>
                  <a:srgbClr val="474746"/>
                </a:solidFill>
              </a:defRPr>
            </a:pPr>
            <a:endParaRPr sz="1400" dirty="0"/>
          </a:p>
          <a:p>
            <a:pPr>
              <a:defRPr b="1">
                <a:solidFill>
                  <a:srgbClr val="474746"/>
                </a:solidFill>
              </a:defRPr>
            </a:pPr>
            <a:r>
              <a:rPr dirty="0" smtClean="0"/>
              <a:t>…</a:t>
            </a:r>
            <a:r>
              <a:rPr lang="ru-RU" dirty="0" smtClean="0"/>
              <a:t>по стандартизации</a:t>
            </a:r>
            <a:endParaRPr dirty="0"/>
          </a:p>
        </p:txBody>
      </p:sp>
    </p:spTree>
    <p:extLst>
      <p:ext uri="{BB962C8B-B14F-4D97-AF65-F5344CB8AC3E}">
        <p14:creationId xmlns:p14="http://schemas.microsoft.com/office/powerpoint/2010/main" val="24170721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 name="Group 334"/>
          <p:cNvGrpSpPr/>
          <p:nvPr/>
        </p:nvGrpSpPr>
        <p:grpSpPr>
          <a:xfrm>
            <a:off x="-1" y="719999"/>
            <a:ext cx="126002" cy="3417386"/>
            <a:chOff x="0" y="0"/>
            <a:chExt cx="126000" cy="3417384"/>
          </a:xfrm>
        </p:grpSpPr>
        <p:sp>
          <p:nvSpPr>
            <p:cNvPr id="329" name="Shape 329"/>
            <p:cNvSpPr/>
            <p:nvPr/>
          </p:nvSpPr>
          <p:spPr>
            <a:xfrm>
              <a:off x="-1" y="-1"/>
              <a:ext cx="126002" cy="685828"/>
            </a:xfrm>
            <a:prstGeom prst="rect">
              <a:avLst/>
            </a:prstGeom>
            <a:solidFill>
              <a:srgbClr val="97BB3A"/>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0" name="Shape 330"/>
            <p:cNvSpPr/>
            <p:nvPr/>
          </p:nvSpPr>
          <p:spPr>
            <a:xfrm>
              <a:off x="-1" y="685826"/>
              <a:ext cx="126002" cy="685827"/>
            </a:xfrm>
            <a:prstGeom prst="rect">
              <a:avLst/>
            </a:prstGeom>
            <a:solidFill>
              <a:srgbClr val="396EB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1" name="Shape 331"/>
            <p:cNvSpPr/>
            <p:nvPr/>
          </p:nvSpPr>
          <p:spPr>
            <a:xfrm>
              <a:off x="-1" y="1359904"/>
              <a:ext cx="126002" cy="685827"/>
            </a:xfrm>
            <a:prstGeom prst="rect">
              <a:avLst/>
            </a:prstGeom>
            <a:solidFill>
              <a:schemeClr val="accent6"/>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2" name="Shape 332"/>
            <p:cNvSpPr/>
            <p:nvPr/>
          </p:nvSpPr>
          <p:spPr>
            <a:xfrm>
              <a:off x="-1" y="2045730"/>
              <a:ext cx="126002" cy="685827"/>
            </a:xfrm>
            <a:prstGeom prst="rect">
              <a:avLst/>
            </a:prstGeom>
            <a:solidFill>
              <a:schemeClr val="accent5"/>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3" name="Shape 333"/>
            <p:cNvSpPr/>
            <p:nvPr/>
          </p:nvSpPr>
          <p:spPr>
            <a:xfrm>
              <a:off x="-1" y="2731558"/>
              <a:ext cx="126002" cy="685827"/>
            </a:xfrm>
            <a:prstGeom prst="rect">
              <a:avLst/>
            </a:prstGeom>
            <a:solidFill>
              <a:srgbClr val="F2CB1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grpSp>
      <p:pic>
        <p:nvPicPr>
          <p:cNvPr id="335" name="image38.jpeg" descr="RAMI.jpg"/>
          <p:cNvPicPr>
            <a:picLocks noChangeAspect="1"/>
          </p:cNvPicPr>
          <p:nvPr/>
        </p:nvPicPr>
        <p:blipFill>
          <a:blip r:embed="rId2">
            <a:extLst/>
          </a:blip>
          <a:srcRect t="17499"/>
          <a:stretch>
            <a:fillRect/>
          </a:stretch>
        </p:blipFill>
        <p:spPr>
          <a:xfrm>
            <a:off x="611560" y="2499868"/>
            <a:ext cx="4114928" cy="2225864"/>
          </a:xfrm>
          <a:prstGeom prst="rect">
            <a:avLst/>
          </a:prstGeom>
          <a:ln w="12700">
            <a:miter lim="400000"/>
          </a:ln>
        </p:spPr>
      </p:pic>
      <p:sp>
        <p:nvSpPr>
          <p:cNvPr id="336" name="Shape 336"/>
          <p:cNvSpPr/>
          <p:nvPr/>
        </p:nvSpPr>
        <p:spPr>
          <a:xfrm>
            <a:off x="611560" y="1897606"/>
            <a:ext cx="3227765"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0070C0"/>
                </a:solidFill>
                <a:latin typeface="BundesSerif Office"/>
                <a:ea typeface="BundesSerif Office"/>
                <a:cs typeface="BundesSerif Office"/>
                <a:sym typeface="BundesSerif Office"/>
              </a:defRPr>
            </a:lvl1pPr>
          </a:lstStyle>
          <a:p>
            <a:r>
              <a:rPr lang="ru-RU" sz="2000" b="1" dirty="0" smtClean="0">
                <a:solidFill>
                  <a:srgbClr val="002060"/>
                </a:solidFill>
              </a:rPr>
              <a:t>ПЛАТФОРМА </a:t>
            </a:r>
            <a:r>
              <a:rPr sz="2000" b="1" dirty="0" smtClean="0">
                <a:solidFill>
                  <a:srgbClr val="002060"/>
                </a:solidFill>
              </a:rPr>
              <a:t>RAMI </a:t>
            </a:r>
            <a:r>
              <a:rPr sz="2000" b="1" dirty="0">
                <a:solidFill>
                  <a:srgbClr val="002060"/>
                </a:solidFill>
              </a:rPr>
              <a:t>4.0</a:t>
            </a:r>
          </a:p>
        </p:txBody>
      </p:sp>
      <p:sp>
        <p:nvSpPr>
          <p:cNvPr id="337" name="Shape 337"/>
          <p:cNvSpPr/>
          <p:nvPr/>
        </p:nvSpPr>
        <p:spPr>
          <a:xfrm rot="5400000">
            <a:off x="-277689" y="3389340"/>
            <a:ext cx="1302958"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74662" indent="-474662">
              <a:spcBef>
                <a:spcPts val="200"/>
              </a:spcBef>
              <a:defRPr sz="1000">
                <a:solidFill>
                  <a:srgbClr val="0070C0"/>
                </a:solidFill>
                <a:latin typeface="BundesSans Office"/>
                <a:ea typeface="BundesSans Office"/>
                <a:cs typeface="BundesSans Office"/>
                <a:sym typeface="BundesSans Office"/>
              </a:defRPr>
            </a:lvl1pPr>
          </a:lstStyle>
          <a:p>
            <a:r>
              <a:t>IT-Integration</a:t>
            </a:r>
          </a:p>
        </p:txBody>
      </p:sp>
      <p:sp>
        <p:nvSpPr>
          <p:cNvPr id="338" name="Shape 338"/>
          <p:cNvSpPr/>
          <p:nvPr/>
        </p:nvSpPr>
        <p:spPr>
          <a:xfrm rot="20494138">
            <a:off x="2969496" y="4475398"/>
            <a:ext cx="1674522"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74662" indent="-474662">
              <a:spcBef>
                <a:spcPts val="200"/>
              </a:spcBef>
              <a:defRPr sz="1000">
                <a:solidFill>
                  <a:srgbClr val="0070C0"/>
                </a:solidFill>
                <a:latin typeface="BundesSans Office"/>
                <a:ea typeface="BundesSans Office"/>
                <a:cs typeface="BundesSans Office"/>
                <a:sym typeface="BundesSans Office"/>
              </a:defRPr>
            </a:lvl1pPr>
          </a:lstStyle>
          <a:p>
            <a:r>
              <a:t>Functional hierarchy</a:t>
            </a:r>
          </a:p>
        </p:txBody>
      </p:sp>
      <p:sp>
        <p:nvSpPr>
          <p:cNvPr id="339" name="Shape 339"/>
          <p:cNvSpPr/>
          <p:nvPr/>
        </p:nvSpPr>
        <p:spPr>
          <a:xfrm rot="796362">
            <a:off x="840556" y="4533728"/>
            <a:ext cx="1979815"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00"/>
              </a:spcBef>
              <a:defRPr sz="1000">
                <a:solidFill>
                  <a:srgbClr val="0070C0"/>
                </a:solidFill>
                <a:latin typeface="BundesSans Office"/>
                <a:ea typeface="BundesSans Office"/>
                <a:cs typeface="BundesSans Office"/>
                <a:sym typeface="BundesSans Office"/>
              </a:defRPr>
            </a:lvl1pPr>
          </a:lstStyle>
          <a:p>
            <a:r>
              <a:t>Consistent data handling during complete product life cycle</a:t>
            </a:r>
          </a:p>
        </p:txBody>
      </p:sp>
      <p:sp>
        <p:nvSpPr>
          <p:cNvPr id="340" name="Shape 340"/>
          <p:cNvSpPr/>
          <p:nvPr/>
        </p:nvSpPr>
        <p:spPr>
          <a:xfrm>
            <a:off x="226294" y="758723"/>
            <a:ext cx="8828152" cy="99001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500"/>
              </a:lnSpc>
              <a:defRPr sz="2000" b="1"/>
            </a:lvl1pPr>
          </a:lstStyle>
          <a:p>
            <a:pPr algn="ctr"/>
            <a:r>
              <a:rPr lang="ru-RU" sz="2400" dirty="0" smtClean="0">
                <a:solidFill>
                  <a:srgbClr val="C00000"/>
                </a:solidFill>
              </a:rPr>
              <a:t>Согласие по </a:t>
            </a:r>
            <a:r>
              <a:rPr lang="ru-RU" sz="2400" dirty="0">
                <a:solidFill>
                  <a:srgbClr val="C00000"/>
                </a:solidFill>
              </a:rPr>
              <a:t>единой эталонной </a:t>
            </a:r>
            <a:r>
              <a:rPr lang="ru-RU" sz="2400" dirty="0" smtClean="0">
                <a:solidFill>
                  <a:srgbClr val="C00000"/>
                </a:solidFill>
              </a:rPr>
              <a:t>архитектуре </a:t>
            </a:r>
            <a:r>
              <a:rPr lang="ru-RU" sz="2400" dirty="0">
                <a:solidFill>
                  <a:srgbClr val="C00000"/>
                </a:solidFill>
              </a:rPr>
              <a:t>модели для дальнейшей структуризации стандартов </a:t>
            </a:r>
            <a:r>
              <a:rPr lang="ru-RU" sz="2400" dirty="0" smtClean="0">
                <a:solidFill>
                  <a:srgbClr val="C00000"/>
                </a:solidFill>
              </a:rPr>
              <a:t>крайне </a:t>
            </a:r>
            <a:r>
              <a:rPr lang="ru-RU" sz="2400" dirty="0">
                <a:solidFill>
                  <a:srgbClr val="C00000"/>
                </a:solidFill>
              </a:rPr>
              <a:t>важно</a:t>
            </a:r>
            <a:r>
              <a:rPr sz="2400" dirty="0" smtClean="0">
                <a:solidFill>
                  <a:srgbClr val="C00000"/>
                </a:solidFill>
              </a:rPr>
              <a:t>.. </a:t>
            </a:r>
            <a:endParaRPr sz="2400" dirty="0">
              <a:solidFill>
                <a:srgbClr val="C00000"/>
              </a:solidFill>
            </a:endParaRPr>
          </a:p>
        </p:txBody>
      </p:sp>
      <p:sp>
        <p:nvSpPr>
          <p:cNvPr id="341" name="Shape 341"/>
          <p:cNvSpPr/>
          <p:nvPr/>
        </p:nvSpPr>
        <p:spPr>
          <a:xfrm>
            <a:off x="4640369" y="2036106"/>
            <a:ext cx="1465719" cy="48209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500"/>
              </a:lnSpc>
              <a:defRPr sz="1200">
                <a:solidFill>
                  <a:srgbClr val="004F80"/>
                </a:solidFill>
                <a:latin typeface="BundesSerif Office"/>
                <a:ea typeface="BundesSerif Office"/>
                <a:cs typeface="BundesSerif Office"/>
                <a:sym typeface="BundesSerif Office"/>
              </a:defRPr>
            </a:lvl1pPr>
          </a:lstStyle>
          <a:p>
            <a:r>
              <a:rPr lang="ru-RU" dirty="0" smtClean="0"/>
              <a:t>Компонент  </a:t>
            </a:r>
            <a:r>
              <a:rPr dirty="0" smtClean="0"/>
              <a:t>4.0</a:t>
            </a:r>
            <a:endParaRPr dirty="0"/>
          </a:p>
        </p:txBody>
      </p:sp>
      <p:sp>
        <p:nvSpPr>
          <p:cNvPr id="342" name="Shape 342"/>
          <p:cNvSpPr/>
          <p:nvPr/>
        </p:nvSpPr>
        <p:spPr>
          <a:xfrm>
            <a:off x="4045692" y="2532194"/>
            <a:ext cx="2343899" cy="7335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74662" indent="-474662">
              <a:spcBef>
                <a:spcPts val="200"/>
              </a:spcBef>
              <a:buClr>
                <a:srgbClr val="004F80"/>
              </a:buClr>
              <a:buSzPct val="80000"/>
              <a:buFont typeface="Wingdings"/>
              <a:buChar char="▪"/>
              <a:defRPr sz="1000">
                <a:solidFill>
                  <a:srgbClr val="004F80"/>
                </a:solidFill>
                <a:latin typeface="BundesSerif Office"/>
                <a:ea typeface="BundesSerif Office"/>
                <a:cs typeface="BundesSerif Office"/>
                <a:sym typeface="BundesSerif Office"/>
              </a:defRPr>
            </a:pPr>
            <a:r>
              <a:rPr lang="ru-RU" dirty="0" smtClean="0"/>
              <a:t>Актив</a:t>
            </a:r>
            <a:r>
              <a:rPr dirty="0" smtClean="0"/>
              <a:t>+ </a:t>
            </a:r>
            <a:r>
              <a:rPr lang="ru-RU" dirty="0" smtClean="0"/>
              <a:t>Управление должны формировать Компонент </a:t>
            </a:r>
            <a:r>
              <a:rPr dirty="0" smtClean="0"/>
              <a:t>4.0 </a:t>
            </a:r>
            <a:endParaRPr sz="2400" dirty="0"/>
          </a:p>
          <a:p>
            <a:pPr marL="474662" indent="-474662">
              <a:spcBef>
                <a:spcPts val="200"/>
              </a:spcBef>
              <a:buClr>
                <a:srgbClr val="004F80"/>
              </a:buClr>
              <a:buSzPct val="80000"/>
              <a:buFont typeface="Wingdings"/>
              <a:buChar char="▪"/>
              <a:defRPr sz="1000">
                <a:solidFill>
                  <a:srgbClr val="004F80"/>
                </a:solidFill>
                <a:latin typeface="BundesSerif Office"/>
                <a:ea typeface="BundesSerif Office"/>
                <a:cs typeface="BundesSerif Office"/>
                <a:sym typeface="BundesSerif Office"/>
              </a:defRPr>
            </a:pPr>
            <a:r>
              <a:rPr lang="ru-RU" dirty="0" smtClean="0"/>
              <a:t>Управление это </a:t>
            </a:r>
            <a:r>
              <a:rPr dirty="0" smtClean="0"/>
              <a:t> „</a:t>
            </a:r>
            <a:r>
              <a:rPr lang="ru-RU" dirty="0" smtClean="0"/>
              <a:t>цифровой близнец</a:t>
            </a:r>
            <a:r>
              <a:rPr dirty="0" smtClean="0"/>
              <a:t>“ </a:t>
            </a:r>
            <a:r>
              <a:rPr lang="ru-RU" dirty="0" smtClean="0"/>
              <a:t> на пути к миру </a:t>
            </a:r>
            <a:r>
              <a:rPr dirty="0" smtClean="0"/>
              <a:t>4.0 </a:t>
            </a:r>
            <a:endParaRPr dirty="0"/>
          </a:p>
        </p:txBody>
      </p:sp>
      <p:pic>
        <p:nvPicPr>
          <p:cNvPr id="343" name="image39.png"/>
          <p:cNvPicPr>
            <a:picLocks noChangeAspect="1"/>
          </p:cNvPicPr>
          <p:nvPr/>
        </p:nvPicPr>
        <p:blipFill>
          <a:blip r:embed="rId3">
            <a:extLst/>
          </a:blip>
          <a:stretch>
            <a:fillRect/>
          </a:stretch>
        </p:blipFill>
        <p:spPr>
          <a:xfrm>
            <a:off x="6500941" y="2164489"/>
            <a:ext cx="2609020" cy="1417174"/>
          </a:xfrm>
          <a:prstGeom prst="rect">
            <a:avLst/>
          </a:prstGeom>
          <a:ln w="12700">
            <a:miter lim="400000"/>
          </a:ln>
        </p:spPr>
      </p:pic>
      <p:sp>
        <p:nvSpPr>
          <p:cNvPr id="344" name="Shape 344"/>
          <p:cNvSpPr/>
          <p:nvPr/>
        </p:nvSpPr>
        <p:spPr>
          <a:xfrm>
            <a:off x="4670088" y="4216941"/>
            <a:ext cx="3190605" cy="5411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500"/>
              </a:lnSpc>
              <a:defRPr sz="1000">
                <a:solidFill>
                  <a:srgbClr val="004F80"/>
                </a:solidFill>
                <a:latin typeface="BundesSerif Office"/>
                <a:ea typeface="BundesSerif Office"/>
                <a:cs typeface="BundesSerif Office"/>
                <a:sym typeface="BundesSerif Office"/>
              </a:defRPr>
            </a:lvl1pPr>
          </a:lstStyle>
          <a:p>
            <a:r>
              <a:rPr lang="ru-RU" dirty="0" smtClean="0"/>
              <a:t>Семантика </a:t>
            </a:r>
            <a:r>
              <a:rPr dirty="0" smtClean="0"/>
              <a:t>–</a:t>
            </a:r>
            <a:r>
              <a:rPr lang="ru-RU" dirty="0" smtClean="0"/>
              <a:t> </a:t>
            </a:r>
            <a:r>
              <a:rPr dirty="0" smtClean="0"/>
              <a:t> </a:t>
            </a:r>
            <a:r>
              <a:rPr lang="ru-RU" dirty="0" smtClean="0"/>
              <a:t>основа коммуникации</a:t>
            </a:r>
            <a:endParaRPr dirty="0"/>
          </a:p>
        </p:txBody>
      </p:sp>
      <p:sp>
        <p:nvSpPr>
          <p:cNvPr id="345" name="Shape 345"/>
          <p:cNvSpPr/>
          <p:nvPr/>
        </p:nvSpPr>
        <p:spPr>
          <a:xfrm>
            <a:off x="4691929" y="4707304"/>
            <a:ext cx="2944441" cy="738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200"/>
              </a:spcBef>
              <a:defRPr sz="1000">
                <a:solidFill>
                  <a:srgbClr val="004F80"/>
                </a:solidFill>
                <a:latin typeface="BundesSerif Office"/>
                <a:ea typeface="BundesSerif Office"/>
                <a:cs typeface="BundesSerif Office"/>
                <a:sym typeface="BundesSerif Office"/>
              </a:defRPr>
            </a:pPr>
            <a:r>
              <a:rPr lang="ru-RU" sz="1050" dirty="0"/>
              <a:t>Для </a:t>
            </a:r>
            <a:r>
              <a:rPr lang="ru-RU" sz="1050" dirty="0" smtClean="0"/>
              <a:t>боле лёгкого понимания  общего языка </a:t>
            </a:r>
            <a:r>
              <a:rPr lang="ru-RU" sz="1050" dirty="0"/>
              <a:t>(</a:t>
            </a:r>
            <a:r>
              <a:rPr lang="ru-RU" sz="1050" dirty="0" smtClean="0"/>
              <a:t>слова </a:t>
            </a:r>
            <a:r>
              <a:rPr lang="ru-RU" sz="1050" dirty="0"/>
              <a:t>и </a:t>
            </a:r>
            <a:r>
              <a:rPr lang="ru-RU" sz="1050" dirty="0" smtClean="0"/>
              <a:t>семантика) необходимы </a:t>
            </a:r>
            <a:r>
              <a:rPr lang="ru-RU" sz="1050" dirty="0"/>
              <a:t>основные общие правила для </a:t>
            </a:r>
            <a:r>
              <a:rPr lang="ru-RU" sz="1050" dirty="0" smtClean="0"/>
              <a:t>семантики, </a:t>
            </a:r>
            <a:r>
              <a:rPr lang="ru-RU" sz="1050" dirty="0"/>
              <a:t>отдельных определений в разных доменах</a:t>
            </a:r>
            <a:endParaRPr sz="1050" dirty="0"/>
          </a:p>
        </p:txBody>
      </p:sp>
      <p:pic>
        <p:nvPicPr>
          <p:cNvPr id="346" name="image40.png"/>
          <p:cNvPicPr>
            <a:picLocks noChangeAspect="1"/>
          </p:cNvPicPr>
          <p:nvPr/>
        </p:nvPicPr>
        <p:blipFill>
          <a:blip r:embed="rId4">
            <a:extLst/>
          </a:blip>
          <a:stretch>
            <a:fillRect/>
          </a:stretch>
        </p:blipFill>
        <p:spPr>
          <a:xfrm>
            <a:off x="7636370" y="4418096"/>
            <a:ext cx="1332149" cy="1034247"/>
          </a:xfrm>
          <a:prstGeom prst="rect">
            <a:avLst/>
          </a:prstGeom>
          <a:ln w="12700">
            <a:miter lim="400000"/>
          </a:ln>
        </p:spPr>
      </p:pic>
    </p:spTree>
    <p:extLst>
      <p:ext uri="{BB962C8B-B14F-4D97-AF65-F5344CB8AC3E}">
        <p14:creationId xmlns:p14="http://schemas.microsoft.com/office/powerpoint/2010/main" val="318450983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ru-RU" sz="2400" b="1" dirty="0" smtClean="0">
                <a:solidFill>
                  <a:srgbClr val="C00000"/>
                </a:solidFill>
              </a:rPr>
              <a:t>РГ</a:t>
            </a:r>
            <a:r>
              <a:rPr lang="en-GB" sz="2400" b="1" dirty="0" smtClean="0">
                <a:solidFill>
                  <a:srgbClr val="C00000"/>
                </a:solidFill>
              </a:rPr>
              <a:t> 3.1</a:t>
            </a:r>
            <a:r>
              <a:rPr lang="ru-RU" sz="2400" b="1" dirty="0" smtClean="0">
                <a:solidFill>
                  <a:srgbClr val="C00000"/>
                </a:solidFill>
              </a:rPr>
              <a:t> АРХИТЕКТУРНЫЕ РАМКИ И ИНТЕРОПЕРАБЕЛЬНОСТЬ </a:t>
            </a:r>
            <a:r>
              <a:rPr lang="ru-RU" sz="2400" dirty="0" smtClean="0">
                <a:solidFill>
                  <a:srgbClr val="C00000"/>
                </a:solidFill>
              </a:rPr>
              <a:t/>
            </a:r>
            <a:br>
              <a:rPr lang="ru-RU" sz="2400" dirty="0" smtClean="0">
                <a:solidFill>
                  <a:srgbClr val="C00000"/>
                </a:solidFill>
              </a:rPr>
            </a:br>
            <a:endParaRPr lang="en-GB" sz="2400" dirty="0">
              <a:solidFill>
                <a:srgbClr val="C00000"/>
              </a:solidFill>
            </a:endParaRPr>
          </a:p>
        </p:txBody>
      </p:sp>
      <p:sp>
        <p:nvSpPr>
          <p:cNvPr id="3" name="Textplatzhalter 2"/>
          <p:cNvSpPr>
            <a:spLocks noGrp="1"/>
          </p:cNvSpPr>
          <p:nvPr>
            <p:ph type="body" sz="quarter" idx="11"/>
          </p:nvPr>
        </p:nvSpPr>
        <p:spPr>
          <a:xfrm>
            <a:off x="233343" y="1282426"/>
            <a:ext cx="8312186" cy="867930"/>
          </a:xfrm>
        </p:spPr>
        <p:txBody>
          <a:bodyPr/>
          <a:lstStyle/>
          <a:p>
            <a:r>
              <a:rPr lang="ru-RU" sz="1200" b="1" dirty="0"/>
              <a:t>Архитектурные рамки являются стандартами, которые помогают </a:t>
            </a:r>
            <a:r>
              <a:rPr lang="ru-RU" sz="1200" b="1" dirty="0" smtClean="0"/>
              <a:t>пониманию целостности сценариев </a:t>
            </a:r>
            <a:r>
              <a:rPr lang="ru-RU" sz="1200" b="1" dirty="0" err="1" smtClean="0"/>
              <a:t>Smart</a:t>
            </a:r>
            <a:r>
              <a:rPr lang="ru-RU" sz="1200" b="1" dirty="0" smtClean="0"/>
              <a:t>-X и более </a:t>
            </a:r>
            <a:r>
              <a:rPr lang="ru-RU" sz="1200" b="1" dirty="0" err="1" smtClean="0"/>
              <a:t>легкому</a:t>
            </a:r>
            <a:r>
              <a:rPr lang="ru-RU" sz="1200" b="1" dirty="0" smtClean="0"/>
              <a:t> проектированию  </a:t>
            </a:r>
            <a:r>
              <a:rPr lang="ru-RU" sz="1200" b="1" dirty="0"/>
              <a:t>систем </a:t>
            </a:r>
            <a:r>
              <a:rPr lang="ru-RU" sz="1200" b="1" dirty="0" smtClean="0"/>
              <a:t> </a:t>
            </a:r>
            <a:r>
              <a:rPr lang="ru-RU" sz="1200" b="1" dirty="0"/>
              <a:t>и </a:t>
            </a:r>
            <a:r>
              <a:rPr lang="ru-RU" sz="1200" b="1" dirty="0" smtClean="0"/>
              <a:t>решений для   интероперабельность в интернете вещей </a:t>
            </a:r>
          </a:p>
          <a:p>
            <a:r>
              <a:rPr lang="ru-RU" sz="1200" b="1" dirty="0" smtClean="0"/>
              <a:t>Интероперабельность в Интернете вещей  является </a:t>
            </a:r>
            <a:r>
              <a:rPr lang="ru-RU" sz="1200" b="1" dirty="0"/>
              <a:t>важнейшей предпосылкой для </a:t>
            </a:r>
            <a:r>
              <a:rPr lang="ru-RU" sz="1200" b="1" dirty="0" smtClean="0"/>
              <a:t>инжиниринга </a:t>
            </a:r>
            <a:r>
              <a:rPr lang="ru-RU" sz="1200" b="1" dirty="0"/>
              <a:t>и </a:t>
            </a:r>
            <a:r>
              <a:rPr lang="ru-RU" sz="1200" b="1" dirty="0" smtClean="0"/>
              <a:t>проектирования </a:t>
            </a:r>
            <a:r>
              <a:rPr lang="ru-RU" sz="1200" b="1" dirty="0"/>
              <a:t>систем </a:t>
            </a:r>
            <a:r>
              <a:rPr lang="ru-RU" sz="1200" b="1" dirty="0" err="1"/>
              <a:t>Smart</a:t>
            </a:r>
            <a:r>
              <a:rPr lang="ru-RU" sz="1200" b="1" dirty="0"/>
              <a:t>-X</a:t>
            </a:r>
            <a:r>
              <a:rPr lang="ru-RU" sz="1200" b="1" dirty="0" smtClean="0"/>
              <a:t> </a:t>
            </a:r>
            <a:r>
              <a:rPr lang="ru-RU" sz="1200" b="1" dirty="0"/>
              <a:t>и </a:t>
            </a:r>
            <a:r>
              <a:rPr lang="ru-RU" sz="1200" b="1" dirty="0" smtClean="0"/>
              <a:t>решений</a:t>
            </a:r>
          </a:p>
        </p:txBody>
      </p:sp>
      <p:sp>
        <p:nvSpPr>
          <p:cNvPr id="4" name="Textplatzhalter 3"/>
          <p:cNvSpPr>
            <a:spLocks noGrp="1"/>
          </p:cNvSpPr>
          <p:nvPr>
            <p:ph type="body" sz="quarter" idx="13"/>
          </p:nvPr>
        </p:nvSpPr>
        <p:spPr>
          <a:xfrm>
            <a:off x="4675922" y="2063308"/>
            <a:ext cx="4225318" cy="4489892"/>
          </a:xfrm>
        </p:spPr>
        <p:txBody>
          <a:bodyPr/>
          <a:lstStyle/>
          <a:p>
            <a:pPr algn="ctr">
              <a:spcBef>
                <a:spcPts val="1200"/>
              </a:spcBef>
            </a:pPr>
            <a:r>
              <a:rPr lang="ru-RU" sz="1800" u="sng" dirty="0" smtClean="0"/>
              <a:t>Область работы и цели</a:t>
            </a:r>
            <a:endParaRPr lang="en-US" sz="1800" u="sng" dirty="0" smtClean="0"/>
          </a:p>
          <a:p>
            <a:pPr lvl="0"/>
            <a:r>
              <a:rPr lang="ru-RU" sz="1600" dirty="0" smtClean="0"/>
              <a:t>1. Общее </a:t>
            </a:r>
            <a:r>
              <a:rPr lang="ru-RU" sz="1600" dirty="0"/>
              <a:t>понимание основных рамок стандартизации для «</a:t>
            </a:r>
            <a:r>
              <a:rPr lang="en-US" sz="1600" dirty="0"/>
              <a:t>Smart</a:t>
            </a:r>
            <a:r>
              <a:rPr lang="ru-RU" sz="1600" dirty="0"/>
              <a:t>-</a:t>
            </a:r>
            <a:r>
              <a:rPr lang="en-US" sz="1600" dirty="0"/>
              <a:t>X</a:t>
            </a:r>
            <a:r>
              <a:rPr lang="ru-RU" sz="1600" dirty="0"/>
              <a:t>» и «"</a:t>
            </a:r>
            <a:r>
              <a:rPr lang="en-US" sz="1600" dirty="0" err="1"/>
              <a:t>IoT</a:t>
            </a:r>
            <a:r>
              <a:rPr lang="ru-RU" sz="1600" dirty="0"/>
              <a:t>"  » </a:t>
            </a:r>
          </a:p>
          <a:p>
            <a:pPr lvl="0"/>
            <a:r>
              <a:rPr lang="ru-RU" sz="1600" dirty="0" smtClean="0"/>
              <a:t>2. Идентификация </a:t>
            </a:r>
            <a:r>
              <a:rPr lang="ru-RU" sz="1600" dirty="0"/>
              <a:t>соответствующих стандартов; уточнение преференций на любой стороне </a:t>
            </a:r>
            <a:endParaRPr lang="ru-RU" sz="1600" dirty="0" smtClean="0"/>
          </a:p>
          <a:p>
            <a:pPr lvl="0"/>
            <a:r>
              <a:rPr lang="ru-RU" sz="1600" dirty="0" smtClean="0"/>
              <a:t>3.Взаимодействие </a:t>
            </a:r>
            <a:r>
              <a:rPr lang="ru-RU" sz="1600" dirty="0"/>
              <a:t>по вопросам уровней коммуникации </a:t>
            </a:r>
          </a:p>
          <a:p>
            <a:r>
              <a:rPr lang="ru-RU" sz="1600" dirty="0"/>
              <a:t>-  </a:t>
            </a:r>
            <a:r>
              <a:rPr lang="en-US" sz="1600" dirty="0"/>
              <a:t>Ethernet</a:t>
            </a:r>
            <a:r>
              <a:rPr lang="ru-RU" sz="1600" dirty="0"/>
              <a:t>, промышленные беспроводные сети, 5</a:t>
            </a:r>
            <a:r>
              <a:rPr lang="en-US" sz="1600" dirty="0"/>
              <a:t>G</a:t>
            </a:r>
            <a:r>
              <a:rPr lang="ru-RU" sz="1600" dirty="0"/>
              <a:t>, </a:t>
            </a:r>
            <a:r>
              <a:rPr lang="en-US" sz="1600" dirty="0"/>
              <a:t>TSN</a:t>
            </a:r>
            <a:r>
              <a:rPr lang="ru-RU" sz="1600" dirty="0"/>
              <a:t>, </a:t>
            </a:r>
            <a:r>
              <a:rPr lang="en-US" sz="1600" dirty="0" err="1"/>
              <a:t>CoAP</a:t>
            </a:r>
            <a:r>
              <a:rPr lang="en-US" sz="1600" dirty="0"/>
              <a:t> </a:t>
            </a:r>
            <a:endParaRPr lang="ru-RU" sz="1600" dirty="0"/>
          </a:p>
          <a:p>
            <a:pPr lvl="0"/>
            <a:r>
              <a:rPr lang="ru-RU" sz="1600" dirty="0"/>
              <a:t>4</a:t>
            </a:r>
            <a:r>
              <a:rPr lang="ru-RU" sz="1600" dirty="0" smtClean="0"/>
              <a:t>. Взаимодействие </a:t>
            </a:r>
            <a:r>
              <a:rPr lang="ru-RU" sz="1600" dirty="0"/>
              <a:t>на уровне логики </a:t>
            </a:r>
          </a:p>
          <a:p>
            <a:r>
              <a:rPr lang="en-US" sz="1600" dirty="0"/>
              <a:t>- Cross Domain Web of Things, </a:t>
            </a:r>
            <a:r>
              <a:rPr lang="ru-RU" sz="1600" dirty="0"/>
              <a:t>описание вещей</a:t>
            </a:r>
            <a:r>
              <a:rPr lang="en-US" sz="1600" dirty="0"/>
              <a:t>.</a:t>
            </a:r>
            <a:endParaRPr lang="ru-RU" sz="1600" dirty="0"/>
          </a:p>
          <a:p>
            <a:pPr lvl="0"/>
            <a:r>
              <a:rPr lang="ru-RU" sz="1600" dirty="0"/>
              <a:t>5</a:t>
            </a:r>
            <a:r>
              <a:rPr lang="ru-RU" sz="1600" dirty="0" smtClean="0"/>
              <a:t>. Общая </a:t>
            </a:r>
            <a:r>
              <a:rPr lang="ru-RU" sz="1600" dirty="0"/>
              <a:t>картина стандартизации и проекты в МЭК, </a:t>
            </a:r>
            <a:r>
              <a:rPr lang="en-US" sz="1600" dirty="0"/>
              <a:t>IEEE</a:t>
            </a:r>
            <a:r>
              <a:rPr lang="ru-RU" sz="1600" dirty="0"/>
              <a:t>, </a:t>
            </a:r>
            <a:r>
              <a:rPr lang="en-US" sz="1600" dirty="0"/>
              <a:t>OPC</a:t>
            </a:r>
            <a:r>
              <a:rPr lang="ru-RU" sz="1600" dirty="0"/>
              <a:t>, </a:t>
            </a:r>
            <a:r>
              <a:rPr lang="en-US" sz="1600" dirty="0"/>
              <a:t>W</a:t>
            </a:r>
            <a:r>
              <a:rPr lang="ru-RU" sz="1600" dirty="0"/>
              <a:t>3</a:t>
            </a:r>
            <a:r>
              <a:rPr lang="en-US" sz="1600" dirty="0"/>
              <a:t>C</a:t>
            </a:r>
            <a:r>
              <a:rPr lang="ru-RU" sz="1600" dirty="0"/>
              <a:t>, </a:t>
            </a:r>
            <a:r>
              <a:rPr lang="en-US" sz="1600" dirty="0"/>
              <a:t>OASIS</a:t>
            </a:r>
            <a:endParaRPr lang="ru-RU" sz="1600" dirty="0"/>
          </a:p>
          <a:p>
            <a:pPr lvl="0"/>
            <a:r>
              <a:rPr lang="ru-RU" sz="1600" dirty="0"/>
              <a:t>6</a:t>
            </a:r>
            <a:r>
              <a:rPr lang="ru-RU" sz="1600" dirty="0" smtClean="0"/>
              <a:t>. Взаимная </a:t>
            </a:r>
            <a:r>
              <a:rPr lang="ru-RU" sz="1600" dirty="0"/>
              <a:t>ясность о программах работы и </a:t>
            </a:r>
            <a:r>
              <a:rPr lang="ru-RU" sz="1600" dirty="0" smtClean="0"/>
              <a:t>предпочтениях</a:t>
            </a:r>
            <a:endParaRPr lang="en-US" sz="1600" dirty="0" smtClean="0"/>
          </a:p>
        </p:txBody>
      </p:sp>
      <p:pic>
        <p:nvPicPr>
          <p:cNvPr id="6" name="Picture 1"/>
          <p:cNvPicPr>
            <a:picLocks noChangeAspect="1" noChangeArrowheads="1"/>
          </p:cNvPicPr>
          <p:nvPr/>
        </p:nvPicPr>
        <p:blipFill>
          <a:blip r:embed="rId2"/>
          <a:srcRect/>
          <a:stretch>
            <a:fillRect/>
          </a:stretch>
        </p:blipFill>
        <p:spPr bwMode="auto">
          <a:xfrm>
            <a:off x="1699922" y="4368798"/>
            <a:ext cx="2976000" cy="2413000"/>
          </a:xfrm>
          <a:prstGeom prst="rect">
            <a:avLst/>
          </a:prstGeom>
          <a:noFill/>
          <a:ln w="9525">
            <a:noFill/>
            <a:miter lim="800000"/>
            <a:headEnd/>
            <a:tailEnd/>
          </a:ln>
        </p:spPr>
      </p:pic>
      <p:pic>
        <p:nvPicPr>
          <p:cNvPr id="45057" name="Picture 1"/>
          <p:cNvPicPr>
            <a:picLocks noChangeAspect="1" noChangeArrowheads="1"/>
          </p:cNvPicPr>
          <p:nvPr/>
        </p:nvPicPr>
        <p:blipFill>
          <a:blip r:embed="rId3"/>
          <a:srcRect/>
          <a:stretch>
            <a:fillRect/>
          </a:stretch>
        </p:blipFill>
        <p:spPr bwMode="auto">
          <a:xfrm>
            <a:off x="429197" y="1931989"/>
            <a:ext cx="3499408" cy="2420391"/>
          </a:xfrm>
          <a:prstGeom prst="rect">
            <a:avLst/>
          </a:prstGeom>
          <a:noFill/>
          <a:ln w="9525">
            <a:noFill/>
            <a:miter lim="800000"/>
            <a:headEnd/>
            <a:tailEnd/>
          </a:ln>
        </p:spPr>
      </p:pic>
    </p:spTree>
    <p:extLst>
      <p:ext uri="{BB962C8B-B14F-4D97-AF65-F5344CB8AC3E}">
        <p14:creationId xmlns:p14="http://schemas.microsoft.com/office/powerpoint/2010/main" val="3425731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C00000"/>
                </a:solidFill>
              </a:rPr>
              <a:t>РГ «Машиностроение»</a:t>
            </a:r>
            <a:endParaRPr lang="ru-RU" sz="3200" dirty="0">
              <a:solidFill>
                <a:srgbClr val="C00000"/>
              </a:solidFill>
            </a:endParaRPr>
          </a:p>
        </p:txBody>
      </p:sp>
      <p:sp>
        <p:nvSpPr>
          <p:cNvPr id="3" name="Объект 2"/>
          <p:cNvSpPr>
            <a:spLocks noGrp="1"/>
          </p:cNvSpPr>
          <p:nvPr>
            <p:ph idx="1"/>
          </p:nvPr>
        </p:nvSpPr>
        <p:spPr>
          <a:xfrm>
            <a:off x="251520" y="3861048"/>
            <a:ext cx="8517632" cy="2880729"/>
          </a:xfrm>
        </p:spPr>
        <p:txBody>
          <a:bodyPr>
            <a:normAutofit lnSpcReduction="10000"/>
          </a:bodyPr>
          <a:lstStyle/>
          <a:p>
            <a:pPr>
              <a:buNone/>
            </a:pPr>
            <a:r>
              <a:rPr lang="ru-RU" sz="2600" dirty="0" smtClean="0"/>
              <a:t>Руководитель РГ  - Позднеев Б.М. (СТАНКИН) </a:t>
            </a:r>
            <a:endParaRPr lang="en-US" sz="2600" dirty="0" smtClean="0"/>
          </a:p>
          <a:p>
            <a:pPr>
              <a:buNone/>
            </a:pPr>
            <a:r>
              <a:rPr lang="ru-RU" sz="2600" dirty="0" smtClean="0"/>
              <a:t>Достигнута договорённость по рассмотрению аспектов </a:t>
            </a:r>
            <a:r>
              <a:rPr lang="ru-RU" sz="2600" dirty="0"/>
              <a:t>«Индустрии 4.0» для машиностроения </a:t>
            </a:r>
            <a:r>
              <a:rPr lang="ru-RU" sz="2600" dirty="0" smtClean="0"/>
              <a:t> </a:t>
            </a:r>
            <a:r>
              <a:rPr lang="ru-RU" sz="2600" dirty="0"/>
              <a:t>с учетом новых стандартов, новых профессиональных компетенций и развития двухстороннего сотрудничества российских и немецких промышленных предприятий и университетов.</a:t>
            </a:r>
          </a:p>
          <a:p>
            <a:pPr marL="0" indent="0">
              <a:buNone/>
            </a:pPr>
            <a:endParaRPr lang="ru-RU" dirty="0"/>
          </a:p>
        </p:txBody>
      </p:sp>
      <p:pic>
        <p:nvPicPr>
          <p:cNvPr id="3076" name="Picture 4" descr="http://is.stankin.ru/wp-content/uploads/2011/04/7441cc5805db0260ecc536724d6bb060-20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095" y="1124744"/>
            <a:ext cx="1788481"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15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solidFill>
                  <a:srgbClr val="C00000"/>
                </a:solidFill>
                <a:effectLst>
                  <a:outerShdw blurRad="38100" dist="38100" dir="2700000" algn="tl">
                    <a:srgbClr val="000000">
                      <a:alpha val="43137"/>
                    </a:srgbClr>
                  </a:outerShdw>
                </a:effectLst>
              </a:rPr>
              <a:t>СОЗДАНИЕ ЕДИНОГО КЛАССИФИКАТОРА   ПРОДУКЦИИ С  ИСПОЛЬЗОВАНИЕМ  СТАНДАРТА  «е</a:t>
            </a:r>
            <a:r>
              <a:rPr lang="en-US" sz="2200" dirty="0" smtClean="0">
                <a:solidFill>
                  <a:srgbClr val="C00000"/>
                </a:solidFill>
                <a:effectLst>
                  <a:outerShdw blurRad="38100" dist="38100" dir="2700000" algn="tl">
                    <a:srgbClr val="000000">
                      <a:alpha val="43137"/>
                    </a:srgbClr>
                  </a:outerShdw>
                </a:effectLst>
              </a:rPr>
              <a:t>CL@SS</a:t>
            </a:r>
            <a:r>
              <a:rPr lang="ru-RU" sz="2200" dirty="0" smtClean="0">
                <a:solidFill>
                  <a:srgbClr val="C00000"/>
                </a:solidFill>
                <a:effectLst>
                  <a:outerShdw blurRad="38100" dist="38100" dir="2700000" algn="tl">
                    <a:srgbClr val="000000">
                      <a:alpha val="43137"/>
                    </a:srgbClr>
                  </a:outerShdw>
                </a:effectLst>
              </a:rPr>
              <a:t>»</a:t>
            </a:r>
            <a:br>
              <a:rPr lang="ru-RU" sz="2200" dirty="0" smtClean="0">
                <a:solidFill>
                  <a:srgbClr val="C00000"/>
                </a:solidFill>
                <a:effectLst>
                  <a:outerShdw blurRad="38100" dist="38100" dir="2700000" algn="tl">
                    <a:srgbClr val="000000">
                      <a:alpha val="43137"/>
                    </a:srgbClr>
                  </a:outerShdw>
                </a:effectLst>
              </a:rPr>
            </a:br>
            <a:r>
              <a:rPr lang="ru-RU" sz="1800" b="1" dirty="0" smtClean="0">
                <a:solidFill>
                  <a:srgbClr val="002060"/>
                </a:solidFill>
              </a:rPr>
              <a:t>17 АПРЕЛЯ, САНКТ-ПЕТЕРБУРГ, ОФИС КОМПАНИИ «КОДЕКС»</a:t>
            </a:r>
            <a:endParaRPr lang="ru-RU" sz="1800" b="1" dirty="0">
              <a:solidFill>
                <a:srgbClr val="002060"/>
              </a:solidFill>
            </a:endParaRPr>
          </a:p>
        </p:txBody>
      </p:sp>
      <p:sp>
        <p:nvSpPr>
          <p:cNvPr id="3" name="Объект 2"/>
          <p:cNvSpPr>
            <a:spLocks noGrp="1"/>
          </p:cNvSpPr>
          <p:nvPr>
            <p:ph idx="1"/>
          </p:nvPr>
        </p:nvSpPr>
        <p:spPr>
          <a:xfrm>
            <a:off x="539552" y="1844824"/>
            <a:ext cx="8229600" cy="4752528"/>
          </a:xfrm>
        </p:spPr>
        <p:txBody>
          <a:bodyPr>
            <a:normAutofit fontScale="70000" lnSpcReduction="20000"/>
          </a:bodyPr>
          <a:lstStyle/>
          <a:p>
            <a:pPr marL="0" indent="0" algn="just">
              <a:buNone/>
            </a:pPr>
            <a:endParaRPr lang="ru-RU" sz="1600" dirty="0" smtClean="0"/>
          </a:p>
          <a:p>
            <a:pPr marL="0" indent="0" algn="just">
              <a:buNone/>
            </a:pPr>
            <a:endParaRPr lang="ru-RU" sz="1600" dirty="0"/>
          </a:p>
          <a:p>
            <a:pPr marL="0" indent="0" algn="just">
              <a:buNone/>
            </a:pPr>
            <a:endParaRPr lang="ru-RU" sz="1600" dirty="0" smtClean="0"/>
          </a:p>
          <a:p>
            <a:pPr marL="0" indent="0" algn="just">
              <a:buNone/>
            </a:pPr>
            <a:endParaRPr lang="ru-RU" sz="1600" dirty="0"/>
          </a:p>
          <a:p>
            <a:pPr marL="0" indent="0" algn="just">
              <a:buNone/>
            </a:pPr>
            <a:endParaRPr lang="ru-RU" sz="1600" dirty="0" smtClean="0"/>
          </a:p>
          <a:p>
            <a:pPr marL="0" indent="0" algn="just">
              <a:buNone/>
            </a:pPr>
            <a:endParaRPr lang="ru-RU" sz="1600" dirty="0" smtClean="0"/>
          </a:p>
          <a:p>
            <a:pPr marL="0" indent="0" algn="just">
              <a:buNone/>
            </a:pPr>
            <a:endParaRPr lang="ru-RU" sz="1600" dirty="0" smtClean="0"/>
          </a:p>
          <a:p>
            <a:pPr marL="0" indent="0" algn="just">
              <a:buNone/>
            </a:pPr>
            <a:endParaRPr lang="ru-RU" sz="2200" dirty="0" smtClean="0"/>
          </a:p>
          <a:p>
            <a:pPr marL="0" indent="0" algn="just">
              <a:buNone/>
            </a:pPr>
            <a:endParaRPr lang="ru-RU" sz="2200" dirty="0"/>
          </a:p>
          <a:p>
            <a:pPr marL="0" indent="0" algn="just">
              <a:buNone/>
            </a:pPr>
            <a:endParaRPr lang="ru-RU" sz="2200" dirty="0" smtClean="0"/>
          </a:p>
          <a:p>
            <a:pPr marL="0" indent="0" algn="just">
              <a:buNone/>
            </a:pPr>
            <a:r>
              <a:rPr lang="ru-RU" sz="2200" dirty="0" smtClean="0"/>
              <a:t>	Для </a:t>
            </a:r>
            <a:r>
              <a:rPr lang="ru-RU" sz="2200" dirty="0"/>
              <a:t>созданий цифровой экономики в Российской Федерации необходим единый классификатор  промышленной продукции.</a:t>
            </a:r>
          </a:p>
          <a:p>
            <a:pPr marL="0" indent="0" algn="just">
              <a:buNone/>
            </a:pPr>
            <a:r>
              <a:rPr lang="ru-RU" sz="2200" dirty="0" smtClean="0"/>
              <a:t>	Обсужден вопрос </a:t>
            </a:r>
            <a:r>
              <a:rPr lang="ru-RU" sz="2200" dirty="0"/>
              <a:t>применения </a:t>
            </a:r>
            <a:r>
              <a:rPr lang="ru-RU" sz="2200" dirty="0" smtClean="0"/>
              <a:t>стандарта </a:t>
            </a:r>
            <a:r>
              <a:rPr lang="en-US" sz="2200" dirty="0" smtClean="0"/>
              <a:t>e</a:t>
            </a:r>
            <a:r>
              <a:rPr lang="ru-RU" sz="2200" dirty="0" smtClean="0"/>
              <a:t>С</a:t>
            </a:r>
            <a:r>
              <a:rPr lang="en-US" sz="2200" dirty="0" smtClean="0"/>
              <a:t>l</a:t>
            </a:r>
            <a:r>
              <a:rPr lang="ru-RU" sz="2200" dirty="0"/>
              <a:t>@</a:t>
            </a:r>
            <a:r>
              <a:rPr lang="en-US" sz="2200" dirty="0" err="1" smtClean="0"/>
              <a:t>ss</a:t>
            </a:r>
            <a:r>
              <a:rPr lang="ru-RU" sz="2200" dirty="0" smtClean="0"/>
              <a:t>, систему </a:t>
            </a:r>
            <a:r>
              <a:rPr lang="ru-RU" sz="2200" dirty="0"/>
              <a:t>каталогизации продукции, применяемой в СИМЕНС АГ, </a:t>
            </a:r>
            <a:r>
              <a:rPr lang="ru-RU" sz="2200" dirty="0" smtClean="0"/>
              <a:t>принципы </a:t>
            </a:r>
            <a:r>
              <a:rPr lang="ru-RU" sz="2200" dirty="0"/>
              <a:t>работы стандарта </a:t>
            </a:r>
            <a:r>
              <a:rPr lang="en-US" sz="2200" dirty="0"/>
              <a:t>e</a:t>
            </a:r>
            <a:r>
              <a:rPr lang="ru-RU" sz="2200" dirty="0" smtClean="0"/>
              <a:t>С</a:t>
            </a:r>
            <a:r>
              <a:rPr lang="en-US" sz="2200" dirty="0" smtClean="0"/>
              <a:t>l</a:t>
            </a:r>
            <a:r>
              <a:rPr lang="ru-RU" sz="2200" dirty="0"/>
              <a:t>@</a:t>
            </a:r>
            <a:r>
              <a:rPr lang="en-US" sz="2200" dirty="0" err="1"/>
              <a:t>ss</a:t>
            </a:r>
            <a:r>
              <a:rPr lang="ru-RU" sz="2200" dirty="0"/>
              <a:t> в сравнении с другими подобными системами – </a:t>
            </a:r>
            <a:r>
              <a:rPr lang="en-US" sz="2200" dirty="0"/>
              <a:t>IDEA</a:t>
            </a:r>
            <a:r>
              <a:rPr lang="ru-RU" sz="2200" dirty="0"/>
              <a:t>, </a:t>
            </a:r>
            <a:r>
              <a:rPr lang="en-US" sz="2200" dirty="0"/>
              <a:t>GPC</a:t>
            </a:r>
            <a:r>
              <a:rPr lang="ru-RU" sz="2200" dirty="0"/>
              <a:t>, </a:t>
            </a:r>
            <a:r>
              <a:rPr lang="en-US" sz="2200" dirty="0"/>
              <a:t>ETIM</a:t>
            </a:r>
            <a:r>
              <a:rPr lang="ru-RU" sz="2200" dirty="0"/>
              <a:t>, показал особенности концепции отраслевой семантики на основе стандарта для германской платформы «Индустрия 4:0</a:t>
            </a:r>
            <a:r>
              <a:rPr lang="ru-RU" sz="2200" dirty="0" smtClean="0"/>
              <a:t>».</a:t>
            </a:r>
          </a:p>
          <a:p>
            <a:pPr marL="0" indent="0" algn="just">
              <a:buNone/>
            </a:pPr>
            <a:r>
              <a:rPr lang="ru-RU" sz="2200" dirty="0" smtClean="0"/>
              <a:t>	Принято решение:</a:t>
            </a:r>
            <a:endParaRPr lang="ru-RU" sz="2200" dirty="0"/>
          </a:p>
          <a:p>
            <a:r>
              <a:rPr lang="ru-RU" sz="2200" dirty="0"/>
              <a:t>Включить в план работы рабочей группы </a:t>
            </a:r>
            <a:r>
              <a:rPr lang="ru-RU" sz="2200" dirty="0" smtClean="0"/>
              <a:t>3.2 «Онтология и семантика» необходимость </a:t>
            </a:r>
            <a:r>
              <a:rPr lang="ru-RU" sz="2200" dirty="0"/>
              <a:t>разработки рекомендаций по применению </a:t>
            </a:r>
            <a:r>
              <a:rPr lang="ru-RU" sz="2200" dirty="0" smtClean="0"/>
              <a:t>стандарта</a:t>
            </a:r>
            <a:r>
              <a:rPr lang="en-US" sz="2200" smtClean="0"/>
              <a:t> </a:t>
            </a:r>
            <a:r>
              <a:rPr lang="en-US" sz="2200"/>
              <a:t>e</a:t>
            </a:r>
            <a:r>
              <a:rPr lang="ru-RU" sz="2200" smtClean="0"/>
              <a:t>С</a:t>
            </a:r>
            <a:r>
              <a:rPr lang="en-US" sz="2200" dirty="0" smtClean="0"/>
              <a:t>l</a:t>
            </a:r>
            <a:r>
              <a:rPr lang="ru-RU" sz="2200" dirty="0"/>
              <a:t>@</a:t>
            </a:r>
            <a:r>
              <a:rPr lang="en-US" sz="2200" dirty="0" err="1"/>
              <a:t>ss</a:t>
            </a:r>
            <a:r>
              <a:rPr lang="ru-RU" sz="2200" dirty="0"/>
              <a:t> в России.</a:t>
            </a:r>
          </a:p>
          <a:p>
            <a:r>
              <a:rPr lang="ru-RU" sz="2200" dirty="0" smtClean="0"/>
              <a:t>Изучить возможность использования </a:t>
            </a:r>
            <a:r>
              <a:rPr lang="ru-RU" sz="2200" dirty="0"/>
              <a:t>стандарта </a:t>
            </a:r>
            <a:r>
              <a:rPr lang="en-US" sz="2200" dirty="0" err="1"/>
              <a:t>e</a:t>
            </a:r>
            <a:r>
              <a:rPr lang="ru-RU" sz="2200" dirty="0" err="1" smtClean="0"/>
              <a:t>Cl@ss</a:t>
            </a:r>
            <a:r>
              <a:rPr lang="ru-RU" sz="2200" dirty="0" smtClean="0"/>
              <a:t> в России.</a:t>
            </a:r>
            <a:endParaRPr lang="ru-RU" sz="2200" dirty="0"/>
          </a:p>
          <a:p>
            <a:r>
              <a:rPr lang="ru-RU" sz="2200" dirty="0"/>
              <a:t>Вопрос создания российской системы классификации продукции для цифровой экономики с использованием стандарта </a:t>
            </a:r>
            <a:r>
              <a:rPr lang="en-US" sz="2200" dirty="0" err="1"/>
              <a:t>e</a:t>
            </a:r>
            <a:r>
              <a:rPr lang="ru-RU" sz="2200" dirty="0" err="1" smtClean="0"/>
              <a:t>Cl@ss</a:t>
            </a:r>
            <a:r>
              <a:rPr lang="ru-RU" sz="2200" dirty="0" smtClean="0"/>
              <a:t> будет  </a:t>
            </a:r>
            <a:r>
              <a:rPr lang="ru-RU" sz="2200" dirty="0" err="1" smtClean="0"/>
              <a:t>обсужден</a:t>
            </a:r>
            <a:r>
              <a:rPr lang="ru-RU" sz="2200" dirty="0" smtClean="0"/>
              <a:t> </a:t>
            </a:r>
            <a:r>
              <a:rPr lang="ru-RU" sz="2200" dirty="0"/>
              <a:t>09 июля 2019 г. на открытой сессии Комитета РСПП «Стандартизация </a:t>
            </a:r>
            <a:r>
              <a:rPr lang="ru-RU" sz="2200" dirty="0" smtClean="0"/>
              <a:t>для </a:t>
            </a:r>
            <a:r>
              <a:rPr lang="ru-RU" sz="2200" dirty="0"/>
              <a:t>цифрового производства» в рамках форума         «</a:t>
            </a:r>
            <a:r>
              <a:rPr lang="ru-RU" sz="2200" dirty="0" err="1"/>
              <a:t>Иннопром</a:t>
            </a:r>
            <a:r>
              <a:rPr lang="ru-RU" sz="2200" dirty="0"/>
              <a:t> 2019».</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934776"/>
            <a:ext cx="3034447"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3568" y="1412776"/>
            <a:ext cx="2969609"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438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a:xfrm>
            <a:off x="457200" y="142875"/>
            <a:ext cx="8229600" cy="792163"/>
          </a:xfrm>
        </p:spPr>
        <p:txBody>
          <a:bodyPr>
            <a:normAutofit/>
          </a:bodyPr>
          <a:lstStyle/>
          <a:p>
            <a:pPr eaLnBrk="1" hangingPunct="1"/>
            <a:r>
              <a:rPr lang="ru-RU" sz="2200" b="1" dirty="0" smtClean="0">
                <a:solidFill>
                  <a:srgbClr val="C00000"/>
                </a:solidFill>
              </a:rPr>
              <a:t>РАБОТА КОМИТЕТА РСПП ПО ТЕХНИЧЕСКОМУ РЕГУЛИРОВАНИЮ, СТАНДАРТИЗАЦИИ И ОЦЕНКЕ СООТВЕТСТВИЯ</a:t>
            </a:r>
          </a:p>
        </p:txBody>
      </p:sp>
      <p:sp>
        <p:nvSpPr>
          <p:cNvPr id="3" name="Rectangle 3"/>
          <p:cNvSpPr txBox="1">
            <a:spLocks noChangeArrowheads="1"/>
          </p:cNvSpPr>
          <p:nvPr/>
        </p:nvSpPr>
        <p:spPr bwMode="gray">
          <a:xfrm>
            <a:off x="3203575" y="2420938"/>
            <a:ext cx="5689600" cy="4032250"/>
          </a:xfrm>
          <a:prstGeom prst="rect">
            <a:avLst/>
          </a:prstGeom>
          <a:noFill/>
          <a:ln w="9525">
            <a:noFill/>
            <a:miter lim="800000"/>
            <a:headEnd/>
            <a:tailEnd/>
          </a:ln>
          <a:effectLst/>
        </p:spPr>
        <p:txBody>
          <a:bodyPr/>
          <a:lstStyle/>
          <a:p>
            <a:pPr marL="357188" indent="-357188" algn="just">
              <a:lnSpc>
                <a:spcPct val="80000"/>
              </a:lnSpc>
              <a:spcBef>
                <a:spcPct val="20000"/>
              </a:spcBef>
              <a:buClr>
                <a:schemeClr val="accent2"/>
              </a:buClr>
              <a:buFont typeface="Wingdings" pitchFamily="2" charset="2"/>
              <a:buNone/>
              <a:defRPr/>
            </a:pPr>
            <a:r>
              <a:rPr lang="ru-RU" sz="1600" b="1" kern="0" dirty="0">
                <a:latin typeface="+mn-lt"/>
                <a:cs typeface="Arial" charset="0"/>
              </a:rPr>
              <a:t>     </a:t>
            </a:r>
            <a:r>
              <a:rPr lang="ru-RU" sz="1600" b="1" kern="0" dirty="0" smtClean="0">
                <a:latin typeface="+mn-lt"/>
                <a:cs typeface="Arial" charset="0"/>
              </a:rPr>
              <a:t> </a:t>
            </a:r>
            <a:r>
              <a:rPr lang="ru-RU" sz="1600" b="1" u="sng" kern="0" dirty="0" smtClean="0">
                <a:latin typeface="+mn-lt"/>
                <a:cs typeface="Arial" charset="0"/>
              </a:rPr>
              <a:t>Работа Комитета РСПП позволяет промышленности:</a:t>
            </a: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Активно участвовать в разработке технических регламентов и нормативных правовых документов.</a:t>
            </a:r>
            <a:endParaRPr lang="ru-RU" sz="1600" b="1" kern="0" dirty="0">
              <a:latin typeface="+mn-lt"/>
              <a:cs typeface="Arial" charset="0"/>
            </a:endParaRP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Вырабатывать консолидированное мнение различных отраслей по вопросам технического регулирования, стандартизации и оценки соответствия.</a:t>
            </a:r>
            <a:endParaRPr lang="ru-RU" sz="1600" b="1" kern="0" dirty="0">
              <a:latin typeface="+mn-lt"/>
              <a:cs typeface="Arial" charset="0"/>
            </a:endParaRP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Осуществлять взаимодействие </a:t>
            </a:r>
            <a:r>
              <a:rPr lang="ru-RU" sz="1600" b="1" kern="0" dirty="0">
                <a:latin typeface="+mn-lt"/>
                <a:cs typeface="Arial" charset="0"/>
              </a:rPr>
              <a:t>промышленных ассоциаций с органами государственной </a:t>
            </a:r>
            <a:r>
              <a:rPr lang="ru-RU" sz="1600" b="1" kern="0" dirty="0" smtClean="0">
                <a:latin typeface="+mn-lt"/>
                <a:cs typeface="Arial" charset="0"/>
              </a:rPr>
              <a:t>власти.</a:t>
            </a:r>
            <a:endParaRPr lang="ru-RU" sz="1600" b="1" kern="0" dirty="0">
              <a:latin typeface="+mn-lt"/>
              <a:cs typeface="Arial" charset="0"/>
            </a:endParaRP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Расширять международное сотрудничество </a:t>
            </a:r>
            <a:r>
              <a:rPr lang="ru-RU" sz="1600" b="1" kern="0" dirty="0">
                <a:latin typeface="+mn-lt"/>
                <a:cs typeface="Arial" charset="0"/>
              </a:rPr>
              <a:t>в области технического </a:t>
            </a:r>
            <a:r>
              <a:rPr lang="ru-RU" sz="1600" b="1" kern="0" dirty="0" smtClean="0">
                <a:latin typeface="+mn-lt"/>
                <a:cs typeface="Arial" charset="0"/>
              </a:rPr>
              <a:t>регулирования и стандартизации.</a:t>
            </a:r>
            <a:r>
              <a:rPr lang="ru-RU" sz="1600" kern="0" dirty="0" smtClean="0">
                <a:latin typeface="+mn-lt"/>
                <a:cs typeface="Arial" charset="0"/>
              </a:rPr>
              <a:t> </a:t>
            </a:r>
            <a:endParaRPr lang="ru-RU" sz="1600" kern="0" dirty="0">
              <a:latin typeface="+mn-lt"/>
              <a:cs typeface="Arial" charset="0"/>
            </a:endParaRPr>
          </a:p>
          <a:p>
            <a:pPr marL="357188" indent="-357188">
              <a:lnSpc>
                <a:spcPct val="80000"/>
              </a:lnSpc>
              <a:spcBef>
                <a:spcPct val="20000"/>
              </a:spcBef>
              <a:defRPr/>
            </a:pPr>
            <a:endParaRPr lang="ru-RU" sz="1400" kern="0" dirty="0">
              <a:latin typeface="+mn-lt"/>
              <a:cs typeface="Arial" charset="0"/>
            </a:endParaRPr>
          </a:p>
        </p:txBody>
      </p:sp>
      <p:sp>
        <p:nvSpPr>
          <p:cNvPr id="5" name="Rectangle 5"/>
          <p:cNvSpPr>
            <a:spLocks noChangeArrowheads="1"/>
          </p:cNvSpPr>
          <p:nvPr/>
        </p:nvSpPr>
        <p:spPr bwMode="auto">
          <a:xfrm>
            <a:off x="285721" y="5032374"/>
            <a:ext cx="2786082" cy="1301895"/>
          </a:xfrm>
          <a:prstGeom prst="rect">
            <a:avLst/>
          </a:prstGeom>
          <a:solidFill>
            <a:srgbClr val="DDDDDD"/>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nSpc>
                <a:spcPct val="80000"/>
              </a:lnSpc>
              <a:spcBef>
                <a:spcPct val="20000"/>
              </a:spcBef>
              <a:buClr>
                <a:schemeClr val="accent2"/>
              </a:buClr>
              <a:buFont typeface="Wingdings" pitchFamily="2" charset="2"/>
              <a:buNone/>
              <a:defRPr/>
            </a:pPr>
            <a:endParaRPr lang="ru-RU" sz="600" b="1" dirty="0">
              <a:solidFill>
                <a:srgbClr val="C00000"/>
              </a:solidFill>
              <a:latin typeface="Tahoma" pitchFamily="34" charset="0"/>
              <a:cs typeface="Tahoma" pitchFamily="34" charset="0"/>
            </a:endParaRPr>
          </a:p>
          <a:p>
            <a:pPr>
              <a:lnSpc>
                <a:spcPct val="80000"/>
              </a:lnSpc>
              <a:spcBef>
                <a:spcPct val="20000"/>
              </a:spcBef>
              <a:buClr>
                <a:schemeClr val="accent2"/>
              </a:buClr>
              <a:buFont typeface="Wingdings" pitchFamily="2" charset="2"/>
              <a:buNone/>
              <a:defRPr/>
            </a:pPr>
            <a:r>
              <a:rPr lang="ru-RU" b="1" dirty="0">
                <a:solidFill>
                  <a:schemeClr val="bg1">
                    <a:lumMod val="25000"/>
                  </a:schemeClr>
                </a:solidFill>
                <a:latin typeface="Tahoma" pitchFamily="34" charset="0"/>
                <a:cs typeface="Tahoma" pitchFamily="34" charset="0"/>
              </a:rPr>
              <a:t>Д.А. ПУМПЯНСКИЙ</a:t>
            </a:r>
          </a:p>
          <a:p>
            <a:pPr>
              <a:lnSpc>
                <a:spcPct val="80000"/>
              </a:lnSpc>
              <a:spcBef>
                <a:spcPts val="200"/>
              </a:spcBef>
              <a:buClr>
                <a:schemeClr val="accent2"/>
              </a:buClr>
              <a:buFont typeface="Wingdings" pitchFamily="2" charset="2"/>
              <a:buNone/>
              <a:defRPr/>
            </a:pPr>
            <a:r>
              <a:rPr lang="ru-RU" sz="1400" dirty="0" smtClean="0">
                <a:solidFill>
                  <a:schemeClr val="bg1">
                    <a:lumMod val="25000"/>
                  </a:schemeClr>
                </a:solidFill>
                <a:latin typeface="Tahoma" pitchFamily="34" charset="0"/>
                <a:cs typeface="Tahoma" pitchFamily="34" charset="0"/>
              </a:rPr>
              <a:t>Член Бюро Правления РСПП,</a:t>
            </a:r>
          </a:p>
          <a:p>
            <a:pPr>
              <a:lnSpc>
                <a:spcPct val="80000"/>
              </a:lnSpc>
              <a:spcBef>
                <a:spcPts val="200"/>
              </a:spcBef>
              <a:buClr>
                <a:schemeClr val="accent2"/>
              </a:buClr>
              <a:buFont typeface="Wingdings" pitchFamily="2" charset="2"/>
              <a:buNone/>
              <a:defRPr/>
            </a:pPr>
            <a:r>
              <a:rPr lang="ru-RU" sz="1400" dirty="0" smtClean="0">
                <a:solidFill>
                  <a:schemeClr val="bg1">
                    <a:lumMod val="25000"/>
                  </a:schemeClr>
                </a:solidFill>
                <a:latin typeface="Tahoma" pitchFamily="34" charset="0"/>
                <a:cs typeface="Tahoma" pitchFamily="34" charset="0"/>
              </a:rPr>
              <a:t>Руководитель </a:t>
            </a:r>
            <a:r>
              <a:rPr lang="ru-RU" sz="1400" dirty="0">
                <a:solidFill>
                  <a:schemeClr val="bg1">
                    <a:lumMod val="25000"/>
                  </a:schemeClr>
                </a:solidFill>
                <a:latin typeface="Tahoma" pitchFamily="34" charset="0"/>
                <a:cs typeface="Tahoma" pitchFamily="34" charset="0"/>
              </a:rPr>
              <a:t>Комитета, Председатель </a:t>
            </a:r>
          </a:p>
          <a:p>
            <a:pPr>
              <a:lnSpc>
                <a:spcPct val="80000"/>
              </a:lnSpc>
              <a:spcBef>
                <a:spcPts val="200"/>
              </a:spcBef>
              <a:buClr>
                <a:schemeClr val="accent2"/>
              </a:buClr>
              <a:buFont typeface="Wingdings" pitchFamily="2" charset="2"/>
              <a:buNone/>
              <a:defRPr/>
            </a:pPr>
            <a:r>
              <a:rPr lang="ru-RU" sz="1400" dirty="0">
                <a:solidFill>
                  <a:schemeClr val="bg1">
                    <a:lumMod val="25000"/>
                  </a:schemeClr>
                </a:solidFill>
                <a:latin typeface="Tahoma" pitchFamily="34" charset="0"/>
                <a:cs typeface="Tahoma" pitchFamily="34" charset="0"/>
              </a:rPr>
              <a:t>Совета директоров П</a:t>
            </a:r>
            <a:r>
              <a:rPr lang="ru-RU" sz="1400" dirty="0" smtClean="0">
                <a:solidFill>
                  <a:schemeClr val="bg1">
                    <a:lumMod val="25000"/>
                  </a:schemeClr>
                </a:solidFill>
                <a:latin typeface="Tahoma" pitchFamily="34" charset="0"/>
                <a:cs typeface="Tahoma" pitchFamily="34" charset="0"/>
              </a:rPr>
              <a:t>АО </a:t>
            </a:r>
            <a:r>
              <a:rPr lang="ru-RU" sz="1400" dirty="0">
                <a:solidFill>
                  <a:schemeClr val="bg1">
                    <a:lumMod val="25000"/>
                  </a:schemeClr>
                </a:solidFill>
                <a:latin typeface="Tahoma" pitchFamily="34" charset="0"/>
                <a:cs typeface="Tahoma" pitchFamily="34" charset="0"/>
              </a:rPr>
              <a:t>«ТМК»</a:t>
            </a:r>
          </a:p>
          <a:p>
            <a:pPr>
              <a:lnSpc>
                <a:spcPct val="80000"/>
              </a:lnSpc>
              <a:spcBef>
                <a:spcPct val="20000"/>
              </a:spcBef>
              <a:buClr>
                <a:schemeClr val="accent2"/>
              </a:buClr>
              <a:buFont typeface="Wingdings" pitchFamily="2" charset="2"/>
              <a:buNone/>
              <a:defRPr/>
            </a:pPr>
            <a:endParaRPr lang="en-GB" sz="600" dirty="0">
              <a:solidFill>
                <a:schemeClr val="bg1">
                  <a:lumMod val="25000"/>
                </a:schemeClr>
              </a:solidFill>
              <a:latin typeface="Tahoma" pitchFamily="34" charset="0"/>
              <a:cs typeface="Tahoma" pitchFamily="34" charset="0"/>
            </a:endParaRPr>
          </a:p>
        </p:txBody>
      </p:sp>
      <p:sp>
        <p:nvSpPr>
          <p:cNvPr id="82951" name="Rectangle 6"/>
          <p:cNvSpPr>
            <a:spLocks noChangeArrowheads="1"/>
          </p:cNvSpPr>
          <p:nvPr/>
        </p:nvSpPr>
        <p:spPr bwMode="auto">
          <a:xfrm>
            <a:off x="3492500" y="1177925"/>
            <a:ext cx="5183188" cy="1077218"/>
          </a:xfrm>
          <a:prstGeom prst="rect">
            <a:avLst/>
          </a:prstGeom>
          <a:noFill/>
          <a:ln w="9525">
            <a:noFill/>
            <a:miter lim="800000"/>
            <a:headEnd/>
            <a:tailEnd/>
          </a:ln>
        </p:spPr>
        <p:txBody>
          <a:bodyPr>
            <a:spAutoFit/>
          </a:bodyPr>
          <a:lstStyle/>
          <a:p>
            <a:r>
              <a:rPr lang="ru-RU" sz="1600" b="1" dirty="0">
                <a:cs typeface="Arial" charset="0"/>
              </a:rPr>
              <a:t>Комитет создан в </a:t>
            </a:r>
            <a:r>
              <a:rPr lang="ru-RU" sz="1600" b="1" dirty="0" smtClean="0">
                <a:cs typeface="Arial" charset="0"/>
              </a:rPr>
              <a:t>2004 году. </a:t>
            </a:r>
            <a:endParaRPr lang="ru-RU" sz="1600" b="1" dirty="0">
              <a:cs typeface="Arial" charset="0"/>
            </a:endParaRPr>
          </a:p>
          <a:p>
            <a:endParaRPr lang="ru-RU" sz="1600" b="1" dirty="0">
              <a:cs typeface="Arial" charset="0"/>
            </a:endParaRPr>
          </a:p>
          <a:p>
            <a:r>
              <a:rPr lang="ru-RU" sz="1600" b="1" dirty="0"/>
              <a:t>В работе Комитета РСПП принимает участие более 2500 экспертов из всех отраслей промышленности.</a:t>
            </a:r>
            <a:endParaRPr lang="ru-RU" sz="1600" dirty="0">
              <a:cs typeface="Arial"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83" y="1268760"/>
            <a:ext cx="2486079" cy="3545912"/>
          </a:xfrm>
          <a:prstGeom prst="rect">
            <a:avLst/>
          </a:prstGeom>
        </p:spPr>
      </p:pic>
    </p:spTree>
    <p:extLst>
      <p:ext uri="{BB962C8B-B14F-4D97-AF65-F5344CB8AC3E}">
        <p14:creationId xmlns:p14="http://schemas.microsoft.com/office/powerpoint/2010/main" val="264478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ru-RU" sz="2400" dirty="0" smtClean="0">
                <a:solidFill>
                  <a:srgbClr val="C00000"/>
                </a:solidFill>
                <a:effectLst>
                  <a:outerShdw blurRad="38100" dist="38100" dir="2700000" algn="tl">
                    <a:srgbClr val="000000">
                      <a:alpha val="43137"/>
                    </a:srgbClr>
                  </a:outerShdw>
                </a:effectLst>
              </a:rPr>
              <a:t>РГ</a:t>
            </a:r>
            <a:r>
              <a:rPr lang="en-GB" sz="2400" dirty="0" smtClean="0">
                <a:solidFill>
                  <a:srgbClr val="C00000"/>
                </a:solidFill>
                <a:effectLst>
                  <a:outerShdw blurRad="38100" dist="38100" dir="2700000" algn="tl">
                    <a:srgbClr val="000000">
                      <a:alpha val="43137"/>
                    </a:srgbClr>
                  </a:outerShdw>
                </a:effectLst>
              </a:rPr>
              <a:t> 3.3</a:t>
            </a:r>
            <a:r>
              <a:rPr lang="ru-RU" sz="2400" dirty="0" smtClean="0">
                <a:solidFill>
                  <a:srgbClr val="C00000"/>
                </a:solidFill>
                <a:effectLst>
                  <a:outerShdw blurRad="38100" dist="38100" dir="2700000" algn="tl">
                    <a:srgbClr val="000000">
                      <a:alpha val="43137"/>
                    </a:srgbClr>
                  </a:outerShdw>
                </a:effectLst>
              </a:rPr>
              <a:t> КИБЕРБЕЗОПАСНОСТЬ</a:t>
            </a:r>
            <a:endParaRPr lang="en-GB" sz="2400" dirty="0">
              <a:solidFill>
                <a:srgbClr val="C00000"/>
              </a:solidFill>
              <a:effectLst>
                <a:outerShdw blurRad="38100" dist="38100" dir="2700000" algn="tl">
                  <a:srgbClr val="000000">
                    <a:alpha val="43137"/>
                  </a:srgbClr>
                </a:outerShdw>
              </a:effectLst>
            </a:endParaRPr>
          </a:p>
        </p:txBody>
      </p:sp>
      <p:sp>
        <p:nvSpPr>
          <p:cNvPr id="3" name="Textplatzhalter 2"/>
          <p:cNvSpPr>
            <a:spLocks noGrp="1"/>
          </p:cNvSpPr>
          <p:nvPr>
            <p:ph type="body" sz="quarter" idx="11"/>
          </p:nvPr>
        </p:nvSpPr>
        <p:spPr>
          <a:xfrm>
            <a:off x="470052" y="1412875"/>
            <a:ext cx="8312186" cy="781752"/>
          </a:xfrm>
        </p:spPr>
        <p:txBody>
          <a:bodyPr/>
          <a:lstStyle/>
          <a:p>
            <a:pPr marL="0" indent="0">
              <a:buNone/>
            </a:pPr>
            <a:r>
              <a:rPr lang="ru-RU" b="1" dirty="0"/>
              <a:t>IT - </a:t>
            </a:r>
            <a:r>
              <a:rPr lang="ru-RU" b="1" dirty="0" err="1"/>
              <a:t>кибербезопасность</a:t>
            </a:r>
            <a:r>
              <a:rPr lang="ru-RU" b="1" dirty="0"/>
              <a:t> </a:t>
            </a:r>
            <a:r>
              <a:rPr lang="ru-RU" dirty="0"/>
              <a:t>имеет как нормативный аспект, так и аспект стандартизации. Технический регламент имеет решающее значение  , в то время как стандарты являются общими</a:t>
            </a:r>
          </a:p>
          <a:p>
            <a:r>
              <a:rPr lang="en-GB" dirty="0" smtClean="0"/>
              <a:t>.</a:t>
            </a:r>
            <a:endParaRPr lang="en-GB" dirty="0"/>
          </a:p>
        </p:txBody>
      </p:sp>
      <p:sp>
        <p:nvSpPr>
          <p:cNvPr id="4" name="Textplatzhalter 3"/>
          <p:cNvSpPr>
            <a:spLocks noGrp="1"/>
          </p:cNvSpPr>
          <p:nvPr>
            <p:ph type="body" sz="quarter" idx="13"/>
          </p:nvPr>
        </p:nvSpPr>
        <p:spPr>
          <a:xfrm>
            <a:off x="4211960" y="1860132"/>
            <a:ext cx="4582076" cy="4854818"/>
          </a:xfrm>
        </p:spPr>
        <p:txBody>
          <a:bodyPr/>
          <a:lstStyle/>
          <a:p>
            <a:pPr marL="0" indent="0">
              <a:buNone/>
            </a:pPr>
            <a:r>
              <a:rPr lang="ru-RU" sz="1800" u="sng" dirty="0" smtClean="0"/>
              <a:t>Область </a:t>
            </a:r>
            <a:r>
              <a:rPr lang="ru-RU" sz="1800" u="sng" dirty="0"/>
              <a:t>и цели</a:t>
            </a:r>
            <a:r>
              <a:rPr lang="ru-RU" sz="1800" dirty="0"/>
              <a:t>:</a:t>
            </a:r>
          </a:p>
          <a:p>
            <a:pPr marL="457200" indent="-457200">
              <a:buAutoNum type="arabicPeriod"/>
            </a:pPr>
            <a:r>
              <a:rPr lang="ru-RU" sz="1800" dirty="0" smtClean="0"/>
              <a:t>Определить </a:t>
            </a:r>
            <a:r>
              <a:rPr lang="ru-RU" sz="1800" dirty="0"/>
              <a:t>и сравнить соответствующие регламенты по  </a:t>
            </a:r>
            <a:r>
              <a:rPr lang="en-US" sz="1800" dirty="0"/>
              <a:t>I</a:t>
            </a:r>
            <a:r>
              <a:rPr lang="ru-RU" sz="1800" dirty="0"/>
              <a:t>Т-/ </a:t>
            </a:r>
            <a:r>
              <a:rPr lang="en-US" sz="1800" dirty="0" err="1"/>
              <a:t>CyberSec</a:t>
            </a:r>
            <a:r>
              <a:rPr lang="en-US" sz="1800" dirty="0"/>
              <a:t>  </a:t>
            </a:r>
            <a:r>
              <a:rPr lang="ru-RU" sz="1800" dirty="0"/>
              <a:t>в ЕС/Германии и ЕАЭС/РФ </a:t>
            </a:r>
            <a:endParaRPr lang="ru-RU" sz="1800" dirty="0" smtClean="0"/>
          </a:p>
          <a:p>
            <a:pPr marL="0" indent="0">
              <a:buNone/>
            </a:pPr>
            <a:r>
              <a:rPr lang="ru-RU" sz="1800" dirty="0" smtClean="0"/>
              <a:t>2. Выявить </a:t>
            </a:r>
            <a:r>
              <a:rPr lang="ru-RU" sz="1800" dirty="0"/>
              <a:t>соответствующие стандарты, как на международном уровне так и на  национальном уровне  - Германия и Россия</a:t>
            </a:r>
          </a:p>
          <a:p>
            <a:pPr marL="0" indent="0">
              <a:buNone/>
            </a:pPr>
            <a:r>
              <a:rPr lang="ru-RU" sz="1800" u="sng" dirty="0"/>
              <a:t>Предложение</a:t>
            </a:r>
            <a:r>
              <a:rPr lang="ru-RU" sz="1800" dirty="0"/>
              <a:t>: развивать двухсторонние декларации по критическим вопросам в области </a:t>
            </a:r>
            <a:r>
              <a:rPr lang="en-US" sz="1800" dirty="0"/>
              <a:t>IT</a:t>
            </a:r>
            <a:r>
              <a:rPr lang="ru-RU" sz="1800" dirty="0"/>
              <a:t>/ </a:t>
            </a:r>
            <a:r>
              <a:rPr lang="en-US" sz="1800" dirty="0" err="1"/>
              <a:t>CyberSec</a:t>
            </a:r>
            <a:r>
              <a:rPr lang="en-US" sz="1800" dirty="0"/>
              <a:t> </a:t>
            </a:r>
            <a:r>
              <a:rPr lang="ru-RU" sz="1800" dirty="0"/>
              <a:t>, уважая государственную законодательную власть и необходимость правительственного контроля на одной стороне – но однако также имея ввиду запросы  со стороны промышленности для осуществления совместных программ, учитывающих интересы промышленности  на другой стороне</a:t>
            </a:r>
          </a:p>
          <a:p>
            <a:pPr algn="ctr">
              <a:spcBef>
                <a:spcPts val="1200"/>
              </a:spcBef>
            </a:pPr>
            <a:endParaRPr lang="en-GB" sz="1800" u="sng" dirty="0" smtClean="0"/>
          </a:p>
        </p:txBody>
      </p:sp>
      <p:pic>
        <p:nvPicPr>
          <p:cNvPr id="43010" name="Picture 2"/>
          <p:cNvPicPr>
            <a:picLocks noChangeAspect="1" noChangeArrowheads="1"/>
          </p:cNvPicPr>
          <p:nvPr/>
        </p:nvPicPr>
        <p:blipFill>
          <a:blip r:embed="rId2"/>
          <a:srcRect/>
          <a:stretch>
            <a:fillRect/>
          </a:stretch>
        </p:blipFill>
        <p:spPr bwMode="auto">
          <a:xfrm>
            <a:off x="445062" y="1860132"/>
            <a:ext cx="3349355" cy="2315900"/>
          </a:xfrm>
          <a:prstGeom prst="rect">
            <a:avLst/>
          </a:prstGeom>
          <a:noFill/>
          <a:ln w="9525">
            <a:noFill/>
            <a:miter lim="800000"/>
            <a:headEnd/>
            <a:tailEnd/>
          </a:ln>
        </p:spPr>
      </p:pic>
      <p:pic>
        <p:nvPicPr>
          <p:cNvPr id="43011" name="Picture 3"/>
          <p:cNvPicPr>
            <a:picLocks noChangeAspect="1" noChangeArrowheads="1"/>
          </p:cNvPicPr>
          <p:nvPr/>
        </p:nvPicPr>
        <p:blipFill>
          <a:blip r:embed="rId3"/>
          <a:srcRect/>
          <a:stretch>
            <a:fillRect/>
          </a:stretch>
        </p:blipFill>
        <p:spPr bwMode="auto">
          <a:xfrm>
            <a:off x="455604" y="4386944"/>
            <a:ext cx="3322493" cy="1945141"/>
          </a:xfrm>
          <a:prstGeom prst="rect">
            <a:avLst/>
          </a:prstGeom>
          <a:noFill/>
          <a:ln w="9525">
            <a:noFill/>
            <a:miter lim="800000"/>
            <a:headEnd/>
            <a:tailEnd/>
          </a:ln>
        </p:spPr>
      </p:pic>
    </p:spTree>
    <p:extLst>
      <p:ext uri="{BB962C8B-B14F-4D97-AF65-F5344CB8AC3E}">
        <p14:creationId xmlns:p14="http://schemas.microsoft.com/office/powerpoint/2010/main" val="1983109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0" y="81360"/>
            <a:ext cx="9036496" cy="1287864"/>
          </a:xfrm>
          <a:prstGeom prst="rect">
            <a:avLst/>
          </a:prstGeom>
          <a:noFill/>
          <a:ln>
            <a:noFill/>
          </a:ln>
        </p:spPr>
        <p:txBody>
          <a:bodyPr lIns="0" tIns="0" rIns="0" bIns="0" anchor="ctr"/>
          <a:lstStyle/>
          <a:p>
            <a:pPr algn="ctr"/>
            <a:r>
              <a:rPr lang="ru-RU" sz="2400" b="1" spc="-1" dirty="0" smtClean="0">
                <a:solidFill>
                  <a:srgbClr val="C00000"/>
                </a:solidFill>
              </a:rPr>
              <a:t>ПРЕДЛОЖЕНИЯ КОМИТЕТА РСПП </a:t>
            </a:r>
          </a:p>
          <a:p>
            <a:pPr algn="ctr"/>
            <a:r>
              <a:rPr lang="ru-RU" sz="2400" b="1" spc="-1" dirty="0" smtClean="0">
                <a:solidFill>
                  <a:srgbClr val="C00000"/>
                </a:solidFill>
              </a:rPr>
              <a:t>в проект «Общенационального плана действий»</a:t>
            </a:r>
            <a:br>
              <a:rPr lang="ru-RU" sz="2400" b="1" spc="-1" dirty="0" smtClean="0">
                <a:solidFill>
                  <a:srgbClr val="C00000"/>
                </a:solidFill>
              </a:rPr>
            </a:br>
            <a:r>
              <a:rPr lang="ru-RU" sz="2400" b="1" spc="-1" dirty="0">
                <a:solidFill>
                  <a:srgbClr val="C00000"/>
                </a:solidFill>
              </a:rPr>
              <a:t> обеспечивающих восстановление занятости и доходов населения, рост экономики и долгосрочные структурные изменения».</a:t>
            </a:r>
          </a:p>
        </p:txBody>
      </p:sp>
      <p:sp>
        <p:nvSpPr>
          <p:cNvPr id="4" name="Прямоугольник 3"/>
          <p:cNvSpPr/>
          <p:nvPr/>
        </p:nvSpPr>
        <p:spPr>
          <a:xfrm>
            <a:off x="3542632" y="1494075"/>
            <a:ext cx="5601368" cy="4893647"/>
          </a:xfrm>
          <a:prstGeom prst="rect">
            <a:avLst/>
          </a:prstGeom>
        </p:spPr>
        <p:txBody>
          <a:bodyPr wrap="square">
            <a:spAutoFit/>
          </a:bodyPr>
          <a:lstStyle/>
          <a:p>
            <a:pPr marL="285750" indent="-285750">
              <a:buFont typeface="Arial" panose="020B0604020202020204" pitchFamily="34" charset="0"/>
              <a:buChar char="•"/>
            </a:pPr>
            <a:r>
              <a:rPr lang="ru-RU" sz="2400" dirty="0" smtClean="0"/>
              <a:t>Переход </a:t>
            </a:r>
            <a:r>
              <a:rPr lang="ru-RU" sz="2400" dirty="0"/>
              <a:t>промышленности к современным методам планирования и управления, </a:t>
            </a:r>
            <a:r>
              <a:rPr lang="ru-RU" sz="2400" dirty="0" smtClean="0"/>
              <a:t>базирующимся </a:t>
            </a:r>
            <a:r>
              <a:rPr lang="ru-RU" sz="2400" dirty="0"/>
              <a:t>на аналогах платформ типа «</a:t>
            </a:r>
            <a:r>
              <a:rPr lang="ru-RU" sz="2400" dirty="0" err="1"/>
              <a:t>Industry</a:t>
            </a:r>
            <a:r>
              <a:rPr lang="ru-RU" sz="2400" dirty="0"/>
              <a:t> 4.0». </a:t>
            </a:r>
            <a:endParaRPr lang="ru-RU" sz="2400" dirty="0" smtClean="0"/>
          </a:p>
          <a:p>
            <a:pPr marL="285750" indent="-285750">
              <a:buFont typeface="Arial" panose="020B0604020202020204" pitchFamily="34" charset="0"/>
              <a:buChar char="•"/>
            </a:pPr>
            <a:r>
              <a:rPr lang="ru-RU" sz="2400" dirty="0" smtClean="0"/>
              <a:t>Подготовка межведомственного плана  разработки и создания отечественной платформы</a:t>
            </a:r>
          </a:p>
          <a:p>
            <a:r>
              <a:rPr lang="ru-RU" sz="2400" dirty="0"/>
              <a:t> </a:t>
            </a:r>
            <a:r>
              <a:rPr lang="ru-RU" sz="2400" dirty="0" smtClean="0"/>
              <a:t>   «</a:t>
            </a:r>
            <a:r>
              <a:rPr lang="ru-RU" sz="2400" dirty="0"/>
              <a:t>Промышленность РФ 4.0</a:t>
            </a:r>
            <a:r>
              <a:rPr lang="ru-RU" sz="2400" dirty="0" smtClean="0"/>
              <a:t>».</a:t>
            </a:r>
          </a:p>
          <a:p>
            <a:pPr marL="285750" indent="-285750">
              <a:buFont typeface="Arial" panose="020B0604020202020204" pitchFamily="34" charset="0"/>
              <a:buChar char="•"/>
            </a:pPr>
            <a:r>
              <a:rPr lang="ru-RU" sz="2400" dirty="0" smtClean="0"/>
              <a:t>Утверждение и реализация программы разработки и внедрения комплекса </a:t>
            </a:r>
            <a:r>
              <a:rPr lang="en-US" sz="2400" dirty="0" smtClean="0"/>
              <a:t>IT </a:t>
            </a:r>
            <a:r>
              <a:rPr lang="ru-RU" sz="2400" dirty="0" smtClean="0"/>
              <a:t>стандартов </a:t>
            </a:r>
            <a:r>
              <a:rPr lang="ru-RU" sz="2400" dirty="0"/>
              <a:t>для платформы «Промышленность РФ 4.0</a:t>
            </a:r>
            <a:r>
              <a:rPr lang="ru-RU" sz="2400" dirty="0" smtClean="0"/>
              <a:t>».</a:t>
            </a:r>
            <a:endParaRPr lang="ru-RU" sz="24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70420"/>
            <a:ext cx="3212844" cy="454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60942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D387FA-729B-4BBE-A19B-5FE1A60E491F}"/>
              </a:ext>
            </a:extLst>
          </p:cNvPr>
          <p:cNvSpPr txBox="1"/>
          <p:nvPr/>
        </p:nvSpPr>
        <p:spPr>
          <a:xfrm>
            <a:off x="-324544" y="1124744"/>
            <a:ext cx="9756576" cy="523220"/>
          </a:xfrm>
          <a:prstGeom prst="rect">
            <a:avLst/>
          </a:prstGeom>
          <a:noFill/>
        </p:spPr>
        <p:txBody>
          <a:bodyPr wrap="square" rtlCol="0">
            <a:spAutoFit/>
          </a:bodyPr>
          <a:lstStyle/>
          <a:p>
            <a:r>
              <a:rPr lang="ru-RU" sz="2800" b="1" dirty="0" smtClean="0"/>
              <a:t>	</a:t>
            </a:r>
            <a:endParaRPr lang="ru-RU" sz="2100" dirty="0" smtClean="0">
              <a:latin typeface="Arial Narrow" panose="020B0606020202030204" pitchFamily="34" charset="0"/>
            </a:endParaRPr>
          </a:p>
        </p:txBody>
      </p:sp>
      <p:sp>
        <p:nvSpPr>
          <p:cNvPr id="7" name="Заголовок 6">
            <a:extLst>
              <a:ext uri="{FF2B5EF4-FFF2-40B4-BE49-F238E27FC236}">
                <a16:creationId xmlns:a16="http://schemas.microsoft.com/office/drawing/2014/main" id="{E7FAEEB0-7EE5-4E6D-9ECB-DB493F8F63E5}"/>
              </a:ext>
            </a:extLst>
          </p:cNvPr>
          <p:cNvSpPr>
            <a:spLocks noGrp="1"/>
          </p:cNvSpPr>
          <p:nvPr>
            <p:ph type="title" idx="4294967295"/>
          </p:nvPr>
        </p:nvSpPr>
        <p:spPr>
          <a:xfrm>
            <a:off x="662940" y="368802"/>
            <a:ext cx="7886700" cy="957078"/>
          </a:xfrm>
          <a:prstGeom prst="rect">
            <a:avLst/>
          </a:prstGeom>
        </p:spPr>
        <p:txBody>
          <a:bodyPr>
            <a:normAutofit/>
          </a:bodyPr>
          <a:lstStyle/>
          <a:p>
            <a:pPr algn="ctr"/>
            <a:r>
              <a:rPr lang="ru-RU" sz="2800" b="1" dirty="0" smtClean="0">
                <a:solidFill>
                  <a:srgbClr val="C00000"/>
                </a:solidFill>
              </a:rPr>
              <a:t>НЕОБХОДИМ ШТАБ ПО СОЗДАНИЮ </a:t>
            </a:r>
            <a:br>
              <a:rPr lang="ru-RU" sz="2800" b="1" dirty="0" smtClean="0">
                <a:solidFill>
                  <a:srgbClr val="C00000"/>
                </a:solidFill>
              </a:rPr>
            </a:br>
            <a:r>
              <a:rPr lang="ru-RU" sz="2800" b="1" dirty="0" smtClean="0">
                <a:solidFill>
                  <a:srgbClr val="C00000"/>
                </a:solidFill>
              </a:rPr>
              <a:t>«ПРОМЫШЛЕННОСТИ РФ 4.0»</a:t>
            </a:r>
            <a:endParaRPr lang="ru-RU" sz="2800" b="1" dirty="0">
              <a:solidFill>
                <a:srgbClr val="C00000"/>
              </a:solidFill>
            </a:endParaRPr>
          </a:p>
        </p:txBody>
      </p:sp>
      <p:sp>
        <p:nvSpPr>
          <p:cNvPr id="2" name="Прямоугольник 1"/>
          <p:cNvSpPr/>
          <p:nvPr/>
        </p:nvSpPr>
        <p:spPr>
          <a:xfrm>
            <a:off x="179512" y="1386354"/>
            <a:ext cx="8712968" cy="5010346"/>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Управление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процессами </a:t>
            </a: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создания цифровых производств должно вестись из единого центра.</a:t>
            </a:r>
          </a:p>
          <a:p>
            <a:pPr marL="342900" indent="-342900" algn="just">
              <a:lnSpc>
                <a:spcPct val="107000"/>
              </a:lnSpc>
              <a:spcAft>
                <a:spcPts val="800"/>
              </a:spcAft>
              <a:buFont typeface="Arial" panose="020B0604020202020204" pitchFamily="34" charset="0"/>
              <a:buChar char="•"/>
            </a:pP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Все инновационные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разработки </a:t>
            </a: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необходимо вести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в едином русле, по единой системе </a:t>
            </a: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и ПО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ЕДИНЫМ СТАНДАРТАМ. </a:t>
            </a:r>
            <a:endPar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Уже завтра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наши </a:t>
            </a:r>
            <a:r>
              <a:rPr lang="ru-RU" sz="28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корпорации </a:t>
            </a:r>
            <a:r>
              <a:rPr lang="ru-RU" sz="28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будут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взаимодействовать друг с </a:t>
            </a: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другом и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осуществлять кооперацию на уровне информационных систем. </a:t>
            </a:r>
            <a:endPar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Необходим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межведомственный штаб по </a:t>
            </a:r>
            <a:r>
              <a:rPr lang="ru-RU"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созданию </a:t>
            </a:r>
            <a:r>
              <a:rPr lang="ru-RU"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в России платформы «Промышленность РФ 4.0». </a:t>
            </a:r>
            <a:endParaRPr lang="ru-RU"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5809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51" y="3143250"/>
            <a:ext cx="3200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txBox="1">
            <a:spLocks/>
          </p:cNvSpPr>
          <p:nvPr/>
        </p:nvSpPr>
        <p:spPr bwMode="gray">
          <a:xfrm>
            <a:off x="3730227" y="3752166"/>
            <a:ext cx="4229123" cy="720080"/>
          </a:xfrm>
          <a:prstGeom prst="rect">
            <a:avLst/>
          </a:prstGeom>
          <a:noFill/>
          <a:ln w="9525">
            <a:noFill/>
            <a:miter lim="800000"/>
            <a:headEnd/>
            <a:tailEnd/>
          </a:ln>
          <a:effectLst>
            <a:innerShdw blurRad="114300">
              <a:prstClr val="black"/>
            </a:innerShdw>
          </a:effectLst>
        </p:spPr>
        <p:txBody>
          <a:bodyPr anchor="ctr">
            <a:scene3d>
              <a:camera prst="orthographicFront"/>
              <a:lightRig rig="balanced" dir="t">
                <a:rot lat="0" lon="0" rev="2100000"/>
              </a:lightRig>
            </a:scene3d>
            <a:sp3d extrusionH="57150" prstMaterial="metal">
              <a:bevelT w="38100" h="25400" prst="coolSlant"/>
              <a:contourClr>
                <a:schemeClr val="bg2"/>
              </a:contourClr>
            </a:sp3d>
          </a:bodyPr>
          <a:lstStyle/>
          <a:p>
            <a:pPr algn="ctr">
              <a:spcBef>
                <a:spcPts val="4800"/>
              </a:spcBef>
              <a:defRPr/>
            </a:pPr>
            <a:r>
              <a:rPr lang="ru-RU" sz="4000" b="1" kern="0" dirty="0">
                <a:ln w="50800"/>
                <a:solidFill>
                  <a:schemeClr val="accent1">
                    <a:lumMod val="75000"/>
                    <a:alpha val="42000"/>
                  </a:schemeClr>
                </a:solidFill>
                <a:effectLst>
                  <a:outerShdw blurRad="50800" dist="50800" dir="5400000" algn="ctr" rotWithShape="0">
                    <a:schemeClr val="bg1">
                      <a:lumMod val="75000"/>
                    </a:schemeClr>
                  </a:outerShdw>
                </a:effectLst>
                <a:latin typeface="+mj-lt"/>
                <a:ea typeface="+mj-ea"/>
                <a:cs typeface="+mj-cs"/>
              </a:rPr>
              <a:t>(495) 663-04-50</a:t>
            </a:r>
          </a:p>
        </p:txBody>
      </p:sp>
      <p:sp>
        <p:nvSpPr>
          <p:cNvPr id="12" name="Заголовок 1"/>
          <p:cNvSpPr txBox="1">
            <a:spLocks/>
          </p:cNvSpPr>
          <p:nvPr/>
        </p:nvSpPr>
        <p:spPr bwMode="gray">
          <a:xfrm>
            <a:off x="3629025" y="4472184"/>
            <a:ext cx="4586313" cy="560674"/>
          </a:xfrm>
          <a:prstGeom prst="rect">
            <a:avLst/>
          </a:prstGeom>
          <a:noFill/>
          <a:ln w="9525">
            <a:noFill/>
            <a:miter lim="800000"/>
            <a:headEnd/>
            <a:tailEnd/>
          </a:ln>
          <a:effectLst>
            <a:innerShdw blurRad="114300">
              <a:prstClr val="black"/>
            </a:innerShdw>
            <a:reflection blurRad="6350" stA="52000" endA="300" endPos="35000" dir="5400000" sy="-100000" algn="bl" rotWithShape="0"/>
          </a:effectLst>
        </p:spPr>
        <p:txBody>
          <a:bodyPr anchor="ctr">
            <a:scene3d>
              <a:camera prst="orthographicFront"/>
              <a:lightRig rig="balanced" dir="t">
                <a:rot lat="0" lon="0" rev="2100000"/>
              </a:lightRig>
            </a:scene3d>
            <a:sp3d extrusionH="57150" prstMaterial="metal">
              <a:bevelT w="38100" h="25400" prst="coolSlant"/>
              <a:contourClr>
                <a:schemeClr val="bg2"/>
              </a:contourClr>
            </a:sp3d>
          </a:bodyPr>
          <a:lstStyle/>
          <a:p>
            <a:pPr algn="ctr">
              <a:spcBef>
                <a:spcPts val="4800"/>
              </a:spcBef>
              <a:defRPr/>
            </a:pPr>
            <a:r>
              <a:rPr lang="en-US"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rPr>
              <a:t>RGTR@RSPP.RU</a:t>
            </a:r>
            <a:endParaRPr lang="ru-RU"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endParaRPr>
          </a:p>
        </p:txBody>
      </p:sp>
      <p:sp>
        <p:nvSpPr>
          <p:cNvPr id="13" name="Заголовок 1"/>
          <p:cNvSpPr txBox="1">
            <a:spLocks/>
          </p:cNvSpPr>
          <p:nvPr/>
        </p:nvSpPr>
        <p:spPr bwMode="gray">
          <a:xfrm>
            <a:off x="3664769" y="5062185"/>
            <a:ext cx="4514824" cy="428628"/>
          </a:xfrm>
          <a:prstGeom prst="rect">
            <a:avLst/>
          </a:prstGeom>
          <a:noFill/>
          <a:ln w="9525">
            <a:noFill/>
            <a:miter lim="800000"/>
            <a:headEnd/>
            <a:tailEnd/>
          </a:ln>
          <a:effectLst>
            <a:innerShdw blurRad="114300">
              <a:prstClr val="black"/>
            </a:innerShdw>
          </a:effectLst>
        </p:spPr>
        <p:txBody>
          <a:bodyPr anchor="ctr">
            <a:scene3d>
              <a:camera prst="orthographicFront"/>
              <a:lightRig rig="balanced" dir="t">
                <a:rot lat="0" lon="0" rev="2100000"/>
              </a:lightRig>
            </a:scene3d>
            <a:sp3d extrusionH="57150" prstMaterial="metal">
              <a:bevelT w="38100" h="25400" prst="coolSlant"/>
              <a:contourClr>
                <a:schemeClr val="bg2"/>
              </a:contourClr>
            </a:sp3d>
          </a:bodyPr>
          <a:lstStyle/>
          <a:p>
            <a:pPr algn="ctr">
              <a:spcBef>
                <a:spcPts val="4800"/>
              </a:spcBef>
              <a:defRPr/>
            </a:pPr>
            <a:r>
              <a:rPr lang="en-US"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rPr>
              <a:t>www.RGTR.RU</a:t>
            </a:r>
            <a:endParaRPr lang="ru-RU"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endParaRPr>
          </a:p>
        </p:txBody>
      </p:sp>
      <p:sp>
        <p:nvSpPr>
          <p:cNvPr id="15" name="Заголовок 1"/>
          <p:cNvSpPr txBox="1">
            <a:spLocks/>
          </p:cNvSpPr>
          <p:nvPr/>
        </p:nvSpPr>
        <p:spPr bwMode="gray">
          <a:xfrm>
            <a:off x="457200" y="207963"/>
            <a:ext cx="8229600" cy="792162"/>
          </a:xfrm>
          <a:prstGeom prst="rect">
            <a:avLst/>
          </a:prstGeom>
          <a:noFill/>
          <a:ln w="9525">
            <a:noFill/>
            <a:miter lim="800000"/>
            <a:headEnd/>
            <a:tailEnd/>
          </a:ln>
          <a:effectLst/>
        </p:spPr>
        <p:txBody>
          <a:bodyPr anchor="ctr"/>
          <a:lstStyle/>
          <a:p>
            <a:pPr algn="ctr" eaLnBrk="0" hangingPunct="0">
              <a:defRPr/>
            </a:pPr>
            <a:r>
              <a:rPr lang="ru-RU" sz="2400" b="1" kern="0">
                <a:solidFill>
                  <a:srgbClr val="000000"/>
                </a:solidFill>
                <a:latin typeface="+mj-lt"/>
                <a:ea typeface="+mj-ea"/>
                <a:cs typeface="+mj-cs"/>
              </a:rPr>
              <a:t>СХЕМА ВЗАИМОДЕЙСТВИЯ</a:t>
            </a:r>
            <a:endParaRPr lang="ru-RU" sz="2400" b="1" kern="0" dirty="0">
              <a:latin typeface="+mj-lt"/>
              <a:ea typeface="+mj-ea"/>
              <a:cs typeface="+mj-cs"/>
            </a:endParaRPr>
          </a:p>
        </p:txBody>
      </p:sp>
      <p:sp>
        <p:nvSpPr>
          <p:cNvPr id="16" name="Прямоугольник 15"/>
          <p:cNvSpPr/>
          <p:nvPr/>
        </p:nvSpPr>
        <p:spPr>
          <a:xfrm>
            <a:off x="0" y="0"/>
            <a:ext cx="9144000" cy="1000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Прямоугольник 16"/>
          <p:cNvSpPr/>
          <p:nvPr/>
        </p:nvSpPr>
        <p:spPr>
          <a:xfrm>
            <a:off x="0" y="142875"/>
            <a:ext cx="892968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p:cNvSpPr/>
          <p:nvPr/>
        </p:nvSpPr>
        <p:spPr>
          <a:xfrm>
            <a:off x="8929688" y="3214688"/>
            <a:ext cx="214312" cy="3643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8929688" y="1071563"/>
            <a:ext cx="214312" cy="207168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Заголовок 20"/>
          <p:cNvSpPr>
            <a:spLocks noGrp="1"/>
          </p:cNvSpPr>
          <p:nvPr>
            <p:ph type="title"/>
          </p:nvPr>
        </p:nvSpPr>
        <p:spPr>
          <a:xfrm>
            <a:off x="1167971" y="1711325"/>
            <a:ext cx="7652501" cy="792162"/>
          </a:xfrm>
          <a:ln>
            <a:miter lim="800000"/>
            <a:headEnd/>
            <a:tailEnd/>
          </a:ln>
        </p:spPr>
        <p:txBody>
          <a:bodyPr>
            <a:normAutofit fontScale="90000"/>
          </a:bodyPr>
          <a:lstStyle/>
          <a:p>
            <a:pPr>
              <a:spcBef>
                <a:spcPts val="4800"/>
              </a:spcBef>
              <a:defRPr/>
            </a:pPr>
            <a:r>
              <a:rPr lang="ru-RU" sz="6000" cap="all" dirty="0" smtClean="0">
                <a:ln w="0"/>
                <a:solidFill>
                  <a:schemeClr val="accent2">
                    <a:lumMod val="60000"/>
                    <a:lumOff val="40000"/>
                  </a:schemeClr>
                </a:solidFill>
                <a:effectLst>
                  <a:reflection blurRad="12700" stA="50000" endPos="50000" dist="5000" dir="5400000" sy="-100000" rotWithShape="0"/>
                </a:effectLst>
              </a:rPr>
              <a:t>ЗА ВНИМАНИЕ!</a:t>
            </a:r>
            <a:endParaRPr lang="ru-RU" sz="6000" cap="all" dirty="0">
              <a:ln w="0"/>
              <a:solidFill>
                <a:schemeClr val="accent2">
                  <a:lumMod val="60000"/>
                  <a:lumOff val="40000"/>
                </a:schemeClr>
              </a:solidFill>
              <a:effectLst>
                <a:reflection blurRad="12700" stA="50000" endPos="50000" dist="5000" dir="5400000" sy="-100000" rotWithShape="0"/>
              </a:effectLst>
            </a:endParaRPr>
          </a:p>
        </p:txBody>
      </p:sp>
      <p:sp>
        <p:nvSpPr>
          <p:cNvPr id="23" name="Заголовок 1"/>
          <p:cNvSpPr txBox="1">
            <a:spLocks/>
          </p:cNvSpPr>
          <p:nvPr/>
        </p:nvSpPr>
        <p:spPr bwMode="gray">
          <a:xfrm>
            <a:off x="1115616" y="647560"/>
            <a:ext cx="8258204" cy="857256"/>
          </a:xfrm>
          <a:prstGeom prst="rect">
            <a:avLst/>
          </a:prstGeom>
          <a:noFill/>
          <a:ln w="9525">
            <a:noFill/>
            <a:miter lim="800000"/>
            <a:headEnd/>
            <a:tailEnd/>
          </a:ln>
          <a:effectLst>
            <a:innerShdw blurRad="114300">
              <a:prstClr val="black"/>
            </a:innerShdw>
          </a:effectLst>
        </p:spPr>
        <p:txBody>
          <a:bodyPr spcFirstLastPara="1" anchor="ctr">
            <a:prstTxWarp prst="textArchUp">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ts val="4800"/>
              </a:spcBef>
              <a:defRPr/>
            </a:pPr>
            <a:r>
              <a:rPr lang="ru-RU" sz="6000" b="1" kern="0" cap="all" dirty="0" smtClean="0">
                <a:ln w="0"/>
                <a:solidFill>
                  <a:schemeClr val="accent2">
                    <a:lumMod val="60000"/>
                    <a:lumOff val="40000"/>
                  </a:schemeClr>
                </a:solidFill>
                <a:effectLst>
                  <a:reflection blurRad="12700" stA="50000" endPos="50000" dist="5000" dir="5400000" sy="-100000" rotWithShape="0"/>
                </a:effectLst>
                <a:latin typeface="+mj-lt"/>
                <a:ea typeface="+mj-ea"/>
                <a:cs typeface="+mj-cs"/>
              </a:rPr>
              <a:t>СПАСИБО</a:t>
            </a:r>
            <a:endParaRPr lang="ru-RU" sz="6000" b="1" kern="0" cap="all" dirty="0">
              <a:ln w="0"/>
              <a:solidFill>
                <a:schemeClr val="accent2">
                  <a:lumMod val="60000"/>
                  <a:lumOff val="40000"/>
                </a:schemeClr>
              </a:solidFill>
              <a:effectLst>
                <a:reflection blurRad="12700" stA="50000" endPos="50000" dist="5000" dir="5400000" sy="-100000" rotWithShape="0"/>
              </a:effectLst>
              <a:latin typeface="+mj-lt"/>
              <a:ea typeface="+mj-ea"/>
              <a:cs typeface="+mj-cs"/>
            </a:endParaRPr>
          </a:p>
        </p:txBody>
      </p:sp>
      <p:sp>
        <p:nvSpPr>
          <p:cNvPr id="2" name="Прямоугольник 1"/>
          <p:cNvSpPr/>
          <p:nvPr/>
        </p:nvSpPr>
        <p:spPr>
          <a:xfrm>
            <a:off x="3059832" y="5589240"/>
            <a:ext cx="5869856" cy="707886"/>
          </a:xfrm>
          <a:prstGeom prst="rect">
            <a:avLst/>
          </a:prstGeom>
        </p:spPr>
        <p:txBody>
          <a:bodyPr wrap="square">
            <a:spAutoFit/>
          </a:bodyPr>
          <a:lstStyle/>
          <a:p>
            <a:r>
              <a:rPr lang="ru-RU" sz="2000" dirty="0"/>
              <a:t>Наша страница в </a:t>
            </a:r>
            <a:r>
              <a:rPr lang="en-US" sz="2000" dirty="0"/>
              <a:t>Facebook</a:t>
            </a:r>
            <a:r>
              <a:rPr lang="ru-RU" sz="2000" dirty="0"/>
              <a:t>: </a:t>
            </a:r>
            <a:r>
              <a:rPr lang="ru-RU" sz="2000" u="sng" dirty="0">
                <a:hlinkClick r:id="rId3"/>
              </a:rPr>
              <a:t>https://www.facebook.com/www.RGTR.ru</a:t>
            </a:r>
            <a:r>
              <a:rPr lang="ru-RU" u="sng" dirty="0">
                <a:hlinkClick r:id="rId3"/>
              </a:rPr>
              <a:t>/</a:t>
            </a:r>
            <a:endParaRPr lang="ru-RU" dirty="0"/>
          </a:p>
        </p:txBody>
      </p:sp>
    </p:spTree>
    <p:extLst>
      <p:ext uri="{BB962C8B-B14F-4D97-AF65-F5344CB8AC3E}">
        <p14:creationId xmlns:p14="http://schemas.microsoft.com/office/powerpoint/2010/main" val="167776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692696"/>
            <a:ext cx="5832648" cy="5170646"/>
          </a:xfrm>
          <a:prstGeom prst="rect">
            <a:avLst/>
          </a:prstGeom>
        </p:spPr>
        <p:txBody>
          <a:bodyPr wrap="square">
            <a:spAutoFit/>
          </a:bodyPr>
          <a:lstStyle/>
          <a:p>
            <a:r>
              <a:rPr lang="ru-RU" sz="2400" dirty="0" smtClean="0">
                <a:effectLst>
                  <a:outerShdw blurRad="50800" dist="38100" dir="2700000" algn="tl" rotWithShape="0">
                    <a:prstClr val="black">
                      <a:alpha val="40000"/>
                    </a:prstClr>
                  </a:outerShdw>
                </a:effectLst>
              </a:rPr>
              <a:t>"Народ, не желающий кормить свою армию, вскоре будет вынужден кормить чужую" </a:t>
            </a:r>
            <a:endParaRPr lang="ru-RU" sz="2400" dirty="0">
              <a:effectLst>
                <a:outerShdw blurRad="50800" dist="38100" dir="2700000" algn="tl" rotWithShape="0">
                  <a:prstClr val="black">
                    <a:alpha val="40000"/>
                  </a:prstClr>
                </a:outerShdw>
              </a:effectLst>
            </a:endParaRPr>
          </a:p>
          <a:p>
            <a:r>
              <a:rPr lang="ru-RU" b="1" dirty="0" smtClean="0">
                <a:effectLst>
                  <a:outerShdw blurRad="50800" dist="38100" dir="2700000" algn="tl" rotWithShape="0">
                    <a:prstClr val="black">
                      <a:alpha val="40000"/>
                    </a:prstClr>
                  </a:outerShdw>
                </a:effectLst>
              </a:rPr>
              <a:t>			Наполеон Бонапарт</a:t>
            </a:r>
          </a:p>
          <a:p>
            <a:endParaRPr lang="ru-RU" sz="2400" b="1" dirty="0">
              <a:effectLst>
                <a:outerShdw blurRad="50800" dist="38100" dir="2700000" algn="tl" rotWithShape="0">
                  <a:prstClr val="black">
                    <a:alpha val="40000"/>
                  </a:prstClr>
                </a:outerShdw>
              </a:effectLst>
            </a:endParaRPr>
          </a:p>
          <a:p>
            <a:endParaRPr lang="ru-RU" sz="2400" b="1" dirty="0" smtClean="0">
              <a:effectLst>
                <a:outerShdw blurRad="50800" dist="38100" dir="2700000" algn="tl" rotWithShape="0">
                  <a:prstClr val="black">
                    <a:alpha val="40000"/>
                  </a:prstClr>
                </a:outerShdw>
              </a:effectLst>
            </a:endParaRPr>
          </a:p>
          <a:p>
            <a:r>
              <a:rPr lang="ru-RU" sz="2400" b="1" dirty="0" smtClean="0">
                <a:solidFill>
                  <a:srgbClr val="0070C0"/>
                </a:solidFill>
                <a:effectLst>
                  <a:outerShdw blurRad="50800" dist="38100" dir="2700000" algn="tl" rotWithShape="0">
                    <a:prstClr val="black">
                      <a:alpha val="40000"/>
                    </a:prstClr>
                  </a:outerShdw>
                </a:effectLst>
              </a:rPr>
              <a:t>«Страна, не разрабатывающая свои стандарты будет работать по чужим стандартам»</a:t>
            </a:r>
          </a:p>
          <a:p>
            <a:endParaRPr lang="ru-RU" sz="2400" b="1" dirty="0">
              <a:solidFill>
                <a:srgbClr val="0070C0"/>
              </a:solidFill>
              <a:effectLst>
                <a:outerShdw blurRad="50800" dist="38100" dir="2700000" algn="tl" rotWithShape="0">
                  <a:prstClr val="black">
                    <a:alpha val="40000"/>
                  </a:prstClr>
                </a:outerShdw>
              </a:effectLst>
            </a:endParaRPr>
          </a:p>
          <a:p>
            <a:r>
              <a:rPr lang="ru-RU" sz="2400" b="1" dirty="0" smtClean="0">
                <a:solidFill>
                  <a:srgbClr val="0070C0"/>
                </a:solidFill>
                <a:effectLst>
                  <a:outerShdw blurRad="50800" dist="38100" dir="2700000" algn="tl" rotWithShape="0">
                    <a:prstClr val="black">
                      <a:alpha val="40000"/>
                    </a:prstClr>
                  </a:outerShdw>
                </a:effectLst>
              </a:rPr>
              <a:t>Пример: фактическое исчезновение национальной промышленности в странах Восточной Европы (заводы ИКАРУС, ВЭФ, РАФ и т.д.)</a:t>
            </a:r>
            <a:endParaRPr lang="ru-RU" sz="2400" b="1" dirty="0">
              <a:solidFill>
                <a:srgbClr val="0070C0"/>
              </a:solidFill>
              <a:effectLst>
                <a:outerShdw blurRad="50800" dist="38100" dir="2700000" algn="tl" rotWithShape="0">
                  <a:prstClr val="black">
                    <a:alpha val="40000"/>
                  </a:prstClr>
                </a:outerShdw>
              </a:effectLst>
            </a:endParaRPr>
          </a:p>
        </p:txBody>
      </p:sp>
      <p:pic>
        <p:nvPicPr>
          <p:cNvPr id="3074" name="Picture 2" descr="http://im7-tub-ru.yandex.net/i?id=184159291-57-72&amp;n=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3645"/>
            <a:ext cx="1595590" cy="2178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effectLst>
                  <a:outerShdw blurRad="38100" dist="38100" dir="2700000" algn="tl">
                    <a:srgbClr val="000000">
                      <a:alpha val="43137"/>
                    </a:srgbClr>
                  </a:outerShdw>
                </a:effectLst>
                <a:latin typeface="+mn-lt"/>
              </a:rPr>
              <a:t/>
            </a:r>
            <a:br>
              <a:rPr lang="ru-RU" b="1" dirty="0" smtClean="0">
                <a:solidFill>
                  <a:srgbClr val="C00000"/>
                </a:solidFill>
                <a:effectLst>
                  <a:outerShdw blurRad="38100" dist="38100" dir="2700000" algn="tl">
                    <a:srgbClr val="000000">
                      <a:alpha val="43137"/>
                    </a:srgbClr>
                  </a:outerShdw>
                </a:effectLst>
                <a:latin typeface="+mn-lt"/>
              </a:rPr>
            </a:br>
            <a:r>
              <a:rPr lang="ru-RU" sz="3600" b="1" dirty="0" smtClean="0">
                <a:solidFill>
                  <a:srgbClr val="C00000"/>
                </a:solidFill>
                <a:effectLst>
                  <a:outerShdw blurRad="38100" dist="38100" dir="2700000" algn="tl">
                    <a:srgbClr val="000000">
                      <a:alpha val="43137"/>
                    </a:srgbClr>
                  </a:outerShdw>
                </a:effectLst>
                <a:latin typeface="+mn-lt"/>
              </a:rPr>
              <a:t>По инициативе Комитета РСПП в 2015 году был принят 162-ФЗ «О стандартизации в РФ» </a:t>
            </a:r>
            <a:r>
              <a:rPr lang="ru-RU" sz="3600" b="1" dirty="0">
                <a:solidFill>
                  <a:srgbClr val="C00000"/>
                </a:solidFill>
                <a:effectLst>
                  <a:outerShdw blurRad="38100" dist="38100" dir="2700000" algn="tl">
                    <a:srgbClr val="000000">
                      <a:alpha val="43137"/>
                    </a:srgbClr>
                  </a:outerShdw>
                </a:effectLst>
                <a:latin typeface="+mn-lt"/>
              </a:rPr>
              <a:t/>
            </a:r>
            <a:br>
              <a:rPr lang="ru-RU" sz="3600" b="1" dirty="0">
                <a:solidFill>
                  <a:srgbClr val="C00000"/>
                </a:solidFill>
                <a:effectLst>
                  <a:outerShdw blurRad="38100" dist="38100" dir="2700000" algn="tl">
                    <a:srgbClr val="000000">
                      <a:alpha val="43137"/>
                    </a:srgbClr>
                  </a:outerShdw>
                </a:effectLst>
                <a:latin typeface="+mn-lt"/>
              </a:rPr>
            </a:br>
            <a:endParaRPr lang="ru-RU" sz="3600" dirty="0">
              <a:solidFill>
                <a:schemeClr val="tx1"/>
              </a:solidFill>
            </a:endParaRPr>
          </a:p>
        </p:txBody>
      </p:sp>
      <p:sp>
        <p:nvSpPr>
          <p:cNvPr id="3" name="Содержимое 2"/>
          <p:cNvSpPr>
            <a:spLocks noGrp="1"/>
          </p:cNvSpPr>
          <p:nvPr>
            <p:ph sz="half" idx="1"/>
          </p:nvPr>
        </p:nvSpPr>
        <p:spPr>
          <a:xfrm>
            <a:off x="323528" y="1556792"/>
            <a:ext cx="8643998" cy="4911741"/>
          </a:xfrm>
        </p:spPr>
        <p:txBody>
          <a:bodyPr anchor="t">
            <a:normAutofit fontScale="92500" lnSpcReduction="10000"/>
          </a:bodyPr>
          <a:lstStyle/>
          <a:p>
            <a:pPr marL="0" indent="0" algn="just">
              <a:buNone/>
            </a:pPr>
            <a:r>
              <a:rPr lang="ru-RU" sz="3200" dirty="0" smtClean="0"/>
              <a:t>Значение стандартов значительно возросло:</a:t>
            </a:r>
          </a:p>
          <a:p>
            <a:pPr marL="514350" indent="-514350" algn="just">
              <a:buAutoNum type="arabicPeriod"/>
            </a:pPr>
            <a:r>
              <a:rPr lang="ru-RU" sz="3200" dirty="0" smtClean="0"/>
              <a:t>Стандарты стали востребованы при </a:t>
            </a:r>
            <a:r>
              <a:rPr lang="ru-RU" sz="3200" dirty="0" err="1" smtClean="0"/>
              <a:t>госзакупках</a:t>
            </a:r>
            <a:r>
              <a:rPr lang="ru-RU" sz="3200" dirty="0" smtClean="0"/>
              <a:t>.</a:t>
            </a:r>
          </a:p>
          <a:p>
            <a:pPr marL="514350" indent="-514350" algn="just">
              <a:buAutoNum type="arabicPeriod"/>
            </a:pPr>
            <a:r>
              <a:rPr lang="ru-RU" sz="3200" dirty="0" smtClean="0"/>
              <a:t>Применение ссылок на стандарты позволило быстро и эффективно решать вопросы безопасности.</a:t>
            </a:r>
          </a:p>
          <a:p>
            <a:pPr marL="514350" indent="-514350" algn="just">
              <a:buFont typeface="Arial" panose="020B0604020202020204" pitchFamily="34" charset="0"/>
              <a:buAutoNum type="arabicPeriod"/>
            </a:pPr>
            <a:r>
              <a:rPr lang="ru-RU" sz="3200" dirty="0" smtClean="0"/>
              <a:t>Возрождается военная стандартизация и стандартизация оборонной продукции.</a:t>
            </a:r>
          </a:p>
          <a:p>
            <a:pPr marL="514350" indent="-514350" algn="just">
              <a:buFont typeface="Arial" panose="020B0604020202020204" pitchFamily="34" charset="0"/>
              <a:buAutoNum type="arabicPeriod"/>
            </a:pPr>
            <a:r>
              <a:rPr lang="ru-RU" sz="3200" dirty="0" smtClean="0"/>
              <a:t>Особую роль играет стандартизация при реализации программ </a:t>
            </a:r>
            <a:r>
              <a:rPr lang="ru-RU" sz="3200" dirty="0" err="1" smtClean="0"/>
              <a:t>импортозамещения</a:t>
            </a:r>
            <a:r>
              <a:rPr lang="ru-RU" sz="3200" dirty="0" smtClean="0"/>
              <a:t> и увеличении экспорта. </a:t>
            </a:r>
          </a:p>
        </p:txBody>
      </p:sp>
    </p:spTree>
    <p:extLst>
      <p:ext uri="{BB962C8B-B14F-4D97-AF65-F5344CB8AC3E}">
        <p14:creationId xmlns:p14="http://schemas.microsoft.com/office/powerpoint/2010/main" val="142832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Рисунок 67"/>
          <p:cNvPicPr/>
          <p:nvPr/>
        </p:nvPicPr>
        <p:blipFill>
          <a:blip r:embed="rId2"/>
          <a:stretch/>
        </p:blipFill>
        <p:spPr>
          <a:xfrm>
            <a:off x="6135928" y="4334449"/>
            <a:ext cx="2169279" cy="1666391"/>
          </a:xfrm>
          <a:prstGeom prst="rect">
            <a:avLst/>
          </a:prstGeom>
          <a:ln>
            <a:noFill/>
          </a:ln>
        </p:spPr>
      </p:pic>
      <p:sp>
        <p:nvSpPr>
          <p:cNvPr id="69" name="TextShape 1"/>
          <p:cNvSpPr txBox="1"/>
          <p:nvPr/>
        </p:nvSpPr>
        <p:spPr>
          <a:xfrm>
            <a:off x="313370" y="476672"/>
            <a:ext cx="8842422" cy="1710125"/>
          </a:xfrm>
          <a:prstGeom prst="rect">
            <a:avLst/>
          </a:prstGeom>
          <a:noFill/>
          <a:ln>
            <a:noFill/>
          </a:ln>
        </p:spPr>
        <p:txBody>
          <a:bodyPr wrap="square" lIns="81638" tIns="40819" rIns="81638" bIns="40819">
            <a:spAutoFit/>
          </a:bodyPr>
          <a:lstStyle/>
          <a:p>
            <a:pPr algn="ctr"/>
            <a:r>
              <a:rPr lang="ru-RU" sz="2177" b="1" spc="-1" dirty="0" smtClean="0">
                <a:solidFill>
                  <a:schemeClr val="accent1">
                    <a:lumMod val="50000"/>
                  </a:schemeClr>
                </a:solidFill>
                <a:latin typeface="Arial"/>
              </a:rPr>
              <a:t>ГЕРМАНИЯ    «</a:t>
            </a:r>
            <a:r>
              <a:rPr lang="en-US" sz="2177" b="1" spc="-1" dirty="0" smtClean="0">
                <a:solidFill>
                  <a:schemeClr val="accent1">
                    <a:lumMod val="50000"/>
                  </a:schemeClr>
                </a:solidFill>
                <a:latin typeface="Arial"/>
              </a:rPr>
              <a:t>INDUSRY 4.0</a:t>
            </a:r>
            <a:r>
              <a:rPr lang="ru-RU" sz="2177" b="1" spc="-1" dirty="0" smtClean="0">
                <a:solidFill>
                  <a:schemeClr val="accent1">
                    <a:lumMod val="50000"/>
                  </a:schemeClr>
                </a:solidFill>
                <a:latin typeface="Arial"/>
              </a:rPr>
              <a:t>»</a:t>
            </a:r>
            <a:endParaRPr lang="en-US" sz="2177" b="1" spc="-1" dirty="0">
              <a:solidFill>
                <a:schemeClr val="accent1">
                  <a:lumMod val="50000"/>
                </a:schemeClr>
              </a:solidFill>
              <a:latin typeface="Arial"/>
            </a:endParaRPr>
          </a:p>
          <a:p>
            <a:pPr algn="ctr"/>
            <a:r>
              <a:rPr lang="ru-RU" sz="2800" b="1" spc="-1" dirty="0">
                <a:solidFill>
                  <a:srgbClr val="C00000"/>
                </a:solidFill>
                <a:latin typeface="Arial"/>
              </a:rPr>
              <a:t>Не только машины, но и заводы будут  взаимодействовать друг с другом без участия человека.</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04" y="2456794"/>
            <a:ext cx="5473303" cy="346998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6519" y="2456794"/>
            <a:ext cx="2888098" cy="1825920"/>
          </a:xfrm>
          <a:prstGeom prst="rect">
            <a:avLst/>
          </a:prstGeom>
        </p:spPr>
      </p:pic>
    </p:spTree>
    <p:extLst>
      <p:ext uri="{BB962C8B-B14F-4D97-AF65-F5344CB8AC3E}">
        <p14:creationId xmlns:p14="http://schemas.microsoft.com/office/powerpoint/2010/main" val="1948249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a:extLst>
              <a:ext uri="{FF2B5EF4-FFF2-40B4-BE49-F238E27FC236}">
                <a16:creationId xmlns:a16="http://schemas.microsoft.com/office/drawing/2014/main" id="{5CD16261-FBDE-41FD-97C7-67F243CF0CBE}"/>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60BD791E-4639-4DBB-9874-CF19584E170B}"/>
              </a:ext>
            </a:extLst>
          </p:cNvPr>
          <p:cNvSpPr>
            <a:spLocks noGrp="1"/>
          </p:cNvSpPr>
          <p:nvPr>
            <p:ph type="sldNum" sz="quarter" idx="12"/>
          </p:nvPr>
        </p:nvSpPr>
        <p:spPr/>
        <p:txBody>
          <a:bodyPr/>
          <a:lstStyle/>
          <a:p>
            <a:fld id="{B8534844-FAAD-45C5-950B-4AF1907923A1}" type="slidenum">
              <a:rPr lang="ru-RU" sz="1400" smtClean="0">
                <a:solidFill>
                  <a:schemeClr val="tx1"/>
                </a:solidFill>
              </a:rPr>
              <a:t>6</a:t>
            </a:fld>
            <a:endParaRPr lang="ru-RU" sz="1400" dirty="0">
              <a:solidFill>
                <a:schemeClr val="tx1"/>
              </a:solidFill>
            </a:endParaRPr>
          </a:p>
        </p:txBody>
      </p:sp>
      <p:sp>
        <p:nvSpPr>
          <p:cNvPr id="5" name="Заголовок 4">
            <a:extLst>
              <a:ext uri="{FF2B5EF4-FFF2-40B4-BE49-F238E27FC236}">
                <a16:creationId xmlns:a16="http://schemas.microsoft.com/office/drawing/2014/main" id="{486A3496-CDFB-4803-98E3-21BE8F2F0BDF}"/>
              </a:ext>
            </a:extLst>
          </p:cNvPr>
          <p:cNvSpPr>
            <a:spLocks noGrp="1"/>
          </p:cNvSpPr>
          <p:nvPr>
            <p:ph type="title" idx="4294967295"/>
          </p:nvPr>
        </p:nvSpPr>
        <p:spPr>
          <a:xfrm>
            <a:off x="319088" y="103191"/>
            <a:ext cx="8372475" cy="765175"/>
          </a:xfrm>
        </p:spPr>
        <p:txBody>
          <a:bodyPr>
            <a:normAutofit/>
          </a:bodyPr>
          <a:lstStyle/>
          <a:p>
            <a:pPr algn="ctr"/>
            <a:r>
              <a:rPr lang="ru-RU" sz="2400" b="1" dirty="0" smtClean="0">
                <a:solidFill>
                  <a:srgbClr val="C00000"/>
                </a:solidFill>
              </a:rPr>
              <a:t>Рабочие</a:t>
            </a:r>
            <a:r>
              <a:rPr lang="ru-RU" sz="2700" b="1" dirty="0" smtClean="0">
                <a:solidFill>
                  <a:srgbClr val="C00000"/>
                </a:solidFill>
              </a:rPr>
              <a:t> </a:t>
            </a:r>
            <a:r>
              <a:rPr lang="ru-RU" sz="2400" b="1" dirty="0">
                <a:solidFill>
                  <a:srgbClr val="C00000"/>
                </a:solidFill>
              </a:rPr>
              <a:t>группы Платформы </a:t>
            </a:r>
            <a:r>
              <a:rPr lang="ru-RU" sz="2400" b="1" dirty="0" smtClean="0">
                <a:solidFill>
                  <a:srgbClr val="C00000"/>
                </a:solidFill>
              </a:rPr>
              <a:t>«</a:t>
            </a:r>
            <a:r>
              <a:rPr lang="en-US" sz="2400" b="1" dirty="0" err="1" smtClean="0">
                <a:solidFill>
                  <a:srgbClr val="C00000"/>
                </a:solidFill>
              </a:rPr>
              <a:t>Indusry</a:t>
            </a:r>
            <a:r>
              <a:rPr lang="en-US" sz="2400" b="1" dirty="0" smtClean="0">
                <a:solidFill>
                  <a:srgbClr val="C00000"/>
                </a:solidFill>
              </a:rPr>
              <a:t> </a:t>
            </a:r>
            <a:r>
              <a:rPr lang="ru-RU" sz="2400" b="1" dirty="0" smtClean="0">
                <a:solidFill>
                  <a:srgbClr val="C00000"/>
                </a:solidFill>
              </a:rPr>
              <a:t>4.0» в Германии</a:t>
            </a:r>
            <a:endParaRPr lang="ru-RU" sz="2400" b="1" dirty="0">
              <a:solidFill>
                <a:srgbClr val="C00000"/>
              </a:solidFill>
            </a:endParaRPr>
          </a:p>
        </p:txBody>
      </p:sp>
      <p:sp>
        <p:nvSpPr>
          <p:cNvPr id="6" name="Прямоугольник 5">
            <a:extLst>
              <a:ext uri="{FF2B5EF4-FFF2-40B4-BE49-F238E27FC236}">
                <a16:creationId xmlns:a16="http://schemas.microsoft.com/office/drawing/2014/main" id="{7A024FEB-DD1E-4C31-83A2-5075EAACC846}"/>
              </a:ext>
            </a:extLst>
          </p:cNvPr>
          <p:cNvSpPr/>
          <p:nvPr/>
        </p:nvSpPr>
        <p:spPr>
          <a:xfrm>
            <a:off x="695325" y="1173161"/>
            <a:ext cx="4514850" cy="844550"/>
          </a:xfrm>
          <a:prstGeom prst="rect">
            <a:avLst/>
          </a:prstGeom>
          <a:solidFill>
            <a:srgbClr val="92D050"/>
          </a:solidFill>
          <a:ln w="381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2000" dirty="0">
                <a:ln w="0"/>
                <a:solidFill>
                  <a:schemeClr val="tx1"/>
                </a:solidFill>
                <a:effectLst>
                  <a:outerShdw blurRad="38100" dist="19050" dir="2700000" algn="tl" rotWithShape="0">
                    <a:schemeClr val="dk1">
                      <a:alpha val="40000"/>
                    </a:schemeClr>
                  </a:outerShdw>
                </a:effectLst>
              </a:rPr>
              <a:t>№ 1 Эталонная архитектура, стандарты и нормы</a:t>
            </a:r>
          </a:p>
        </p:txBody>
      </p:sp>
      <p:sp>
        <p:nvSpPr>
          <p:cNvPr id="7" name="Прямоугольник 6">
            <a:extLst>
              <a:ext uri="{FF2B5EF4-FFF2-40B4-BE49-F238E27FC236}">
                <a16:creationId xmlns:a16="http://schemas.microsoft.com/office/drawing/2014/main" id="{4B1029C5-5E04-4E68-9598-1BBD895DCA1E}"/>
              </a:ext>
            </a:extLst>
          </p:cNvPr>
          <p:cNvSpPr/>
          <p:nvPr/>
        </p:nvSpPr>
        <p:spPr>
          <a:xfrm>
            <a:off x="695325" y="2138361"/>
            <a:ext cx="4514850" cy="844550"/>
          </a:xfrm>
          <a:prstGeom prst="rect">
            <a:avLst/>
          </a:prstGeom>
          <a:solidFill>
            <a:schemeClr val="accent2">
              <a:lumMod val="20000"/>
              <a:lumOff val="8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2000" dirty="0">
                <a:ln w="0"/>
                <a:solidFill>
                  <a:schemeClr val="tx1"/>
                </a:solidFill>
                <a:effectLst>
                  <a:outerShdw blurRad="38100" dist="19050" dir="2700000" algn="tl" rotWithShape="0">
                    <a:schemeClr val="dk1">
                      <a:alpha val="40000"/>
                    </a:schemeClr>
                  </a:outerShdw>
                </a:effectLst>
              </a:rPr>
              <a:t>№ 2 Сценарии применения технологии</a:t>
            </a:r>
          </a:p>
        </p:txBody>
      </p:sp>
      <p:sp>
        <p:nvSpPr>
          <p:cNvPr id="8" name="Прямоугольник 7">
            <a:extLst>
              <a:ext uri="{FF2B5EF4-FFF2-40B4-BE49-F238E27FC236}">
                <a16:creationId xmlns:a16="http://schemas.microsoft.com/office/drawing/2014/main" id="{4A448D9B-CA34-4690-B20E-3FFDEC355D20}"/>
              </a:ext>
            </a:extLst>
          </p:cNvPr>
          <p:cNvSpPr/>
          <p:nvPr/>
        </p:nvSpPr>
        <p:spPr>
          <a:xfrm>
            <a:off x="695325" y="3072605"/>
            <a:ext cx="4514850" cy="844550"/>
          </a:xfrm>
          <a:prstGeom prst="rect">
            <a:avLst/>
          </a:prstGeom>
          <a:solidFill>
            <a:schemeClr val="accent2">
              <a:lumMod val="20000"/>
              <a:lumOff val="8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2000" dirty="0">
                <a:ln w="0"/>
                <a:solidFill>
                  <a:schemeClr val="tx1"/>
                </a:solidFill>
                <a:effectLst>
                  <a:outerShdw blurRad="38100" dist="19050" dir="2700000" algn="tl" rotWithShape="0">
                    <a:schemeClr val="dk1">
                      <a:alpha val="40000"/>
                    </a:schemeClr>
                  </a:outerShdw>
                </a:effectLst>
              </a:rPr>
              <a:t>№ 3 Безопасность сетевых систем</a:t>
            </a:r>
          </a:p>
        </p:txBody>
      </p:sp>
      <p:sp>
        <p:nvSpPr>
          <p:cNvPr id="9" name="Прямоугольник 8">
            <a:extLst>
              <a:ext uri="{FF2B5EF4-FFF2-40B4-BE49-F238E27FC236}">
                <a16:creationId xmlns:a16="http://schemas.microsoft.com/office/drawing/2014/main" id="{C218242B-76E6-465E-B198-EC5E247B5CC1}"/>
              </a:ext>
            </a:extLst>
          </p:cNvPr>
          <p:cNvSpPr/>
          <p:nvPr/>
        </p:nvSpPr>
        <p:spPr>
          <a:xfrm>
            <a:off x="695325" y="3995737"/>
            <a:ext cx="4514850" cy="844550"/>
          </a:xfrm>
          <a:prstGeom prst="rect">
            <a:avLst/>
          </a:prstGeom>
          <a:solidFill>
            <a:schemeClr val="accent2">
              <a:lumMod val="20000"/>
              <a:lumOff val="8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2000" dirty="0">
                <a:ln w="0"/>
                <a:solidFill>
                  <a:schemeClr val="tx1"/>
                </a:solidFill>
                <a:effectLst>
                  <a:outerShdw blurRad="38100" dist="19050" dir="2700000" algn="tl" rotWithShape="0">
                    <a:schemeClr val="dk1">
                      <a:alpha val="40000"/>
                    </a:schemeClr>
                  </a:outerShdw>
                </a:effectLst>
              </a:rPr>
              <a:t>№ 4 Правовая база</a:t>
            </a:r>
          </a:p>
        </p:txBody>
      </p:sp>
      <p:sp>
        <p:nvSpPr>
          <p:cNvPr id="10" name="Прямоугольник 9">
            <a:extLst>
              <a:ext uri="{FF2B5EF4-FFF2-40B4-BE49-F238E27FC236}">
                <a16:creationId xmlns:a16="http://schemas.microsoft.com/office/drawing/2014/main" id="{F725B775-CFF2-4282-9D35-C361B0469100}"/>
              </a:ext>
            </a:extLst>
          </p:cNvPr>
          <p:cNvSpPr/>
          <p:nvPr/>
        </p:nvSpPr>
        <p:spPr>
          <a:xfrm>
            <a:off x="709613" y="4939506"/>
            <a:ext cx="4514850" cy="844550"/>
          </a:xfrm>
          <a:prstGeom prst="rect">
            <a:avLst/>
          </a:prstGeom>
          <a:solidFill>
            <a:schemeClr val="accent2">
              <a:lumMod val="20000"/>
              <a:lumOff val="8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2000" dirty="0">
                <a:ln w="0"/>
                <a:solidFill>
                  <a:schemeClr val="tx1"/>
                </a:solidFill>
                <a:effectLst>
                  <a:outerShdw blurRad="38100" dist="19050" dir="2700000" algn="tl" rotWithShape="0">
                    <a:schemeClr val="dk1">
                      <a:alpha val="40000"/>
                    </a:schemeClr>
                  </a:outerShdw>
                </a:effectLst>
              </a:rPr>
              <a:t>№ 5 Работа, образование и профессиональная подготовка</a:t>
            </a:r>
          </a:p>
        </p:txBody>
      </p:sp>
      <p:sp>
        <p:nvSpPr>
          <p:cNvPr id="11" name="Прямоугольник 10">
            <a:extLst>
              <a:ext uri="{FF2B5EF4-FFF2-40B4-BE49-F238E27FC236}">
                <a16:creationId xmlns:a16="http://schemas.microsoft.com/office/drawing/2014/main" id="{52DC4209-80C2-487D-AF52-1E801D9940AA}"/>
              </a:ext>
            </a:extLst>
          </p:cNvPr>
          <p:cNvSpPr/>
          <p:nvPr/>
        </p:nvSpPr>
        <p:spPr>
          <a:xfrm>
            <a:off x="695325" y="5883275"/>
            <a:ext cx="4514850" cy="844550"/>
          </a:xfrm>
          <a:prstGeom prst="rect">
            <a:avLst/>
          </a:prstGeom>
          <a:solidFill>
            <a:schemeClr val="accent2">
              <a:lumMod val="20000"/>
              <a:lumOff val="8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2000" dirty="0">
                <a:ln w="0"/>
                <a:solidFill>
                  <a:schemeClr val="tx1"/>
                </a:solidFill>
                <a:effectLst>
                  <a:outerShdw blurRad="38100" dist="19050" dir="2700000" algn="tl" rotWithShape="0">
                    <a:schemeClr val="dk1">
                      <a:alpha val="40000"/>
                    </a:schemeClr>
                  </a:outerShdw>
                </a:effectLst>
              </a:rPr>
              <a:t>№ 6 Цифровые бизнес модели в промышленности 4.0</a:t>
            </a:r>
          </a:p>
        </p:txBody>
      </p:sp>
      <p:sp>
        <p:nvSpPr>
          <p:cNvPr id="12" name="Стрелка: изогнутая 11">
            <a:extLst>
              <a:ext uri="{FF2B5EF4-FFF2-40B4-BE49-F238E27FC236}">
                <a16:creationId xmlns:a16="http://schemas.microsoft.com/office/drawing/2014/main" id="{3FB75952-4C13-4CF2-9301-CFAFED73E3D6}"/>
              </a:ext>
            </a:extLst>
          </p:cNvPr>
          <p:cNvSpPr/>
          <p:nvPr/>
        </p:nvSpPr>
        <p:spPr>
          <a:xfrm rot="5400000">
            <a:off x="5622824" y="1024835"/>
            <a:ext cx="1274964" cy="2005013"/>
          </a:xfrm>
          <a:prstGeom prst="bentArrow">
            <a:avLst>
              <a:gd name="adj1" fmla="val 17659"/>
              <a:gd name="adj2" fmla="val 25000"/>
              <a:gd name="adj3" fmla="val 25000"/>
              <a:gd name="adj4" fmla="val 43750"/>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3" name="Прямоугольник 12">
            <a:extLst>
              <a:ext uri="{FF2B5EF4-FFF2-40B4-BE49-F238E27FC236}">
                <a16:creationId xmlns:a16="http://schemas.microsoft.com/office/drawing/2014/main" id="{A7800DCF-240B-4053-82CA-CF23DB37C715}"/>
              </a:ext>
            </a:extLst>
          </p:cNvPr>
          <p:cNvSpPr/>
          <p:nvPr/>
        </p:nvSpPr>
        <p:spPr>
          <a:xfrm>
            <a:off x="5408159" y="2696368"/>
            <a:ext cx="3135085" cy="1721645"/>
          </a:xfrm>
          <a:prstGeom prst="rect">
            <a:avLst/>
          </a:prstGeom>
          <a:solidFill>
            <a:srgbClr val="FFFF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Без ИТ стандартов создать Платформу Индустрия 4.0 невозможно</a:t>
            </a:r>
          </a:p>
          <a:p>
            <a:pPr algn="ctr"/>
            <a:r>
              <a:rPr lang="ru-RU" sz="2000" b="1" dirty="0">
                <a:solidFill>
                  <a:schemeClr val="tx1"/>
                </a:solidFill>
              </a:rPr>
              <a:t>Это общегосударственная </a:t>
            </a:r>
            <a:r>
              <a:rPr lang="ru-RU" sz="2000" b="1" dirty="0" smtClean="0">
                <a:solidFill>
                  <a:schemeClr val="tx1"/>
                </a:solidFill>
              </a:rPr>
              <a:t>задача </a:t>
            </a:r>
            <a:endParaRPr lang="ru-RU" sz="2000" b="1" dirty="0">
              <a:solidFill>
                <a:schemeClr val="tx1"/>
              </a:solidFill>
            </a:endParaRPr>
          </a:p>
        </p:txBody>
      </p:sp>
    </p:spTree>
    <p:extLst>
      <p:ext uri="{BB962C8B-B14F-4D97-AF65-F5344CB8AC3E}">
        <p14:creationId xmlns:p14="http://schemas.microsoft.com/office/powerpoint/2010/main" val="390613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0D30CC4-0EE8-4973-9F25-AAA54FFEDF3A}"/>
              </a:ext>
            </a:extLst>
          </p:cNvPr>
          <p:cNvSpPr/>
          <p:nvPr/>
        </p:nvSpPr>
        <p:spPr>
          <a:xfrm>
            <a:off x="45173" y="71181"/>
            <a:ext cx="9038597" cy="671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983A78B1-27B3-443D-8086-D6EC05961123}"/>
              </a:ext>
            </a:extLst>
          </p:cNvPr>
          <p:cNvSpPr/>
          <p:nvPr/>
        </p:nvSpPr>
        <p:spPr>
          <a:xfrm>
            <a:off x="233590" y="403637"/>
            <a:ext cx="849242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ru-RU" sz="4000" b="1" cap="none" spc="0" dirty="0">
                <a:ln/>
                <a:solidFill>
                  <a:schemeClr val="accent3"/>
                </a:solidFill>
                <a:effectLst/>
              </a:rPr>
              <a:t>     </a:t>
            </a:r>
          </a:p>
        </p:txBody>
      </p:sp>
      <p:sp>
        <p:nvSpPr>
          <p:cNvPr id="5" name="Номер слайда 4">
            <a:extLst>
              <a:ext uri="{FF2B5EF4-FFF2-40B4-BE49-F238E27FC236}">
                <a16:creationId xmlns:a16="http://schemas.microsoft.com/office/drawing/2014/main" id="{B54F7B94-72B8-4804-8585-655D4E5FAD85}"/>
              </a:ext>
            </a:extLst>
          </p:cNvPr>
          <p:cNvSpPr>
            <a:spLocks noGrp="1"/>
          </p:cNvSpPr>
          <p:nvPr>
            <p:ph type="sldNum" sz="quarter" idx="12"/>
          </p:nvPr>
        </p:nvSpPr>
        <p:spPr>
          <a:xfrm>
            <a:off x="8221387" y="6356350"/>
            <a:ext cx="725156" cy="365125"/>
          </a:xfrm>
        </p:spPr>
        <p:txBody>
          <a:bodyPr/>
          <a:lstStyle/>
          <a:p>
            <a:endParaRPr lang="ru-RU" sz="2400" b="1" dirty="0"/>
          </a:p>
        </p:txBody>
      </p:sp>
      <p:sp>
        <p:nvSpPr>
          <p:cNvPr id="6" name="Заголовок 5">
            <a:extLst>
              <a:ext uri="{FF2B5EF4-FFF2-40B4-BE49-F238E27FC236}">
                <a16:creationId xmlns:a16="http://schemas.microsoft.com/office/drawing/2014/main" id="{BFDBE973-6FB9-480F-8D33-7A6B02A61FB3}"/>
              </a:ext>
            </a:extLst>
          </p:cNvPr>
          <p:cNvSpPr>
            <a:spLocks noGrp="1"/>
          </p:cNvSpPr>
          <p:nvPr>
            <p:ph type="title" idx="4294967295"/>
          </p:nvPr>
        </p:nvSpPr>
        <p:spPr>
          <a:xfrm>
            <a:off x="621121" y="273920"/>
            <a:ext cx="7886700" cy="565701"/>
          </a:xfrm>
        </p:spPr>
        <p:txBody>
          <a:bodyPr>
            <a:noAutofit/>
          </a:bodyPr>
          <a:lstStyle/>
          <a:p>
            <a:pPr algn="ctr"/>
            <a:r>
              <a:rPr lang="ru-RU" sz="2400" b="1" dirty="0" smtClean="0">
                <a:solidFill>
                  <a:srgbClr val="C00000"/>
                </a:solidFill>
              </a:rPr>
              <a:t>ИСПОЛЬЗОВАНИЕ  ИТ СТАНДАРТОВ  В  РОСИИ </a:t>
            </a:r>
            <a:endParaRPr lang="ru-RU" sz="2400" b="1" dirty="0">
              <a:solidFill>
                <a:srgbClr val="C00000"/>
              </a:solidFill>
            </a:endParaRPr>
          </a:p>
        </p:txBody>
      </p:sp>
      <p:sp>
        <p:nvSpPr>
          <p:cNvPr id="9" name="Нижний колонтитул 8">
            <a:extLst>
              <a:ext uri="{FF2B5EF4-FFF2-40B4-BE49-F238E27FC236}">
                <a16:creationId xmlns:a16="http://schemas.microsoft.com/office/drawing/2014/main" id="{AAF1DECE-F8F6-4175-B48A-AF22DF9C243A}"/>
              </a:ext>
            </a:extLst>
          </p:cNvPr>
          <p:cNvSpPr>
            <a:spLocks noGrp="1"/>
          </p:cNvSpPr>
          <p:nvPr>
            <p:ph type="ftr" sz="quarter" idx="11"/>
          </p:nvPr>
        </p:nvSpPr>
        <p:spPr/>
        <p:txBody>
          <a:bodyPr/>
          <a:lstStyle/>
          <a:p>
            <a:endParaRPr lang="ru-RU" dirty="0"/>
          </a:p>
        </p:txBody>
      </p:sp>
      <p:sp>
        <p:nvSpPr>
          <p:cNvPr id="8" name="Взрыв: 8 точек 7">
            <a:extLst>
              <a:ext uri="{FF2B5EF4-FFF2-40B4-BE49-F238E27FC236}">
                <a16:creationId xmlns:a16="http://schemas.microsoft.com/office/drawing/2014/main" id="{5F0CD388-7A82-4319-8443-9C5D04A7AC83}"/>
              </a:ext>
            </a:extLst>
          </p:cNvPr>
          <p:cNvSpPr/>
          <p:nvPr/>
        </p:nvSpPr>
        <p:spPr>
          <a:xfrm>
            <a:off x="4564472" y="1526105"/>
            <a:ext cx="3656916" cy="4767817"/>
          </a:xfrm>
          <a:prstGeom prst="irregularSeal1">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t>Из них в России принято </a:t>
            </a:r>
          </a:p>
          <a:p>
            <a:pPr algn="ctr"/>
            <a:r>
              <a:rPr lang="en-US" sz="2200" dirty="0" smtClean="0"/>
              <a:t>&lt; </a:t>
            </a:r>
            <a:r>
              <a:rPr lang="en-US" sz="2200" dirty="0"/>
              <a:t>5-7%</a:t>
            </a:r>
            <a:endParaRPr lang="ru-RU" sz="2200" dirty="0"/>
          </a:p>
        </p:txBody>
      </p:sp>
      <p:sp>
        <p:nvSpPr>
          <p:cNvPr id="3" name="Выноска со стрелкой вправо 2"/>
          <p:cNvSpPr/>
          <p:nvPr/>
        </p:nvSpPr>
        <p:spPr>
          <a:xfrm>
            <a:off x="667987" y="2266950"/>
            <a:ext cx="4054033" cy="2946318"/>
          </a:xfrm>
          <a:prstGeom prst="rightArrowCallout">
            <a:avLst/>
          </a:prstGeom>
          <a:solidFill>
            <a:srgbClr val="FFFF00"/>
          </a:solidFill>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400" dirty="0" smtClean="0">
                <a:ln w="0"/>
                <a:solidFill>
                  <a:schemeClr val="tx1"/>
                </a:solidFill>
                <a:effectLst>
                  <a:outerShdw blurRad="38100" dist="19050" dir="2700000" algn="tl" rotWithShape="0">
                    <a:schemeClr val="dk1">
                      <a:alpha val="40000"/>
                    </a:schemeClr>
                  </a:outerShdw>
                </a:effectLst>
              </a:rPr>
              <a:t>Сегодня в мире применяется 3000 международных  </a:t>
            </a:r>
          </a:p>
          <a:p>
            <a:pPr algn="ctr"/>
            <a:r>
              <a:rPr lang="ru-RU" sz="2400" dirty="0" smtClean="0">
                <a:ln w="0"/>
                <a:solidFill>
                  <a:schemeClr val="tx1"/>
                </a:solidFill>
                <a:effectLst>
                  <a:outerShdw blurRad="38100" dist="19050" dir="2700000" algn="tl" rotWithShape="0">
                    <a:schemeClr val="dk1">
                      <a:alpha val="40000"/>
                    </a:schemeClr>
                  </a:outerShdw>
                </a:effectLst>
              </a:rPr>
              <a:t>ИТ стандартов</a:t>
            </a:r>
            <a:endParaRPr lang="ru-RU" sz="2400" dirty="0">
              <a:ln w="0"/>
              <a:solidFill>
                <a:schemeClr val="tx1"/>
              </a:solidFill>
              <a:effectLst>
                <a:outerShdw blurRad="38100" dist="19050" dir="2700000" algn="tl" rotWithShape="0">
                  <a:schemeClr val="dk1">
                    <a:alpha val="40000"/>
                  </a:schemeClr>
                </a:outerShdw>
              </a:effectLst>
            </a:endParaRPr>
          </a:p>
        </p:txBody>
      </p:sp>
      <p:sp>
        <p:nvSpPr>
          <p:cNvPr id="10" name="Дата 9">
            <a:extLst>
              <a:ext uri="{FF2B5EF4-FFF2-40B4-BE49-F238E27FC236}">
                <a16:creationId xmlns:a16="http://schemas.microsoft.com/office/drawing/2014/main" id="{F3BC9912-2CC6-405C-A1F2-9366ACA90887}"/>
              </a:ext>
            </a:extLst>
          </p:cNvPr>
          <p:cNvSpPr>
            <a:spLocks noGrp="1"/>
          </p:cNvSpPr>
          <p:nvPr>
            <p:ph type="dt" sz="half" idx="10"/>
          </p:nvPr>
        </p:nvSpPr>
        <p:spPr/>
        <p:txBody>
          <a:bodyPr/>
          <a:lstStyle/>
          <a:p>
            <a:endParaRPr lang="ru-RU" dirty="0"/>
          </a:p>
        </p:txBody>
      </p:sp>
    </p:spTree>
    <p:extLst>
      <p:ext uri="{BB962C8B-B14F-4D97-AF65-F5344CB8AC3E}">
        <p14:creationId xmlns:p14="http://schemas.microsoft.com/office/powerpoint/2010/main" val="37124839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D387FA-729B-4BBE-A19B-5FE1A60E491F}"/>
              </a:ext>
            </a:extLst>
          </p:cNvPr>
          <p:cNvSpPr txBox="1"/>
          <p:nvPr/>
        </p:nvSpPr>
        <p:spPr>
          <a:xfrm>
            <a:off x="-324544" y="1124744"/>
            <a:ext cx="9756576" cy="5047536"/>
          </a:xfrm>
          <a:prstGeom prst="rect">
            <a:avLst/>
          </a:prstGeom>
          <a:noFill/>
        </p:spPr>
        <p:txBody>
          <a:bodyPr wrap="square" rtlCol="0">
            <a:spAutoFit/>
          </a:bodyPr>
          <a:lstStyle/>
          <a:p>
            <a:r>
              <a:rPr lang="ru-RU" sz="2800" b="1" dirty="0" smtClean="0"/>
              <a:t>	</a:t>
            </a:r>
            <a:endParaRPr lang="ru-RU" sz="2100" dirty="0" smtClean="0">
              <a:latin typeface="Arial Narrow" panose="020B0606020202030204" pitchFamily="34" charset="0"/>
            </a:endParaRPr>
          </a:p>
          <a:p>
            <a:pPr marL="800100" indent="-342900">
              <a:lnSpc>
                <a:spcPct val="200000"/>
              </a:lnSpc>
              <a:buClr>
                <a:srgbClr val="52BA9F"/>
              </a:buClr>
              <a:buFont typeface="Arial" panose="020B0604020202020204" pitchFamily="34" charset="0"/>
              <a:buChar char="•"/>
            </a:pPr>
            <a:r>
              <a:rPr lang="ru-RU" sz="2100" b="1" dirty="0" err="1" smtClean="0">
                <a:solidFill>
                  <a:srgbClr val="002060"/>
                </a:solidFill>
                <a:latin typeface="Arial Narrow" panose="020B0606020202030204" pitchFamily="34" charset="0"/>
                <a:cs typeface="Times New Roman" panose="02020603050405020304" pitchFamily="18" charset="0"/>
              </a:rPr>
              <a:t>Кибербезопасность</a:t>
            </a:r>
            <a:r>
              <a:rPr lang="ru-RU" sz="2100" b="1" dirty="0">
                <a:solidFill>
                  <a:srgbClr val="002060"/>
                </a:solidFill>
                <a:latin typeface="Arial Narrow" panose="020B0606020202030204" pitchFamily="34" charset="0"/>
                <a:cs typeface="Times New Roman" panose="02020603050405020304" pitchFamily="18" charset="0"/>
              </a:rPr>
              <a:t> – </a:t>
            </a:r>
            <a:r>
              <a:rPr lang="ru-RU" sz="2100" b="1" dirty="0" smtClean="0">
                <a:solidFill>
                  <a:srgbClr val="002060"/>
                </a:solidFill>
                <a:latin typeface="Arial Narrow" panose="020B0606020202030204" pitchFamily="34" charset="0"/>
                <a:cs typeface="Times New Roman" panose="02020603050405020304" pitchFamily="18" charset="0"/>
              </a:rPr>
              <a:t>189</a:t>
            </a:r>
            <a:r>
              <a:rPr lang="ru-RU" sz="2100" b="1" dirty="0">
                <a:solidFill>
                  <a:srgbClr val="002060"/>
                </a:solidFill>
                <a:latin typeface="Arial Narrow" panose="020B0606020202030204" pitchFamily="34" charset="0"/>
                <a:cs typeface="Times New Roman" panose="02020603050405020304" pitchFamily="18" charset="0"/>
              </a:rPr>
              <a:t>.</a:t>
            </a:r>
          </a:p>
          <a:p>
            <a:pPr marL="800100" lvl="0" indent="-342900">
              <a:lnSpc>
                <a:spcPct val="200000"/>
              </a:lnSpc>
              <a:buClr>
                <a:srgbClr val="52BA9F"/>
              </a:buClr>
              <a:buFont typeface="Arial" panose="020B0604020202020204" pitchFamily="34" charset="0"/>
              <a:buChar char="•"/>
            </a:pPr>
            <a:r>
              <a:rPr lang="ru-RU" sz="2100" b="1" dirty="0">
                <a:solidFill>
                  <a:srgbClr val="002060"/>
                </a:solidFill>
                <a:latin typeface="Arial Narrow" panose="020B0606020202030204" pitchFamily="34" charset="0"/>
                <a:cs typeface="Times New Roman" panose="02020603050405020304" pitchFamily="18" charset="0"/>
              </a:rPr>
              <a:t>Телекоммуникации и обмен информацией между системами – 389.</a:t>
            </a:r>
          </a:p>
          <a:p>
            <a:pPr marL="800100" lvl="0" indent="-342900">
              <a:lnSpc>
                <a:spcPct val="200000"/>
              </a:lnSpc>
              <a:buClr>
                <a:srgbClr val="52BA9F"/>
              </a:buClr>
              <a:buFont typeface="Arial" panose="020B0604020202020204" pitchFamily="34" charset="0"/>
              <a:buChar char="•"/>
            </a:pPr>
            <a:r>
              <a:rPr lang="ru-RU" sz="2100" b="1" dirty="0" smtClean="0">
                <a:solidFill>
                  <a:srgbClr val="002060"/>
                </a:solidFill>
                <a:latin typeface="Arial Narrow" panose="020B0606020202030204" pitchFamily="34" charset="0"/>
                <a:cs typeface="Times New Roman" panose="02020603050405020304" pitchFamily="18" charset="0"/>
              </a:rPr>
              <a:t>Компьютерная графика – 79</a:t>
            </a:r>
            <a:r>
              <a:rPr lang="ru-RU" sz="2100" b="1" dirty="0">
                <a:solidFill>
                  <a:srgbClr val="002060"/>
                </a:solidFill>
                <a:latin typeface="Arial Narrow" panose="020B0606020202030204" pitchFamily="34" charset="0"/>
                <a:cs typeface="Times New Roman" panose="02020603050405020304" pitchFamily="18" charset="0"/>
              </a:rPr>
              <a:t>.</a:t>
            </a:r>
          </a:p>
          <a:p>
            <a:pPr marL="800100" lvl="0" indent="-342900">
              <a:lnSpc>
                <a:spcPct val="200000"/>
              </a:lnSpc>
              <a:buClr>
                <a:srgbClr val="52BA9F"/>
              </a:buClr>
              <a:buFont typeface="Arial" panose="020B0604020202020204" pitchFamily="34" charset="0"/>
              <a:buChar char="•"/>
            </a:pPr>
            <a:r>
              <a:rPr lang="ru-RU" sz="2100" b="1" dirty="0" err="1" smtClean="0">
                <a:solidFill>
                  <a:srgbClr val="002060"/>
                </a:solidFill>
                <a:latin typeface="Arial Narrow" panose="020B0606020202030204" pitchFamily="34" charset="0"/>
                <a:cs typeface="Times New Roman" panose="02020603050405020304" pitchFamily="18" charset="0"/>
              </a:rPr>
              <a:t>Интероперабельность</a:t>
            </a:r>
            <a:r>
              <a:rPr lang="ru-RU" sz="2100" b="1" dirty="0" smtClean="0">
                <a:solidFill>
                  <a:srgbClr val="002060"/>
                </a:solidFill>
                <a:latin typeface="Arial Narrow" panose="020B0606020202030204" pitchFamily="34" charset="0"/>
                <a:cs typeface="Times New Roman" panose="02020603050405020304" pitchFamily="18" charset="0"/>
              </a:rPr>
              <a:t> – 206</a:t>
            </a:r>
            <a:r>
              <a:rPr lang="ru-RU" sz="2100" b="1" dirty="0">
                <a:solidFill>
                  <a:srgbClr val="002060"/>
                </a:solidFill>
                <a:latin typeface="Arial Narrow" panose="020B0606020202030204" pitchFamily="34" charset="0"/>
                <a:cs typeface="Times New Roman" panose="02020603050405020304" pitchFamily="18" charset="0"/>
              </a:rPr>
              <a:t>.</a:t>
            </a:r>
          </a:p>
          <a:p>
            <a:pPr marL="800100" lvl="0" indent="-342900">
              <a:lnSpc>
                <a:spcPct val="200000"/>
              </a:lnSpc>
              <a:buClr>
                <a:srgbClr val="52BA9F"/>
              </a:buClr>
              <a:buFont typeface="Arial" panose="020B0604020202020204" pitchFamily="34" charset="0"/>
              <a:buChar char="•"/>
            </a:pPr>
            <a:r>
              <a:rPr lang="ru-RU" sz="2100" b="1" dirty="0">
                <a:solidFill>
                  <a:srgbClr val="002060"/>
                </a:solidFill>
                <a:latin typeface="Arial Narrow" panose="020B0606020202030204" pitchFamily="34" charset="0"/>
                <a:cs typeface="Times New Roman" panose="02020603050405020304" pitchFamily="18" charset="0"/>
              </a:rPr>
              <a:t> Кодирование аудио, </a:t>
            </a:r>
            <a:r>
              <a:rPr lang="ru-RU" sz="2100" b="1" dirty="0" smtClean="0">
                <a:solidFill>
                  <a:srgbClr val="002060"/>
                </a:solidFill>
                <a:latin typeface="Arial Narrow" panose="020B0606020202030204" pitchFamily="34" charset="0"/>
                <a:cs typeface="Times New Roman" panose="02020603050405020304" pitchFamily="18" charset="0"/>
              </a:rPr>
              <a:t>графической, мультимедийной информации – </a:t>
            </a:r>
            <a:r>
              <a:rPr lang="ru-RU" sz="2100" b="1" dirty="0">
                <a:solidFill>
                  <a:srgbClr val="002060"/>
                </a:solidFill>
                <a:latin typeface="Arial Narrow" panose="020B0606020202030204" pitchFamily="34" charset="0"/>
                <a:cs typeface="Times New Roman" panose="02020603050405020304" pitchFamily="18" charset="0"/>
              </a:rPr>
              <a:t>598.</a:t>
            </a:r>
          </a:p>
          <a:p>
            <a:pPr marL="800100" lvl="0" indent="-342900">
              <a:lnSpc>
                <a:spcPct val="200000"/>
              </a:lnSpc>
              <a:buClr>
                <a:srgbClr val="52BA9F"/>
              </a:buClr>
              <a:buFont typeface="Arial" panose="020B0604020202020204" pitchFamily="34" charset="0"/>
              <a:buChar char="•"/>
            </a:pPr>
            <a:r>
              <a:rPr lang="ru-RU" sz="2100" b="1" dirty="0">
                <a:solidFill>
                  <a:srgbClr val="002060"/>
                </a:solidFill>
                <a:latin typeface="Arial Narrow" panose="020B0606020202030204" pitchFamily="34" charset="0"/>
                <a:cs typeface="Times New Roman" panose="02020603050405020304" pitchFamily="18" charset="0"/>
              </a:rPr>
              <a:t> Управление </a:t>
            </a:r>
            <a:r>
              <a:rPr lang="ru-RU" sz="2100" b="1" dirty="0" smtClean="0">
                <a:solidFill>
                  <a:srgbClr val="002060"/>
                </a:solidFill>
                <a:latin typeface="Arial Narrow" panose="020B0606020202030204" pitchFamily="34" charset="0"/>
                <a:cs typeface="Times New Roman" panose="02020603050405020304" pitchFamily="18" charset="0"/>
              </a:rPr>
              <a:t>данными</a:t>
            </a:r>
            <a:r>
              <a:rPr lang="ru-RU" sz="2100" b="1" dirty="0">
                <a:solidFill>
                  <a:srgbClr val="002060"/>
                </a:solidFill>
                <a:latin typeface="Arial Narrow" panose="020B0606020202030204" pitchFamily="34" charset="0"/>
                <a:cs typeface="Times New Roman" panose="02020603050405020304" pitchFamily="18" charset="0"/>
              </a:rPr>
              <a:t> – </a:t>
            </a:r>
            <a:r>
              <a:rPr lang="ru-RU" sz="2100" b="1" dirty="0" smtClean="0">
                <a:solidFill>
                  <a:srgbClr val="002060"/>
                </a:solidFill>
                <a:latin typeface="Arial Narrow" panose="020B0606020202030204" pitchFamily="34" charset="0"/>
                <a:cs typeface="Times New Roman" panose="02020603050405020304" pitchFamily="18" charset="0"/>
              </a:rPr>
              <a:t>78</a:t>
            </a:r>
            <a:r>
              <a:rPr lang="ru-RU" sz="2100" b="1" dirty="0">
                <a:solidFill>
                  <a:srgbClr val="002060"/>
                </a:solidFill>
                <a:latin typeface="Arial Narrow" panose="020B0606020202030204" pitchFamily="34" charset="0"/>
                <a:cs typeface="Times New Roman" panose="02020603050405020304" pitchFamily="18" charset="0"/>
              </a:rPr>
              <a:t>.</a:t>
            </a:r>
          </a:p>
          <a:p>
            <a:pPr marL="800100" lvl="0" indent="-342900">
              <a:lnSpc>
                <a:spcPct val="200000"/>
              </a:lnSpc>
              <a:buClr>
                <a:srgbClr val="52BA9F"/>
              </a:buClr>
              <a:buFont typeface="Arial" panose="020B0604020202020204" pitchFamily="34" charset="0"/>
              <a:buChar char="•"/>
            </a:pPr>
            <a:r>
              <a:rPr lang="ru-RU" sz="2100" b="1" dirty="0">
                <a:solidFill>
                  <a:srgbClr val="002060"/>
                </a:solidFill>
                <a:latin typeface="Arial Narrow" panose="020B0606020202030204" pitchFamily="34" charset="0"/>
                <a:cs typeface="Times New Roman" panose="02020603050405020304" pitchFamily="18" charset="0"/>
              </a:rPr>
              <a:t>Языки описания и обработки документов – 81 и т. д.</a:t>
            </a:r>
          </a:p>
        </p:txBody>
      </p:sp>
      <p:sp>
        <p:nvSpPr>
          <p:cNvPr id="7" name="Заголовок 6">
            <a:extLst>
              <a:ext uri="{FF2B5EF4-FFF2-40B4-BE49-F238E27FC236}">
                <a16:creationId xmlns:a16="http://schemas.microsoft.com/office/drawing/2014/main" id="{E7FAEEB0-7EE5-4E6D-9ECB-DB493F8F63E5}"/>
              </a:ext>
            </a:extLst>
          </p:cNvPr>
          <p:cNvSpPr>
            <a:spLocks noGrp="1"/>
          </p:cNvSpPr>
          <p:nvPr>
            <p:ph type="title" idx="4294967295"/>
          </p:nvPr>
        </p:nvSpPr>
        <p:spPr>
          <a:xfrm>
            <a:off x="662940" y="368802"/>
            <a:ext cx="7886700" cy="957078"/>
          </a:xfrm>
          <a:prstGeom prst="rect">
            <a:avLst/>
          </a:prstGeom>
        </p:spPr>
        <p:txBody>
          <a:bodyPr>
            <a:normAutofit/>
          </a:bodyPr>
          <a:lstStyle/>
          <a:p>
            <a:pPr algn="ctr"/>
            <a:r>
              <a:rPr lang="ru-RU" sz="2400" b="1" dirty="0" smtClean="0">
                <a:solidFill>
                  <a:srgbClr val="C00000"/>
                </a:solidFill>
              </a:rPr>
              <a:t>ИТ – СТАНДАРТЫ, </a:t>
            </a:r>
            <a:br>
              <a:rPr lang="ru-RU" sz="2400" b="1" dirty="0" smtClean="0">
                <a:solidFill>
                  <a:srgbClr val="C00000"/>
                </a:solidFill>
              </a:rPr>
            </a:br>
            <a:r>
              <a:rPr lang="ru-RU" sz="2400" b="1" dirty="0" smtClean="0">
                <a:solidFill>
                  <a:srgbClr val="C00000"/>
                </a:solidFill>
              </a:rPr>
              <a:t>ИСПОЛЬЗУЕМЫЕ В ЦИФРОВЫХ ТЕХНОЛОГИЯХ:</a:t>
            </a:r>
            <a:endParaRPr lang="ru-RU" sz="2400" b="1" dirty="0">
              <a:solidFill>
                <a:srgbClr val="C00000"/>
              </a:solidFill>
            </a:endParaRPr>
          </a:p>
        </p:txBody>
      </p:sp>
    </p:spTree>
    <p:extLst>
      <p:ext uri="{BB962C8B-B14F-4D97-AF65-F5344CB8AC3E}">
        <p14:creationId xmlns:p14="http://schemas.microsoft.com/office/powerpoint/2010/main" val="473412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80120"/>
          </a:xfrm>
        </p:spPr>
        <p:txBody>
          <a:bodyPr>
            <a:noAutofit/>
          </a:bodyPr>
          <a:lstStyle/>
          <a:p>
            <a:r>
              <a:rPr lang="ru-RU" sz="2000" b="1" dirty="0" smtClean="0">
                <a:solidFill>
                  <a:srgbClr val="C00000"/>
                </a:solidFill>
              </a:rPr>
              <a:t>СОЗДАНИЕ СОВЕТА ПО ТЕХНИЧЕСКОМУ РЕГУЛИРОВАНИЮ И СТАНДАРТИЗАЦИИ ДЛЯ </a:t>
            </a:r>
            <a:r>
              <a:rPr lang="ru-RU" sz="2000" b="1" smtClean="0">
                <a:solidFill>
                  <a:srgbClr val="C00000"/>
                </a:solidFill>
              </a:rPr>
              <a:t>ЦИФРОВОЙ </a:t>
            </a:r>
            <a:r>
              <a:rPr lang="ru-RU" sz="2000" b="1" smtClean="0">
                <a:solidFill>
                  <a:srgbClr val="C00000"/>
                </a:solidFill>
              </a:rPr>
              <a:t>ЭКОНОМИКИ</a:t>
            </a:r>
            <a:r>
              <a:rPr lang="ru-RU" sz="2400" dirty="0" smtClean="0">
                <a:solidFill>
                  <a:srgbClr val="C00000"/>
                </a:solidFill>
              </a:rPr>
              <a:t/>
            </a:r>
            <a:br>
              <a:rPr lang="ru-RU" sz="2400" dirty="0" smtClean="0">
                <a:solidFill>
                  <a:srgbClr val="C00000"/>
                </a:solidFill>
              </a:rPr>
            </a:br>
            <a:r>
              <a:rPr lang="ru-RU" sz="1800" dirty="0" smtClean="0">
                <a:solidFill>
                  <a:schemeClr val="tx2">
                    <a:lumMod val="75000"/>
                  </a:schemeClr>
                </a:solidFill>
              </a:rPr>
              <a:t>Форум «</a:t>
            </a:r>
            <a:r>
              <a:rPr lang="ru-RU" sz="1800" dirty="0" err="1" smtClean="0">
                <a:solidFill>
                  <a:schemeClr val="tx2">
                    <a:lumMod val="75000"/>
                  </a:schemeClr>
                </a:solidFill>
              </a:rPr>
              <a:t>Иннопром</a:t>
            </a:r>
            <a:r>
              <a:rPr lang="ru-RU" sz="1800" dirty="0" smtClean="0">
                <a:solidFill>
                  <a:schemeClr val="tx2">
                    <a:lumMod val="75000"/>
                  </a:schemeClr>
                </a:solidFill>
              </a:rPr>
              <a:t> - 2018», 10 июля 2018 г.</a:t>
            </a:r>
            <a:endParaRPr lang="ru-RU" sz="1800" dirty="0">
              <a:solidFill>
                <a:schemeClr val="tx2">
                  <a:lumMod val="75000"/>
                </a:schemeClr>
              </a:solidFill>
            </a:endParaRPr>
          </a:p>
        </p:txBody>
      </p:sp>
      <p:pic>
        <p:nvPicPr>
          <p:cNvPr id="3" name="Picture 3" descr="Z:\Общая папка\МЕРОПРИЯТИЯ\2018\Иннопром, 10 июля 2018\Фото\IMG-20180710-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202" y="1485256"/>
            <a:ext cx="5664000" cy="4248000"/>
          </a:xfrm>
          <a:prstGeom prst="rect">
            <a:avLst/>
          </a:prstGeom>
          <a:noFill/>
          <a:ln w="3175">
            <a:solidFill>
              <a:srgbClr val="C0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006" y="5965122"/>
            <a:ext cx="8957490" cy="400110"/>
          </a:xfrm>
          <a:prstGeom prst="rect">
            <a:avLst/>
          </a:prstGeom>
          <a:noFill/>
        </p:spPr>
        <p:txBody>
          <a:bodyPr wrap="square" rtlCol="0">
            <a:spAutoFit/>
          </a:bodyPr>
          <a:lstStyle/>
          <a:p>
            <a:pPr algn="ctr"/>
            <a:r>
              <a:rPr lang="ru-RU" sz="2000" b="1" dirty="0" smtClean="0">
                <a:solidFill>
                  <a:schemeClr val="tx2">
                    <a:lumMod val="75000"/>
                  </a:schemeClr>
                </a:solidFill>
              </a:rPr>
              <a:t>Подписание соглашения РСПП - Восточный Комитет германской экономики </a:t>
            </a:r>
            <a:endParaRPr lang="ru-RU" sz="2000" b="1" dirty="0">
              <a:solidFill>
                <a:schemeClr val="tx2">
                  <a:lumMod val="75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485257"/>
            <a:ext cx="2664295" cy="1245840"/>
          </a:xfrm>
          <a:prstGeom prst="rect">
            <a:avLst/>
          </a:prstGeom>
        </p:spPr>
        <p:style>
          <a:lnRef idx="1">
            <a:schemeClr val="accent2"/>
          </a:lnRef>
          <a:fillRef idx="2">
            <a:schemeClr val="accent2"/>
          </a:fillRef>
          <a:effectRef idx="1">
            <a:schemeClr val="accent2"/>
          </a:effectRef>
          <a:fontRef idx="minor">
            <a:schemeClr val="dk1"/>
          </a:fontRef>
        </p:style>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4" y="1485256"/>
            <a:ext cx="2952000" cy="1245623"/>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427968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TotalTime>
  <Words>1245</Words>
  <Application>Microsoft Office PowerPoint</Application>
  <PresentationFormat>Экран (4:3)</PresentationFormat>
  <Paragraphs>197</Paragraphs>
  <Slides>23</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23</vt:i4>
      </vt:variant>
    </vt:vector>
  </HeadingPairs>
  <TitlesOfParts>
    <vt:vector size="33" baseType="lpstr">
      <vt:lpstr>Microsoft YaHei</vt:lpstr>
      <vt:lpstr>Arial</vt:lpstr>
      <vt:lpstr>Arial Narrow</vt:lpstr>
      <vt:lpstr>BundesSans Office</vt:lpstr>
      <vt:lpstr>BundesSerif Office</vt:lpstr>
      <vt:lpstr>Calibri</vt:lpstr>
      <vt:lpstr>Tahoma</vt:lpstr>
      <vt:lpstr>Times New Roman</vt:lpstr>
      <vt:lpstr>Wingdings</vt:lpstr>
      <vt:lpstr>Тема Office</vt:lpstr>
      <vt:lpstr> 2004 -  КОМИТЕТУ РСПП 16 ЛЕТ  - 2020    </vt:lpstr>
      <vt:lpstr>РАБОТА КОМИТЕТА РСПП ПО ТЕХНИЧЕСКОМУ РЕГУЛИРОВАНИЮ, СТАНДАРТИЗАЦИИ И ОЦЕНКЕ СООТВЕТСТВИЯ</vt:lpstr>
      <vt:lpstr>Презентация PowerPoint</vt:lpstr>
      <vt:lpstr> По инициативе Комитета РСПП в 2015 году был принят 162-ФЗ «О стандартизации в РФ»  </vt:lpstr>
      <vt:lpstr>Презентация PowerPoint</vt:lpstr>
      <vt:lpstr>Рабочие группы Платформы «Indusry 4.0» в Германии</vt:lpstr>
      <vt:lpstr>ИСПОЛЬЗОВАНИЕ  ИТ СТАНДАРТОВ  В  РОСИИ </vt:lpstr>
      <vt:lpstr>ИТ – СТАНДАРТЫ,  ИСПОЛЬЗУЕМЫЕ В ЦИФРОВЫХ ТЕХНОЛОГИЯХ:</vt:lpstr>
      <vt:lpstr>СОЗДАНИЕ СОВЕТА ПО ТЕХНИЧЕСКОМУ РЕГУЛИРОВАНИЮ И СТАНДАРТИЗАЦИИ ДЛЯ ЦИФРОВОЙ ЭКОНОМИКИ Форум «Иннопром - 2018», 10 июля 2018 г.</vt:lpstr>
      <vt:lpstr>СОВЕТ ПО ТЕХНИЧЕСКОМУ РЕГУЛИРОВАНИЮ И СТАНДАРТИЗАЦИИ  ДЛЯ ЦИФРОВОЙ ЭКОНОМИКИ</vt:lpstr>
      <vt:lpstr>НОВЫЕ ЗАДАЧИ СТАНДАРТИЗАЦИИ –   НОВЫЕ НАПРАВЛЕНИЯ СОТРУДНИЧЕСТВА</vt:lpstr>
      <vt:lpstr>Презентация PowerPoint</vt:lpstr>
      <vt:lpstr>Презентация PowerPoint</vt:lpstr>
      <vt:lpstr>ЭКСПЕРТЫ СОВЕТА</vt:lpstr>
      <vt:lpstr>Сотрудничество Германии при создании платформы INDUSTRY 4.0</vt:lpstr>
      <vt:lpstr>Презентация PowerPoint</vt:lpstr>
      <vt:lpstr>РГ 3.1 АРХИТЕКТУРНЫЕ РАМКИ И ИНТЕРОПЕРАБЕЛЬНОСТЬ  </vt:lpstr>
      <vt:lpstr>РГ «Машиностроение»</vt:lpstr>
      <vt:lpstr>СОЗДАНИЕ ЕДИНОГО КЛАССИФИКАТОРА   ПРОДУКЦИИ С  ИСПОЛЬЗОВАНИЕМ  СТАНДАРТА  «еCL@SS» 17 АПРЕЛЯ, САНКТ-ПЕТЕРБУРГ, ОФИС КОМПАНИИ «КОДЕКС»</vt:lpstr>
      <vt:lpstr>РГ 3.3 КИБЕРБЕЗОПАСНОСТЬ</vt:lpstr>
      <vt:lpstr>Презентация PowerPoint</vt:lpstr>
      <vt:lpstr>НЕОБХОДИМ ШТАБ ПО СОЗДАНИЮ  «ПРОМЫШЛЕННОСТИ РФ 4.0»</vt:lpstr>
      <vt:lpstr>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Реформирование системы технического регулирования</dc:title>
  <dc:creator>user</dc:creator>
  <cp:lastModifiedBy>LotsmanovAV</cp:lastModifiedBy>
  <cp:revision>463</cp:revision>
  <dcterms:created xsi:type="dcterms:W3CDTF">2014-05-23T08:41:31Z</dcterms:created>
  <dcterms:modified xsi:type="dcterms:W3CDTF">2020-08-12T11:34:58Z</dcterms:modified>
</cp:coreProperties>
</file>