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92893-59F9-4E83-B813-0F3A1DCF6FE9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3C31-8800-4A7C-A2DA-22A5B7A280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310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B3C31-8800-4A7C-A2DA-22A5B7A2808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402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66288-A863-4F52-8A29-127D1712FE1F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91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6201-2DA5-49BA-B098-F3D1B59BCA79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022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6BBB-853B-4E6B-9883-FDE96EEB7FD3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5377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CAB1-7B49-4900-8870-928D1D46C007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672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E2B64-4602-4B4F-8D52-01FBB5A8F063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9325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0F521-F83D-4C5D-A05D-4E72F0F989EF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660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5A60-E1C1-45A6-A3A8-94FC9D274071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125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5083-D7EA-496D-9421-6BEBF412BEB3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7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B10B-143E-4245-8399-6DFAA511DA75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69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6103-0EEA-4C70-90BF-106ED9A088FC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92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FEAF7-7A89-48D3-B2AA-8094B983B939}" type="datetime1">
              <a:rPr lang="ru-RU" smtClean="0"/>
              <a:t>07.10.2021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254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D6B3-16D3-4EE6-ABD8-0054595E9BC3}" type="datetime1">
              <a:rPr lang="ru-RU" smtClean="0"/>
              <a:t>07.10.2021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0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C32C-6F09-4F26-A7F8-A9D48D3B02D8}" type="datetime1">
              <a:rPr lang="ru-RU" smtClean="0"/>
              <a:t>07.10.2021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19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07E07-9A3B-467A-BBB2-22AE02707919}" type="datetime1">
              <a:rPr lang="ru-RU" smtClean="0"/>
              <a:t>07.10.2021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961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E0F9-9D7E-4C48-B062-0347560634AB}" type="datetime1">
              <a:rPr lang="ru-RU" smtClean="0"/>
              <a:t>07.10.2021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12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5590-7134-4C6F-837F-5278C8B50EB6}" type="datetime1">
              <a:rPr lang="ru-RU" smtClean="0"/>
              <a:t>07.10.2021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2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B8E0D-5D5A-46B3-8B84-7024B9D0A9B1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E26505D-97DB-4A2D-A4ED-6A143A6F6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01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433146"/>
            <a:ext cx="7766936" cy="2617690"/>
          </a:xfrm>
        </p:spPr>
        <p:txBody>
          <a:bodyPr/>
          <a:lstStyle/>
          <a:p>
            <a:pPr algn="ctr"/>
            <a:r>
              <a:rPr lang="ru-RU" sz="3600" b="1" dirty="0"/>
              <a:t>Противодействие недобросовестной конкуренции на строительном рынке Сибири в условиях нового правового регулирования государственного контроля (надзора) в РФ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630937"/>
            <a:ext cx="7766936" cy="2025502"/>
          </a:xfrm>
        </p:spPr>
        <p:txBody>
          <a:bodyPr>
            <a:noAutofit/>
          </a:bodyPr>
          <a:lstStyle/>
          <a:p>
            <a:endParaRPr lang="ru-RU" sz="2400" dirty="0" smtClean="0"/>
          </a:p>
          <a:p>
            <a:pPr>
              <a:spcBef>
                <a:spcPts val="0"/>
              </a:spcBef>
            </a:pPr>
            <a:r>
              <a:rPr lang="ru-RU" sz="2400" dirty="0" smtClean="0"/>
              <a:t>Валерий Александрович БОДРЕНКОВ,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заместитель председателя Общественного совета при ФАС России, кандидат юридических наук</a:t>
            </a:r>
            <a:endParaRPr lang="ru-RU" sz="24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9655278" y="0"/>
            <a:ext cx="2536722" cy="1789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Общественные слушания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в Общественной палате 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Новосибирской области 7 октября 2021 года</a:t>
            </a:r>
          </a:p>
        </p:txBody>
      </p:sp>
    </p:spTree>
    <p:extLst>
      <p:ext uri="{BB962C8B-B14F-4D97-AF65-F5344CB8AC3E}">
        <p14:creationId xmlns:p14="http://schemas.microsoft.com/office/powerpoint/2010/main" val="158706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97858" y="609600"/>
            <a:ext cx="10833919" cy="1320800"/>
          </a:xfrm>
        </p:spPr>
        <p:txBody>
          <a:bodyPr>
            <a:normAutofit/>
          </a:bodyPr>
          <a:lstStyle/>
          <a:p>
            <a:pPr algn="r"/>
            <a:r>
              <a:rPr lang="ru-RU" sz="3500" b="1" dirty="0" smtClean="0"/>
              <a:t>Качественные строительные материалы –</a:t>
            </a:r>
            <a:r>
              <a:rPr lang="ru-RU" b="1" dirty="0" smtClean="0"/>
              <a:t> 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</a:rPr>
              <a:t>необходимое условие реализации нацпроектов в РФ</a:t>
            </a:r>
            <a:endParaRPr lang="ru-RU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1930400"/>
            <a:ext cx="8739554" cy="52865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600" b="1" dirty="0" smtClean="0"/>
              <a:t>Широкое распространение фальсификата на строительном рынке может помешать реализации нацпроектов: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500" dirty="0" smtClean="0"/>
              <a:t> </a:t>
            </a:r>
            <a:r>
              <a:rPr lang="ru-RU" sz="2200" dirty="0" smtClean="0"/>
              <a:t>«Жилье и городская среда»;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/>
              <a:t>«Безопасные и качественные автомобильные дороги»;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/>
              <a:t>«Здравоохранение», «Образование», «Культура», «Наука и университеты», «Туризм и индустрия гостеприимства» в части возведения объектов инфраструктуры;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/>
              <a:t>Комплексный план модернизации и расширения магистральной инфраструктуры.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sz="2500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289902" y="6278754"/>
            <a:ext cx="683339" cy="365125"/>
          </a:xfrm>
        </p:spPr>
        <p:txBody>
          <a:bodyPr/>
          <a:lstStyle/>
          <a:p>
            <a:fld id="{1E26505D-97DB-4A2D-A4ED-6A143A6F69AB}" type="slidenum">
              <a:rPr lang="ru-RU" sz="1400" b="1" smtClean="0">
                <a:solidFill>
                  <a:schemeClr val="bg1"/>
                </a:solidFill>
              </a:rPr>
              <a:t>2</a:t>
            </a:fld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09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26138"/>
            <a:ext cx="8596668" cy="132080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/>
              <a:t>Методы противодействия незаконному обороту промышленной продукции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03123" y="3673992"/>
            <a:ext cx="4493341" cy="2830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/>
              <a:t>Указ </a:t>
            </a:r>
            <a:r>
              <a:rPr lang="ru-RU" sz="1600" dirty="0"/>
              <a:t>Президента РФ от 23.01.2015 г. № 31 «О дополнительных мерах по противодействию незаконному обороту промышленной продукции</a:t>
            </a:r>
            <a:r>
              <a:rPr lang="ru-RU" sz="1600" dirty="0" smtClean="0"/>
              <a:t>»:</a:t>
            </a:r>
            <a:endParaRPr lang="ru-RU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/>
              <a:t>Государственная комиссия </a:t>
            </a:r>
            <a:r>
              <a:rPr lang="ru-RU" sz="1600" dirty="0"/>
              <a:t>по противодействию незаконному обороту промышленной </a:t>
            </a:r>
            <a:r>
              <a:rPr lang="ru-RU" sz="1600" dirty="0" smtClean="0"/>
              <a:t>продукции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/>
              <a:t>Региональные </a:t>
            </a:r>
            <a:r>
              <a:rPr lang="ru-RU" sz="1600" dirty="0"/>
              <a:t>комиссии по противодействию незаконному обороту промышленной продукции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06246" y="1597745"/>
            <a:ext cx="3441290" cy="1877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Общие </a:t>
            </a:r>
            <a:r>
              <a:rPr lang="ru-RU" b="1" i="1" dirty="0" smtClean="0"/>
              <a:t>(совершенствование законодательства и правоприменительной практики)</a:t>
            </a:r>
            <a:endParaRPr lang="ru-RU" b="1" i="1" dirty="0"/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55356" y="1597745"/>
            <a:ext cx="3441290" cy="1877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Частные</a:t>
            </a:r>
          </a:p>
          <a:p>
            <a:pPr algn="ctr"/>
            <a:r>
              <a:rPr lang="ru-RU" b="1" i="1" dirty="0" smtClean="0"/>
              <a:t>(по видам товаров)</a:t>
            </a:r>
            <a:endParaRPr lang="ru-RU" b="1" i="1" dirty="0"/>
          </a:p>
          <a:p>
            <a:pPr algn="ctr"/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5161935" y="4041053"/>
            <a:ext cx="452284" cy="20385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бъект 2"/>
          <p:cNvSpPr>
            <a:spLocks noGrp="1"/>
          </p:cNvSpPr>
          <p:nvPr>
            <p:ph sz="half" idx="1"/>
          </p:nvPr>
        </p:nvSpPr>
        <p:spPr>
          <a:xfrm>
            <a:off x="5614219" y="4041053"/>
            <a:ext cx="5456905" cy="211720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smtClean="0"/>
              <a:t>Строительные материалы;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smtClean="0"/>
              <a:t>Табак;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smtClean="0"/>
              <a:t>Лекарства;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smtClean="0"/>
              <a:t>Косметика;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smtClean="0"/>
              <a:t>Одежда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smtClean="0"/>
              <a:t>И т.д.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200785" y="3617961"/>
            <a:ext cx="50642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Имеют особенности в зависимости от вида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товара: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377824" y="6401847"/>
            <a:ext cx="683339" cy="365125"/>
          </a:xfrm>
        </p:spPr>
        <p:txBody>
          <a:bodyPr/>
          <a:lstStyle/>
          <a:p>
            <a:fld id="{1E26505D-97DB-4A2D-A4ED-6A143A6F69AB}" type="slidenum">
              <a:rPr lang="ru-RU" sz="1400" b="1" smtClean="0">
                <a:solidFill>
                  <a:schemeClr val="bg1"/>
                </a:solidFill>
              </a:rPr>
              <a:t>3</a:t>
            </a:fld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80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err="1" smtClean="0"/>
              <a:t>Росстандарт</a:t>
            </a:r>
            <a:r>
              <a:rPr lang="ru-RU" b="1" dirty="0" smtClean="0"/>
              <a:t>: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до закона-спутника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1652954"/>
            <a:ext cx="8739554" cy="45807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000" b="1" dirty="0" smtClean="0"/>
              <a:t>Строительные материалы, которые находились под контролем </a:t>
            </a:r>
            <a:r>
              <a:rPr lang="ru-RU" sz="2000" b="1" dirty="0" err="1" smtClean="0"/>
              <a:t>Росстандарта</a:t>
            </a:r>
            <a:r>
              <a:rPr lang="ru-RU" sz="2000" b="1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 </a:t>
            </a:r>
            <a:r>
              <a:rPr lang="ru-RU" dirty="0"/>
              <a:t>цемент;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трубы;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смеси и растворы строительные;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материалы теплоизоляционные;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трубы и детали трубопроводов из термопластов;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радиаторы отопления и конвекторы отопительные;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материалы лакокрасочные (эмали, грунтовки антикоррозионные, олифы);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блоки оконные и балконные дверные из </a:t>
            </a:r>
            <a:r>
              <a:rPr lang="ru-RU" dirty="0" smtClean="0"/>
              <a:t>алюминиевых, полимерных </a:t>
            </a:r>
            <a:r>
              <a:rPr lang="ru-RU" dirty="0"/>
              <a:t>сплавов, деревянные, </a:t>
            </a:r>
            <a:r>
              <a:rPr lang="ru-RU" dirty="0" err="1"/>
              <a:t>деревоалюминиевые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продукция фанерного производства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263524" y="6233746"/>
            <a:ext cx="683339" cy="365125"/>
          </a:xfrm>
        </p:spPr>
        <p:txBody>
          <a:bodyPr/>
          <a:lstStyle/>
          <a:p>
            <a:fld id="{1E26505D-97DB-4A2D-A4ED-6A143A6F69AB}" type="slidenum">
              <a:rPr lang="ru-RU" sz="1400" b="1" smtClean="0">
                <a:solidFill>
                  <a:schemeClr val="bg1"/>
                </a:solidFill>
              </a:rPr>
              <a:t>4</a:t>
            </a:fld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48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/>
              <a:t>Росстандарт: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после закона-спутника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1930399"/>
            <a:ext cx="8845062" cy="448798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800" dirty="0" smtClean="0"/>
              <a:t>С 1 июля 2021 года </a:t>
            </a:r>
            <a:r>
              <a:rPr lang="ru-RU" sz="2800" dirty="0" err="1" smtClean="0"/>
              <a:t>Росстандарт</a:t>
            </a:r>
            <a:r>
              <a:rPr lang="ru-RU" sz="2800" dirty="0" smtClean="0"/>
              <a:t>:</a:t>
            </a:r>
          </a:p>
          <a:p>
            <a:pPr algn="just">
              <a:buFontTx/>
              <a:buChar char="-"/>
            </a:pPr>
            <a:r>
              <a:rPr lang="ru-RU" sz="2800" dirty="0" smtClean="0"/>
              <a:t>не осуществляет контроль (надзор) за оборотом отдельных строительных материалов;</a:t>
            </a:r>
          </a:p>
          <a:p>
            <a:pPr algn="just">
              <a:buFontTx/>
              <a:buChar char="-"/>
            </a:pPr>
            <a:r>
              <a:rPr lang="ru-RU" sz="2800" dirty="0" smtClean="0"/>
              <a:t> осуществляет контроль (надзор) в </a:t>
            </a:r>
            <a:r>
              <a:rPr lang="ru-RU" sz="2800" dirty="0"/>
              <a:t>отношении </a:t>
            </a:r>
            <a:r>
              <a:rPr lang="ru-RU" sz="2800" b="1" dirty="0"/>
              <a:t>колесных транспортных средств (шасси) и компонентов транспортных средств (шасси),</a:t>
            </a:r>
            <a:r>
              <a:rPr lang="ru-RU" sz="2800" dirty="0"/>
              <a:t> находящихся в обращении (до начала их эксплуатации), </a:t>
            </a:r>
            <a:r>
              <a:rPr lang="ru-RU" sz="2800" b="1" dirty="0"/>
              <a:t>автомобильного бензина, дизельного топлива, судового топлива и мазута, </a:t>
            </a:r>
            <a:r>
              <a:rPr lang="ru-RU" sz="2800" b="1" dirty="0" smtClean="0"/>
              <a:t>электрической </a:t>
            </a:r>
            <a:r>
              <a:rPr lang="ru-RU" sz="2800" b="1" dirty="0"/>
              <a:t>энергии в электрических сетях общего назначения переменного трехфазного и однофазного тока частотой 50 </a:t>
            </a:r>
            <a:r>
              <a:rPr lang="ru-RU" sz="2800" b="1" dirty="0" smtClean="0"/>
              <a:t>Гц.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360240" y="6418385"/>
            <a:ext cx="683339" cy="365125"/>
          </a:xfrm>
        </p:spPr>
        <p:txBody>
          <a:bodyPr/>
          <a:lstStyle/>
          <a:p>
            <a:fld id="{1E26505D-97DB-4A2D-A4ED-6A143A6F69AB}" type="slidenum">
              <a:rPr lang="ru-RU" sz="1400" b="1" smtClean="0">
                <a:solidFill>
                  <a:schemeClr val="bg1"/>
                </a:solidFill>
              </a:rPr>
              <a:t>5</a:t>
            </a:fld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73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b="1" dirty="0" smtClean="0"/>
              <a:t>Компетентные правоохранительные и контролирующие органы</a:t>
            </a:r>
            <a:endParaRPr lang="ru-RU" b="1" dirty="0"/>
          </a:p>
        </p:txBody>
      </p:sp>
      <p:pic>
        <p:nvPicPr>
          <p:cNvPr id="15" name="Объект 1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79028" y="1936964"/>
            <a:ext cx="3207600" cy="1749726"/>
          </a:xfrm>
          <a:prstGeom prst="rect">
            <a:avLst/>
          </a:prstGeom>
        </p:spPr>
      </p:pic>
      <p:sp>
        <p:nvSpPr>
          <p:cNvPr id="12" name="Блок-схема: процесс 11"/>
          <p:cNvSpPr/>
          <p:nvPr/>
        </p:nvSpPr>
        <p:spPr>
          <a:xfrm>
            <a:off x="1063868" y="1957590"/>
            <a:ext cx="3209193" cy="17291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Прокуратура</a:t>
            </a:r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1063868" y="4160545"/>
            <a:ext cx="3209193" cy="1728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Органы</a:t>
            </a:r>
          </a:p>
          <a:p>
            <a:pPr algn="ctr"/>
            <a:r>
              <a:rPr lang="ru-RU" sz="2400" dirty="0" smtClean="0"/>
              <a:t>внутренних дел</a:t>
            </a:r>
            <a:endParaRPr lang="ru-RU" sz="2400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9028" y="4127904"/>
            <a:ext cx="3164684" cy="17280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058611" y="4787138"/>
            <a:ext cx="1943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Росстандарт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5471422" y="2553376"/>
            <a:ext cx="2869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Роспотребнадзор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1" name="Знак запрета 20"/>
          <p:cNvSpPr/>
          <p:nvPr/>
        </p:nvSpPr>
        <p:spPr>
          <a:xfrm>
            <a:off x="5261118" y="4599001"/>
            <a:ext cx="835269" cy="837938"/>
          </a:xfrm>
          <a:prstGeom prst="noSmoking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555231" y="1516590"/>
            <a:ext cx="1624738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700" dirty="0" smtClean="0">
                <a:solidFill>
                  <a:schemeClr val="bg2">
                    <a:lumMod val="50000"/>
                  </a:schemeClr>
                </a:solidFill>
              </a:rPr>
              <a:t>?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360240" y="6366677"/>
            <a:ext cx="683339" cy="365125"/>
          </a:xfrm>
        </p:spPr>
        <p:txBody>
          <a:bodyPr/>
          <a:lstStyle/>
          <a:p>
            <a:fld id="{1E26505D-97DB-4A2D-A4ED-6A143A6F69AB}" type="slidenum">
              <a:rPr lang="ru-RU" sz="1400" b="1" smtClean="0">
                <a:solidFill>
                  <a:schemeClr val="bg1"/>
                </a:solidFill>
              </a:rPr>
              <a:t>6</a:t>
            </a:fld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48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8508" y="2989385"/>
            <a:ext cx="8264768" cy="2593728"/>
          </a:xfrm>
        </p:spPr>
        <p:txBody>
          <a:bodyPr>
            <a:normAutofit/>
          </a:bodyPr>
          <a:lstStyle/>
          <a:p>
            <a:pPr algn="r"/>
            <a:r>
              <a:rPr lang="ru-RU" sz="5400" b="1" dirty="0" smtClean="0"/>
              <a:t>Спасибо за внимание!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126751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695</TotalTime>
  <Words>360</Words>
  <Application>Microsoft Office PowerPoint</Application>
  <PresentationFormat>Широкоэкранный</PresentationFormat>
  <Paragraphs>57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Wingdings</vt:lpstr>
      <vt:lpstr>Wingdings 3</vt:lpstr>
      <vt:lpstr>Аспект</vt:lpstr>
      <vt:lpstr>Противодействие недобросовестной конкуренции на строительном рынке Сибири в условиях нового правового регулирования государственного контроля (надзора) в РФ</vt:lpstr>
      <vt:lpstr>Качественные строительные материалы – необходимое условие реализации нацпроектов в РФ</vt:lpstr>
      <vt:lpstr>Методы противодействия незаконному обороту промышленной продукции </vt:lpstr>
      <vt:lpstr>Росстандарт: до закона-спутника</vt:lpstr>
      <vt:lpstr>Росстандарт: после закона-спутника</vt:lpstr>
      <vt:lpstr>Компетентные правоохранительные и контролирующие органы</vt:lpstr>
      <vt:lpstr>Спасибо за внимание!</vt:lpstr>
    </vt:vector>
  </TitlesOfParts>
  <Company>АО "ХК "Сибцем"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Противодействие недобросовестной конкуренции на строительном рынке Сибири в условиях нового правового регулирования государственного контроля (надзора) в РФ</dc:title>
  <dc:creator>Лескова Анастасия Олеговна</dc:creator>
  <cp:lastModifiedBy>Абибула Екатерина Васильевна</cp:lastModifiedBy>
  <cp:revision>24</cp:revision>
  <dcterms:created xsi:type="dcterms:W3CDTF">2021-10-01T08:06:33Z</dcterms:created>
  <dcterms:modified xsi:type="dcterms:W3CDTF">2021-10-07T01:34:29Z</dcterms:modified>
</cp:coreProperties>
</file>