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8" r:id="rId3"/>
    <p:sldId id="274" r:id="rId4"/>
    <p:sldId id="296" r:id="rId5"/>
    <p:sldId id="292" r:id="rId6"/>
    <p:sldId id="291" r:id="rId7"/>
    <p:sldId id="298" r:id="rId8"/>
    <p:sldId id="293" r:id="rId9"/>
    <p:sldId id="294" r:id="rId10"/>
    <p:sldId id="295" r:id="rId11"/>
    <p:sldId id="297" r:id="rId12"/>
    <p:sldId id="289" r:id="rId13"/>
    <p:sldId id="277" r:id="rId14"/>
    <p:sldId id="269" r:id="rId15"/>
    <p:sldId id="270" r:id="rId16"/>
    <p:sldId id="272" r:id="rId17"/>
    <p:sldId id="284" r:id="rId18"/>
    <p:sldId id="276" r:id="rId19"/>
    <p:sldId id="290" r:id="rId20"/>
    <p:sldId id="280" r:id="rId21"/>
    <p:sldId id="299" r:id="rId22"/>
    <p:sldId id="301" r:id="rId23"/>
    <p:sldId id="300" r:id="rId24"/>
    <p:sldId id="303" r:id="rId25"/>
    <p:sldId id="304" r:id="rId26"/>
    <p:sldId id="278" r:id="rId27"/>
    <p:sldId id="286" r:id="rId28"/>
    <p:sldId id="273" r:id="rId29"/>
    <p:sldId id="287" r:id="rId30"/>
    <p:sldId id="260" r:id="rId31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4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5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522"/>
    <a:srgbClr val="F49122"/>
    <a:srgbClr val="333F50"/>
    <a:srgbClr val="DE2309"/>
    <a:srgbClr val="DF360B"/>
    <a:srgbClr val="D2D5DB"/>
    <a:srgbClr val="2B4A7D"/>
    <a:srgbClr val="DE240A"/>
    <a:srgbClr val="F49422"/>
    <a:srgbClr val="F49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849" autoAdjust="0"/>
  </p:normalViewPr>
  <p:slideViewPr>
    <p:cSldViewPr snapToGrid="0" showGuides="1">
      <p:cViewPr varScale="1">
        <p:scale>
          <a:sx n="88" d="100"/>
          <a:sy n="88" d="100"/>
        </p:scale>
        <p:origin x="-762" y="-102"/>
      </p:cViewPr>
      <p:guideLst>
        <p:guide orient="horz" pos="2142"/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04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7D435086-6608-4D97-AED7-551A4A3312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79ABBCE-BC5F-4210-911D-82B2CAEF2D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FA658-2144-480B-BAEE-9D26EE686328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CD18557-A792-4311-8390-8F75B7FB14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0E073E3-2529-48E5-9207-703C8B2D10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298CC-699F-4246-99C7-A0FF822A7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093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5C8C9-5936-44C4-926C-2C6F1A2E8763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9C539-D506-43CE-A8F7-558A8AB27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624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spc="-1" dirty="0"/>
              <a:t>Идентификация и ВЫДЕЛЕНИЕ ТРЕБОВАНИЙ,</a:t>
            </a:r>
            <a:r>
              <a:rPr lang="ru-RU" sz="1200" spc="-1" baseline="0" dirty="0"/>
              <a:t> а также параметров и показателей </a:t>
            </a:r>
            <a:r>
              <a:rPr lang="ru-RU" sz="1200" spc="-1" dirty="0"/>
              <a:t>– ВАЖНЕЙШАЯ ОСОБЕННОСТЬ </a:t>
            </a:r>
            <a:r>
              <a:rPr lang="en-US" sz="1200" spc="-1" dirty="0"/>
              <a:t>SMART</a:t>
            </a:r>
            <a:r>
              <a:rPr lang="ru-RU" sz="1200" spc="-1" dirty="0"/>
              <a:t>-СТАНДАРТА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B4BEB-879C-47DE-BC23-CF548576999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035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D11B0-3B75-49A0-A438-E2205FDAAE5D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411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D11B0-3B75-49A0-A438-E2205FDAAE5D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411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D11B0-3B75-49A0-A438-E2205FDAAE5D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411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D11B0-3B75-49A0-A438-E2205FDAAE5D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411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D11B0-3B75-49A0-A438-E2205FDAAE5D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411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928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203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72557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059657" y="2571751"/>
            <a:ext cx="7072313" cy="716756"/>
          </a:xfrm>
        </p:spPr>
        <p:txBody>
          <a:bodyPr>
            <a:normAutofit/>
          </a:bodyPr>
          <a:lstStyle>
            <a:lvl1pPr marL="81000" indent="0" algn="ctr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1059657" y="4035030"/>
            <a:ext cx="7163991" cy="710803"/>
          </a:xfrm>
        </p:spPr>
        <p:txBody>
          <a:bodyPr>
            <a:normAutofit/>
          </a:bodyPr>
          <a:lstStyle>
            <a:lvl1pPr marL="81000" indent="0">
              <a:buNone/>
              <a:defRPr sz="1350">
                <a:solidFill>
                  <a:schemeClr val="bg1"/>
                </a:solidFill>
              </a:defRPr>
            </a:lvl1pPr>
            <a:lvl3pPr marL="68580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4031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775457" y="1033435"/>
            <a:ext cx="7772040" cy="406265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2400" b="0" strike="noStrike" spc="-1">
                <a:latin typeface="Arial"/>
              </a:rPr>
              <a:t>Образец подзаголовка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792017" y="1603772"/>
            <a:ext cx="5755481" cy="260865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870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1158E8E7-D45C-4AD7-997C-C0DBA0734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28" y="143904"/>
            <a:ext cx="8777966" cy="599648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AD52B7F3-8521-4F96-8D95-C51FDD311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528" y="859055"/>
            <a:ext cx="8777966" cy="389823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9998562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5321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1458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772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6936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588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92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207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1096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3886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685800" rtl="0" eaLnBrk="1" latinLnBrk="0" hangingPunct="1">
        <a:lnSpc>
          <a:spcPct val="110000"/>
        </a:lnSpc>
        <a:spcBef>
          <a:spcPct val="0"/>
        </a:spcBef>
        <a:buNone/>
        <a:defRPr sz="33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523C1FC-4534-F54C-D091-940381CEC5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0" b="35944"/>
          <a:stretch/>
        </p:blipFill>
        <p:spPr>
          <a:xfrm>
            <a:off x="772926" y="1340"/>
            <a:ext cx="8367557" cy="5141659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CC79BE6D-FD7F-5D4C-AD87-802C4C4DD8D7}"/>
              </a:ext>
            </a:extLst>
          </p:cNvPr>
          <p:cNvGrpSpPr/>
          <p:nvPr/>
        </p:nvGrpSpPr>
        <p:grpSpPr>
          <a:xfrm>
            <a:off x="0" y="-10529"/>
            <a:ext cx="9153525" cy="5167702"/>
            <a:chOff x="-3175" y="-14546"/>
            <a:chExt cx="12206790" cy="6891449"/>
          </a:xfrm>
        </p:grpSpPr>
        <p:sp>
          <p:nvSpPr>
            <p:cNvPr id="6" name="Равнобедренный треугольник 5">
              <a:extLst>
                <a:ext uri="{FF2B5EF4-FFF2-40B4-BE49-F238E27FC236}">
                  <a16:creationId xmlns:a16="http://schemas.microsoft.com/office/drawing/2014/main" xmlns="" id="{65D209DB-A65E-A590-29A7-7EE563448F68}"/>
                </a:ext>
              </a:extLst>
            </p:cNvPr>
            <p:cNvSpPr/>
            <p:nvPr/>
          </p:nvSpPr>
          <p:spPr>
            <a:xfrm>
              <a:off x="0" y="0"/>
              <a:ext cx="10668001" cy="6858000"/>
            </a:xfrm>
            <a:prstGeom prst="triangle">
              <a:avLst>
                <a:gd name="adj" fmla="val 0"/>
              </a:avLst>
            </a:prstGeom>
            <a:gradFill>
              <a:gsLst>
                <a:gs pos="25000">
                  <a:schemeClr val="tx2">
                    <a:lumMod val="75000"/>
                  </a:schemeClr>
                </a:gs>
                <a:gs pos="100000">
                  <a:srgbClr val="294E8B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11">
              <a:extLst>
                <a:ext uri="{FF2B5EF4-FFF2-40B4-BE49-F238E27FC236}">
                  <a16:creationId xmlns:a16="http://schemas.microsoft.com/office/drawing/2014/main" xmlns="" id="{C06E286E-7D3D-0CEA-6946-D02A73410FFD}"/>
                </a:ext>
              </a:extLst>
            </p:cNvPr>
            <p:cNvSpPr/>
            <p:nvPr/>
          </p:nvSpPr>
          <p:spPr>
            <a:xfrm>
              <a:off x="8499208" y="4929780"/>
              <a:ext cx="3704407" cy="1942765"/>
            </a:xfrm>
            <a:custGeom>
              <a:avLst/>
              <a:gdLst>
                <a:gd name="connsiteX0" fmla="*/ 0 w 5571307"/>
                <a:gd name="connsiteY0" fmla="*/ 1942765 h 1942765"/>
                <a:gd name="connsiteX1" fmla="*/ 2785654 w 5571307"/>
                <a:gd name="connsiteY1" fmla="*/ 0 h 1942765"/>
                <a:gd name="connsiteX2" fmla="*/ 5571307 w 5571307"/>
                <a:gd name="connsiteY2" fmla="*/ 1942765 h 1942765"/>
                <a:gd name="connsiteX3" fmla="*/ 0 w 5571307"/>
                <a:gd name="connsiteY3" fmla="*/ 1942765 h 1942765"/>
                <a:gd name="connsiteX0" fmla="*/ 0 w 5571307"/>
                <a:gd name="connsiteY0" fmla="*/ 1942765 h 1942765"/>
                <a:gd name="connsiteX1" fmla="*/ 2785654 w 5571307"/>
                <a:gd name="connsiteY1" fmla="*/ 0 h 1942765"/>
                <a:gd name="connsiteX2" fmla="*/ 3702317 w 5571307"/>
                <a:gd name="connsiteY2" fmla="*/ 642345 h 1942765"/>
                <a:gd name="connsiteX3" fmla="*/ 5571307 w 5571307"/>
                <a:gd name="connsiteY3" fmla="*/ 1942765 h 1942765"/>
                <a:gd name="connsiteX4" fmla="*/ 0 w 5571307"/>
                <a:gd name="connsiteY4" fmla="*/ 1942765 h 1942765"/>
                <a:gd name="connsiteX0" fmla="*/ 0 w 3704407"/>
                <a:gd name="connsiteY0" fmla="*/ 1942765 h 1942765"/>
                <a:gd name="connsiteX1" fmla="*/ 2785654 w 3704407"/>
                <a:gd name="connsiteY1" fmla="*/ 0 h 1942765"/>
                <a:gd name="connsiteX2" fmla="*/ 3702317 w 3704407"/>
                <a:gd name="connsiteY2" fmla="*/ 642345 h 1942765"/>
                <a:gd name="connsiteX3" fmla="*/ 3704407 w 3704407"/>
                <a:gd name="connsiteY3" fmla="*/ 1942765 h 1942765"/>
                <a:gd name="connsiteX4" fmla="*/ 0 w 3704407"/>
                <a:gd name="connsiteY4" fmla="*/ 1942765 h 1942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4407" h="1942765">
                  <a:moveTo>
                    <a:pt x="0" y="1942765"/>
                  </a:moveTo>
                  <a:lnTo>
                    <a:pt x="2785654" y="0"/>
                  </a:lnTo>
                  <a:lnTo>
                    <a:pt x="3702317" y="642345"/>
                  </a:lnTo>
                  <a:cubicBezTo>
                    <a:pt x="3703014" y="1075818"/>
                    <a:pt x="3703710" y="1509292"/>
                    <a:pt x="3704407" y="1942765"/>
                  </a:cubicBezTo>
                  <a:lnTo>
                    <a:pt x="0" y="1942765"/>
                  </a:lnTo>
                  <a:close/>
                </a:path>
              </a:pathLst>
            </a:custGeom>
            <a:gradFill>
              <a:gsLst>
                <a:gs pos="0">
                  <a:srgbClr val="F05522"/>
                </a:gs>
                <a:gs pos="100000">
                  <a:srgbClr val="F6811E"/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Равнобедренный треугольник 8">
              <a:extLst>
                <a:ext uri="{FF2B5EF4-FFF2-40B4-BE49-F238E27FC236}">
                  <a16:creationId xmlns:a16="http://schemas.microsoft.com/office/drawing/2014/main" xmlns="" id="{DB42EA72-9DA7-AC09-ABB3-83868D4B2069}"/>
                </a:ext>
              </a:extLst>
            </p:cNvPr>
            <p:cNvSpPr/>
            <p:nvPr/>
          </p:nvSpPr>
          <p:spPr>
            <a:xfrm>
              <a:off x="8082280" y="5858057"/>
              <a:ext cx="2804160" cy="1018846"/>
            </a:xfrm>
            <a:prstGeom prst="triangle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  <a:effectLst>
              <a:outerShdw blurRad="152400" dist="38100" dir="18900000" algn="bl" rotWithShape="0">
                <a:schemeClr val="tx1">
                  <a:lumMod val="65000"/>
                  <a:lumOff val="35000"/>
                  <a:alpha val="7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Равнобедренный треугольник 14">
              <a:extLst>
                <a:ext uri="{FF2B5EF4-FFF2-40B4-BE49-F238E27FC236}">
                  <a16:creationId xmlns:a16="http://schemas.microsoft.com/office/drawing/2014/main" xmlns="" id="{31C61EE7-27A5-FFF5-3B2A-D87728635716}"/>
                </a:ext>
              </a:extLst>
            </p:cNvPr>
            <p:cNvSpPr/>
            <p:nvPr/>
          </p:nvSpPr>
          <p:spPr>
            <a:xfrm rot="10800000">
              <a:off x="8961120" y="-9377"/>
              <a:ext cx="3230880" cy="2021057"/>
            </a:xfrm>
            <a:prstGeom prst="triangle">
              <a:avLst>
                <a:gd name="adj" fmla="val 1"/>
              </a:avLst>
            </a:prstGeom>
            <a:gradFill>
              <a:gsLst>
                <a:gs pos="9000">
                  <a:schemeClr val="tx2">
                    <a:lumMod val="75000"/>
                  </a:schemeClr>
                </a:gs>
                <a:gs pos="100000">
                  <a:srgbClr val="294E8B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4">
              <a:extLst>
                <a:ext uri="{FF2B5EF4-FFF2-40B4-BE49-F238E27FC236}">
                  <a16:creationId xmlns:a16="http://schemas.microsoft.com/office/drawing/2014/main" xmlns="" id="{20DA411E-279C-4DC6-32A4-28E5DBB58778}"/>
                </a:ext>
              </a:extLst>
            </p:cNvPr>
            <p:cNvSpPr/>
            <p:nvPr/>
          </p:nvSpPr>
          <p:spPr>
            <a:xfrm rot="10800000">
              <a:off x="-3175" y="-14546"/>
              <a:ext cx="2044697" cy="1091117"/>
            </a:xfrm>
            <a:custGeom>
              <a:avLst/>
              <a:gdLst>
                <a:gd name="connsiteX0" fmla="*/ 0 w 3043279"/>
                <a:gd name="connsiteY0" fmla="*/ 1091117 h 1091117"/>
                <a:gd name="connsiteX1" fmla="*/ 1521640 w 3043279"/>
                <a:gd name="connsiteY1" fmla="*/ 0 h 1091117"/>
                <a:gd name="connsiteX2" fmla="*/ 3043279 w 3043279"/>
                <a:gd name="connsiteY2" fmla="*/ 1091117 h 1091117"/>
                <a:gd name="connsiteX3" fmla="*/ 0 w 3043279"/>
                <a:gd name="connsiteY3" fmla="*/ 1091117 h 1091117"/>
                <a:gd name="connsiteX0" fmla="*/ 0 w 3043279"/>
                <a:gd name="connsiteY0" fmla="*/ 1091117 h 1091117"/>
                <a:gd name="connsiteX1" fmla="*/ 1521640 w 3043279"/>
                <a:gd name="connsiteY1" fmla="*/ 0 h 1091117"/>
                <a:gd name="connsiteX2" fmla="*/ 2044697 w 3043279"/>
                <a:gd name="connsiteY2" fmla="*/ 383151 h 1091117"/>
                <a:gd name="connsiteX3" fmla="*/ 3043279 w 3043279"/>
                <a:gd name="connsiteY3" fmla="*/ 1091117 h 1091117"/>
                <a:gd name="connsiteX4" fmla="*/ 0 w 3043279"/>
                <a:gd name="connsiteY4" fmla="*/ 1091117 h 1091117"/>
                <a:gd name="connsiteX0" fmla="*/ 0 w 2044697"/>
                <a:gd name="connsiteY0" fmla="*/ 1091117 h 1091117"/>
                <a:gd name="connsiteX1" fmla="*/ 1521640 w 2044697"/>
                <a:gd name="connsiteY1" fmla="*/ 0 h 1091117"/>
                <a:gd name="connsiteX2" fmla="*/ 2044697 w 2044697"/>
                <a:gd name="connsiteY2" fmla="*/ 383151 h 1091117"/>
                <a:gd name="connsiteX3" fmla="*/ 2036804 w 2044697"/>
                <a:gd name="connsiteY3" fmla="*/ 1081592 h 1091117"/>
                <a:gd name="connsiteX4" fmla="*/ 0 w 2044697"/>
                <a:gd name="connsiteY4" fmla="*/ 1091117 h 1091117"/>
                <a:gd name="connsiteX0" fmla="*/ 0 w 2044697"/>
                <a:gd name="connsiteY0" fmla="*/ 1091117 h 1091117"/>
                <a:gd name="connsiteX1" fmla="*/ 1521640 w 2044697"/>
                <a:gd name="connsiteY1" fmla="*/ 0 h 1091117"/>
                <a:gd name="connsiteX2" fmla="*/ 2044697 w 2044697"/>
                <a:gd name="connsiteY2" fmla="*/ 383151 h 1091117"/>
                <a:gd name="connsiteX3" fmla="*/ 2036804 w 2044697"/>
                <a:gd name="connsiteY3" fmla="*/ 1078417 h 1091117"/>
                <a:gd name="connsiteX4" fmla="*/ 0 w 2044697"/>
                <a:gd name="connsiteY4" fmla="*/ 1091117 h 1091117"/>
                <a:gd name="connsiteX0" fmla="*/ 0 w 2044697"/>
                <a:gd name="connsiteY0" fmla="*/ 1091117 h 1091117"/>
                <a:gd name="connsiteX1" fmla="*/ 1521640 w 2044697"/>
                <a:gd name="connsiteY1" fmla="*/ 0 h 1091117"/>
                <a:gd name="connsiteX2" fmla="*/ 2044697 w 2044697"/>
                <a:gd name="connsiteY2" fmla="*/ 383151 h 1091117"/>
                <a:gd name="connsiteX3" fmla="*/ 2043154 w 2044697"/>
                <a:gd name="connsiteY3" fmla="*/ 1087942 h 1091117"/>
                <a:gd name="connsiteX4" fmla="*/ 0 w 2044697"/>
                <a:gd name="connsiteY4" fmla="*/ 1091117 h 1091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4697" h="1091117">
                  <a:moveTo>
                    <a:pt x="0" y="1091117"/>
                  </a:moveTo>
                  <a:lnTo>
                    <a:pt x="1521640" y="0"/>
                  </a:lnTo>
                  <a:lnTo>
                    <a:pt x="2044697" y="383151"/>
                  </a:lnTo>
                  <a:cubicBezTo>
                    <a:pt x="2044183" y="618081"/>
                    <a:pt x="2043668" y="853012"/>
                    <a:pt x="2043154" y="1087942"/>
                  </a:cubicBezTo>
                  <a:lnTo>
                    <a:pt x="0" y="1091117"/>
                  </a:ln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F78335-C37A-473E-88ED-56539289D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502" y="2797024"/>
            <a:ext cx="5445705" cy="923330"/>
          </a:xfr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000" dirty="0"/>
              <a:t>О перспективах </a:t>
            </a:r>
            <a:r>
              <a:rPr lang="ru-RU" sz="2000" dirty="0" err="1"/>
              <a:t>SMART</a:t>
            </a:r>
            <a:r>
              <a:rPr lang="ru-RU" sz="2000" dirty="0"/>
              <a:t>-стандартизации. </a:t>
            </a:r>
            <a:br>
              <a:rPr lang="ru-RU" sz="2000" dirty="0"/>
            </a:br>
            <a:r>
              <a:rPr lang="ru-RU" sz="2000" dirty="0" err="1"/>
              <a:t>IT</a:t>
            </a:r>
            <a:r>
              <a:rPr lang="ru-RU" sz="2000" dirty="0"/>
              <a:t> решения для работы с "умными" документами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3DAA2FC9-1CC1-4B3F-AF5E-2840E363073D}"/>
              </a:ext>
            </a:extLst>
          </p:cNvPr>
          <p:cNvCxnSpPr>
            <a:cxnSpLocks/>
          </p:cNvCxnSpPr>
          <p:nvPr/>
        </p:nvCxnSpPr>
        <p:spPr>
          <a:xfrm>
            <a:off x="204379" y="2410919"/>
            <a:ext cx="0" cy="130678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A24B6CE-EE3F-48C1-B33B-4F83D5D1FD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561" y="260752"/>
            <a:ext cx="765054" cy="405998"/>
          </a:xfrm>
          <a:prstGeom prst="rect">
            <a:avLst/>
          </a:prstGeom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74CEC964-3492-408F-81CB-4AF72B39ACD4}"/>
              </a:ext>
            </a:extLst>
          </p:cNvPr>
          <p:cNvSpPr txBox="1">
            <a:spLocks/>
          </p:cNvSpPr>
          <p:nvPr/>
        </p:nvSpPr>
        <p:spPr>
          <a:xfrm>
            <a:off x="5886450" y="4337273"/>
            <a:ext cx="3063790" cy="49244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685800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1300" dirty="0"/>
              <a:t>23 мая, 2024</a:t>
            </a:r>
            <a:br>
              <a:rPr lang="ru-RU" sz="1300" dirty="0"/>
            </a:br>
            <a:r>
              <a:rPr lang="ru-RU" sz="1300" dirty="0"/>
              <a:t>Москва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xmlns="" id="{74CEC964-3492-408F-81CB-4AF72B39ACD4}"/>
              </a:ext>
            </a:extLst>
          </p:cNvPr>
          <p:cNvSpPr txBox="1">
            <a:spLocks/>
          </p:cNvSpPr>
          <p:nvPr/>
        </p:nvSpPr>
        <p:spPr>
          <a:xfrm>
            <a:off x="190122" y="1298779"/>
            <a:ext cx="3063790" cy="31745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685800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90122" y="4178685"/>
            <a:ext cx="8328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chemeClr val="bg1"/>
                </a:solidFill>
                <a:cs typeface="Times New Roman" pitchFamily="18" charset="0"/>
              </a:rPr>
              <a:t>СЕРГЕЙ ТИХОМИРОВ,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cs typeface="Times New Roman" pitchFamily="18" charset="0"/>
              </a:rPr>
              <a:t>Генеральный директор АО «Кодекс», </a:t>
            </a:r>
            <a:endParaRPr lang="en-US" sz="1200" dirty="0">
              <a:solidFill>
                <a:schemeClr val="bg1"/>
              </a:solidFill>
              <a:cs typeface="Times New Roman" pitchFamily="18" charset="0"/>
            </a:endParaRP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cs typeface="Times New Roman" pitchFamily="18" charset="0"/>
              </a:rPr>
              <a:t>председатель ПТК 711 «Умные (SMART) стандарты»</a:t>
            </a:r>
            <a:endParaRPr lang="ru-RU" altLang="ru-RU" sz="1200" dirty="0">
              <a:solidFill>
                <a:schemeClr val="bg1"/>
              </a:solidFill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2B272C89-4254-2F68-59EB-E0F8F93F0C2F}"/>
              </a:ext>
            </a:extLst>
          </p:cNvPr>
          <p:cNvCxnSpPr>
            <a:cxnSpLocks/>
          </p:cNvCxnSpPr>
          <p:nvPr/>
        </p:nvCxnSpPr>
        <p:spPr>
          <a:xfrm>
            <a:off x="8950240" y="4383644"/>
            <a:ext cx="0" cy="39851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99882" y="1776356"/>
            <a:ext cx="8328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200" dirty="0">
                <a:solidFill>
                  <a:schemeClr val="bg1"/>
                </a:solidFill>
                <a:cs typeface="Times New Roman" pitchFamily="18" charset="0"/>
              </a:rPr>
              <a:t>XII</a:t>
            </a:r>
            <a:r>
              <a:rPr lang="ru-RU" altLang="ru-RU" sz="1200" dirty="0">
                <a:solidFill>
                  <a:schemeClr val="bg1"/>
                </a:solidFill>
                <a:cs typeface="Times New Roman" pitchFamily="18" charset="0"/>
              </a:rPr>
              <a:t> Международная научная конференция 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err="1">
                <a:solidFill>
                  <a:schemeClr val="bg1"/>
                </a:solidFill>
                <a:cs typeface="Times New Roman" pitchFamily="18" charset="0"/>
              </a:rPr>
              <a:t>ИТ</a:t>
            </a:r>
            <a:r>
              <a:rPr lang="ru-RU" altLang="ru-RU" sz="1200" dirty="0">
                <a:solidFill>
                  <a:schemeClr val="bg1"/>
                </a:solidFill>
                <a:cs typeface="Times New Roman" pitchFamily="18" charset="0"/>
              </a:rPr>
              <a:t>-СТАНДАРТ 2024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CC79BE6D-FD7F-5D4C-AD87-802C4C4DD8D7}"/>
              </a:ext>
            </a:extLst>
          </p:cNvPr>
          <p:cNvGrpSpPr/>
          <p:nvPr/>
        </p:nvGrpSpPr>
        <p:grpSpPr>
          <a:xfrm>
            <a:off x="-13042" y="-2066"/>
            <a:ext cx="9153525" cy="5167702"/>
            <a:chOff x="-3175" y="-14546"/>
            <a:chExt cx="12206790" cy="6891449"/>
          </a:xfrm>
        </p:grpSpPr>
        <p:sp>
          <p:nvSpPr>
            <p:cNvPr id="20" name="Равнобедренный треугольник 19">
              <a:extLst>
                <a:ext uri="{FF2B5EF4-FFF2-40B4-BE49-F238E27FC236}">
                  <a16:creationId xmlns:a16="http://schemas.microsoft.com/office/drawing/2014/main" xmlns="" id="{65D209DB-A65E-A590-29A7-7EE563448F68}"/>
                </a:ext>
              </a:extLst>
            </p:cNvPr>
            <p:cNvSpPr/>
            <p:nvPr/>
          </p:nvSpPr>
          <p:spPr>
            <a:xfrm>
              <a:off x="0" y="0"/>
              <a:ext cx="10668001" cy="6858000"/>
            </a:xfrm>
            <a:prstGeom prst="triangle">
              <a:avLst>
                <a:gd name="adj" fmla="val 0"/>
              </a:avLst>
            </a:prstGeom>
            <a:gradFill>
              <a:gsLst>
                <a:gs pos="25000">
                  <a:schemeClr val="tx2">
                    <a:lumMod val="75000"/>
                  </a:schemeClr>
                </a:gs>
                <a:gs pos="100000">
                  <a:srgbClr val="294E8B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Равнобедренный треугольник 11">
              <a:extLst>
                <a:ext uri="{FF2B5EF4-FFF2-40B4-BE49-F238E27FC236}">
                  <a16:creationId xmlns:a16="http://schemas.microsoft.com/office/drawing/2014/main" xmlns="" id="{C06E286E-7D3D-0CEA-6946-D02A73410FFD}"/>
                </a:ext>
              </a:extLst>
            </p:cNvPr>
            <p:cNvSpPr/>
            <p:nvPr/>
          </p:nvSpPr>
          <p:spPr>
            <a:xfrm>
              <a:off x="8499208" y="4929780"/>
              <a:ext cx="3704407" cy="1942765"/>
            </a:xfrm>
            <a:custGeom>
              <a:avLst/>
              <a:gdLst>
                <a:gd name="connsiteX0" fmla="*/ 0 w 5571307"/>
                <a:gd name="connsiteY0" fmla="*/ 1942765 h 1942765"/>
                <a:gd name="connsiteX1" fmla="*/ 2785654 w 5571307"/>
                <a:gd name="connsiteY1" fmla="*/ 0 h 1942765"/>
                <a:gd name="connsiteX2" fmla="*/ 5571307 w 5571307"/>
                <a:gd name="connsiteY2" fmla="*/ 1942765 h 1942765"/>
                <a:gd name="connsiteX3" fmla="*/ 0 w 5571307"/>
                <a:gd name="connsiteY3" fmla="*/ 1942765 h 1942765"/>
                <a:gd name="connsiteX0" fmla="*/ 0 w 5571307"/>
                <a:gd name="connsiteY0" fmla="*/ 1942765 h 1942765"/>
                <a:gd name="connsiteX1" fmla="*/ 2785654 w 5571307"/>
                <a:gd name="connsiteY1" fmla="*/ 0 h 1942765"/>
                <a:gd name="connsiteX2" fmla="*/ 3702317 w 5571307"/>
                <a:gd name="connsiteY2" fmla="*/ 642345 h 1942765"/>
                <a:gd name="connsiteX3" fmla="*/ 5571307 w 5571307"/>
                <a:gd name="connsiteY3" fmla="*/ 1942765 h 1942765"/>
                <a:gd name="connsiteX4" fmla="*/ 0 w 5571307"/>
                <a:gd name="connsiteY4" fmla="*/ 1942765 h 1942765"/>
                <a:gd name="connsiteX0" fmla="*/ 0 w 3704407"/>
                <a:gd name="connsiteY0" fmla="*/ 1942765 h 1942765"/>
                <a:gd name="connsiteX1" fmla="*/ 2785654 w 3704407"/>
                <a:gd name="connsiteY1" fmla="*/ 0 h 1942765"/>
                <a:gd name="connsiteX2" fmla="*/ 3702317 w 3704407"/>
                <a:gd name="connsiteY2" fmla="*/ 642345 h 1942765"/>
                <a:gd name="connsiteX3" fmla="*/ 3704407 w 3704407"/>
                <a:gd name="connsiteY3" fmla="*/ 1942765 h 1942765"/>
                <a:gd name="connsiteX4" fmla="*/ 0 w 3704407"/>
                <a:gd name="connsiteY4" fmla="*/ 1942765 h 1942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4407" h="1942765">
                  <a:moveTo>
                    <a:pt x="0" y="1942765"/>
                  </a:moveTo>
                  <a:lnTo>
                    <a:pt x="2785654" y="0"/>
                  </a:lnTo>
                  <a:lnTo>
                    <a:pt x="3702317" y="642345"/>
                  </a:lnTo>
                  <a:cubicBezTo>
                    <a:pt x="3703014" y="1075818"/>
                    <a:pt x="3703710" y="1509292"/>
                    <a:pt x="3704407" y="1942765"/>
                  </a:cubicBezTo>
                  <a:lnTo>
                    <a:pt x="0" y="1942765"/>
                  </a:lnTo>
                  <a:close/>
                </a:path>
              </a:pathLst>
            </a:custGeom>
            <a:gradFill>
              <a:gsLst>
                <a:gs pos="0">
                  <a:srgbClr val="F05522"/>
                </a:gs>
                <a:gs pos="100000">
                  <a:srgbClr val="F6811E"/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Равнобедренный треугольник 21">
              <a:extLst>
                <a:ext uri="{FF2B5EF4-FFF2-40B4-BE49-F238E27FC236}">
                  <a16:creationId xmlns:a16="http://schemas.microsoft.com/office/drawing/2014/main" xmlns="" id="{DB42EA72-9DA7-AC09-ABB3-83868D4B2069}"/>
                </a:ext>
              </a:extLst>
            </p:cNvPr>
            <p:cNvSpPr/>
            <p:nvPr/>
          </p:nvSpPr>
          <p:spPr>
            <a:xfrm>
              <a:off x="8082280" y="5858057"/>
              <a:ext cx="2804160" cy="1018846"/>
            </a:xfrm>
            <a:prstGeom prst="triangle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  <a:effectLst>
              <a:outerShdw blurRad="152400" dist="38100" dir="18900000" algn="bl" rotWithShape="0">
                <a:schemeClr val="tx1">
                  <a:lumMod val="65000"/>
                  <a:lumOff val="35000"/>
                  <a:alpha val="7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Равнобедренный треугольник 22">
              <a:extLst>
                <a:ext uri="{FF2B5EF4-FFF2-40B4-BE49-F238E27FC236}">
                  <a16:creationId xmlns:a16="http://schemas.microsoft.com/office/drawing/2014/main" xmlns="" id="{31C61EE7-27A5-FFF5-3B2A-D87728635716}"/>
                </a:ext>
              </a:extLst>
            </p:cNvPr>
            <p:cNvSpPr/>
            <p:nvPr/>
          </p:nvSpPr>
          <p:spPr>
            <a:xfrm rot="10800000">
              <a:off x="8961120" y="-9377"/>
              <a:ext cx="3230880" cy="2021057"/>
            </a:xfrm>
            <a:prstGeom prst="triangle">
              <a:avLst>
                <a:gd name="adj" fmla="val 1"/>
              </a:avLst>
            </a:prstGeom>
            <a:gradFill>
              <a:gsLst>
                <a:gs pos="9000">
                  <a:schemeClr val="tx2">
                    <a:lumMod val="75000"/>
                  </a:schemeClr>
                </a:gs>
                <a:gs pos="100000">
                  <a:srgbClr val="294E8B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Равнобедренный треугольник 14">
              <a:extLst>
                <a:ext uri="{FF2B5EF4-FFF2-40B4-BE49-F238E27FC236}">
                  <a16:creationId xmlns:a16="http://schemas.microsoft.com/office/drawing/2014/main" xmlns="" id="{20DA411E-279C-4DC6-32A4-28E5DBB58778}"/>
                </a:ext>
              </a:extLst>
            </p:cNvPr>
            <p:cNvSpPr/>
            <p:nvPr/>
          </p:nvSpPr>
          <p:spPr>
            <a:xfrm rot="10800000">
              <a:off x="-3175" y="-14546"/>
              <a:ext cx="2044697" cy="1091117"/>
            </a:xfrm>
            <a:custGeom>
              <a:avLst/>
              <a:gdLst>
                <a:gd name="connsiteX0" fmla="*/ 0 w 3043279"/>
                <a:gd name="connsiteY0" fmla="*/ 1091117 h 1091117"/>
                <a:gd name="connsiteX1" fmla="*/ 1521640 w 3043279"/>
                <a:gd name="connsiteY1" fmla="*/ 0 h 1091117"/>
                <a:gd name="connsiteX2" fmla="*/ 3043279 w 3043279"/>
                <a:gd name="connsiteY2" fmla="*/ 1091117 h 1091117"/>
                <a:gd name="connsiteX3" fmla="*/ 0 w 3043279"/>
                <a:gd name="connsiteY3" fmla="*/ 1091117 h 1091117"/>
                <a:gd name="connsiteX0" fmla="*/ 0 w 3043279"/>
                <a:gd name="connsiteY0" fmla="*/ 1091117 h 1091117"/>
                <a:gd name="connsiteX1" fmla="*/ 1521640 w 3043279"/>
                <a:gd name="connsiteY1" fmla="*/ 0 h 1091117"/>
                <a:gd name="connsiteX2" fmla="*/ 2044697 w 3043279"/>
                <a:gd name="connsiteY2" fmla="*/ 383151 h 1091117"/>
                <a:gd name="connsiteX3" fmla="*/ 3043279 w 3043279"/>
                <a:gd name="connsiteY3" fmla="*/ 1091117 h 1091117"/>
                <a:gd name="connsiteX4" fmla="*/ 0 w 3043279"/>
                <a:gd name="connsiteY4" fmla="*/ 1091117 h 1091117"/>
                <a:gd name="connsiteX0" fmla="*/ 0 w 2044697"/>
                <a:gd name="connsiteY0" fmla="*/ 1091117 h 1091117"/>
                <a:gd name="connsiteX1" fmla="*/ 1521640 w 2044697"/>
                <a:gd name="connsiteY1" fmla="*/ 0 h 1091117"/>
                <a:gd name="connsiteX2" fmla="*/ 2044697 w 2044697"/>
                <a:gd name="connsiteY2" fmla="*/ 383151 h 1091117"/>
                <a:gd name="connsiteX3" fmla="*/ 2036804 w 2044697"/>
                <a:gd name="connsiteY3" fmla="*/ 1081592 h 1091117"/>
                <a:gd name="connsiteX4" fmla="*/ 0 w 2044697"/>
                <a:gd name="connsiteY4" fmla="*/ 1091117 h 1091117"/>
                <a:gd name="connsiteX0" fmla="*/ 0 w 2044697"/>
                <a:gd name="connsiteY0" fmla="*/ 1091117 h 1091117"/>
                <a:gd name="connsiteX1" fmla="*/ 1521640 w 2044697"/>
                <a:gd name="connsiteY1" fmla="*/ 0 h 1091117"/>
                <a:gd name="connsiteX2" fmla="*/ 2044697 w 2044697"/>
                <a:gd name="connsiteY2" fmla="*/ 383151 h 1091117"/>
                <a:gd name="connsiteX3" fmla="*/ 2036804 w 2044697"/>
                <a:gd name="connsiteY3" fmla="*/ 1078417 h 1091117"/>
                <a:gd name="connsiteX4" fmla="*/ 0 w 2044697"/>
                <a:gd name="connsiteY4" fmla="*/ 1091117 h 1091117"/>
                <a:gd name="connsiteX0" fmla="*/ 0 w 2044697"/>
                <a:gd name="connsiteY0" fmla="*/ 1091117 h 1091117"/>
                <a:gd name="connsiteX1" fmla="*/ 1521640 w 2044697"/>
                <a:gd name="connsiteY1" fmla="*/ 0 h 1091117"/>
                <a:gd name="connsiteX2" fmla="*/ 2044697 w 2044697"/>
                <a:gd name="connsiteY2" fmla="*/ 383151 h 1091117"/>
                <a:gd name="connsiteX3" fmla="*/ 2043154 w 2044697"/>
                <a:gd name="connsiteY3" fmla="*/ 1087942 h 1091117"/>
                <a:gd name="connsiteX4" fmla="*/ 0 w 2044697"/>
                <a:gd name="connsiteY4" fmla="*/ 1091117 h 1091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4697" h="1091117">
                  <a:moveTo>
                    <a:pt x="0" y="1091117"/>
                  </a:moveTo>
                  <a:lnTo>
                    <a:pt x="1521640" y="0"/>
                  </a:lnTo>
                  <a:lnTo>
                    <a:pt x="2044697" y="383151"/>
                  </a:lnTo>
                  <a:cubicBezTo>
                    <a:pt x="2044183" y="618081"/>
                    <a:pt x="2043668" y="853012"/>
                    <a:pt x="2043154" y="1087942"/>
                  </a:cubicBezTo>
                  <a:lnTo>
                    <a:pt x="0" y="1091117"/>
                  </a:ln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xmlns="" id="{28F78335-C37A-473E-88ED-56539289DC51}"/>
              </a:ext>
            </a:extLst>
          </p:cNvPr>
          <p:cNvSpPr txBox="1">
            <a:spLocks/>
          </p:cNvSpPr>
          <p:nvPr/>
        </p:nvSpPr>
        <p:spPr>
          <a:xfrm>
            <a:off x="334902" y="3089772"/>
            <a:ext cx="5445705" cy="9233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000" dirty="0"/>
              <a:t>О перспективах SMART-стандартизации. </a:t>
            </a:r>
            <a:br>
              <a:rPr lang="ru-RU" sz="2000" dirty="0"/>
            </a:br>
            <a:r>
              <a:rPr lang="ru-RU" sz="2000" dirty="0"/>
              <a:t>IT-решения для работы с «умными» документами</a:t>
            </a:r>
          </a:p>
        </p:txBody>
      </p:sp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xmlns="" id="{74CEC964-3492-408F-81CB-4AF72B39ACD4}"/>
              </a:ext>
            </a:extLst>
          </p:cNvPr>
          <p:cNvSpPr txBox="1">
            <a:spLocks/>
          </p:cNvSpPr>
          <p:nvPr/>
        </p:nvSpPr>
        <p:spPr>
          <a:xfrm>
            <a:off x="6038850" y="4489673"/>
            <a:ext cx="3063790" cy="49244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685800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1300" dirty="0"/>
              <a:t>22 мая, 2024</a:t>
            </a:r>
            <a:br>
              <a:rPr lang="ru-RU" sz="1300" dirty="0"/>
            </a:br>
            <a:r>
              <a:rPr lang="ru-RU" sz="1300" dirty="0"/>
              <a:t>Москва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42522" y="4331085"/>
            <a:ext cx="8328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chemeClr val="bg1"/>
                </a:solidFill>
                <a:cs typeface="Times New Roman" pitchFamily="18" charset="0"/>
              </a:rPr>
              <a:t>СЕРГЕЙ ТИХОМИРОВ,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cs typeface="Times New Roman" pitchFamily="18" charset="0"/>
              </a:rPr>
              <a:t>Генеральный директор АО «Кодекс», </a:t>
            </a:r>
            <a:endParaRPr lang="en-US" sz="1200" dirty="0">
              <a:solidFill>
                <a:schemeClr val="bg1"/>
              </a:solidFill>
              <a:cs typeface="Times New Roman" pitchFamily="18" charset="0"/>
            </a:endParaRP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cs typeface="Times New Roman" pitchFamily="18" charset="0"/>
              </a:rPr>
              <a:t>председатель ПТК 711 «Умные (SMART) стандарты»</a:t>
            </a:r>
            <a:endParaRPr lang="ru-RU" altLang="ru-RU" sz="12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2522" y="2141315"/>
            <a:ext cx="8328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200" dirty="0">
                <a:solidFill>
                  <a:schemeClr val="bg1"/>
                </a:solidFill>
                <a:cs typeface="Times New Roman" pitchFamily="18" charset="0"/>
              </a:rPr>
              <a:t>XIII</a:t>
            </a:r>
            <a:r>
              <a:rPr lang="ru-RU" altLang="ru-RU" sz="1200" dirty="0">
                <a:solidFill>
                  <a:schemeClr val="bg1"/>
                </a:solidFill>
                <a:cs typeface="Times New Roman" pitchFamily="18" charset="0"/>
              </a:rPr>
              <a:t> Международная научная конференция 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err="1">
                <a:solidFill>
                  <a:schemeClr val="bg1"/>
                </a:solidFill>
                <a:cs typeface="Times New Roman" pitchFamily="18" charset="0"/>
              </a:rPr>
              <a:t>ИТ</a:t>
            </a:r>
            <a:r>
              <a:rPr lang="ru-RU" altLang="ru-RU" sz="1200" dirty="0">
                <a:solidFill>
                  <a:schemeClr val="bg1"/>
                </a:solidFill>
                <a:cs typeface="Times New Roman" pitchFamily="18" charset="0"/>
              </a:rPr>
              <a:t>-СТАНДАРТ 2024</a:t>
            </a:r>
          </a:p>
        </p:txBody>
      </p:sp>
    </p:spTree>
    <p:extLst>
      <p:ext uri="{BB962C8B-B14F-4D97-AF65-F5344CB8AC3E}">
        <p14:creationId xmlns:p14="http://schemas.microsoft.com/office/powerpoint/2010/main" val="955427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8068D7F-B980-7E42-DF07-9B09F72F83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905720" y="2"/>
            <a:ext cx="2256804" cy="1127840"/>
          </a:xfrm>
          <a:prstGeom prst="rect">
            <a:avLst/>
          </a:prstGeom>
        </p:spPr>
      </p:pic>
      <p:sp>
        <p:nvSpPr>
          <p:cNvPr id="8" name="CustomShape 3">
            <a:extLst>
              <a:ext uri="{FF2B5EF4-FFF2-40B4-BE49-F238E27FC236}">
                <a16:creationId xmlns:a16="http://schemas.microsoft.com/office/drawing/2014/main" xmlns="" id="{8F8601F1-D00E-53D8-F480-FDEBCB3D29A8}"/>
              </a:ext>
            </a:extLst>
          </p:cNvPr>
          <p:cNvSpPr/>
          <p:nvPr/>
        </p:nvSpPr>
        <p:spPr>
          <a:xfrm>
            <a:off x="559466" y="313078"/>
            <a:ext cx="8225807" cy="7329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846"/>
              </a:spcBef>
            </a:pPr>
            <a:r>
              <a:rPr lang="ru-RU" sz="2400" b="1" spc="-1" dirty="0">
                <a:solidFill>
                  <a:srgbClr val="F05522"/>
                </a:solidFill>
                <a:latin typeface="+mj-lt"/>
              </a:rPr>
              <a:t>  </a:t>
            </a:r>
            <a:r>
              <a:rPr lang="en-US" sz="2400" b="1" spc="-1" dirty="0">
                <a:solidFill>
                  <a:srgbClr val="F05522"/>
                </a:solidFill>
                <a:latin typeface="+mj-lt"/>
              </a:rPr>
              <a:t>IT</a:t>
            </a:r>
            <a:r>
              <a:rPr lang="ru-RU" sz="2400" b="1" spc="-1" dirty="0">
                <a:solidFill>
                  <a:srgbClr val="F05522"/>
                </a:solidFill>
                <a:latin typeface="+mj-lt"/>
              </a:rPr>
              <a:t>-РЕШЕНИЯ В ОБЛАСТИ СТАНДАРТИЗАЦИИ. ГОСУДАРСТВЕННО-ЧАСТНОЕ ПАРТНЕРСТВО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25235" y="1643078"/>
            <a:ext cx="7515466" cy="30669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90000"/>
              </a:lnSpc>
              <a:spcBef>
                <a:spcPts val="846"/>
              </a:spcBef>
            </a:pP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ТК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ПРЕДПРИНИМАТЕЛИ И ПРАВООБЛАДАТЕЛИ ГОТОВЫ ДЕЛИТЬСЯ ИНТЕЛЛЕКТУАЛЬНОЙ СОБСТВЕННОСТЬЮ.</a:t>
            </a:r>
          </a:p>
          <a:p>
            <a:pPr>
              <a:lnSpc>
                <a:spcPct val="90000"/>
              </a:lnSpc>
              <a:spcBef>
                <a:spcPts val="846"/>
              </a:spcBef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>
              <a:lnSpc>
                <a:spcPct val="90000"/>
              </a:lnSpc>
              <a:spcBef>
                <a:spcPts val="846"/>
              </a:spcBef>
            </a:pPr>
            <a:r>
              <a:rPr lang="ru-RU" sz="2400" b="1" spc="-1" dirty="0">
                <a:solidFill>
                  <a:srgbClr val="F05522"/>
                </a:solidFill>
                <a:latin typeface="+mj-lt"/>
              </a:rPr>
              <a:t>ГОСУДАРСТВЕННО-ЧАСТНОЕ ПАРТНЕРСТВО – </a:t>
            </a:r>
          </a:p>
          <a:p>
            <a:pPr algn="ctr">
              <a:lnSpc>
                <a:spcPct val="90000"/>
              </a:lnSpc>
              <a:spcBef>
                <a:spcPts val="846"/>
              </a:spcBef>
            </a:pPr>
            <a:r>
              <a:rPr lang="ru-RU" sz="2400" b="1" spc="-1" dirty="0">
                <a:solidFill>
                  <a:srgbClr val="F05522"/>
                </a:solidFill>
                <a:latin typeface="+mj-lt"/>
              </a:rPr>
              <a:t>ЕГО НУЖНО ПРИМЕНЯТЬ.</a:t>
            </a:r>
          </a:p>
          <a:p>
            <a:pPr algn="ctr">
              <a:lnSpc>
                <a:spcPct val="90000"/>
              </a:lnSpc>
              <a:spcBef>
                <a:spcPts val="846"/>
              </a:spcBef>
            </a:pPr>
            <a:endParaRPr lang="en-US" sz="2400" b="1" spc="-1" dirty="0">
              <a:solidFill>
                <a:srgbClr val="F05522"/>
              </a:solidFill>
              <a:latin typeface="+mj-lt"/>
            </a:endParaRPr>
          </a:p>
          <a:p>
            <a:pPr algn="ctr">
              <a:lnSpc>
                <a:spcPct val="90000"/>
              </a:lnSpc>
              <a:spcBef>
                <a:spcPts val="846"/>
              </a:spcBef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ТК 22, ТК 23 ДЕЛАЮТ ВЕЛИКИЕ РАЗРАБОТКИ – ПОЧЕМУ БЫ ИХ </a:t>
            </a:r>
          </a:p>
          <a:p>
            <a:pPr algn="ctr">
              <a:lnSpc>
                <a:spcPct val="90000"/>
              </a:lnSpc>
              <a:spcBef>
                <a:spcPts val="846"/>
              </a:spcBef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НЕ ПОПРОБОВАТЬ НА ВСЕЙ РФ.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81797F1-71DB-4479-8C37-406D02225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404" y="324791"/>
            <a:ext cx="1206595" cy="681549"/>
          </a:xfrm>
          <a:prstGeom prst="rect">
            <a:avLst/>
          </a:prstGeom>
        </p:spPr>
      </p:pic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xmlns="" id="{9FC3A7D3-39A4-4544-928F-F8DE71E6402B}"/>
              </a:ext>
            </a:extLst>
          </p:cNvPr>
          <p:cNvSpPr/>
          <p:nvPr/>
        </p:nvSpPr>
        <p:spPr>
          <a:xfrm>
            <a:off x="1" y="0"/>
            <a:ext cx="1067950" cy="5143500"/>
          </a:xfrm>
          <a:custGeom>
            <a:avLst/>
            <a:gdLst>
              <a:gd name="connsiteX0" fmla="*/ 0 w 1429563"/>
              <a:gd name="connsiteY0" fmla="*/ 0 h 6858000"/>
              <a:gd name="connsiteX1" fmla="*/ 208399 w 1429563"/>
              <a:gd name="connsiteY1" fmla="*/ 0 h 6858000"/>
              <a:gd name="connsiteX2" fmla="*/ 208371 w 1429563"/>
              <a:gd name="connsiteY2" fmla="*/ 304 h 6858000"/>
              <a:gd name="connsiteX3" fmla="*/ 1351326 w 1429563"/>
              <a:gd name="connsiteY3" fmla="*/ 6668860 h 6858000"/>
              <a:gd name="connsiteX4" fmla="*/ 1429563 w 1429563"/>
              <a:gd name="connsiteY4" fmla="*/ 6858000 h 6858000"/>
              <a:gd name="connsiteX5" fmla="*/ 0 w 142956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9563" h="6858000">
                <a:moveTo>
                  <a:pt x="0" y="0"/>
                </a:moveTo>
                <a:lnTo>
                  <a:pt x="208399" y="0"/>
                </a:lnTo>
                <a:lnTo>
                  <a:pt x="208371" y="304"/>
                </a:lnTo>
                <a:cubicBezTo>
                  <a:pt x="150221" y="1190366"/>
                  <a:pt x="557267" y="4644178"/>
                  <a:pt x="1351326" y="6668860"/>
                </a:cubicBezTo>
                <a:lnTo>
                  <a:pt x="142956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53000">
                <a:srgbClr val="DE2309"/>
              </a:gs>
              <a:gs pos="100000">
                <a:srgbClr val="F59924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186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2">
            <a:extLst>
              <a:ext uri="{FF2B5EF4-FFF2-40B4-BE49-F238E27FC236}">
                <a16:creationId xmlns:a16="http://schemas.microsoft.com/office/drawing/2014/main" xmlns="" id="{EA5A41C4-A664-4B66-BFBC-D91B342BDABB}"/>
              </a:ext>
            </a:extLst>
          </p:cNvPr>
          <p:cNvSpPr/>
          <p:nvPr/>
        </p:nvSpPr>
        <p:spPr>
          <a:xfrm>
            <a:off x="1067951" y="1587247"/>
            <a:ext cx="7515225" cy="1698717"/>
          </a:xfrm>
          <a:prstGeom prst="roundRect">
            <a:avLst>
              <a:gd name="adj" fmla="val 19482"/>
            </a:avLst>
          </a:prstGeom>
          <a:solidFill>
            <a:schemeClr val="tx2">
              <a:lumMod val="20000"/>
              <a:lumOff val="80000"/>
              <a:alpha val="64000"/>
            </a:schemeClr>
          </a:solidFill>
          <a:ln w="22225">
            <a:gradFill>
              <a:gsLst>
                <a:gs pos="0">
                  <a:srgbClr val="F49122"/>
                </a:gs>
                <a:gs pos="100000">
                  <a:srgbClr val="F0552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8068D7F-B980-7E42-DF07-9B09F72F83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905720" y="-48124"/>
            <a:ext cx="2256804" cy="11278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12710D2-6830-4908-BB12-94DB50FC8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404" y="324791"/>
            <a:ext cx="1206595" cy="68154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F0D4A68-246E-433D-8FBA-35D43A2073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 rot="10800000">
            <a:off x="5599916" y="3400425"/>
            <a:ext cx="3517452" cy="1757850"/>
          </a:xfrm>
          <a:prstGeom prst="rect">
            <a:avLst/>
          </a:prstGeom>
        </p:spPr>
      </p:pic>
      <p:sp>
        <p:nvSpPr>
          <p:cNvPr id="13" name="CustomShape 3">
            <a:extLst>
              <a:ext uri="{FF2B5EF4-FFF2-40B4-BE49-F238E27FC236}">
                <a16:creationId xmlns:a16="http://schemas.microsoft.com/office/drawing/2014/main" xmlns="" id="{4C56D0B3-53C7-4860-9FBC-9D94F58E6D3D}"/>
              </a:ext>
            </a:extLst>
          </p:cNvPr>
          <p:cNvSpPr/>
          <p:nvPr/>
        </p:nvSpPr>
        <p:spPr>
          <a:xfrm>
            <a:off x="752475" y="351787"/>
            <a:ext cx="7064376" cy="8355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846"/>
              </a:spcBef>
            </a:pPr>
            <a:r>
              <a:rPr lang="ru-RU" sz="2400" b="1" spc="-1" dirty="0" err="1">
                <a:solidFill>
                  <a:srgbClr val="F05522"/>
                </a:solidFill>
                <a:latin typeface="+mj-lt"/>
              </a:rPr>
              <a:t>ЦИФРОВИЗАЦИЯ</a:t>
            </a:r>
            <a:r>
              <a:rPr lang="ru-RU" sz="2400" b="1" spc="-1" dirty="0">
                <a:solidFill>
                  <a:srgbClr val="F05522"/>
                </a:solidFill>
                <a:latin typeface="+mj-lt"/>
              </a:rPr>
              <a:t> – СЪЕСТ ДЕНЕГ СКОЛЬКО УГОДНО!</a:t>
            </a:r>
          </a:p>
          <a:p>
            <a:pPr algn="ctr">
              <a:lnSpc>
                <a:spcPct val="90000"/>
              </a:lnSpc>
              <a:spcBef>
                <a:spcPts val="846"/>
              </a:spcBef>
            </a:pPr>
            <a:r>
              <a:rPr lang="ru-RU" sz="2400" b="1" spc="-1" dirty="0">
                <a:solidFill>
                  <a:srgbClr val="F05522"/>
                </a:solidFill>
                <a:latin typeface="+mj-lt"/>
              </a:rPr>
              <a:t>ЕСЛИ НЕТ СТАНДАРТИЗАЦИИ</a:t>
            </a:r>
            <a:endParaRPr lang="ru-RU" b="1" spc="-1" dirty="0">
              <a:solidFill>
                <a:srgbClr val="F05522"/>
              </a:solidFill>
              <a:latin typeface="+mj-lt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C0DEF0E2-1DA1-499B-A1C8-E34A47B1DC7D}"/>
              </a:ext>
            </a:extLst>
          </p:cNvPr>
          <p:cNvSpPr/>
          <p:nvPr/>
        </p:nvSpPr>
        <p:spPr>
          <a:xfrm>
            <a:off x="1184413" y="2018286"/>
            <a:ext cx="7282300" cy="83663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90000"/>
              </a:lnSpc>
              <a:spcBef>
                <a:spcPts val="846"/>
              </a:spcBef>
            </a:pPr>
            <a:r>
              <a:rPr lang="ru-RU" sz="2400" dirty="0">
                <a:solidFill>
                  <a:srgbClr val="333F50"/>
                </a:solidFill>
              </a:rPr>
              <a:t>СТАНДАРТИЗАЦИЯ РЕГУЛИРУЕТ </a:t>
            </a:r>
          </a:p>
          <a:p>
            <a:pPr algn="ctr">
              <a:lnSpc>
                <a:spcPct val="90000"/>
              </a:lnSpc>
              <a:spcBef>
                <a:spcPts val="846"/>
              </a:spcBef>
            </a:pPr>
            <a:r>
              <a:rPr lang="ru-RU" sz="2400" dirty="0">
                <a:solidFill>
                  <a:srgbClr val="333F50"/>
                </a:solidFill>
              </a:rPr>
              <a:t>КАЧЕСТВО И СЕБЕСТОИМОСТЬ!</a:t>
            </a:r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xmlns="" id="{B4EA7B1A-74D3-4379-A498-E499232792A6}"/>
              </a:ext>
            </a:extLst>
          </p:cNvPr>
          <p:cNvSpPr/>
          <p:nvPr/>
        </p:nvSpPr>
        <p:spPr>
          <a:xfrm>
            <a:off x="1" y="0"/>
            <a:ext cx="1067950" cy="5143500"/>
          </a:xfrm>
          <a:custGeom>
            <a:avLst/>
            <a:gdLst>
              <a:gd name="connsiteX0" fmla="*/ 0 w 1429563"/>
              <a:gd name="connsiteY0" fmla="*/ 0 h 6858000"/>
              <a:gd name="connsiteX1" fmla="*/ 208399 w 1429563"/>
              <a:gd name="connsiteY1" fmla="*/ 0 h 6858000"/>
              <a:gd name="connsiteX2" fmla="*/ 208371 w 1429563"/>
              <a:gd name="connsiteY2" fmla="*/ 304 h 6858000"/>
              <a:gd name="connsiteX3" fmla="*/ 1351326 w 1429563"/>
              <a:gd name="connsiteY3" fmla="*/ 6668860 h 6858000"/>
              <a:gd name="connsiteX4" fmla="*/ 1429563 w 1429563"/>
              <a:gd name="connsiteY4" fmla="*/ 6858000 h 6858000"/>
              <a:gd name="connsiteX5" fmla="*/ 0 w 142956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9563" h="6858000">
                <a:moveTo>
                  <a:pt x="0" y="0"/>
                </a:moveTo>
                <a:lnTo>
                  <a:pt x="208399" y="0"/>
                </a:lnTo>
                <a:lnTo>
                  <a:pt x="208371" y="304"/>
                </a:lnTo>
                <a:cubicBezTo>
                  <a:pt x="150221" y="1190366"/>
                  <a:pt x="557267" y="4644178"/>
                  <a:pt x="1351326" y="6668860"/>
                </a:cubicBezTo>
                <a:lnTo>
                  <a:pt x="142956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53000">
                <a:srgbClr val="DE2309"/>
              </a:gs>
              <a:gs pos="100000">
                <a:srgbClr val="F59924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xmlns="" id="{4C56D0B3-53C7-4860-9FBC-9D94F58E6D3D}"/>
              </a:ext>
            </a:extLst>
          </p:cNvPr>
          <p:cNvSpPr/>
          <p:nvPr/>
        </p:nvSpPr>
        <p:spPr>
          <a:xfrm>
            <a:off x="1293375" y="3613895"/>
            <a:ext cx="7064376" cy="4005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846"/>
              </a:spcBef>
            </a:pPr>
            <a:r>
              <a:rPr lang="ru-RU" sz="2400" b="1" spc="-1" dirty="0">
                <a:solidFill>
                  <a:srgbClr val="F05522"/>
                </a:solidFill>
                <a:latin typeface="+mj-lt"/>
              </a:rPr>
              <a:t>НА </a:t>
            </a:r>
            <a:r>
              <a:rPr lang="ru-RU" sz="2400" b="1" spc="-1" dirty="0" err="1">
                <a:solidFill>
                  <a:srgbClr val="F05522"/>
                </a:solidFill>
                <a:latin typeface="+mj-lt"/>
              </a:rPr>
              <a:t>ТК</a:t>
            </a:r>
            <a:r>
              <a:rPr lang="ru-RU" sz="2400" b="1" spc="-1" dirty="0">
                <a:solidFill>
                  <a:srgbClr val="F05522"/>
                </a:solidFill>
                <a:latin typeface="+mj-lt"/>
              </a:rPr>
              <a:t> 22 ВОЗЛАГАЮТСЯ ОГРОМНЫЕ ЗАДАЧИ!</a:t>
            </a:r>
            <a:endParaRPr lang="ru-RU" b="1" spc="-1" dirty="0">
              <a:solidFill>
                <a:srgbClr val="F0552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4374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8068D7F-B980-7E42-DF07-9B09F72F83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905720" y="2"/>
            <a:ext cx="2256804" cy="112784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762852" y="1942160"/>
            <a:ext cx="7921757" cy="10541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3200" b="1" dirty="0">
                <a:solidFill>
                  <a:srgbClr val="F05522"/>
                </a:solidFill>
                <a:latin typeface="+mj-lt"/>
              </a:rPr>
              <a:t>А ТЕПЕРЬ </a:t>
            </a:r>
            <a:r>
              <a:rPr lang="en-US" sz="3200" b="1" dirty="0">
                <a:solidFill>
                  <a:srgbClr val="F05522"/>
                </a:solidFill>
                <a:latin typeface="+mj-lt"/>
              </a:rPr>
              <a:t>IT</a:t>
            </a:r>
            <a:r>
              <a:rPr lang="ru-RU" sz="3200" b="1" dirty="0">
                <a:solidFill>
                  <a:srgbClr val="F05522"/>
                </a:solidFill>
                <a:latin typeface="+mj-lt"/>
              </a:rPr>
              <a:t>-РЕШЕНИЯ </a:t>
            </a:r>
            <a:br>
              <a:rPr lang="ru-RU" sz="3200" b="1" dirty="0">
                <a:solidFill>
                  <a:srgbClr val="F05522"/>
                </a:solidFill>
                <a:latin typeface="+mj-lt"/>
              </a:rPr>
            </a:br>
            <a:r>
              <a:rPr lang="ru-RU" sz="3200" b="1" dirty="0">
                <a:solidFill>
                  <a:srgbClr val="F05522"/>
                </a:solidFill>
                <a:latin typeface="+mj-lt"/>
              </a:rPr>
              <a:t>ДЛЯ СТАНДАРТИЗАЦИИ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A8D7E59-3F91-4001-B3B2-72F7F4741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404" y="324791"/>
            <a:ext cx="1206595" cy="681549"/>
          </a:xfrm>
          <a:prstGeom prst="rect">
            <a:avLst/>
          </a:prstGeom>
        </p:spPr>
      </p:pic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2A66199E-A612-4D14-9E80-D9C9945E2AF2}"/>
              </a:ext>
            </a:extLst>
          </p:cNvPr>
          <p:cNvSpPr/>
          <p:nvPr/>
        </p:nvSpPr>
        <p:spPr>
          <a:xfrm>
            <a:off x="1" y="0"/>
            <a:ext cx="1067950" cy="5143500"/>
          </a:xfrm>
          <a:custGeom>
            <a:avLst/>
            <a:gdLst>
              <a:gd name="connsiteX0" fmla="*/ 0 w 1429563"/>
              <a:gd name="connsiteY0" fmla="*/ 0 h 6858000"/>
              <a:gd name="connsiteX1" fmla="*/ 208399 w 1429563"/>
              <a:gd name="connsiteY1" fmla="*/ 0 h 6858000"/>
              <a:gd name="connsiteX2" fmla="*/ 208371 w 1429563"/>
              <a:gd name="connsiteY2" fmla="*/ 304 h 6858000"/>
              <a:gd name="connsiteX3" fmla="*/ 1351326 w 1429563"/>
              <a:gd name="connsiteY3" fmla="*/ 6668860 h 6858000"/>
              <a:gd name="connsiteX4" fmla="*/ 1429563 w 1429563"/>
              <a:gd name="connsiteY4" fmla="*/ 6858000 h 6858000"/>
              <a:gd name="connsiteX5" fmla="*/ 0 w 142956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9563" h="6858000">
                <a:moveTo>
                  <a:pt x="0" y="0"/>
                </a:moveTo>
                <a:lnTo>
                  <a:pt x="208399" y="0"/>
                </a:lnTo>
                <a:lnTo>
                  <a:pt x="208371" y="304"/>
                </a:lnTo>
                <a:cubicBezTo>
                  <a:pt x="150221" y="1190366"/>
                  <a:pt x="557267" y="4644178"/>
                  <a:pt x="1351326" y="6668860"/>
                </a:cubicBezTo>
                <a:lnTo>
                  <a:pt x="142956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53000">
                <a:srgbClr val="DE2309"/>
              </a:gs>
              <a:gs pos="100000">
                <a:srgbClr val="F59924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FA6053C-98F5-4490-9607-343FDBCF07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 rot="10800000">
            <a:off x="5599916" y="3400425"/>
            <a:ext cx="3517452" cy="17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5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8068D7F-B980-7E42-DF07-9B09F72F83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905720" y="2"/>
            <a:ext cx="2256804" cy="1127840"/>
          </a:xfrm>
          <a:prstGeom prst="rect">
            <a:avLst/>
          </a:prstGeom>
        </p:spPr>
      </p:pic>
      <p:sp>
        <p:nvSpPr>
          <p:cNvPr id="8" name="CustomShape 3">
            <a:extLst>
              <a:ext uri="{FF2B5EF4-FFF2-40B4-BE49-F238E27FC236}">
                <a16:creationId xmlns:a16="http://schemas.microsoft.com/office/drawing/2014/main" xmlns="" id="{8F8601F1-D00E-53D8-F480-FDEBCB3D29A8}"/>
              </a:ext>
            </a:extLst>
          </p:cNvPr>
          <p:cNvSpPr/>
          <p:nvPr/>
        </p:nvSpPr>
        <p:spPr>
          <a:xfrm>
            <a:off x="559466" y="462897"/>
            <a:ext cx="8225807" cy="4005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846"/>
              </a:spcBef>
            </a:pPr>
            <a:r>
              <a:rPr lang="ru-RU" sz="2400" b="1" spc="-1" dirty="0">
                <a:solidFill>
                  <a:srgbClr val="F05522"/>
                </a:solidFill>
                <a:latin typeface="+mj-lt"/>
              </a:rPr>
              <a:t>  </a:t>
            </a:r>
            <a:r>
              <a:rPr lang="en-US" sz="2400" b="1" spc="-1" dirty="0">
                <a:solidFill>
                  <a:srgbClr val="F05522"/>
                </a:solidFill>
                <a:latin typeface="+mj-lt"/>
              </a:rPr>
              <a:t>SMART</a:t>
            </a:r>
            <a:r>
              <a:rPr lang="ru-RU" sz="2400" b="1" spc="-1" dirty="0">
                <a:solidFill>
                  <a:srgbClr val="F05522"/>
                </a:solidFill>
                <a:latin typeface="+mj-lt"/>
              </a:rPr>
              <a:t>-СТАНДАРТИЗАЦИЯ. О ЧЕМ ЭТО</a:t>
            </a:r>
            <a:r>
              <a:rPr lang="en-US" sz="2400" b="1" spc="-1" dirty="0">
                <a:solidFill>
                  <a:srgbClr val="F05522"/>
                </a:solidFill>
                <a:latin typeface="+mj-lt"/>
              </a:rPr>
              <a:t>?</a:t>
            </a:r>
            <a:endParaRPr lang="ru-RU" sz="2400" b="1" spc="-1" dirty="0">
              <a:solidFill>
                <a:srgbClr val="F05522"/>
              </a:solidFill>
              <a:latin typeface="+mj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9680" y="1008338"/>
            <a:ext cx="7573569" cy="134652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90000"/>
              </a:lnSpc>
              <a:spcBef>
                <a:spcPts val="846"/>
              </a:spcBef>
            </a:pP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ПТК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711 – Проектный технический комитет «Умные (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SMART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) стандарты».</a:t>
            </a:r>
          </a:p>
          <a:p>
            <a:pPr>
              <a:lnSpc>
                <a:spcPct val="90000"/>
              </a:lnSpc>
              <a:spcBef>
                <a:spcPts val="846"/>
              </a:spcBef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Для чего он создан, понятно из первого стандарта:</a:t>
            </a:r>
          </a:p>
          <a:p>
            <a:pPr>
              <a:lnSpc>
                <a:spcPct val="90000"/>
              </a:lnSpc>
              <a:spcBef>
                <a:spcPts val="846"/>
              </a:spcBef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ПНСТ 864-2023 «Умные (SMART) стандарты. Общие положения». Принят.</a:t>
            </a:r>
          </a:p>
          <a:p>
            <a:pPr>
              <a:lnSpc>
                <a:spcPct val="90000"/>
              </a:lnSpc>
              <a:spcBef>
                <a:spcPts val="846"/>
              </a:spcBef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Он определяет смысловые сущности документа по стандартизации для их дальнейшего понимания и людьми, и компьютером.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EE9A93E-B00D-96F9-5E1F-F0311BEFECCA}"/>
              </a:ext>
            </a:extLst>
          </p:cNvPr>
          <p:cNvSpPr/>
          <p:nvPr/>
        </p:nvSpPr>
        <p:spPr>
          <a:xfrm>
            <a:off x="1668450" y="3873329"/>
            <a:ext cx="6839361" cy="400973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0FC5900-9C3F-6E69-89C4-083EF91FB5E6}"/>
              </a:ext>
            </a:extLst>
          </p:cNvPr>
          <p:cNvSpPr/>
          <p:nvPr/>
        </p:nvSpPr>
        <p:spPr>
          <a:xfrm>
            <a:off x="1668451" y="4359983"/>
            <a:ext cx="6839361" cy="405794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2392391" y="4405145"/>
            <a:ext cx="5597466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SMART-сервисы по разработке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SMART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-стандартов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8AD6AE6-4154-F1F2-C377-25599A2AA6DC}"/>
              </a:ext>
            </a:extLst>
          </p:cNvPr>
          <p:cNvSpPr txBox="1"/>
          <p:nvPr/>
        </p:nvSpPr>
        <p:spPr>
          <a:xfrm>
            <a:off x="2392391" y="3923700"/>
            <a:ext cx="6018993" cy="31547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SMART-сервисы по представлению и обмену данными требований</a:t>
            </a:r>
          </a:p>
        </p:txBody>
      </p:sp>
      <p:sp>
        <p:nvSpPr>
          <p:cNvPr id="11" name="Прямоугольник: скругленные углы 48">
            <a:extLst>
              <a:ext uri="{FF2B5EF4-FFF2-40B4-BE49-F238E27FC236}">
                <a16:creationId xmlns:a16="http://schemas.microsoft.com/office/drawing/2014/main" xmlns="" id="{E2186167-C45A-39A1-7529-4B72B2E1927C}"/>
              </a:ext>
            </a:extLst>
          </p:cNvPr>
          <p:cNvSpPr/>
          <p:nvPr/>
        </p:nvSpPr>
        <p:spPr>
          <a:xfrm>
            <a:off x="858912" y="3659197"/>
            <a:ext cx="1551271" cy="400973"/>
          </a:xfrm>
          <a:prstGeom prst="roundRect">
            <a:avLst/>
          </a:prstGeom>
          <a:gradFill>
            <a:gsLst>
              <a:gs pos="0">
                <a:srgbClr val="F69142"/>
              </a:gs>
              <a:gs pos="100000">
                <a:srgbClr val="F1572A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99580A1-597E-83E5-2482-B15C789C64ED}"/>
              </a:ext>
            </a:extLst>
          </p:cNvPr>
          <p:cNvSpPr txBox="1"/>
          <p:nvPr/>
        </p:nvSpPr>
        <p:spPr>
          <a:xfrm>
            <a:off x="964579" y="3732725"/>
            <a:ext cx="1339936" cy="25391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ПРОЕКТЫ ПНСТ: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81797F1-71DB-4479-8C37-406D02225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404" y="324791"/>
            <a:ext cx="1206595" cy="681549"/>
          </a:xfrm>
          <a:prstGeom prst="rect">
            <a:avLst/>
          </a:prstGeom>
        </p:spPr>
      </p:pic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xmlns="" id="{9FC3A7D3-39A4-4544-928F-F8DE71E6402B}"/>
              </a:ext>
            </a:extLst>
          </p:cNvPr>
          <p:cNvSpPr/>
          <p:nvPr/>
        </p:nvSpPr>
        <p:spPr>
          <a:xfrm>
            <a:off x="1" y="0"/>
            <a:ext cx="1067950" cy="5143500"/>
          </a:xfrm>
          <a:custGeom>
            <a:avLst/>
            <a:gdLst>
              <a:gd name="connsiteX0" fmla="*/ 0 w 1429563"/>
              <a:gd name="connsiteY0" fmla="*/ 0 h 6858000"/>
              <a:gd name="connsiteX1" fmla="*/ 208399 w 1429563"/>
              <a:gd name="connsiteY1" fmla="*/ 0 h 6858000"/>
              <a:gd name="connsiteX2" fmla="*/ 208371 w 1429563"/>
              <a:gd name="connsiteY2" fmla="*/ 304 h 6858000"/>
              <a:gd name="connsiteX3" fmla="*/ 1351326 w 1429563"/>
              <a:gd name="connsiteY3" fmla="*/ 6668860 h 6858000"/>
              <a:gd name="connsiteX4" fmla="*/ 1429563 w 1429563"/>
              <a:gd name="connsiteY4" fmla="*/ 6858000 h 6858000"/>
              <a:gd name="connsiteX5" fmla="*/ 0 w 142956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9563" h="6858000">
                <a:moveTo>
                  <a:pt x="0" y="0"/>
                </a:moveTo>
                <a:lnTo>
                  <a:pt x="208399" y="0"/>
                </a:lnTo>
                <a:lnTo>
                  <a:pt x="208371" y="304"/>
                </a:lnTo>
                <a:cubicBezTo>
                  <a:pt x="150221" y="1190366"/>
                  <a:pt x="557267" y="4644178"/>
                  <a:pt x="1351326" y="6668860"/>
                </a:cubicBezTo>
                <a:lnTo>
                  <a:pt x="142956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53000">
                <a:srgbClr val="DE2309"/>
              </a:gs>
              <a:gs pos="100000">
                <a:srgbClr val="F59924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18ED1EEE-D457-4153-9617-9D51A206145F}"/>
              </a:ext>
            </a:extLst>
          </p:cNvPr>
          <p:cNvSpPr/>
          <p:nvPr/>
        </p:nvSpPr>
        <p:spPr>
          <a:xfrm>
            <a:off x="609680" y="2463331"/>
            <a:ext cx="8508919" cy="85613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90000"/>
              </a:lnSpc>
              <a:spcBef>
                <a:spcPts val="846"/>
              </a:spcBef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Сейчас в стадии обсуждения и утверждения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: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846"/>
              </a:spcBef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Проект ПНСТ – «Умные (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SMART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) стандарты. Архитектура и форматы данных».</a:t>
            </a:r>
          </a:p>
          <a:p>
            <a:pPr>
              <a:lnSpc>
                <a:spcPct val="90000"/>
              </a:lnSpc>
              <a:spcBef>
                <a:spcPts val="846"/>
              </a:spcBef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Проект ПНСТ – «Умные (SMART) стандарты. Классификация объектов стандартизации. Общие положения».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4F559F29-B2A8-4154-9A7D-F842229031C9}"/>
              </a:ext>
            </a:extLst>
          </p:cNvPr>
          <p:cNvSpPr/>
          <p:nvPr/>
        </p:nvSpPr>
        <p:spPr>
          <a:xfrm>
            <a:off x="4070351" y="3531385"/>
            <a:ext cx="100329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b="1" dirty="0">
                <a:solidFill>
                  <a:srgbClr val="333F50"/>
                </a:solidFill>
                <a:latin typeface="+mj-lt"/>
              </a:rPr>
              <a:t>ДАЛЕЕ:</a:t>
            </a:r>
          </a:p>
        </p:txBody>
      </p:sp>
    </p:spTree>
    <p:extLst>
      <p:ext uri="{BB962C8B-B14F-4D97-AF65-F5344CB8AC3E}">
        <p14:creationId xmlns:p14="http://schemas.microsoft.com/office/powerpoint/2010/main" val="2684090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5D8B87F-E70F-0D1C-69AF-D4C2B4BC08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875" y="1757572"/>
            <a:ext cx="1284084" cy="145413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8068D7F-B980-7E42-DF07-9B09F72F83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1766609" y="2"/>
            <a:ext cx="2256804" cy="112784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79196" y="729065"/>
            <a:ext cx="7309852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Под умными (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SMART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) стандартами мы понимаем стандартизованное применение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IT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-решений для работы с документами по стандартизации.</a:t>
            </a:r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xmlns="" id="{8F8601F1-D00E-53D8-F480-FDEBCB3D29A8}"/>
              </a:ext>
            </a:extLst>
          </p:cNvPr>
          <p:cNvSpPr/>
          <p:nvPr/>
        </p:nvSpPr>
        <p:spPr>
          <a:xfrm>
            <a:off x="1337260" y="243020"/>
            <a:ext cx="6133432" cy="4005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846"/>
              </a:spcBef>
            </a:pPr>
            <a:r>
              <a:rPr lang="ru-RU" sz="2400" b="1" spc="-1" dirty="0">
                <a:solidFill>
                  <a:srgbClr val="F05522"/>
                </a:solidFill>
                <a:latin typeface="+mj-lt"/>
              </a:rPr>
              <a:t>   СНОВА ОПРЕДЕЛЯЕМСЯ С ПОНЯТИЯМИ</a:t>
            </a:r>
          </a:p>
        </p:txBody>
      </p:sp>
      <p:sp>
        <p:nvSpPr>
          <p:cNvPr id="19" name="Прямоугольник: скругленные углы 6"/>
          <p:cNvSpPr/>
          <p:nvPr/>
        </p:nvSpPr>
        <p:spPr>
          <a:xfrm>
            <a:off x="6429105" y="4216399"/>
            <a:ext cx="2252095" cy="806993"/>
          </a:xfrm>
          <a:prstGeom prst="roundRect">
            <a:avLst>
              <a:gd name="adj" fmla="val 50000"/>
            </a:avLst>
          </a:prstGeom>
          <a:noFill/>
          <a:ln w="22225">
            <a:solidFill>
              <a:srgbClr val="E751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41B55B32-247D-4DE8-921A-35A700F53D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404" y="324791"/>
            <a:ext cx="1206595" cy="681549"/>
          </a:xfrm>
          <a:prstGeom prst="rect">
            <a:avLst/>
          </a:prstGeom>
        </p:spPr>
      </p:pic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xmlns="" id="{937C037D-79FC-4D93-9946-C72CEB316AC8}"/>
              </a:ext>
            </a:extLst>
          </p:cNvPr>
          <p:cNvSpPr/>
          <p:nvPr/>
        </p:nvSpPr>
        <p:spPr>
          <a:xfrm>
            <a:off x="1" y="0"/>
            <a:ext cx="1067950" cy="5143500"/>
          </a:xfrm>
          <a:custGeom>
            <a:avLst/>
            <a:gdLst>
              <a:gd name="connsiteX0" fmla="*/ 0 w 1429563"/>
              <a:gd name="connsiteY0" fmla="*/ 0 h 6858000"/>
              <a:gd name="connsiteX1" fmla="*/ 208399 w 1429563"/>
              <a:gd name="connsiteY1" fmla="*/ 0 h 6858000"/>
              <a:gd name="connsiteX2" fmla="*/ 208371 w 1429563"/>
              <a:gd name="connsiteY2" fmla="*/ 304 h 6858000"/>
              <a:gd name="connsiteX3" fmla="*/ 1351326 w 1429563"/>
              <a:gd name="connsiteY3" fmla="*/ 6668860 h 6858000"/>
              <a:gd name="connsiteX4" fmla="*/ 1429563 w 1429563"/>
              <a:gd name="connsiteY4" fmla="*/ 6858000 h 6858000"/>
              <a:gd name="connsiteX5" fmla="*/ 0 w 142956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9563" h="6858000">
                <a:moveTo>
                  <a:pt x="0" y="0"/>
                </a:moveTo>
                <a:lnTo>
                  <a:pt x="208399" y="0"/>
                </a:lnTo>
                <a:lnTo>
                  <a:pt x="208371" y="304"/>
                </a:lnTo>
                <a:cubicBezTo>
                  <a:pt x="150221" y="1190366"/>
                  <a:pt x="557267" y="4644178"/>
                  <a:pt x="1351326" y="6668860"/>
                </a:cubicBezTo>
                <a:lnTo>
                  <a:pt x="142956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53000">
                <a:srgbClr val="DE2309"/>
              </a:gs>
              <a:gs pos="100000">
                <a:srgbClr val="F59924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E3248E4F-A847-4255-B24F-02067273FF47}"/>
              </a:ext>
            </a:extLst>
          </p:cNvPr>
          <p:cNvGrpSpPr/>
          <p:nvPr/>
        </p:nvGrpSpPr>
        <p:grpSpPr>
          <a:xfrm>
            <a:off x="1419826" y="1350989"/>
            <a:ext cx="5759451" cy="3681547"/>
            <a:chOff x="1365249" y="1167654"/>
            <a:chExt cx="5759451" cy="3681547"/>
          </a:xfrm>
        </p:grpSpPr>
        <p:sp>
          <p:nvSpPr>
            <p:cNvPr id="9" name="CustomShape 12">
              <a:extLst>
                <a:ext uri="{FF2B5EF4-FFF2-40B4-BE49-F238E27FC236}">
                  <a16:creationId xmlns:a16="http://schemas.microsoft.com/office/drawing/2014/main" xmlns="" id="{B6BE3413-F650-A153-43E8-B926DEAE7B01}"/>
                </a:ext>
              </a:extLst>
            </p:cNvPr>
            <p:cNvSpPr/>
            <p:nvPr/>
          </p:nvSpPr>
          <p:spPr>
            <a:xfrm>
              <a:off x="1590428" y="1358797"/>
              <a:ext cx="4047374" cy="306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89998" tIns="44999" rIns="89998" bIns="44999" anchor="ctr">
              <a:spAutoFit/>
            </a:bodyPr>
            <a:lstStyle/>
            <a:p>
              <a:pPr defTabSz="457189">
                <a:spcBef>
                  <a:spcPts val="1125"/>
                </a:spcBef>
                <a:defRPr/>
              </a:pPr>
              <a:r>
                <a:rPr lang="ru-RU" sz="1400" spc="-1" dirty="0">
                  <a:solidFill>
                    <a:srgbClr val="2B4A7D"/>
                  </a:solidFill>
                </a:rPr>
                <a:t>УМНЫЙ СТАНДАРТ  ПО СОДЕРЖАНИЮ</a:t>
              </a:r>
            </a:p>
          </p:txBody>
        </p:sp>
        <p:sp>
          <p:nvSpPr>
            <p:cNvPr id="13" name="CustomShape 12">
              <a:extLst>
                <a:ext uri="{FF2B5EF4-FFF2-40B4-BE49-F238E27FC236}">
                  <a16:creationId xmlns:a16="http://schemas.microsoft.com/office/drawing/2014/main" xmlns="" id="{B6BE3413-F650-A153-43E8-B926DEAE7B01}"/>
                </a:ext>
              </a:extLst>
            </p:cNvPr>
            <p:cNvSpPr/>
            <p:nvPr/>
          </p:nvSpPr>
          <p:spPr>
            <a:xfrm>
              <a:off x="1590428" y="2305639"/>
              <a:ext cx="4349415" cy="306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89998" tIns="44999" rIns="89998" bIns="44999" anchor="ctr">
              <a:spAutoFit/>
            </a:bodyPr>
            <a:lstStyle/>
            <a:p>
              <a:pPr defTabSz="457189">
                <a:spcBef>
                  <a:spcPts val="1125"/>
                </a:spcBef>
                <a:defRPr/>
              </a:pPr>
              <a:r>
                <a:rPr lang="ru-RU" sz="1400" spc="-1" dirty="0">
                  <a:solidFill>
                    <a:srgbClr val="2B4A7D"/>
                  </a:solidFill>
                </a:rPr>
                <a:t>ЦИФРОВОЕ ПРЕДСТАВЛЕНИЕ СТАНДАРТА, </a:t>
              </a:r>
            </a:p>
          </p:txBody>
        </p: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xmlns="" id="{81A9BE91-E7BB-46BA-A739-85526BFA8453}"/>
                </a:ext>
              </a:extLst>
            </p:cNvPr>
            <p:cNvGrpSpPr/>
            <p:nvPr/>
          </p:nvGrpSpPr>
          <p:grpSpPr>
            <a:xfrm>
              <a:off x="1365249" y="1167654"/>
              <a:ext cx="5759451" cy="3681547"/>
              <a:chOff x="1365249" y="1167654"/>
              <a:chExt cx="5759451" cy="3681547"/>
            </a:xfrm>
          </p:grpSpPr>
          <p:grpSp>
            <p:nvGrpSpPr>
              <p:cNvPr id="7" name="Группа 6">
                <a:extLst>
                  <a:ext uri="{FF2B5EF4-FFF2-40B4-BE49-F238E27FC236}">
                    <a16:creationId xmlns:a16="http://schemas.microsoft.com/office/drawing/2014/main" xmlns="" id="{8CF25C8E-F574-40CA-A0A9-029C62E68900}"/>
                  </a:ext>
                </a:extLst>
              </p:cNvPr>
              <p:cNvGrpSpPr/>
              <p:nvPr/>
            </p:nvGrpSpPr>
            <p:grpSpPr>
              <a:xfrm>
                <a:off x="1365249" y="2113916"/>
                <a:ext cx="5759451" cy="2735285"/>
                <a:chOff x="1365249" y="2113916"/>
                <a:chExt cx="5759451" cy="2735285"/>
              </a:xfrm>
            </p:grpSpPr>
            <p:sp>
              <p:nvSpPr>
                <p:cNvPr id="15" name="Прямоугольник: скругленные углы 6"/>
                <p:cNvSpPr/>
                <p:nvPr/>
              </p:nvSpPr>
              <p:spPr>
                <a:xfrm>
                  <a:off x="1365250" y="2216233"/>
                  <a:ext cx="5759450" cy="711036"/>
                </a:xfrm>
                <a:prstGeom prst="roundRect">
                  <a:avLst>
                    <a:gd name="adj" fmla="val 50000"/>
                  </a:avLst>
                </a:prstGeom>
                <a:noFill/>
                <a:ln w="22225">
                  <a:solidFill>
                    <a:srgbClr val="2B4A7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4" name="Группа 3">
                  <a:extLst>
                    <a:ext uri="{FF2B5EF4-FFF2-40B4-BE49-F238E27FC236}">
                      <a16:creationId xmlns:a16="http://schemas.microsoft.com/office/drawing/2014/main" xmlns="" id="{750E29F9-F218-4C23-8A43-B21743FB8157}"/>
                    </a:ext>
                  </a:extLst>
                </p:cNvPr>
                <p:cNvGrpSpPr/>
                <p:nvPr/>
              </p:nvGrpSpPr>
              <p:grpSpPr>
                <a:xfrm>
                  <a:off x="5184096" y="2113916"/>
                  <a:ext cx="1804732" cy="465506"/>
                  <a:chOff x="5445079" y="2113916"/>
                  <a:chExt cx="1546832" cy="465506"/>
                </a:xfrm>
              </p:grpSpPr>
              <p:sp>
                <p:nvSpPr>
                  <p:cNvPr id="24" name="Прямоугольник: скругленные углы 23">
                    <a:extLst>
                      <a:ext uri="{FF2B5EF4-FFF2-40B4-BE49-F238E27FC236}">
                        <a16:creationId xmlns:a16="http://schemas.microsoft.com/office/drawing/2014/main" xmlns="" id="{2B05D01D-AA8E-4646-8C7F-BBBD82368629}"/>
                      </a:ext>
                    </a:extLst>
                  </p:cNvPr>
                  <p:cNvSpPr/>
                  <p:nvPr/>
                </p:nvSpPr>
                <p:spPr>
                  <a:xfrm>
                    <a:off x="5445079" y="2113916"/>
                    <a:ext cx="1546832" cy="465506"/>
                  </a:xfrm>
                  <a:prstGeom prst="roundRect">
                    <a:avLst>
                      <a:gd name="adj" fmla="val 48496"/>
                    </a:avLst>
                  </a:prstGeom>
                  <a:gradFill flip="none" rotWithShape="1">
                    <a:gsLst>
                      <a:gs pos="10000">
                        <a:srgbClr val="DF360B"/>
                      </a:gs>
                      <a:gs pos="100000">
                        <a:srgbClr val="F49422"/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dirty="0"/>
                      <a:t> </a:t>
                    </a:r>
                  </a:p>
                </p:txBody>
              </p:sp>
              <p:sp>
                <p:nvSpPr>
                  <p:cNvPr id="22" name="CustomShape 12">
                    <a:extLst>
                      <a:ext uri="{FF2B5EF4-FFF2-40B4-BE49-F238E27FC236}">
                        <a16:creationId xmlns:a16="http://schemas.microsoft.com/office/drawing/2014/main" xmlns="" id="{B6BE3413-F650-A153-43E8-B926DEAE7B01}"/>
                      </a:ext>
                    </a:extLst>
                  </p:cNvPr>
                  <p:cNvSpPr/>
                  <p:nvPr/>
                </p:nvSpPr>
                <p:spPr>
                  <a:xfrm>
                    <a:off x="5612777" y="2216232"/>
                    <a:ext cx="1211437" cy="2601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square" lIns="89998" tIns="44999" rIns="89998" bIns="44999" anchor="ctr">
                    <a:spAutoFit/>
                  </a:bodyPr>
                  <a:lstStyle/>
                  <a:p>
                    <a:pPr algn="ctr" defTabSz="457189">
                      <a:spcBef>
                        <a:spcPts val="1125"/>
                      </a:spcBef>
                      <a:defRPr/>
                    </a:pPr>
                    <a:r>
                      <a:rPr lang="ru-RU" sz="1050" b="1" spc="-1" dirty="0">
                        <a:solidFill>
                          <a:schemeClr val="bg1"/>
                        </a:solidFill>
                      </a:rPr>
                      <a:t>МЫ ДЕЛАЕМ</a:t>
                    </a:r>
                  </a:p>
                </p:txBody>
              </p:sp>
            </p:grpSp>
            <p:sp>
              <p:nvSpPr>
                <p:cNvPr id="35" name="Прямоугольник: скругленные углы 6">
                  <a:extLst>
                    <a:ext uri="{FF2B5EF4-FFF2-40B4-BE49-F238E27FC236}">
                      <a16:creationId xmlns:a16="http://schemas.microsoft.com/office/drawing/2014/main" xmlns="" id="{D4D6EDF5-1055-479A-AF9F-B3481E4286F1}"/>
                    </a:ext>
                  </a:extLst>
                </p:cNvPr>
                <p:cNvSpPr/>
                <p:nvPr/>
              </p:nvSpPr>
              <p:spPr>
                <a:xfrm>
                  <a:off x="1365249" y="3385928"/>
                  <a:ext cx="4360873" cy="1463273"/>
                </a:xfrm>
                <a:prstGeom prst="roundRect">
                  <a:avLst>
                    <a:gd name="adj" fmla="val 18755"/>
                  </a:avLst>
                </a:prstGeom>
                <a:noFill/>
                <a:ln w="22225">
                  <a:solidFill>
                    <a:srgbClr val="2B4A7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ru-RU" dirty="0"/>
                </a:p>
              </p:txBody>
            </p:sp>
          </p:grpSp>
          <p:grpSp>
            <p:nvGrpSpPr>
              <p:cNvPr id="11" name="Группа 10">
                <a:extLst>
                  <a:ext uri="{FF2B5EF4-FFF2-40B4-BE49-F238E27FC236}">
                    <a16:creationId xmlns:a16="http://schemas.microsoft.com/office/drawing/2014/main" xmlns="" id="{FB699A03-2589-4949-8E9F-F2A5388AEB3C}"/>
                  </a:ext>
                </a:extLst>
              </p:cNvPr>
              <p:cNvGrpSpPr/>
              <p:nvPr/>
            </p:nvGrpSpPr>
            <p:grpSpPr>
              <a:xfrm>
                <a:off x="1365250" y="1167654"/>
                <a:ext cx="5759450" cy="2227048"/>
                <a:chOff x="1365250" y="1167654"/>
                <a:chExt cx="5759450" cy="2227048"/>
              </a:xfrm>
            </p:grpSpPr>
            <p:sp>
              <p:nvSpPr>
                <p:cNvPr id="10" name="Прямоугольник: скругленные углы 6"/>
                <p:cNvSpPr/>
                <p:nvPr/>
              </p:nvSpPr>
              <p:spPr>
                <a:xfrm>
                  <a:off x="1365250" y="1287377"/>
                  <a:ext cx="5759450" cy="446730"/>
                </a:xfrm>
                <a:prstGeom prst="roundRect">
                  <a:avLst>
                    <a:gd name="adj" fmla="val 50000"/>
                  </a:avLst>
                </a:prstGeom>
                <a:noFill/>
                <a:ln w="22225">
                  <a:solidFill>
                    <a:srgbClr val="2B4A7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5" name="Прямая со стрелкой 4"/>
                <p:cNvCxnSpPr>
                  <a:cxnSpLocks/>
                </p:cNvCxnSpPr>
                <p:nvPr/>
              </p:nvCxnSpPr>
              <p:spPr>
                <a:xfrm>
                  <a:off x="4249483" y="1748799"/>
                  <a:ext cx="0" cy="467433"/>
                </a:xfrm>
                <a:prstGeom prst="straightConnector1">
                  <a:avLst/>
                </a:prstGeom>
                <a:ln w="22225">
                  <a:solidFill>
                    <a:srgbClr val="2B4A7D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" name="Группа 24">
                  <a:extLst>
                    <a:ext uri="{FF2B5EF4-FFF2-40B4-BE49-F238E27FC236}">
                      <a16:creationId xmlns:a16="http://schemas.microsoft.com/office/drawing/2014/main" xmlns="" id="{DF1F4562-82E1-459E-A528-5E71A4FF8A73}"/>
                    </a:ext>
                  </a:extLst>
                </p:cNvPr>
                <p:cNvGrpSpPr/>
                <p:nvPr/>
              </p:nvGrpSpPr>
              <p:grpSpPr>
                <a:xfrm>
                  <a:off x="5206974" y="1167654"/>
                  <a:ext cx="1758976" cy="465506"/>
                  <a:chOff x="5502658" y="2113916"/>
                  <a:chExt cx="1546832" cy="465506"/>
                </a:xfrm>
              </p:grpSpPr>
              <p:sp>
                <p:nvSpPr>
                  <p:cNvPr id="27" name="Прямоугольник: скругленные углы 26">
                    <a:extLst>
                      <a:ext uri="{FF2B5EF4-FFF2-40B4-BE49-F238E27FC236}">
                        <a16:creationId xmlns:a16="http://schemas.microsoft.com/office/drawing/2014/main" xmlns="" id="{402BEBAC-FD9B-48B7-908D-455D4C2A9948}"/>
                      </a:ext>
                    </a:extLst>
                  </p:cNvPr>
                  <p:cNvSpPr/>
                  <p:nvPr/>
                </p:nvSpPr>
                <p:spPr>
                  <a:xfrm>
                    <a:off x="5502658" y="2113916"/>
                    <a:ext cx="1546832" cy="465506"/>
                  </a:xfrm>
                  <a:prstGeom prst="roundRect">
                    <a:avLst>
                      <a:gd name="adj" fmla="val 50000"/>
                    </a:avLst>
                  </a:prstGeom>
                  <a:gradFill flip="none" rotWithShape="1">
                    <a:gsLst>
                      <a:gs pos="4000">
                        <a:srgbClr val="E02C0B"/>
                      </a:gs>
                      <a:gs pos="100000">
                        <a:srgbClr val="F49623"/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1400" dirty="0"/>
                      <a:t> </a:t>
                    </a:r>
                  </a:p>
                </p:txBody>
              </p:sp>
              <p:sp>
                <p:nvSpPr>
                  <p:cNvPr id="28" name="CustomShape 12">
                    <a:extLst>
                      <a:ext uri="{FF2B5EF4-FFF2-40B4-BE49-F238E27FC236}">
                        <a16:creationId xmlns:a16="http://schemas.microsoft.com/office/drawing/2014/main" xmlns="" id="{BC5B462D-1FE7-495F-B9CA-4BA1F37969F5}"/>
                      </a:ext>
                    </a:extLst>
                  </p:cNvPr>
                  <p:cNvSpPr/>
                  <p:nvPr/>
                </p:nvSpPr>
                <p:spPr>
                  <a:xfrm>
                    <a:off x="5502659" y="2139287"/>
                    <a:ext cx="1546831" cy="41404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square" lIns="89998" tIns="44999" rIns="89998" bIns="44999" anchor="ctr">
                    <a:spAutoFit/>
                  </a:bodyPr>
                  <a:lstStyle/>
                  <a:p>
                    <a:pPr algn="ctr" defTabSz="457189">
                      <a:spcBef>
                        <a:spcPts val="1125"/>
                      </a:spcBef>
                      <a:defRPr/>
                    </a:pPr>
                    <a:r>
                      <a:rPr lang="ru-RU" sz="1050" b="1" spc="-1" dirty="0">
                        <a:solidFill>
                          <a:schemeClr val="bg1"/>
                        </a:solidFill>
                      </a:rPr>
                      <a:t>ДЕЛАЕТ РАЗРАБОТЧИК (АВТОР)</a:t>
                    </a:r>
                  </a:p>
                </p:txBody>
              </p:sp>
            </p:grpSp>
            <p:cxnSp>
              <p:nvCxnSpPr>
                <p:cNvPr id="34" name="Прямая со стрелкой 33">
                  <a:extLst>
                    <a:ext uri="{FF2B5EF4-FFF2-40B4-BE49-F238E27FC236}">
                      <a16:creationId xmlns:a16="http://schemas.microsoft.com/office/drawing/2014/main" xmlns="" id="{D7A36B2D-36F6-4E75-ABB4-35EFD0E04B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03750" y="2927269"/>
                  <a:ext cx="0" cy="467433"/>
                </a:xfrm>
                <a:prstGeom prst="straightConnector1">
                  <a:avLst/>
                </a:prstGeom>
                <a:ln w="22225">
                  <a:solidFill>
                    <a:srgbClr val="2B4A7D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" name="CustomShape 12">
              <a:extLst>
                <a:ext uri="{FF2B5EF4-FFF2-40B4-BE49-F238E27FC236}">
                  <a16:creationId xmlns:a16="http://schemas.microsoft.com/office/drawing/2014/main" xmlns="" id="{C94B82A8-BF0C-484C-8DBC-89B27C7527C4}"/>
                </a:ext>
              </a:extLst>
            </p:cNvPr>
            <p:cNvSpPr/>
            <p:nvPr/>
          </p:nvSpPr>
          <p:spPr>
            <a:xfrm>
              <a:off x="1590428" y="2561835"/>
              <a:ext cx="4349415" cy="306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89998" tIns="44999" rIns="89998" bIns="44999" anchor="ctr">
              <a:spAutoFit/>
            </a:bodyPr>
            <a:lstStyle/>
            <a:p>
              <a:pPr defTabSz="457189">
                <a:spcBef>
                  <a:spcPts val="1125"/>
                </a:spcBef>
                <a:defRPr/>
              </a:pPr>
              <a:r>
                <a:rPr lang="ru-RU" sz="1400" spc="-1" dirty="0">
                  <a:solidFill>
                    <a:srgbClr val="2B4A7D"/>
                  </a:solidFill>
                </a:rPr>
                <a:t>НАЗЫВАЕМ ЕГО «УМНЫ</a:t>
              </a:r>
              <a:r>
                <a:rPr lang="en-US" sz="1400" spc="-1" dirty="0">
                  <a:solidFill>
                    <a:srgbClr val="2B4A7D"/>
                  </a:solidFill>
                </a:rPr>
                <a:t>M</a:t>
              </a:r>
              <a:r>
                <a:rPr lang="ru-RU" sz="1400" spc="-1" dirty="0">
                  <a:solidFill>
                    <a:srgbClr val="2B4A7D"/>
                  </a:solidFill>
                </a:rPr>
                <a:t> (</a:t>
              </a:r>
              <a:r>
                <a:rPr lang="en-US" sz="1400" spc="-1" dirty="0">
                  <a:solidFill>
                    <a:srgbClr val="2B4A7D"/>
                  </a:solidFill>
                </a:rPr>
                <a:t>SMART</a:t>
              </a:r>
              <a:r>
                <a:rPr lang="ru-RU" sz="1400" spc="-1" dirty="0">
                  <a:solidFill>
                    <a:srgbClr val="2B4A7D"/>
                  </a:solidFill>
                </a:rPr>
                <a:t>) - СТАНДАРТОМ»</a:t>
              </a:r>
            </a:p>
          </p:txBody>
        </p:sp>
      </p:grp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xmlns="" id="{E443FEE0-3711-4176-9C4A-25106392EC47}"/>
              </a:ext>
            </a:extLst>
          </p:cNvPr>
          <p:cNvSpPr/>
          <p:nvPr/>
        </p:nvSpPr>
        <p:spPr>
          <a:xfrm>
            <a:off x="4918509" y="4482824"/>
            <a:ext cx="1150730" cy="46550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000">
                <a:srgbClr val="DE240A"/>
              </a:gs>
              <a:gs pos="76000">
                <a:srgbClr val="F4912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38" name="CustomShape 12">
            <a:extLst>
              <a:ext uri="{FF2B5EF4-FFF2-40B4-BE49-F238E27FC236}">
                <a16:creationId xmlns:a16="http://schemas.microsoft.com/office/drawing/2014/main" xmlns="" id="{8B710286-F27A-4E5F-817A-426FE29C5704}"/>
              </a:ext>
            </a:extLst>
          </p:cNvPr>
          <p:cNvSpPr/>
          <p:nvPr/>
        </p:nvSpPr>
        <p:spPr>
          <a:xfrm>
            <a:off x="4794007" y="4585500"/>
            <a:ext cx="1413417" cy="2601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9998" tIns="44999" rIns="89998" bIns="44999" anchor="ctr">
            <a:spAutoFit/>
          </a:bodyPr>
          <a:lstStyle/>
          <a:p>
            <a:pPr algn="ctr" defTabSz="457189">
              <a:spcBef>
                <a:spcPts val="1125"/>
              </a:spcBef>
              <a:defRPr/>
            </a:pPr>
            <a:r>
              <a:rPr lang="ru-RU" sz="1050" b="1" spc="-1" dirty="0">
                <a:solidFill>
                  <a:schemeClr val="bg1"/>
                </a:solidFill>
              </a:rPr>
              <a:t>В ОТЛИЧИЕ ОТ </a:t>
            </a:r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xmlns="" id="{5CD1D548-9E36-49A0-8FD4-4364B9CF2A83}"/>
              </a:ext>
            </a:extLst>
          </p:cNvPr>
          <p:cNvCxnSpPr>
            <a:cxnSpLocks/>
          </p:cNvCxnSpPr>
          <p:nvPr/>
        </p:nvCxnSpPr>
        <p:spPr>
          <a:xfrm>
            <a:off x="6053284" y="4712167"/>
            <a:ext cx="383070" cy="0"/>
          </a:xfrm>
          <a:prstGeom prst="straightConnector1">
            <a:avLst/>
          </a:prstGeom>
          <a:ln w="28575">
            <a:solidFill>
              <a:srgbClr val="F67D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C07B71DC-2911-4C40-97C8-64BC1EFE3F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710" y="3750955"/>
            <a:ext cx="1284084" cy="1454130"/>
          </a:xfrm>
          <a:prstGeom prst="rect">
            <a:avLst/>
          </a:prstGeom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xmlns="" id="{46D752F7-E6FA-4F85-85C0-1B794E2F978B}"/>
              </a:ext>
            </a:extLst>
          </p:cNvPr>
          <p:cNvGrpSpPr/>
          <p:nvPr/>
        </p:nvGrpSpPr>
        <p:grpSpPr>
          <a:xfrm>
            <a:off x="6330141" y="4404451"/>
            <a:ext cx="2450023" cy="430888"/>
            <a:chOff x="6452643" y="4062355"/>
            <a:chExt cx="2450023" cy="430888"/>
          </a:xfrm>
        </p:grpSpPr>
        <p:sp>
          <p:nvSpPr>
            <p:cNvPr id="18" name="CustomShape 12">
              <a:extLst>
                <a:ext uri="{FF2B5EF4-FFF2-40B4-BE49-F238E27FC236}">
                  <a16:creationId xmlns:a16="http://schemas.microsoft.com/office/drawing/2014/main" xmlns="" id="{B6BE3413-F650-A153-43E8-B926DEAE7B01}"/>
                </a:ext>
              </a:extLst>
            </p:cNvPr>
            <p:cNvSpPr/>
            <p:nvPr/>
          </p:nvSpPr>
          <p:spPr>
            <a:xfrm>
              <a:off x="6452643" y="4062355"/>
              <a:ext cx="2450023" cy="21544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0" tIns="0" rIns="0" bIns="0" anchor="ctr">
              <a:spAutoFit/>
            </a:bodyPr>
            <a:lstStyle/>
            <a:p>
              <a:pPr algn="ctr" defTabSz="457189">
                <a:spcBef>
                  <a:spcPts val="1125"/>
                </a:spcBef>
                <a:defRPr/>
              </a:pPr>
              <a:r>
                <a:rPr lang="ru-RU" sz="1400" spc="-1" dirty="0">
                  <a:solidFill>
                    <a:srgbClr val="2B4A7D"/>
                  </a:solidFill>
                </a:rPr>
                <a:t>ПОЛОУМНЫЙ СТАНДАРТ  </a:t>
              </a:r>
            </a:p>
          </p:txBody>
        </p:sp>
        <p:sp>
          <p:nvSpPr>
            <p:cNvPr id="46" name="CustomShape 12">
              <a:extLst>
                <a:ext uri="{FF2B5EF4-FFF2-40B4-BE49-F238E27FC236}">
                  <a16:creationId xmlns:a16="http://schemas.microsoft.com/office/drawing/2014/main" xmlns="" id="{584FC7FD-9F9F-4E32-976D-DCC055F99255}"/>
                </a:ext>
              </a:extLst>
            </p:cNvPr>
            <p:cNvSpPr/>
            <p:nvPr/>
          </p:nvSpPr>
          <p:spPr>
            <a:xfrm>
              <a:off x="6452643" y="4277799"/>
              <a:ext cx="2450023" cy="21544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0" tIns="0" rIns="0" bIns="0" anchor="ctr">
              <a:spAutoFit/>
            </a:bodyPr>
            <a:lstStyle/>
            <a:p>
              <a:pPr algn="ctr" defTabSz="457189">
                <a:spcBef>
                  <a:spcPts val="1125"/>
                </a:spcBef>
                <a:defRPr/>
              </a:pPr>
              <a:r>
                <a:rPr lang="ru-RU" sz="1400" spc="-1" dirty="0">
                  <a:solidFill>
                    <a:srgbClr val="2B4A7D"/>
                  </a:solidFill>
                </a:rPr>
                <a:t>НА СОВЕСТИ АВТОРА!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xmlns="" id="{4F90606B-963E-49A3-84FC-EA0D11483A67}"/>
              </a:ext>
            </a:extLst>
          </p:cNvPr>
          <p:cNvGrpSpPr/>
          <p:nvPr/>
        </p:nvGrpSpPr>
        <p:grpSpPr>
          <a:xfrm>
            <a:off x="1645005" y="3739717"/>
            <a:ext cx="4289258" cy="1063462"/>
            <a:chOff x="1645005" y="3739717"/>
            <a:chExt cx="4289258" cy="1063462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645005" y="4179931"/>
              <a:ext cx="4289258" cy="623248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ru-RU" sz="1200" dirty="0">
                  <a:solidFill>
                    <a:srgbClr val="2B4A7D"/>
                  </a:solidFill>
                  <a:latin typeface="+mj-lt"/>
                </a:rPr>
                <a:t>Поэтому: </a:t>
              </a:r>
              <a:r>
                <a:rPr lang="ru-RU" sz="1200" dirty="0" err="1">
                  <a:solidFill>
                    <a:srgbClr val="2B4A7D"/>
                  </a:solidFill>
                  <a:latin typeface="+mj-lt"/>
                </a:rPr>
                <a:t>Полуумный</a:t>
              </a:r>
              <a:r>
                <a:rPr lang="ru-RU" sz="1200" dirty="0">
                  <a:solidFill>
                    <a:srgbClr val="2B4A7D"/>
                  </a:solidFill>
                  <a:latin typeface="+mj-lt"/>
                </a:rPr>
                <a:t> стандарт – это лишь версия цифрового сервиса (</a:t>
              </a:r>
              <a:r>
                <a:rPr lang="ru-RU" sz="1200" u="sng" dirty="0">
                  <a:solidFill>
                    <a:srgbClr val="2B4A7D"/>
                  </a:solidFill>
                  <a:latin typeface="+mj-lt"/>
                </a:rPr>
                <a:t>на совести </a:t>
              </a:r>
              <a:r>
                <a:rPr lang="en-US" sz="1200" u="sng" dirty="0">
                  <a:solidFill>
                    <a:srgbClr val="2B4A7D"/>
                  </a:solidFill>
                  <a:latin typeface="+mj-lt"/>
                </a:rPr>
                <a:t>IT</a:t>
              </a:r>
              <a:r>
                <a:rPr lang="ru-RU" sz="1200" u="sng" dirty="0">
                  <a:solidFill>
                    <a:srgbClr val="2B4A7D"/>
                  </a:solidFill>
                  <a:latin typeface="+mj-lt"/>
                </a:rPr>
                <a:t>-разработчика</a:t>
              </a:r>
              <a:r>
                <a:rPr lang="ru-RU" sz="1200" dirty="0">
                  <a:solidFill>
                    <a:srgbClr val="2B4A7D"/>
                  </a:solidFill>
                  <a:latin typeface="+mj-lt"/>
                </a:rPr>
                <a:t>).</a:t>
              </a:r>
            </a:p>
            <a:p>
              <a:r>
                <a:rPr lang="ru-RU" sz="1200" dirty="0">
                  <a:solidFill>
                    <a:srgbClr val="2B4A7D"/>
                  </a:solidFill>
                  <a:latin typeface="+mj-lt"/>
                </a:rPr>
                <a:t>Версия может быть 0.25, 0.75 и т.д.  </a:t>
              </a: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65BB223F-88E8-40A4-85E3-1B7D4985EBC8}"/>
                </a:ext>
              </a:extLst>
            </p:cNvPr>
            <p:cNvSpPr/>
            <p:nvPr/>
          </p:nvSpPr>
          <p:spPr>
            <a:xfrm>
              <a:off x="1645005" y="3739717"/>
              <a:ext cx="4289258" cy="438582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en-US" sz="1200" b="1" dirty="0">
                  <a:solidFill>
                    <a:srgbClr val="2B4A7D"/>
                  </a:solidFill>
                  <a:latin typeface="+mj-lt"/>
                </a:rPr>
                <a:t>SMART</a:t>
              </a:r>
              <a:r>
                <a:rPr lang="ru-RU" sz="1200" b="1" dirty="0">
                  <a:solidFill>
                    <a:srgbClr val="2B4A7D"/>
                  </a:solidFill>
                  <a:latin typeface="+mj-lt"/>
                </a:rPr>
                <a:t> – это цифровой образ содержания стандарта. </a:t>
              </a:r>
            </a:p>
            <a:p>
              <a:r>
                <a:rPr lang="ru-RU" sz="1200" b="1" dirty="0">
                  <a:solidFill>
                    <a:srgbClr val="2B4A7D"/>
                  </a:solidFill>
                  <a:latin typeface="+mj-lt"/>
                </a:rPr>
                <a:t>Это степень развития сервисов по работе с содержанием.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9136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5D8B87F-E70F-0D1C-69AF-D4C2B4BC08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819" y="3175020"/>
            <a:ext cx="1284084" cy="145413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8068D7F-B980-7E42-DF07-9B09F72F83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905720" y="2"/>
            <a:ext cx="2256804" cy="112784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959768" y="1263298"/>
            <a:ext cx="3224464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dirty="0">
                <a:solidFill>
                  <a:srgbClr val="2B4A7D"/>
                </a:solidFill>
                <a:latin typeface="+mj-lt"/>
              </a:rPr>
              <a:t>SMART</a:t>
            </a:r>
            <a:r>
              <a:rPr lang="ru-RU" dirty="0">
                <a:solidFill>
                  <a:srgbClr val="2B4A7D"/>
                </a:solidFill>
                <a:latin typeface="+mj-lt"/>
              </a:rPr>
              <a:t> (УМНЫЕ) ДОКУМЕНТЫ</a:t>
            </a:r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xmlns="" id="{8F8601F1-D00E-53D8-F480-FDEBCB3D29A8}"/>
              </a:ext>
            </a:extLst>
          </p:cNvPr>
          <p:cNvSpPr/>
          <p:nvPr/>
        </p:nvSpPr>
        <p:spPr>
          <a:xfrm>
            <a:off x="153071" y="303924"/>
            <a:ext cx="8225807" cy="4005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846"/>
              </a:spcBef>
            </a:pPr>
            <a:r>
              <a:rPr lang="ru-RU" sz="2400" b="1" spc="-1" dirty="0">
                <a:solidFill>
                  <a:srgbClr val="F05522"/>
                </a:solidFill>
                <a:latin typeface="+mj-lt"/>
              </a:rPr>
              <a:t>   ДОКУМЕНТЫ БЫВАЮТ РАЗНЫЕ.</a:t>
            </a:r>
          </a:p>
        </p:txBody>
      </p:sp>
      <p:sp>
        <p:nvSpPr>
          <p:cNvPr id="9" name="CustomShape 12">
            <a:extLst>
              <a:ext uri="{FF2B5EF4-FFF2-40B4-BE49-F238E27FC236}">
                <a16:creationId xmlns:a16="http://schemas.microsoft.com/office/drawing/2014/main" xmlns="" id="{B6BE3413-F650-A153-43E8-B926DEAE7B01}"/>
              </a:ext>
            </a:extLst>
          </p:cNvPr>
          <p:cNvSpPr/>
          <p:nvPr/>
        </p:nvSpPr>
        <p:spPr>
          <a:xfrm>
            <a:off x="866139" y="2301792"/>
            <a:ext cx="1849702" cy="521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9998" tIns="44999" rIns="89998" bIns="44999" anchor="ctr">
            <a:spAutoFit/>
          </a:bodyPr>
          <a:lstStyle/>
          <a:p>
            <a:pPr algn="ctr" defTabSz="457189">
              <a:spcBef>
                <a:spcPts val="1125"/>
              </a:spcBef>
              <a:defRPr/>
            </a:pPr>
            <a:r>
              <a:rPr lang="ru-RU" sz="1400" spc="-1" dirty="0">
                <a:solidFill>
                  <a:srgbClr val="2B4A7D"/>
                </a:solidFill>
              </a:rPr>
              <a:t>Конструкторская документация</a:t>
            </a:r>
          </a:p>
        </p:txBody>
      </p:sp>
      <p:sp>
        <p:nvSpPr>
          <p:cNvPr id="18" name="CustomShape 12">
            <a:extLst>
              <a:ext uri="{FF2B5EF4-FFF2-40B4-BE49-F238E27FC236}">
                <a16:creationId xmlns:a16="http://schemas.microsoft.com/office/drawing/2014/main" xmlns="" id="{B6BE3413-F650-A153-43E8-B926DEAE7B01}"/>
              </a:ext>
            </a:extLst>
          </p:cNvPr>
          <p:cNvSpPr/>
          <p:nvPr/>
        </p:nvSpPr>
        <p:spPr>
          <a:xfrm>
            <a:off x="1790990" y="4397886"/>
            <a:ext cx="5833243" cy="6155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 algn="ctr" defTabSz="457189">
              <a:spcBef>
                <a:spcPts val="1125"/>
              </a:spcBef>
              <a:defRPr/>
            </a:pPr>
            <a:r>
              <a:rPr lang="ru-RU" sz="1600" b="1" spc="-1" dirty="0">
                <a:solidFill>
                  <a:srgbClr val="2B4A7D"/>
                </a:solidFill>
              </a:rPr>
              <a:t>НУЖНО ОБЕСПЕЧИТЬ ВЗАИМОДЕЙСТВИЕ РАЗНЫХ СТАНДАРТОВ НА УРОВНЕ ТРЕБОВАНИЙ</a:t>
            </a:r>
            <a:r>
              <a:rPr lang="en-US" sz="2400" b="1" spc="-1" dirty="0">
                <a:solidFill>
                  <a:srgbClr val="2B4A7D"/>
                </a:solidFill>
              </a:rPr>
              <a:t>!</a:t>
            </a:r>
            <a:endParaRPr lang="ru-RU" sz="2400" b="1" spc="-1" dirty="0">
              <a:solidFill>
                <a:srgbClr val="2B4A7D"/>
              </a:solidFill>
            </a:endParaRPr>
          </a:p>
        </p:txBody>
      </p:sp>
      <p:sp>
        <p:nvSpPr>
          <p:cNvPr id="22" name="CustomShape 12">
            <a:extLst>
              <a:ext uri="{FF2B5EF4-FFF2-40B4-BE49-F238E27FC236}">
                <a16:creationId xmlns:a16="http://schemas.microsoft.com/office/drawing/2014/main" xmlns="" id="{B6BE3413-F650-A153-43E8-B926DEAE7B01}"/>
              </a:ext>
            </a:extLst>
          </p:cNvPr>
          <p:cNvSpPr/>
          <p:nvPr/>
        </p:nvSpPr>
        <p:spPr>
          <a:xfrm>
            <a:off x="2832295" y="2194070"/>
            <a:ext cx="1825246" cy="7372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9998" tIns="44999" rIns="89998" bIns="44999" anchor="ctr">
            <a:spAutoFit/>
          </a:bodyPr>
          <a:lstStyle/>
          <a:p>
            <a:pPr algn="ctr" defTabSz="457189">
              <a:spcBef>
                <a:spcPts val="1125"/>
              </a:spcBef>
              <a:defRPr/>
            </a:pPr>
            <a:r>
              <a:rPr lang="ru-RU" sz="1400" spc="-1" dirty="0">
                <a:solidFill>
                  <a:srgbClr val="2B4A7D"/>
                </a:solidFill>
              </a:rPr>
              <a:t>Проектно-строительная документация</a:t>
            </a:r>
          </a:p>
        </p:txBody>
      </p:sp>
      <p:sp>
        <p:nvSpPr>
          <p:cNvPr id="23" name="CustomShape 12">
            <a:extLst>
              <a:ext uri="{FF2B5EF4-FFF2-40B4-BE49-F238E27FC236}">
                <a16:creationId xmlns:a16="http://schemas.microsoft.com/office/drawing/2014/main" xmlns="" id="{B6BE3413-F650-A153-43E8-B926DEAE7B01}"/>
              </a:ext>
            </a:extLst>
          </p:cNvPr>
          <p:cNvSpPr/>
          <p:nvPr/>
        </p:nvSpPr>
        <p:spPr>
          <a:xfrm>
            <a:off x="4788994" y="2146264"/>
            <a:ext cx="1834704" cy="10937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9998" tIns="44999" rIns="89998" bIns="44999" anchor="ctr">
            <a:spAutoFit/>
          </a:bodyPr>
          <a:lstStyle/>
          <a:p>
            <a:pPr algn="ctr" defTabSz="457189">
              <a:spcBef>
                <a:spcPts val="1125"/>
              </a:spcBef>
              <a:defRPr/>
            </a:pPr>
            <a:r>
              <a:rPr lang="ru-RU" sz="1400" spc="-1" dirty="0">
                <a:solidFill>
                  <a:srgbClr val="2B4A7D"/>
                </a:solidFill>
              </a:rPr>
              <a:t>Документы</a:t>
            </a:r>
            <a:br>
              <a:rPr lang="ru-RU" sz="1400" spc="-1" dirty="0">
                <a:solidFill>
                  <a:srgbClr val="2B4A7D"/>
                </a:solidFill>
              </a:rPr>
            </a:br>
            <a:r>
              <a:rPr lang="ru-RU" sz="1400" spc="-1" dirty="0">
                <a:solidFill>
                  <a:srgbClr val="2B4A7D"/>
                </a:solidFill>
              </a:rPr>
              <a:t>по стандартизации</a:t>
            </a:r>
          </a:p>
          <a:p>
            <a:pPr algn="ctr" defTabSz="457189">
              <a:spcBef>
                <a:spcPts val="1125"/>
              </a:spcBef>
              <a:defRPr/>
            </a:pPr>
            <a:r>
              <a:rPr lang="ru-RU" sz="1400" spc="-1" dirty="0">
                <a:solidFill>
                  <a:srgbClr val="2B4A7D"/>
                </a:solidFill>
              </a:rPr>
              <a:t>Умные (</a:t>
            </a:r>
            <a:r>
              <a:rPr lang="en-US" sz="1400" spc="-1" dirty="0">
                <a:solidFill>
                  <a:srgbClr val="2B4A7D"/>
                </a:solidFill>
              </a:rPr>
              <a:t>SMART</a:t>
            </a:r>
            <a:r>
              <a:rPr lang="ru-RU" sz="1400" spc="-1" dirty="0">
                <a:solidFill>
                  <a:srgbClr val="2B4A7D"/>
                </a:solidFill>
              </a:rPr>
              <a:t>) стандарты</a:t>
            </a:r>
            <a:endParaRPr lang="ru-RU" spc="-1" dirty="0">
              <a:solidFill>
                <a:srgbClr val="2B4A7D"/>
              </a:solidFill>
            </a:endParaRPr>
          </a:p>
        </p:txBody>
      </p:sp>
      <p:sp>
        <p:nvSpPr>
          <p:cNvPr id="24" name="CustomShape 12">
            <a:extLst>
              <a:ext uri="{FF2B5EF4-FFF2-40B4-BE49-F238E27FC236}">
                <a16:creationId xmlns:a16="http://schemas.microsoft.com/office/drawing/2014/main" xmlns="" id="{B6BE3413-F650-A153-43E8-B926DEAE7B01}"/>
              </a:ext>
            </a:extLst>
          </p:cNvPr>
          <p:cNvSpPr/>
          <p:nvPr/>
        </p:nvSpPr>
        <p:spPr>
          <a:xfrm>
            <a:off x="6727923" y="2194070"/>
            <a:ext cx="1825246" cy="7372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9998" tIns="44999" rIns="89998" bIns="44999" anchor="ctr">
            <a:spAutoFit/>
          </a:bodyPr>
          <a:lstStyle/>
          <a:p>
            <a:pPr algn="ctr" defTabSz="457189">
              <a:spcBef>
                <a:spcPts val="1125"/>
              </a:spcBef>
              <a:defRPr/>
            </a:pPr>
            <a:r>
              <a:rPr lang="ru-RU" sz="1400" spc="-1" dirty="0">
                <a:solidFill>
                  <a:srgbClr val="2B4A7D"/>
                </a:solidFill>
              </a:rPr>
              <a:t>Бухгалтерские, медицинские и т.д. документы</a:t>
            </a:r>
          </a:p>
        </p:txBody>
      </p:sp>
      <p:sp>
        <p:nvSpPr>
          <p:cNvPr id="26" name="CustomShape 12">
            <a:extLst>
              <a:ext uri="{FF2B5EF4-FFF2-40B4-BE49-F238E27FC236}">
                <a16:creationId xmlns:a16="http://schemas.microsoft.com/office/drawing/2014/main" xmlns="" id="{B6BE3413-F650-A153-43E8-B926DEAE7B01}"/>
              </a:ext>
            </a:extLst>
          </p:cNvPr>
          <p:cNvSpPr/>
          <p:nvPr/>
        </p:nvSpPr>
        <p:spPr>
          <a:xfrm>
            <a:off x="3242600" y="3464894"/>
            <a:ext cx="1004637" cy="367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9998" tIns="44999" rIns="89998" bIns="44999" anchor="ctr">
            <a:spAutoFit/>
          </a:bodyPr>
          <a:lstStyle/>
          <a:p>
            <a:pPr algn="ctr" defTabSz="457189">
              <a:spcBef>
                <a:spcPts val="1125"/>
              </a:spcBef>
              <a:defRPr/>
            </a:pPr>
            <a:r>
              <a:rPr lang="ru-RU" b="1" spc="-1" dirty="0">
                <a:solidFill>
                  <a:schemeClr val="accent1"/>
                </a:solidFill>
              </a:rPr>
              <a:t>ТИМ</a:t>
            </a:r>
          </a:p>
        </p:txBody>
      </p:sp>
      <p:cxnSp>
        <p:nvCxnSpPr>
          <p:cNvPr id="5" name="Прямая со стрелкой 4"/>
          <p:cNvCxnSpPr>
            <a:cxnSpLocks/>
          </p:cNvCxnSpPr>
          <p:nvPr/>
        </p:nvCxnSpPr>
        <p:spPr>
          <a:xfrm>
            <a:off x="3053863" y="3821174"/>
            <a:ext cx="1382110" cy="0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B80E2588-B0EA-4996-BAD1-80EFBF152D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404" y="324791"/>
            <a:ext cx="1206595" cy="681549"/>
          </a:xfrm>
          <a:prstGeom prst="rect">
            <a:avLst/>
          </a:prstGeom>
        </p:spPr>
      </p:pic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xmlns="" id="{20389E93-B5B8-4F58-9912-504DFC7EE2EC}"/>
              </a:ext>
            </a:extLst>
          </p:cNvPr>
          <p:cNvSpPr/>
          <p:nvPr/>
        </p:nvSpPr>
        <p:spPr>
          <a:xfrm>
            <a:off x="1" y="0"/>
            <a:ext cx="1067950" cy="5143500"/>
          </a:xfrm>
          <a:custGeom>
            <a:avLst/>
            <a:gdLst>
              <a:gd name="connsiteX0" fmla="*/ 0 w 1429563"/>
              <a:gd name="connsiteY0" fmla="*/ 0 h 6858000"/>
              <a:gd name="connsiteX1" fmla="*/ 208399 w 1429563"/>
              <a:gd name="connsiteY1" fmla="*/ 0 h 6858000"/>
              <a:gd name="connsiteX2" fmla="*/ 208371 w 1429563"/>
              <a:gd name="connsiteY2" fmla="*/ 304 h 6858000"/>
              <a:gd name="connsiteX3" fmla="*/ 1351326 w 1429563"/>
              <a:gd name="connsiteY3" fmla="*/ 6668860 h 6858000"/>
              <a:gd name="connsiteX4" fmla="*/ 1429563 w 1429563"/>
              <a:gd name="connsiteY4" fmla="*/ 6858000 h 6858000"/>
              <a:gd name="connsiteX5" fmla="*/ 0 w 142956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9563" h="6858000">
                <a:moveTo>
                  <a:pt x="0" y="0"/>
                </a:moveTo>
                <a:lnTo>
                  <a:pt x="208399" y="0"/>
                </a:lnTo>
                <a:lnTo>
                  <a:pt x="208371" y="304"/>
                </a:lnTo>
                <a:cubicBezTo>
                  <a:pt x="150221" y="1190366"/>
                  <a:pt x="557267" y="4644178"/>
                  <a:pt x="1351326" y="6668860"/>
                </a:cubicBezTo>
                <a:lnTo>
                  <a:pt x="142956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53000">
                <a:srgbClr val="DE2309"/>
              </a:gs>
              <a:gs pos="100000">
                <a:srgbClr val="F59924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CustomShape 3">
            <a:extLst>
              <a:ext uri="{FF2B5EF4-FFF2-40B4-BE49-F238E27FC236}">
                <a16:creationId xmlns:a16="http://schemas.microsoft.com/office/drawing/2014/main" xmlns="" id="{5FBB7B43-C9C6-48B8-8F03-D51332B28C81}"/>
              </a:ext>
            </a:extLst>
          </p:cNvPr>
          <p:cNvSpPr/>
          <p:nvPr/>
        </p:nvSpPr>
        <p:spPr>
          <a:xfrm>
            <a:off x="130155" y="640682"/>
            <a:ext cx="8225807" cy="4005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846"/>
              </a:spcBef>
            </a:pPr>
            <a:r>
              <a:rPr lang="ru-RU" sz="2400" b="1" spc="-1" dirty="0">
                <a:solidFill>
                  <a:srgbClr val="F05522"/>
                </a:solidFill>
                <a:latin typeface="+mj-lt"/>
              </a:rPr>
              <a:t>ПОЭТОМУ </a:t>
            </a:r>
            <a:r>
              <a:rPr lang="en-US" sz="2400" b="1" spc="-1" dirty="0">
                <a:solidFill>
                  <a:srgbClr val="F05522"/>
                </a:solidFill>
                <a:latin typeface="+mj-lt"/>
              </a:rPr>
              <a:t>SMART</a:t>
            </a:r>
            <a:r>
              <a:rPr lang="ru-RU" sz="2400" b="1" spc="-1" dirty="0">
                <a:solidFill>
                  <a:srgbClr val="F05522"/>
                </a:solidFill>
                <a:latin typeface="+mj-lt"/>
              </a:rPr>
              <a:t>-ДОКУМЕНТЫ ТОЖЕ БУДУТ РАЗНЫМИ.</a:t>
            </a:r>
          </a:p>
        </p:txBody>
      </p:sp>
      <p:sp>
        <p:nvSpPr>
          <p:cNvPr id="34" name="Прямоугольник: скругленные углы 6">
            <a:extLst>
              <a:ext uri="{FF2B5EF4-FFF2-40B4-BE49-F238E27FC236}">
                <a16:creationId xmlns:a16="http://schemas.microsoft.com/office/drawing/2014/main" xmlns="" id="{3F670F8B-35F1-4B69-B95D-97DE10324D47}"/>
              </a:ext>
            </a:extLst>
          </p:cNvPr>
          <p:cNvSpPr/>
          <p:nvPr/>
        </p:nvSpPr>
        <p:spPr>
          <a:xfrm>
            <a:off x="1692275" y="1213057"/>
            <a:ext cx="5759450" cy="446730"/>
          </a:xfrm>
          <a:prstGeom prst="roundRect">
            <a:avLst>
              <a:gd name="adj" fmla="val 50000"/>
            </a:avLst>
          </a:prstGeom>
          <a:noFill/>
          <a:ln w="22225">
            <a:solidFill>
              <a:srgbClr val="2B4A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xmlns="" id="{2CA480AB-9038-4EB2-9C8B-98BDA9F3E1C1}"/>
              </a:ext>
            </a:extLst>
          </p:cNvPr>
          <p:cNvCxnSpPr>
            <a:cxnSpLocks/>
          </p:cNvCxnSpPr>
          <p:nvPr/>
        </p:nvCxnSpPr>
        <p:spPr>
          <a:xfrm>
            <a:off x="3744918" y="1659787"/>
            <a:ext cx="0" cy="208295"/>
          </a:xfrm>
          <a:prstGeom prst="straightConnector1">
            <a:avLst/>
          </a:prstGeom>
          <a:ln w="19050">
            <a:solidFill>
              <a:srgbClr val="2B4A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xmlns="" id="{F86438F2-8F9D-4BDD-AA30-77FE0D7F662B}"/>
              </a:ext>
            </a:extLst>
          </p:cNvPr>
          <p:cNvCxnSpPr>
            <a:cxnSpLocks/>
          </p:cNvCxnSpPr>
          <p:nvPr/>
        </p:nvCxnSpPr>
        <p:spPr>
          <a:xfrm>
            <a:off x="5669971" y="1659787"/>
            <a:ext cx="0" cy="226765"/>
          </a:xfrm>
          <a:prstGeom prst="straightConnector1">
            <a:avLst/>
          </a:prstGeom>
          <a:ln w="19050">
            <a:solidFill>
              <a:srgbClr val="2B4A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: скругленные углы 6">
            <a:extLst>
              <a:ext uri="{FF2B5EF4-FFF2-40B4-BE49-F238E27FC236}">
                <a16:creationId xmlns:a16="http://schemas.microsoft.com/office/drawing/2014/main" xmlns="" id="{D5857667-7AC5-495F-BCA4-A3A2EFDFEE74}"/>
              </a:ext>
            </a:extLst>
          </p:cNvPr>
          <p:cNvSpPr/>
          <p:nvPr/>
        </p:nvSpPr>
        <p:spPr>
          <a:xfrm>
            <a:off x="866139" y="1872064"/>
            <a:ext cx="1849702" cy="1381220"/>
          </a:xfrm>
          <a:prstGeom prst="roundRect">
            <a:avLst>
              <a:gd name="adj" fmla="val 21428"/>
            </a:avLst>
          </a:prstGeom>
          <a:noFill/>
          <a:ln w="22225">
            <a:solidFill>
              <a:srgbClr val="2B4A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: скругленные углы 6">
            <a:extLst>
              <a:ext uri="{FF2B5EF4-FFF2-40B4-BE49-F238E27FC236}">
                <a16:creationId xmlns:a16="http://schemas.microsoft.com/office/drawing/2014/main" xmlns="" id="{E349D84B-826B-4A0E-A738-2E406A880C41}"/>
              </a:ext>
            </a:extLst>
          </p:cNvPr>
          <p:cNvSpPr/>
          <p:nvPr/>
        </p:nvSpPr>
        <p:spPr>
          <a:xfrm>
            <a:off x="2820067" y="1872064"/>
            <a:ext cx="1849702" cy="1381220"/>
          </a:xfrm>
          <a:prstGeom prst="roundRect">
            <a:avLst>
              <a:gd name="adj" fmla="val 21428"/>
            </a:avLst>
          </a:prstGeom>
          <a:noFill/>
          <a:ln w="22225">
            <a:solidFill>
              <a:srgbClr val="2B4A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: скругленные углы 6">
            <a:extLst>
              <a:ext uri="{FF2B5EF4-FFF2-40B4-BE49-F238E27FC236}">
                <a16:creationId xmlns:a16="http://schemas.microsoft.com/office/drawing/2014/main" xmlns="" id="{D6E1CB68-84AC-4C7D-9810-AB92CB7DA867}"/>
              </a:ext>
            </a:extLst>
          </p:cNvPr>
          <p:cNvSpPr/>
          <p:nvPr/>
        </p:nvSpPr>
        <p:spPr>
          <a:xfrm>
            <a:off x="4773995" y="1872064"/>
            <a:ext cx="1849702" cy="2201869"/>
          </a:xfrm>
          <a:prstGeom prst="roundRect">
            <a:avLst>
              <a:gd name="adj" fmla="val 21428"/>
            </a:avLst>
          </a:prstGeom>
          <a:noFill/>
          <a:ln w="22225">
            <a:solidFill>
              <a:srgbClr val="F055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: скругленные углы 6">
            <a:extLst>
              <a:ext uri="{FF2B5EF4-FFF2-40B4-BE49-F238E27FC236}">
                <a16:creationId xmlns:a16="http://schemas.microsoft.com/office/drawing/2014/main" xmlns="" id="{1D7F5DE8-B423-429A-A270-86938CAC1C6B}"/>
              </a:ext>
            </a:extLst>
          </p:cNvPr>
          <p:cNvSpPr/>
          <p:nvPr/>
        </p:nvSpPr>
        <p:spPr>
          <a:xfrm>
            <a:off x="6709007" y="1872064"/>
            <a:ext cx="1849702" cy="1381220"/>
          </a:xfrm>
          <a:prstGeom prst="roundRect">
            <a:avLst>
              <a:gd name="adj" fmla="val 21428"/>
            </a:avLst>
          </a:prstGeom>
          <a:noFill/>
          <a:ln w="22225">
            <a:solidFill>
              <a:srgbClr val="2B4A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xmlns="" id="{F43CF0B3-417A-4AE4-9F10-C4A11C22F1B8}"/>
              </a:ext>
            </a:extLst>
          </p:cNvPr>
          <p:cNvCxnSpPr>
            <a:cxnSpLocks/>
          </p:cNvCxnSpPr>
          <p:nvPr/>
        </p:nvCxnSpPr>
        <p:spPr>
          <a:xfrm>
            <a:off x="3744918" y="3268751"/>
            <a:ext cx="0" cy="227279"/>
          </a:xfrm>
          <a:prstGeom prst="straightConnector1">
            <a:avLst/>
          </a:prstGeom>
          <a:ln w="19050">
            <a:solidFill>
              <a:srgbClr val="2B4A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xmlns="" id="{CEF02169-33DB-42E7-A2B6-393AEEC92D58}"/>
              </a:ext>
            </a:extLst>
          </p:cNvPr>
          <p:cNvCxnSpPr>
            <a:cxnSpLocks/>
          </p:cNvCxnSpPr>
          <p:nvPr/>
        </p:nvCxnSpPr>
        <p:spPr>
          <a:xfrm>
            <a:off x="1950494" y="1659787"/>
            <a:ext cx="0" cy="208295"/>
          </a:xfrm>
          <a:prstGeom prst="straightConnector1">
            <a:avLst/>
          </a:prstGeom>
          <a:ln w="19050">
            <a:solidFill>
              <a:srgbClr val="2B4A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xmlns="" id="{288A2E9A-BA4A-4610-9F8C-E829C6C10B94}"/>
              </a:ext>
            </a:extLst>
          </p:cNvPr>
          <p:cNvCxnSpPr>
            <a:cxnSpLocks/>
          </p:cNvCxnSpPr>
          <p:nvPr/>
        </p:nvCxnSpPr>
        <p:spPr>
          <a:xfrm>
            <a:off x="7220326" y="1652911"/>
            <a:ext cx="0" cy="226765"/>
          </a:xfrm>
          <a:prstGeom prst="straightConnector1">
            <a:avLst/>
          </a:prstGeom>
          <a:ln w="19050">
            <a:solidFill>
              <a:srgbClr val="2B4A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ustomShape 12">
            <a:extLst>
              <a:ext uri="{FF2B5EF4-FFF2-40B4-BE49-F238E27FC236}">
                <a16:creationId xmlns:a16="http://schemas.microsoft.com/office/drawing/2014/main" xmlns="" id="{6EB1C987-F7F3-41F7-BB28-5A6B496F0BE4}"/>
              </a:ext>
            </a:extLst>
          </p:cNvPr>
          <p:cNvSpPr/>
          <p:nvPr/>
        </p:nvSpPr>
        <p:spPr>
          <a:xfrm>
            <a:off x="5187137" y="3560620"/>
            <a:ext cx="1008890" cy="367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9998" tIns="44999" rIns="89998" bIns="44999" anchor="ctr">
            <a:spAutoFit/>
          </a:bodyPr>
          <a:lstStyle/>
          <a:p>
            <a:pPr algn="ctr" defTabSz="457189">
              <a:spcBef>
                <a:spcPts val="1125"/>
              </a:spcBef>
              <a:defRPr/>
            </a:pPr>
            <a:r>
              <a:rPr lang="ru-RU" b="1" spc="-1" dirty="0">
                <a:solidFill>
                  <a:schemeClr val="accent1"/>
                </a:solidFill>
              </a:rPr>
              <a:t>ПТК 711</a:t>
            </a:r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22FB8C6C-496E-4C40-94FA-63F0EDA12B4E}"/>
              </a:ext>
            </a:extLst>
          </p:cNvPr>
          <p:cNvGrpSpPr/>
          <p:nvPr/>
        </p:nvGrpSpPr>
        <p:grpSpPr>
          <a:xfrm>
            <a:off x="1133654" y="3419498"/>
            <a:ext cx="1314672" cy="620621"/>
            <a:chOff x="2167562" y="7062555"/>
            <a:chExt cx="1314672" cy="620621"/>
          </a:xfrm>
        </p:grpSpPr>
        <p:sp>
          <p:nvSpPr>
            <p:cNvPr id="25" name="CustomShape 12">
              <a:extLst>
                <a:ext uri="{FF2B5EF4-FFF2-40B4-BE49-F238E27FC236}">
                  <a16:creationId xmlns:a16="http://schemas.microsoft.com/office/drawing/2014/main" xmlns="" id="{B6BE3413-F650-A153-43E8-B926DEAE7B01}"/>
                </a:ext>
              </a:extLst>
            </p:cNvPr>
            <p:cNvSpPr/>
            <p:nvPr/>
          </p:nvSpPr>
          <p:spPr>
            <a:xfrm>
              <a:off x="2167562" y="7315300"/>
              <a:ext cx="1275423" cy="36787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89998" tIns="44999" rIns="89998" bIns="44999" anchor="ctr">
              <a:spAutoFit/>
            </a:bodyPr>
            <a:lstStyle/>
            <a:p>
              <a:pPr algn="ctr" defTabSz="457189">
                <a:spcBef>
                  <a:spcPts val="1125"/>
                </a:spcBef>
                <a:defRPr/>
              </a:pPr>
              <a:r>
                <a:rPr lang="ru-RU" b="1" spc="-1" dirty="0">
                  <a:solidFill>
                    <a:schemeClr val="accent1"/>
                  </a:solidFill>
                </a:rPr>
                <a:t>(ТК 505)</a:t>
              </a:r>
            </a:p>
          </p:txBody>
        </p:sp>
        <p:sp>
          <p:nvSpPr>
            <p:cNvPr id="56" name="CustomShape 12">
              <a:extLst>
                <a:ext uri="{FF2B5EF4-FFF2-40B4-BE49-F238E27FC236}">
                  <a16:creationId xmlns:a16="http://schemas.microsoft.com/office/drawing/2014/main" xmlns="" id="{01549487-A08C-49C6-A0CE-61DF31814748}"/>
                </a:ext>
              </a:extLst>
            </p:cNvPr>
            <p:cNvSpPr/>
            <p:nvPr/>
          </p:nvSpPr>
          <p:spPr>
            <a:xfrm>
              <a:off x="2206811" y="7062555"/>
              <a:ext cx="1275423" cy="36787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89998" tIns="44999" rIns="89998" bIns="44999" anchor="ctr">
              <a:spAutoFit/>
            </a:bodyPr>
            <a:lstStyle/>
            <a:p>
              <a:pPr algn="ctr" defTabSz="457189">
                <a:spcBef>
                  <a:spcPts val="1125"/>
                </a:spcBef>
                <a:defRPr/>
              </a:pPr>
              <a:r>
                <a:rPr lang="ru-RU" b="1" spc="-1" dirty="0">
                  <a:solidFill>
                    <a:schemeClr val="accent1"/>
                  </a:solidFill>
                </a:rPr>
                <a:t>Пример:</a:t>
              </a:r>
            </a:p>
          </p:txBody>
        </p:sp>
      </p:grpSp>
      <p:sp>
        <p:nvSpPr>
          <p:cNvPr id="30" name="CustomShape 12">
            <a:extLst>
              <a:ext uri="{FF2B5EF4-FFF2-40B4-BE49-F238E27FC236}">
                <a16:creationId xmlns:a16="http://schemas.microsoft.com/office/drawing/2014/main" xmlns="" id="{B6BE3413-F650-A153-43E8-B926DEAE7B01}"/>
              </a:ext>
            </a:extLst>
          </p:cNvPr>
          <p:cNvSpPr/>
          <p:nvPr/>
        </p:nvSpPr>
        <p:spPr>
          <a:xfrm>
            <a:off x="3088983" y="3861779"/>
            <a:ext cx="1311871" cy="367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9998" tIns="44999" rIns="89998" bIns="44999" anchor="ctr">
            <a:spAutoFit/>
          </a:bodyPr>
          <a:lstStyle/>
          <a:p>
            <a:pPr algn="ctr" defTabSz="457189">
              <a:spcBef>
                <a:spcPts val="1125"/>
              </a:spcBef>
              <a:defRPr/>
            </a:pPr>
            <a:r>
              <a:rPr lang="ru-RU" b="1" spc="-1" dirty="0">
                <a:solidFill>
                  <a:schemeClr val="accent1"/>
                </a:solidFill>
              </a:rPr>
              <a:t>(</a:t>
            </a:r>
            <a:r>
              <a:rPr lang="ru-RU" b="1" spc="-1" dirty="0" err="1">
                <a:solidFill>
                  <a:schemeClr val="accent1"/>
                </a:solidFill>
              </a:rPr>
              <a:t>ФАУ</a:t>
            </a:r>
            <a:r>
              <a:rPr lang="ru-RU" b="1" spc="-1" dirty="0">
                <a:solidFill>
                  <a:schemeClr val="accent1"/>
                </a:solidFill>
              </a:rPr>
              <a:t> </a:t>
            </a:r>
            <a:r>
              <a:rPr lang="ru-RU" b="1" spc="-1" dirty="0" err="1">
                <a:solidFill>
                  <a:schemeClr val="accent1"/>
                </a:solidFill>
              </a:rPr>
              <a:t>ФЦС</a:t>
            </a:r>
            <a:r>
              <a:rPr lang="ru-RU" b="1" spc="-1" dirty="0">
                <a:solidFill>
                  <a:schemeClr val="accent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12854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xmlns="" id="{C6322D16-34AB-45BA-9699-1812850511B9}"/>
              </a:ext>
            </a:extLst>
          </p:cNvPr>
          <p:cNvCxnSpPr>
            <a:cxnSpLocks/>
            <a:endCxn id="85" idx="1"/>
          </p:cNvCxnSpPr>
          <p:nvPr/>
        </p:nvCxnSpPr>
        <p:spPr>
          <a:xfrm>
            <a:off x="3073400" y="4334539"/>
            <a:ext cx="3875377" cy="14496"/>
          </a:xfrm>
          <a:prstGeom prst="line">
            <a:avLst/>
          </a:prstGeom>
          <a:ln w="28575">
            <a:solidFill>
              <a:srgbClr val="2B4A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xmlns="" id="{9A340428-6B1B-4B84-B2D9-9069A4702FE2}"/>
              </a:ext>
            </a:extLst>
          </p:cNvPr>
          <p:cNvCxnSpPr>
            <a:cxnSpLocks/>
          </p:cNvCxnSpPr>
          <p:nvPr/>
        </p:nvCxnSpPr>
        <p:spPr>
          <a:xfrm>
            <a:off x="4572001" y="1608485"/>
            <a:ext cx="0" cy="90823"/>
          </a:xfrm>
          <a:prstGeom prst="line">
            <a:avLst/>
          </a:prstGeom>
          <a:ln w="28575">
            <a:solidFill>
              <a:srgbClr val="2B4A7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2261D55E-16CD-4431-82E7-7CD748BA4CF8}"/>
              </a:ext>
            </a:extLst>
          </p:cNvPr>
          <p:cNvCxnSpPr>
            <a:cxnSpLocks/>
          </p:cNvCxnSpPr>
          <p:nvPr/>
        </p:nvCxnSpPr>
        <p:spPr>
          <a:xfrm flipV="1">
            <a:off x="3062862" y="1346520"/>
            <a:ext cx="4019619" cy="30603"/>
          </a:xfrm>
          <a:prstGeom prst="line">
            <a:avLst/>
          </a:prstGeom>
          <a:ln w="28575">
            <a:solidFill>
              <a:srgbClr val="2B4A7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5D8B87F-E70F-0D1C-69AF-D4C2B4BC08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404" y="3869785"/>
            <a:ext cx="1284084" cy="1454130"/>
          </a:xfrm>
          <a:prstGeom prst="rect">
            <a:avLst/>
          </a:prstGeom>
        </p:spPr>
      </p:pic>
      <p:sp>
        <p:nvSpPr>
          <p:cNvPr id="8" name="CustomShape 3">
            <a:extLst>
              <a:ext uri="{FF2B5EF4-FFF2-40B4-BE49-F238E27FC236}">
                <a16:creationId xmlns:a16="http://schemas.microsoft.com/office/drawing/2014/main" xmlns="" id="{8F8601F1-D00E-53D8-F480-FDEBCB3D29A8}"/>
              </a:ext>
            </a:extLst>
          </p:cNvPr>
          <p:cNvSpPr/>
          <p:nvPr/>
        </p:nvSpPr>
        <p:spPr>
          <a:xfrm>
            <a:off x="1167162" y="272431"/>
            <a:ext cx="6151164" cy="7329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846"/>
              </a:spcBef>
            </a:pPr>
            <a:r>
              <a:rPr lang="ru-RU" sz="2400" b="1" spc="-1" dirty="0">
                <a:solidFill>
                  <a:srgbClr val="F05522"/>
                </a:solidFill>
                <a:latin typeface="+mj-lt"/>
              </a:rPr>
              <a:t>   </a:t>
            </a:r>
            <a:r>
              <a:rPr lang="en-US" sz="2400" b="1" spc="-1" dirty="0">
                <a:solidFill>
                  <a:srgbClr val="F05522"/>
                </a:solidFill>
                <a:latin typeface="+mj-lt"/>
              </a:rPr>
              <a:t>IT</a:t>
            </a:r>
            <a:r>
              <a:rPr lang="ru-RU" sz="2400" b="1" spc="-1" dirty="0">
                <a:solidFill>
                  <a:srgbClr val="F05522"/>
                </a:solidFill>
                <a:latin typeface="+mj-lt"/>
              </a:rPr>
              <a:t>-РЕШЕНИЯ ДЛЯ РАБОТЫ</a:t>
            </a:r>
            <a:r>
              <a:rPr lang="en-US" sz="2400" b="1" spc="-1" dirty="0">
                <a:solidFill>
                  <a:srgbClr val="F05522"/>
                </a:solidFill>
                <a:latin typeface="+mj-lt"/>
              </a:rPr>
              <a:t/>
            </a:r>
            <a:br>
              <a:rPr lang="en-US" sz="2400" b="1" spc="-1" dirty="0">
                <a:solidFill>
                  <a:srgbClr val="F05522"/>
                </a:solidFill>
                <a:latin typeface="+mj-lt"/>
              </a:rPr>
            </a:br>
            <a:r>
              <a:rPr lang="ru-RU" sz="2400" b="1" spc="-1" dirty="0">
                <a:solidFill>
                  <a:srgbClr val="F05522"/>
                </a:solidFill>
                <a:latin typeface="+mj-lt"/>
              </a:rPr>
              <a:t> СО </a:t>
            </a:r>
            <a:r>
              <a:rPr lang="en-US" sz="2400" b="1" spc="-1" dirty="0">
                <a:solidFill>
                  <a:srgbClr val="F05522"/>
                </a:solidFill>
                <a:latin typeface="+mj-lt"/>
              </a:rPr>
              <a:t>SMART</a:t>
            </a:r>
            <a:r>
              <a:rPr lang="ru-RU" sz="2400" b="1" spc="-1" dirty="0">
                <a:solidFill>
                  <a:srgbClr val="F05522"/>
                </a:solidFill>
                <a:latin typeface="+mj-lt"/>
              </a:rPr>
              <a:t> (УМНЫМИ) ДОКУМЕНТАМИ</a:t>
            </a:r>
          </a:p>
        </p:txBody>
      </p:sp>
      <p:cxnSp>
        <p:nvCxnSpPr>
          <p:cNvPr id="34" name="Прямая соединительная линия 33"/>
          <p:cNvCxnSpPr>
            <a:cxnSpLocks/>
            <a:stCxn id="56" idx="0"/>
          </p:cNvCxnSpPr>
          <p:nvPr/>
        </p:nvCxnSpPr>
        <p:spPr>
          <a:xfrm flipH="1" flipV="1">
            <a:off x="2025385" y="1608486"/>
            <a:ext cx="3596" cy="2121756"/>
          </a:xfrm>
          <a:prstGeom prst="line">
            <a:avLst/>
          </a:prstGeom>
          <a:ln w="57150">
            <a:solidFill>
              <a:srgbClr val="E751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3694187" y="2767141"/>
            <a:ext cx="5193648" cy="31547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600" b="1" dirty="0">
                <a:solidFill>
                  <a:srgbClr val="F05522"/>
                </a:solidFill>
                <a:latin typeface="+mj-lt"/>
              </a:rPr>
              <a:t>ИХ МОЖНО ДЕЛАТЬ «УМНЫМИ» НА СТАДИИ ПРИНЯТИЯ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724709" y="3150208"/>
            <a:ext cx="5626119" cy="31547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600" b="1" dirty="0">
                <a:solidFill>
                  <a:srgbClr val="F05522"/>
                </a:solidFill>
                <a:latin typeface="+mj-lt"/>
              </a:rPr>
              <a:t>ИХ НУЖНО ДЕЛАТЬ «УМНЫМИ» НА СТАДИИ ПРИМЕНЕНИЯ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CAF1EE45-450B-4828-BBDB-B08C9831F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404" y="324791"/>
            <a:ext cx="1206595" cy="681549"/>
          </a:xfrm>
          <a:prstGeom prst="rect">
            <a:avLst/>
          </a:prstGeom>
        </p:spPr>
      </p:pic>
      <p:sp>
        <p:nvSpPr>
          <p:cNvPr id="37" name="Полилиния: фигура 36">
            <a:extLst>
              <a:ext uri="{FF2B5EF4-FFF2-40B4-BE49-F238E27FC236}">
                <a16:creationId xmlns:a16="http://schemas.microsoft.com/office/drawing/2014/main" xmlns="" id="{5AA09F37-939E-425B-9FFD-26B547CC5020}"/>
              </a:ext>
            </a:extLst>
          </p:cNvPr>
          <p:cNvSpPr/>
          <p:nvPr/>
        </p:nvSpPr>
        <p:spPr>
          <a:xfrm>
            <a:off x="1" y="0"/>
            <a:ext cx="766710" cy="5143500"/>
          </a:xfrm>
          <a:custGeom>
            <a:avLst/>
            <a:gdLst>
              <a:gd name="connsiteX0" fmla="*/ 0 w 1429563"/>
              <a:gd name="connsiteY0" fmla="*/ 0 h 6858000"/>
              <a:gd name="connsiteX1" fmla="*/ 208399 w 1429563"/>
              <a:gd name="connsiteY1" fmla="*/ 0 h 6858000"/>
              <a:gd name="connsiteX2" fmla="*/ 208371 w 1429563"/>
              <a:gd name="connsiteY2" fmla="*/ 304 h 6858000"/>
              <a:gd name="connsiteX3" fmla="*/ 1351326 w 1429563"/>
              <a:gd name="connsiteY3" fmla="*/ 6668860 h 6858000"/>
              <a:gd name="connsiteX4" fmla="*/ 1429563 w 1429563"/>
              <a:gd name="connsiteY4" fmla="*/ 6858000 h 6858000"/>
              <a:gd name="connsiteX5" fmla="*/ 0 w 142956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9563" h="6858000">
                <a:moveTo>
                  <a:pt x="0" y="0"/>
                </a:moveTo>
                <a:lnTo>
                  <a:pt x="208399" y="0"/>
                </a:lnTo>
                <a:lnTo>
                  <a:pt x="208371" y="304"/>
                </a:lnTo>
                <a:cubicBezTo>
                  <a:pt x="150221" y="1190366"/>
                  <a:pt x="557267" y="4644178"/>
                  <a:pt x="1351326" y="6668860"/>
                </a:cubicBezTo>
                <a:lnTo>
                  <a:pt x="142956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53000">
                <a:srgbClr val="DE2309"/>
              </a:gs>
              <a:gs pos="100000">
                <a:srgbClr val="F59924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95018A2E-B0FF-42DD-9342-986CB67E3994}"/>
              </a:ext>
            </a:extLst>
          </p:cNvPr>
          <p:cNvGrpSpPr/>
          <p:nvPr/>
        </p:nvGrpSpPr>
        <p:grpSpPr>
          <a:xfrm>
            <a:off x="971597" y="1162220"/>
            <a:ext cx="2097039" cy="446730"/>
            <a:chOff x="988457" y="1340024"/>
            <a:chExt cx="1730108" cy="446730"/>
          </a:xfrm>
        </p:grpSpPr>
        <p:sp>
          <p:nvSpPr>
            <p:cNvPr id="24" name="CustomShape 12">
              <a:extLst>
                <a:ext uri="{FF2B5EF4-FFF2-40B4-BE49-F238E27FC236}">
                  <a16:creationId xmlns:a16="http://schemas.microsoft.com/office/drawing/2014/main" xmlns="" id="{B6BE3413-F650-A153-43E8-B926DEAE7B01}"/>
                </a:ext>
              </a:extLst>
            </p:cNvPr>
            <p:cNvSpPr/>
            <p:nvPr/>
          </p:nvSpPr>
          <p:spPr>
            <a:xfrm>
              <a:off x="1072714" y="1411658"/>
              <a:ext cx="1645851" cy="306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89998" tIns="44999" rIns="89998" bIns="44999" anchor="ctr">
              <a:spAutoFit/>
            </a:bodyPr>
            <a:lstStyle/>
            <a:p>
              <a:pPr algn="ctr" defTabSz="457189">
                <a:spcBef>
                  <a:spcPts val="1125"/>
                </a:spcBef>
                <a:defRPr/>
              </a:pPr>
              <a:r>
                <a:rPr lang="ru-RU" sz="1400" b="1" spc="-1" dirty="0">
                  <a:solidFill>
                    <a:srgbClr val="2B4A7D"/>
                  </a:solidFill>
                </a:rPr>
                <a:t>РАЗРАБОТЧИК</a:t>
              </a:r>
            </a:p>
          </p:txBody>
        </p:sp>
        <p:sp>
          <p:nvSpPr>
            <p:cNvPr id="48" name="Прямоугольник: скругленные углы 6">
              <a:extLst>
                <a:ext uri="{FF2B5EF4-FFF2-40B4-BE49-F238E27FC236}">
                  <a16:creationId xmlns:a16="http://schemas.microsoft.com/office/drawing/2014/main" xmlns="" id="{4BD08018-BB28-410E-BC9D-3677ECCD7DB3}"/>
                </a:ext>
              </a:extLst>
            </p:cNvPr>
            <p:cNvSpPr/>
            <p:nvPr/>
          </p:nvSpPr>
          <p:spPr>
            <a:xfrm>
              <a:off x="988457" y="1340024"/>
              <a:ext cx="1725346" cy="446730"/>
            </a:xfrm>
            <a:prstGeom prst="roundRect">
              <a:avLst>
                <a:gd name="adj" fmla="val 15032"/>
              </a:avLst>
            </a:prstGeom>
            <a:noFill/>
            <a:ln w="57150">
              <a:solidFill>
                <a:srgbClr val="F055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xmlns="" id="{5FFDC272-5F02-4B8E-BC94-5E93567FC1D6}"/>
              </a:ext>
            </a:extLst>
          </p:cNvPr>
          <p:cNvGrpSpPr/>
          <p:nvPr/>
        </p:nvGrpSpPr>
        <p:grpSpPr>
          <a:xfrm>
            <a:off x="985832" y="3730242"/>
            <a:ext cx="2093918" cy="1209407"/>
            <a:chOff x="1060644" y="1586404"/>
            <a:chExt cx="2007993" cy="1209407"/>
          </a:xfrm>
        </p:grpSpPr>
        <p:sp>
          <p:nvSpPr>
            <p:cNvPr id="55" name="CustomShape 12">
              <a:extLst>
                <a:ext uri="{FF2B5EF4-FFF2-40B4-BE49-F238E27FC236}">
                  <a16:creationId xmlns:a16="http://schemas.microsoft.com/office/drawing/2014/main" xmlns="" id="{1A445726-259D-4E17-AED3-F7404CEEAD2B}"/>
                </a:ext>
              </a:extLst>
            </p:cNvPr>
            <p:cNvSpPr/>
            <p:nvPr/>
          </p:nvSpPr>
          <p:spPr>
            <a:xfrm>
              <a:off x="1063187" y="1717463"/>
              <a:ext cx="2005450" cy="95265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89998" tIns="44999" rIns="89998" bIns="44999" anchor="ctr">
              <a:spAutoFit/>
            </a:bodyPr>
            <a:lstStyle/>
            <a:p>
              <a:pPr algn="ctr" defTabSz="457189">
                <a:defRPr/>
              </a:pPr>
              <a:r>
                <a:rPr lang="ru-RU" sz="1400" b="1" spc="-1" dirty="0">
                  <a:solidFill>
                    <a:srgbClr val="2B4A7D"/>
                  </a:solidFill>
                </a:rPr>
                <a:t>«ТЕХЭКСПЕРТ»: </a:t>
              </a:r>
            </a:p>
            <a:p>
              <a:pPr algn="ctr" defTabSz="457189">
                <a:defRPr/>
              </a:pPr>
              <a:r>
                <a:rPr lang="ru-RU" sz="1400" b="1" spc="-1" dirty="0">
                  <a:solidFill>
                    <a:srgbClr val="2B4A7D"/>
                  </a:solidFill>
                </a:rPr>
                <a:t>МЫ ИХ ДЕЛАЕМ УМНЕЕ </a:t>
              </a:r>
            </a:p>
            <a:p>
              <a:pPr algn="ctr" defTabSz="457189">
                <a:defRPr/>
              </a:pPr>
              <a:r>
                <a:rPr lang="ru-RU" sz="1400" b="1" spc="-1" dirty="0">
                  <a:solidFill>
                    <a:srgbClr val="2B4A7D"/>
                  </a:solidFill>
                </a:rPr>
                <a:t>ДЛЯ ПРИМЕНЕНИЯ</a:t>
              </a:r>
            </a:p>
          </p:txBody>
        </p:sp>
        <p:sp>
          <p:nvSpPr>
            <p:cNvPr id="56" name="Прямоугольник: скругленные углы 6">
              <a:extLst>
                <a:ext uri="{FF2B5EF4-FFF2-40B4-BE49-F238E27FC236}">
                  <a16:creationId xmlns:a16="http://schemas.microsoft.com/office/drawing/2014/main" xmlns="" id="{ABAD94D3-9525-4D91-878A-FC55FB6EFD51}"/>
                </a:ext>
              </a:extLst>
            </p:cNvPr>
            <p:cNvSpPr/>
            <p:nvPr/>
          </p:nvSpPr>
          <p:spPr>
            <a:xfrm>
              <a:off x="1060644" y="1586404"/>
              <a:ext cx="2000686" cy="1209407"/>
            </a:xfrm>
            <a:prstGeom prst="roundRect">
              <a:avLst>
                <a:gd name="adj" fmla="val 11149"/>
              </a:avLst>
            </a:prstGeom>
            <a:noFill/>
            <a:ln w="57150">
              <a:solidFill>
                <a:srgbClr val="F055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B023A887-466C-4460-BDF2-6F91EFFA4B51}"/>
              </a:ext>
            </a:extLst>
          </p:cNvPr>
          <p:cNvGrpSpPr/>
          <p:nvPr/>
        </p:nvGrpSpPr>
        <p:grpSpPr>
          <a:xfrm>
            <a:off x="3676312" y="1111375"/>
            <a:ext cx="1994913" cy="521764"/>
            <a:chOff x="1067951" y="1303936"/>
            <a:chExt cx="1645852" cy="521764"/>
          </a:xfrm>
        </p:grpSpPr>
        <p:sp>
          <p:nvSpPr>
            <p:cNvPr id="59" name="Прямоугольник: скругленные углы 6">
              <a:extLst>
                <a:ext uri="{FF2B5EF4-FFF2-40B4-BE49-F238E27FC236}">
                  <a16:creationId xmlns:a16="http://schemas.microsoft.com/office/drawing/2014/main" xmlns="" id="{375D8FB2-135E-49D8-AA8B-B42A45E23639}"/>
                </a:ext>
              </a:extLst>
            </p:cNvPr>
            <p:cNvSpPr/>
            <p:nvPr/>
          </p:nvSpPr>
          <p:spPr>
            <a:xfrm>
              <a:off x="1067951" y="1340024"/>
              <a:ext cx="1645851" cy="4467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rgbClr val="2B4A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CustomShape 12">
              <a:extLst>
                <a:ext uri="{FF2B5EF4-FFF2-40B4-BE49-F238E27FC236}">
                  <a16:creationId xmlns:a16="http://schemas.microsoft.com/office/drawing/2014/main" xmlns="" id="{20F278A8-73B9-4BFB-9D63-6491ED88B621}"/>
                </a:ext>
              </a:extLst>
            </p:cNvPr>
            <p:cNvSpPr/>
            <p:nvPr/>
          </p:nvSpPr>
          <p:spPr>
            <a:xfrm>
              <a:off x="1072714" y="1303936"/>
              <a:ext cx="1641089" cy="52176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89998" tIns="44999" rIns="89998" bIns="44999" anchor="ctr">
              <a:spAutoFit/>
            </a:bodyPr>
            <a:lstStyle/>
            <a:p>
              <a:pPr algn="ctr" defTabSz="457189">
                <a:spcBef>
                  <a:spcPts val="1125"/>
                </a:spcBef>
                <a:defRPr/>
              </a:pPr>
              <a:r>
                <a:rPr lang="ru-RU" sz="1400" b="1" spc="-1" dirty="0">
                  <a:solidFill>
                    <a:srgbClr val="2B4A7D"/>
                  </a:solidFill>
                </a:rPr>
                <a:t>ТК (ЭКСПЕРТИЗА </a:t>
              </a:r>
              <a:br>
                <a:rPr lang="ru-RU" sz="1400" b="1" spc="-1" dirty="0">
                  <a:solidFill>
                    <a:srgbClr val="2B4A7D"/>
                  </a:solidFill>
                </a:rPr>
              </a:br>
              <a:r>
                <a:rPr lang="ru-RU" sz="1400" b="1" spc="-1" dirty="0">
                  <a:solidFill>
                    <a:srgbClr val="2B4A7D"/>
                  </a:solidFill>
                </a:rPr>
                <a:t>И УТВЕРЖДЕНИЕ)</a:t>
              </a: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6C9C0147-86AB-43C0-A699-83730CD54254}"/>
              </a:ext>
            </a:extLst>
          </p:cNvPr>
          <p:cNvGrpSpPr/>
          <p:nvPr/>
        </p:nvGrpSpPr>
        <p:grpSpPr>
          <a:xfrm>
            <a:off x="6949470" y="1249818"/>
            <a:ext cx="2009836" cy="794882"/>
            <a:chOff x="1067951" y="1196214"/>
            <a:chExt cx="1658164" cy="794882"/>
          </a:xfrm>
        </p:grpSpPr>
        <p:sp>
          <p:nvSpPr>
            <p:cNvPr id="61" name="CustomShape 12">
              <a:extLst>
                <a:ext uri="{FF2B5EF4-FFF2-40B4-BE49-F238E27FC236}">
                  <a16:creationId xmlns:a16="http://schemas.microsoft.com/office/drawing/2014/main" xmlns="" id="{0A09F025-0A69-407A-8C07-ED9F4AF80FE4}"/>
                </a:ext>
              </a:extLst>
            </p:cNvPr>
            <p:cNvSpPr/>
            <p:nvPr/>
          </p:nvSpPr>
          <p:spPr>
            <a:xfrm>
              <a:off x="1067951" y="1226694"/>
              <a:ext cx="1658164" cy="73720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89998" tIns="44999" rIns="89998" bIns="44999" anchor="ctr">
              <a:spAutoFit/>
            </a:bodyPr>
            <a:lstStyle/>
            <a:p>
              <a:pPr algn="ctr" defTabSz="457189">
                <a:spcBef>
                  <a:spcPts val="1125"/>
                </a:spcBef>
                <a:defRPr/>
              </a:pPr>
              <a:r>
                <a:rPr lang="ru-RU" sz="1400" b="1" spc="-1" dirty="0">
                  <a:solidFill>
                    <a:srgbClr val="2B4A7D"/>
                  </a:solidFill>
                </a:rPr>
                <a:t>ГОСУДАРСТВО (УТВЕРЖДЕНИЕ </a:t>
              </a:r>
              <a:br>
                <a:rPr lang="ru-RU" sz="1400" b="1" spc="-1" dirty="0">
                  <a:solidFill>
                    <a:srgbClr val="2B4A7D"/>
                  </a:solidFill>
                </a:rPr>
              </a:br>
              <a:r>
                <a:rPr lang="ru-RU" sz="1400" b="1" spc="-1" dirty="0">
                  <a:solidFill>
                    <a:srgbClr val="2B4A7D"/>
                  </a:solidFill>
                </a:rPr>
                <a:t>И ОПУБЛИКОВАНИЕ)</a:t>
              </a:r>
            </a:p>
          </p:txBody>
        </p:sp>
        <p:sp>
          <p:nvSpPr>
            <p:cNvPr id="62" name="Прямоугольник: скругленные углы 6">
              <a:extLst>
                <a:ext uri="{FF2B5EF4-FFF2-40B4-BE49-F238E27FC236}">
                  <a16:creationId xmlns:a16="http://schemas.microsoft.com/office/drawing/2014/main" xmlns="" id="{95A74427-9053-4E8B-8AC0-477DCE3B5A40}"/>
                </a:ext>
              </a:extLst>
            </p:cNvPr>
            <p:cNvSpPr/>
            <p:nvPr/>
          </p:nvSpPr>
          <p:spPr>
            <a:xfrm>
              <a:off x="1067951" y="1196214"/>
              <a:ext cx="1645851" cy="794882"/>
            </a:xfrm>
            <a:prstGeom prst="roundRect">
              <a:avLst>
                <a:gd name="adj" fmla="val 50000"/>
              </a:avLst>
            </a:prstGeom>
            <a:noFill/>
            <a:ln w="22225">
              <a:solidFill>
                <a:srgbClr val="2B4A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xmlns="" id="{125241F0-1C9E-4917-B118-744255E79D40}"/>
              </a:ext>
            </a:extLst>
          </p:cNvPr>
          <p:cNvGrpSpPr/>
          <p:nvPr/>
        </p:nvGrpSpPr>
        <p:grpSpPr>
          <a:xfrm>
            <a:off x="2909724" y="1632294"/>
            <a:ext cx="4692710" cy="927558"/>
            <a:chOff x="3201443" y="1724403"/>
            <a:chExt cx="4209174" cy="656729"/>
          </a:xfrm>
        </p:grpSpPr>
        <p:sp>
          <p:nvSpPr>
            <p:cNvPr id="99" name="Прямоугольник: скругленные углы 6">
              <a:extLst>
                <a:ext uri="{FF2B5EF4-FFF2-40B4-BE49-F238E27FC236}">
                  <a16:creationId xmlns:a16="http://schemas.microsoft.com/office/drawing/2014/main" xmlns="" id="{933D7F34-A079-4F6D-A4D2-17FAC2C30D10}"/>
                </a:ext>
              </a:extLst>
            </p:cNvPr>
            <p:cNvSpPr/>
            <p:nvPr/>
          </p:nvSpPr>
          <p:spPr>
            <a:xfrm>
              <a:off x="3201443" y="1724403"/>
              <a:ext cx="3665023" cy="65672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rgbClr val="2B4A7D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A330C045-178D-409A-BAC2-2381B807A3A0}"/>
                </a:ext>
              </a:extLst>
            </p:cNvPr>
            <p:cNvSpPr txBox="1"/>
            <p:nvPr/>
          </p:nvSpPr>
          <p:spPr>
            <a:xfrm>
              <a:off x="3258089" y="1816892"/>
              <a:ext cx="4152528" cy="2179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457189">
                <a:spcBef>
                  <a:spcPts val="1125"/>
                </a:spcBef>
                <a:defRPr/>
              </a:pPr>
              <a:r>
                <a:rPr lang="ru-RU" sz="1400" dirty="0">
                  <a:solidFill>
                    <a:srgbClr val="333F50"/>
                  </a:solidFill>
                </a:rPr>
                <a:t>- </a:t>
              </a:r>
              <a:r>
                <a:rPr kumimoji="0" lang="ru-RU" sz="1400" b="0" i="0" u="none" strike="noStrike" kern="1200" cap="none" spc="-1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Головин</a:t>
              </a:r>
              <a:r>
                <a:rPr kumimoji="0" lang="ru-RU" sz="1400" b="0" i="0" u="none" strike="noStrike" kern="1200" cap="none" spc="-1" normalizeH="0" baseline="0" noProof="0" dirty="0">
                  <a:ln>
                    <a:noFill/>
                  </a:ln>
                  <a:solidFill>
                    <a:srgbClr val="333F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ru-RU" sz="1400" b="0" i="0" u="none" strike="noStrike" kern="1200" cap="none" spc="-1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С.А., ТК 22 Информационные технологии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4CCCE808-07B0-4766-8430-B39CD10A6127}"/>
                </a:ext>
              </a:extLst>
            </p:cNvPr>
            <p:cNvSpPr txBox="1"/>
            <p:nvPr/>
          </p:nvSpPr>
          <p:spPr>
            <a:xfrm>
              <a:off x="3258089" y="1976860"/>
              <a:ext cx="3877320" cy="3704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7313" indent="-87313" defTabSz="457189">
                <a:defRPr/>
              </a:pPr>
              <a:r>
                <a:rPr lang="ru-RU" sz="1400" dirty="0">
                  <a:solidFill>
                    <a:schemeClr val="accent5">
                      <a:lumMod val="75000"/>
                    </a:schemeClr>
                  </a:solidFill>
                </a:rPr>
                <a:t>- </a:t>
              </a:r>
              <a:r>
                <a:rPr lang="ru-RU" sz="1400" dirty="0" err="1">
                  <a:solidFill>
                    <a:schemeClr val="accent5">
                      <a:lumMod val="75000"/>
                    </a:schemeClr>
                  </a:solidFill>
                </a:rPr>
                <a:t>Гоготишвили</a:t>
              </a:r>
              <a:r>
                <a:rPr lang="ru-RU" sz="1400" dirty="0">
                  <a:solidFill>
                    <a:schemeClr val="accent5">
                      <a:lumMod val="75000"/>
                    </a:schemeClr>
                  </a:solidFill>
                </a:rPr>
                <a:t> Д.М., </a:t>
              </a:r>
              <a:r>
                <a:rPr kumimoji="0" lang="ru-RU" sz="1400" b="0" i="0" u="none" strike="noStrike" kern="1200" cap="none" spc="-1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ТК 23 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Нефтяная и газовая промышленность</a:t>
              </a:r>
              <a:endParaRPr kumimoji="0" lang="ru-RU" sz="1400" b="0" i="0" u="none" strike="noStrike" kern="1200" cap="none" spc="-1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xmlns="" id="{9D2DDA1E-C6D9-4DEE-98D2-D183D01EB73D}"/>
              </a:ext>
            </a:extLst>
          </p:cNvPr>
          <p:cNvGrpSpPr/>
          <p:nvPr/>
        </p:nvGrpSpPr>
        <p:grpSpPr>
          <a:xfrm>
            <a:off x="1745795" y="1540174"/>
            <a:ext cx="5857309" cy="3791465"/>
            <a:chOff x="2017611" y="1342734"/>
            <a:chExt cx="5857309" cy="3791465"/>
          </a:xfrm>
        </p:grpSpPr>
        <p:sp>
          <p:nvSpPr>
            <p:cNvPr id="78" name="Дуга 77">
              <a:extLst>
                <a:ext uri="{FF2B5EF4-FFF2-40B4-BE49-F238E27FC236}">
                  <a16:creationId xmlns:a16="http://schemas.microsoft.com/office/drawing/2014/main" xmlns="" id="{D65E477D-C2EF-4500-B829-01CB41178BDC}"/>
                </a:ext>
              </a:extLst>
            </p:cNvPr>
            <p:cNvSpPr/>
            <p:nvPr/>
          </p:nvSpPr>
          <p:spPr>
            <a:xfrm>
              <a:off x="2017611" y="2930003"/>
              <a:ext cx="2101277" cy="2204196"/>
            </a:xfrm>
            <a:prstGeom prst="arc">
              <a:avLst>
                <a:gd name="adj1" fmla="val 16924435"/>
                <a:gd name="adj2" fmla="val 21354100"/>
              </a:avLst>
            </a:prstGeom>
            <a:ln w="28575">
              <a:solidFill>
                <a:srgbClr val="2B4A7D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65" name="Прямая соединительная линия 64">
              <a:extLst>
                <a:ext uri="{FF2B5EF4-FFF2-40B4-BE49-F238E27FC236}">
                  <a16:creationId xmlns:a16="http://schemas.microsoft.com/office/drawing/2014/main" xmlns="" id="{9924BA6D-8610-403F-A755-128BE135A482}"/>
                </a:ext>
              </a:extLst>
            </p:cNvPr>
            <p:cNvCxnSpPr>
              <a:cxnSpLocks/>
            </p:cNvCxnSpPr>
            <p:nvPr/>
          </p:nvCxnSpPr>
          <p:spPr>
            <a:xfrm>
              <a:off x="2772719" y="2456070"/>
              <a:ext cx="4373148" cy="0"/>
            </a:xfrm>
            <a:prstGeom prst="line">
              <a:avLst/>
            </a:prstGeom>
            <a:ln w="28575">
              <a:solidFill>
                <a:srgbClr val="2B4A7D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Дуга 69">
              <a:extLst>
                <a:ext uri="{FF2B5EF4-FFF2-40B4-BE49-F238E27FC236}">
                  <a16:creationId xmlns:a16="http://schemas.microsoft.com/office/drawing/2014/main" xmlns="" id="{97CA1342-60C5-435A-8FFD-50151AD4D50F}"/>
                </a:ext>
              </a:extLst>
            </p:cNvPr>
            <p:cNvSpPr/>
            <p:nvPr/>
          </p:nvSpPr>
          <p:spPr>
            <a:xfrm rot="5400000">
              <a:off x="6581651" y="1162803"/>
              <a:ext cx="1113338" cy="1473200"/>
            </a:xfrm>
            <a:prstGeom prst="arc">
              <a:avLst>
                <a:gd name="adj1" fmla="val 15985476"/>
                <a:gd name="adj2" fmla="val 21569926"/>
              </a:avLst>
            </a:prstGeom>
            <a:ln w="28575">
              <a:solidFill>
                <a:srgbClr val="2B4A7D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xmlns="" id="{DE46FC9F-4B11-4AFE-9349-BE6E43DF4ED4}"/>
              </a:ext>
            </a:extLst>
          </p:cNvPr>
          <p:cNvGrpSpPr/>
          <p:nvPr/>
        </p:nvGrpSpPr>
        <p:grpSpPr>
          <a:xfrm>
            <a:off x="3623130" y="4075086"/>
            <a:ext cx="2101277" cy="521764"/>
            <a:chOff x="1070332" y="1303936"/>
            <a:chExt cx="1733605" cy="521764"/>
          </a:xfrm>
        </p:grpSpPr>
        <p:sp>
          <p:nvSpPr>
            <p:cNvPr id="75" name="Прямоугольник: скругленные углы 6">
              <a:extLst>
                <a:ext uri="{FF2B5EF4-FFF2-40B4-BE49-F238E27FC236}">
                  <a16:creationId xmlns:a16="http://schemas.microsoft.com/office/drawing/2014/main" xmlns="" id="{8131CE94-161D-4195-B437-3DE8DC5D7E39}"/>
                </a:ext>
              </a:extLst>
            </p:cNvPr>
            <p:cNvSpPr/>
            <p:nvPr/>
          </p:nvSpPr>
          <p:spPr>
            <a:xfrm>
              <a:off x="1114208" y="1341453"/>
              <a:ext cx="1645851" cy="4467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rgbClr val="2B4A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  <p:sp>
          <p:nvSpPr>
            <p:cNvPr id="76" name="CustomShape 12">
              <a:extLst>
                <a:ext uri="{FF2B5EF4-FFF2-40B4-BE49-F238E27FC236}">
                  <a16:creationId xmlns:a16="http://schemas.microsoft.com/office/drawing/2014/main" xmlns="" id="{0A695D87-B2B8-466F-8092-B76A8A5FBCE3}"/>
                </a:ext>
              </a:extLst>
            </p:cNvPr>
            <p:cNvSpPr/>
            <p:nvPr/>
          </p:nvSpPr>
          <p:spPr>
            <a:xfrm>
              <a:off x="1070332" y="1303936"/>
              <a:ext cx="1733605" cy="52176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89998" tIns="44999" rIns="89998" bIns="44999" anchor="ctr">
              <a:spAutoFit/>
            </a:bodyPr>
            <a:lstStyle/>
            <a:p>
              <a:pPr algn="ctr" defTabSz="457189">
                <a:spcBef>
                  <a:spcPts val="1125"/>
                </a:spcBef>
                <a:defRPr/>
              </a:pPr>
              <a:r>
                <a:rPr lang="ru-RU" sz="1400" b="1" spc="-1" dirty="0">
                  <a:solidFill>
                    <a:srgbClr val="2B4A7D"/>
                  </a:solidFill>
                </a:rPr>
                <a:t>ПОЛЬЗОВАТЕЛИ СТАНДАРТА</a:t>
              </a: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xmlns="" id="{A368C37B-F864-4866-9D68-845E84DF3185}"/>
              </a:ext>
            </a:extLst>
          </p:cNvPr>
          <p:cNvGrpSpPr/>
          <p:nvPr/>
        </p:nvGrpSpPr>
        <p:grpSpPr>
          <a:xfrm>
            <a:off x="6903750" y="3965935"/>
            <a:ext cx="2101277" cy="766200"/>
            <a:chOff x="1030803" y="1196214"/>
            <a:chExt cx="1733605" cy="794882"/>
          </a:xfrm>
        </p:grpSpPr>
        <p:sp>
          <p:nvSpPr>
            <p:cNvPr id="84" name="CustomShape 12">
              <a:extLst>
                <a:ext uri="{FF2B5EF4-FFF2-40B4-BE49-F238E27FC236}">
                  <a16:creationId xmlns:a16="http://schemas.microsoft.com/office/drawing/2014/main" xmlns="" id="{291D8889-5618-420D-8CB4-AE01F54CCCD8}"/>
                </a:ext>
              </a:extLst>
            </p:cNvPr>
            <p:cNvSpPr/>
            <p:nvPr/>
          </p:nvSpPr>
          <p:spPr>
            <a:xfrm>
              <a:off x="1030803" y="1332774"/>
              <a:ext cx="1733605" cy="52176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89998" tIns="44999" rIns="89998" bIns="44999" anchor="ctr">
              <a:spAutoFit/>
            </a:bodyPr>
            <a:lstStyle/>
            <a:p>
              <a:pPr algn="ctr" defTabSz="457189">
                <a:spcBef>
                  <a:spcPts val="1125"/>
                </a:spcBef>
                <a:defRPr/>
              </a:pPr>
              <a:r>
                <a:rPr lang="ru-RU" sz="1400" b="1" spc="-1" dirty="0">
                  <a:solidFill>
                    <a:srgbClr val="2B4A7D"/>
                  </a:solidFill>
                </a:rPr>
                <a:t>ОНИ ДВИГАЮТ СТАНДАРТИЗАЦИЮ!</a:t>
              </a:r>
            </a:p>
          </p:txBody>
        </p:sp>
        <p:sp>
          <p:nvSpPr>
            <p:cNvPr id="85" name="Прямоугольник: скругленные углы 6">
              <a:extLst>
                <a:ext uri="{FF2B5EF4-FFF2-40B4-BE49-F238E27FC236}">
                  <a16:creationId xmlns:a16="http://schemas.microsoft.com/office/drawing/2014/main" xmlns="" id="{72578722-282A-4328-8A7B-C5B8E758DF0D}"/>
                </a:ext>
              </a:extLst>
            </p:cNvPr>
            <p:cNvSpPr/>
            <p:nvPr/>
          </p:nvSpPr>
          <p:spPr>
            <a:xfrm>
              <a:off x="1067951" y="1196214"/>
              <a:ext cx="1645851" cy="794882"/>
            </a:xfrm>
            <a:prstGeom prst="roundRect">
              <a:avLst>
                <a:gd name="adj" fmla="val 50000"/>
              </a:avLst>
            </a:prstGeom>
            <a:noFill/>
            <a:ln w="22225">
              <a:solidFill>
                <a:srgbClr val="2B4A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xmlns="" id="{661DCCFB-9741-44A3-AA46-A0292D9CE340}"/>
              </a:ext>
            </a:extLst>
          </p:cNvPr>
          <p:cNvCxnSpPr>
            <a:cxnSpLocks/>
          </p:cNvCxnSpPr>
          <p:nvPr/>
        </p:nvCxnSpPr>
        <p:spPr>
          <a:xfrm>
            <a:off x="3068637" y="3082912"/>
            <a:ext cx="5998766" cy="6821"/>
          </a:xfrm>
          <a:prstGeom prst="line">
            <a:avLst/>
          </a:prstGeom>
          <a:ln w="12700">
            <a:solidFill>
              <a:srgbClr val="F05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xmlns="" id="{C34D75DF-E889-4468-A640-A7FE277E0C06}"/>
              </a:ext>
            </a:extLst>
          </p:cNvPr>
          <p:cNvGrpSpPr/>
          <p:nvPr/>
        </p:nvGrpSpPr>
        <p:grpSpPr>
          <a:xfrm>
            <a:off x="982134" y="2296952"/>
            <a:ext cx="2086503" cy="1149798"/>
            <a:chOff x="1067951" y="1340024"/>
            <a:chExt cx="2000686" cy="446730"/>
          </a:xfrm>
          <a:solidFill>
            <a:schemeClr val="bg1"/>
          </a:solidFill>
        </p:grpSpPr>
        <p:sp>
          <p:nvSpPr>
            <p:cNvPr id="52" name="Прямоугольник: скругленные углы 6">
              <a:extLst>
                <a:ext uri="{FF2B5EF4-FFF2-40B4-BE49-F238E27FC236}">
                  <a16:creationId xmlns:a16="http://schemas.microsoft.com/office/drawing/2014/main" xmlns="" id="{AACFAA19-70CA-4606-B138-2F5A531ACD45}"/>
                </a:ext>
              </a:extLst>
            </p:cNvPr>
            <p:cNvSpPr/>
            <p:nvPr/>
          </p:nvSpPr>
          <p:spPr>
            <a:xfrm>
              <a:off x="1067951" y="1340024"/>
              <a:ext cx="2000686" cy="446730"/>
            </a:xfrm>
            <a:prstGeom prst="roundRect">
              <a:avLst>
                <a:gd name="adj" fmla="val 9906"/>
              </a:avLst>
            </a:prstGeom>
            <a:solidFill>
              <a:schemeClr val="bg1"/>
            </a:solidFill>
            <a:ln w="57150">
              <a:solidFill>
                <a:srgbClr val="F055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CustomShape 12">
              <a:extLst>
                <a:ext uri="{FF2B5EF4-FFF2-40B4-BE49-F238E27FC236}">
                  <a16:creationId xmlns:a16="http://schemas.microsoft.com/office/drawing/2014/main" xmlns="" id="{6B677F0D-B011-40B6-9C1B-1553ED88FFDF}"/>
                </a:ext>
              </a:extLst>
            </p:cNvPr>
            <p:cNvSpPr/>
            <p:nvPr/>
          </p:nvSpPr>
          <p:spPr>
            <a:xfrm>
              <a:off x="1245368" y="1487256"/>
              <a:ext cx="1645851" cy="15488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89998" tIns="44999" rIns="89998" bIns="44999" anchor="ctr">
              <a:spAutoFit/>
            </a:bodyPr>
            <a:lstStyle/>
            <a:p>
              <a:pPr algn="ctr" defTabSz="457189">
                <a:spcBef>
                  <a:spcPts val="1125"/>
                </a:spcBef>
                <a:defRPr/>
              </a:pPr>
              <a:r>
                <a:rPr lang="ru-RU" sz="2000" b="1" spc="-1" dirty="0">
                  <a:solidFill>
                    <a:srgbClr val="F05522"/>
                  </a:solidFill>
                </a:rPr>
                <a:t>СТАНДАРТ</a:t>
              </a:r>
            </a:p>
          </p:txBody>
        </p:sp>
      </p:grp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xmlns="" id="{AA9EA6F2-0179-4F39-8264-171953216918}"/>
              </a:ext>
            </a:extLst>
          </p:cNvPr>
          <p:cNvSpPr/>
          <p:nvPr/>
        </p:nvSpPr>
        <p:spPr>
          <a:xfrm rot="10800000">
            <a:off x="3771974" y="4019029"/>
            <a:ext cx="131260" cy="120982"/>
          </a:xfrm>
          <a:prstGeom prst="triangle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305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268144" y="1267903"/>
            <a:ext cx="2479040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400" b="1" spc="-1" dirty="0">
                <a:solidFill>
                  <a:srgbClr val="333F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Информационные элементы, предложенные в ПНСТ «Умные (SMART) стандарты. Общие положения»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69858" y="283151"/>
            <a:ext cx="6537806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spc="-1" dirty="0">
                <a:solidFill>
                  <a:srgbClr val="F055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ПНСТ УСТАНАВЛИВАЕТ СМЫСЛОВОЕ СОДЕРЖАНИЕ СТАНДАРТА</a:t>
            </a:r>
            <a:r>
              <a:rPr lang="en-US" sz="2400" b="1" spc="-1" dirty="0">
                <a:solidFill>
                  <a:srgbClr val="F055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ru-RU" sz="2400" b="1" spc="-1" dirty="0">
              <a:solidFill>
                <a:srgbClr val="F055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FD6E2D2-F12B-8259-3D96-47389ED2AE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51" y="1267903"/>
            <a:ext cx="5090871" cy="36353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731000" y="4092789"/>
            <a:ext cx="1522849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600" b="1" spc="-1" dirty="0">
                <a:solidFill>
                  <a:srgbClr val="F055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ВАЖНЕЙШИЕ</a:t>
            </a:r>
            <a:br>
              <a:rPr lang="ru-RU" sz="1600" b="1" spc="-1" dirty="0">
                <a:solidFill>
                  <a:srgbClr val="F0552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b="1" spc="-1" dirty="0">
                <a:solidFill>
                  <a:srgbClr val="F055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ЭЛЕМЕНТЫ!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3BEFEC3-9F83-4EEC-9654-E0F76670FC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404" y="324791"/>
            <a:ext cx="1206595" cy="681549"/>
          </a:xfrm>
          <a:prstGeom prst="rect">
            <a:avLst/>
          </a:prstGeom>
        </p:spPr>
      </p:pic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xmlns="" id="{805CAA65-10F5-4E98-9DB3-0D018B3A10C3}"/>
              </a:ext>
            </a:extLst>
          </p:cNvPr>
          <p:cNvSpPr/>
          <p:nvPr/>
        </p:nvSpPr>
        <p:spPr>
          <a:xfrm>
            <a:off x="1" y="0"/>
            <a:ext cx="1067950" cy="5143500"/>
          </a:xfrm>
          <a:custGeom>
            <a:avLst/>
            <a:gdLst>
              <a:gd name="connsiteX0" fmla="*/ 0 w 1429563"/>
              <a:gd name="connsiteY0" fmla="*/ 0 h 6858000"/>
              <a:gd name="connsiteX1" fmla="*/ 208399 w 1429563"/>
              <a:gd name="connsiteY1" fmla="*/ 0 h 6858000"/>
              <a:gd name="connsiteX2" fmla="*/ 208371 w 1429563"/>
              <a:gd name="connsiteY2" fmla="*/ 304 h 6858000"/>
              <a:gd name="connsiteX3" fmla="*/ 1351326 w 1429563"/>
              <a:gd name="connsiteY3" fmla="*/ 6668860 h 6858000"/>
              <a:gd name="connsiteX4" fmla="*/ 1429563 w 1429563"/>
              <a:gd name="connsiteY4" fmla="*/ 6858000 h 6858000"/>
              <a:gd name="connsiteX5" fmla="*/ 0 w 142956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9563" h="6858000">
                <a:moveTo>
                  <a:pt x="0" y="0"/>
                </a:moveTo>
                <a:lnTo>
                  <a:pt x="208399" y="0"/>
                </a:lnTo>
                <a:lnTo>
                  <a:pt x="208371" y="304"/>
                </a:lnTo>
                <a:cubicBezTo>
                  <a:pt x="150221" y="1190366"/>
                  <a:pt x="557267" y="4644178"/>
                  <a:pt x="1351326" y="6668860"/>
                </a:cubicBezTo>
                <a:lnTo>
                  <a:pt x="142956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53000">
                <a:srgbClr val="DE2309"/>
              </a:gs>
              <a:gs pos="100000">
                <a:srgbClr val="F59924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: скругленные углы 6">
            <a:extLst>
              <a:ext uri="{FF2B5EF4-FFF2-40B4-BE49-F238E27FC236}">
                <a16:creationId xmlns:a16="http://schemas.microsoft.com/office/drawing/2014/main" xmlns="" id="{B0A0289D-7EFA-4C21-AAA5-DB4D9042B02A}"/>
              </a:ext>
            </a:extLst>
          </p:cNvPr>
          <p:cNvSpPr/>
          <p:nvPr/>
        </p:nvSpPr>
        <p:spPr>
          <a:xfrm>
            <a:off x="4185236" y="3946271"/>
            <a:ext cx="4399964" cy="854728"/>
          </a:xfrm>
          <a:prstGeom prst="roundRect">
            <a:avLst>
              <a:gd name="adj" fmla="val 21428"/>
            </a:avLst>
          </a:prstGeom>
          <a:noFill/>
          <a:ln w="22225">
            <a:solidFill>
              <a:srgbClr val="F055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896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8068D7F-B980-7E42-DF07-9B09F72F83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905720" y="2"/>
            <a:ext cx="2256804" cy="1127840"/>
          </a:xfrm>
          <a:prstGeom prst="rect">
            <a:avLst/>
          </a:prstGeom>
        </p:spPr>
      </p:pic>
      <p:sp>
        <p:nvSpPr>
          <p:cNvPr id="8" name="CustomShape 3">
            <a:extLst>
              <a:ext uri="{FF2B5EF4-FFF2-40B4-BE49-F238E27FC236}">
                <a16:creationId xmlns:a16="http://schemas.microsoft.com/office/drawing/2014/main" xmlns="" id="{8F8601F1-D00E-53D8-F480-FDEBCB3D29A8}"/>
              </a:ext>
            </a:extLst>
          </p:cNvPr>
          <p:cNvSpPr/>
          <p:nvPr/>
        </p:nvSpPr>
        <p:spPr>
          <a:xfrm>
            <a:off x="1222981" y="323853"/>
            <a:ext cx="6698038" cy="7329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846"/>
              </a:spcBef>
            </a:pPr>
            <a:r>
              <a:rPr lang="ru-RU" sz="2400" b="1" spc="-1" dirty="0">
                <a:solidFill>
                  <a:srgbClr val="F05522"/>
                </a:solidFill>
                <a:latin typeface="+mj-lt"/>
              </a:rPr>
              <a:t>  САМОЙ ГЛАВНОЙ СУЩНОСТЬЮ </a:t>
            </a:r>
            <a:br>
              <a:rPr lang="ru-RU" sz="2400" b="1" spc="-1" dirty="0">
                <a:solidFill>
                  <a:srgbClr val="F05522"/>
                </a:solidFill>
                <a:latin typeface="+mj-lt"/>
              </a:rPr>
            </a:br>
            <a:r>
              <a:rPr lang="ru-RU" sz="2400" b="1" spc="-1" dirty="0">
                <a:solidFill>
                  <a:srgbClr val="F05522"/>
                </a:solidFill>
                <a:latin typeface="+mj-lt"/>
              </a:rPr>
              <a:t>В ДОКУМЕНТЕ ПО СТАНДАРТИЗАЦИИ ЯВЛЯЕТСЯ: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058461" y="2704916"/>
            <a:ext cx="5027079" cy="106798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10000"/>
              </a:lnSpc>
              <a:spcBef>
                <a:spcPts val="846"/>
              </a:spcBef>
            </a:pPr>
            <a:r>
              <a:rPr lang="ru-RU" sz="2000" dirty="0">
                <a:solidFill>
                  <a:srgbClr val="2B4A7D"/>
                </a:solidFill>
                <a:latin typeface="+mj-lt"/>
              </a:rPr>
              <a:t>ОНО МОЖЕТ БЫТЬ ВЫРАЖЕНО</a:t>
            </a:r>
            <a:br>
              <a:rPr lang="ru-RU" sz="2000" dirty="0">
                <a:solidFill>
                  <a:srgbClr val="2B4A7D"/>
                </a:solidFill>
                <a:latin typeface="+mj-lt"/>
              </a:rPr>
            </a:br>
            <a:r>
              <a:rPr lang="ru-RU" sz="2000" dirty="0">
                <a:solidFill>
                  <a:srgbClr val="2B4A7D"/>
                </a:solidFill>
                <a:latin typeface="+mj-lt"/>
              </a:rPr>
              <a:t>НА ЕСТЕСТВЕННОМ ЯЗЫКЕ, А МОЖЕТ БЫТЬ ВЫРАЖЕНО ФОРМАЛИЗОВАННО!</a:t>
            </a:r>
          </a:p>
        </p:txBody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xmlns="" id="{8F8601F1-D00E-53D8-F480-FDEBCB3D29A8}"/>
              </a:ext>
            </a:extLst>
          </p:cNvPr>
          <p:cNvSpPr/>
          <p:nvPr/>
        </p:nvSpPr>
        <p:spPr>
          <a:xfrm>
            <a:off x="2649955" y="1938001"/>
            <a:ext cx="3844089" cy="5667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846"/>
              </a:spcBef>
            </a:pPr>
            <a:r>
              <a:rPr lang="ru-RU" sz="3600" b="1" spc="-1" dirty="0">
                <a:solidFill>
                  <a:srgbClr val="2B4A7D"/>
                </a:solidFill>
                <a:latin typeface="+mj-lt"/>
              </a:rPr>
              <a:t>  ТРЕБОВАНИЕ!!!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604102D-6A54-4D43-A3A0-CFD737310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404" y="324791"/>
            <a:ext cx="1206595" cy="681549"/>
          </a:xfrm>
          <a:prstGeom prst="rect">
            <a:avLst/>
          </a:prstGeom>
        </p:spPr>
      </p:pic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D8F8B3DE-E74F-45B1-B288-9038521F23BD}"/>
              </a:ext>
            </a:extLst>
          </p:cNvPr>
          <p:cNvSpPr/>
          <p:nvPr/>
        </p:nvSpPr>
        <p:spPr>
          <a:xfrm>
            <a:off x="1" y="0"/>
            <a:ext cx="1067950" cy="5143500"/>
          </a:xfrm>
          <a:custGeom>
            <a:avLst/>
            <a:gdLst>
              <a:gd name="connsiteX0" fmla="*/ 0 w 1429563"/>
              <a:gd name="connsiteY0" fmla="*/ 0 h 6858000"/>
              <a:gd name="connsiteX1" fmla="*/ 208399 w 1429563"/>
              <a:gd name="connsiteY1" fmla="*/ 0 h 6858000"/>
              <a:gd name="connsiteX2" fmla="*/ 208371 w 1429563"/>
              <a:gd name="connsiteY2" fmla="*/ 304 h 6858000"/>
              <a:gd name="connsiteX3" fmla="*/ 1351326 w 1429563"/>
              <a:gd name="connsiteY3" fmla="*/ 6668860 h 6858000"/>
              <a:gd name="connsiteX4" fmla="*/ 1429563 w 1429563"/>
              <a:gd name="connsiteY4" fmla="*/ 6858000 h 6858000"/>
              <a:gd name="connsiteX5" fmla="*/ 0 w 142956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9563" h="6858000">
                <a:moveTo>
                  <a:pt x="0" y="0"/>
                </a:moveTo>
                <a:lnTo>
                  <a:pt x="208399" y="0"/>
                </a:lnTo>
                <a:lnTo>
                  <a:pt x="208371" y="304"/>
                </a:lnTo>
                <a:cubicBezTo>
                  <a:pt x="150221" y="1190366"/>
                  <a:pt x="557267" y="4644178"/>
                  <a:pt x="1351326" y="6668860"/>
                </a:cubicBezTo>
                <a:lnTo>
                  <a:pt x="142956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53000">
                <a:srgbClr val="DE2309"/>
              </a:gs>
              <a:gs pos="100000">
                <a:srgbClr val="F59924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507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1813" y="-55690"/>
            <a:ext cx="7298864" cy="1255839"/>
          </a:xfrm>
        </p:spPr>
        <p:txBody>
          <a:bodyPr>
            <a:noAutofit/>
          </a:bodyPr>
          <a:lstStyle/>
          <a:p>
            <a:r>
              <a:rPr lang="ru-RU" sz="1800" b="1" u="sng" dirty="0">
                <a:solidFill>
                  <a:srgbClr val="F05522"/>
                </a:solidFill>
                <a:latin typeface="+mn-lt"/>
                <a:cs typeface="Calibri" panose="020F0502020204030204" pitchFamily="34" charset="0"/>
              </a:rPr>
              <a:t>ОЧЕНЬ ВАЖНО: </a:t>
            </a:r>
            <a:r>
              <a:rPr lang="ru-RU" sz="1800" b="1" dirty="0">
                <a:solidFill>
                  <a:srgbClr val="F05522"/>
                </a:solidFill>
                <a:latin typeface="+mn-lt"/>
                <a:cs typeface="Calibri" panose="020F0502020204030204" pitchFamily="34" charset="0"/>
              </a:rPr>
              <a:t>ГЛАВНОЕ В </a:t>
            </a:r>
            <a:r>
              <a:rPr lang="en-US" sz="1800" b="1" dirty="0">
                <a:solidFill>
                  <a:srgbClr val="F05522"/>
                </a:solidFill>
                <a:latin typeface="+mn-lt"/>
                <a:cs typeface="Calibri" panose="020F0502020204030204" pitchFamily="34" charset="0"/>
              </a:rPr>
              <a:t>SMART</a:t>
            </a:r>
            <a:r>
              <a:rPr lang="ru-RU" sz="1800" b="1" dirty="0">
                <a:solidFill>
                  <a:srgbClr val="F05522"/>
                </a:solidFill>
                <a:latin typeface="+mn-lt"/>
                <a:cs typeface="Calibri" panose="020F0502020204030204" pitchFamily="34" charset="0"/>
              </a:rPr>
              <a:t> – ЭТО ВЫДЕЛЕНИЕ ТРЕБОВАНИЙ!</a:t>
            </a:r>
            <a:br>
              <a:rPr lang="ru-RU" sz="1800" b="1" dirty="0">
                <a:solidFill>
                  <a:srgbClr val="F05522"/>
                </a:solidFill>
                <a:latin typeface="+mn-lt"/>
                <a:cs typeface="Calibri" panose="020F0502020204030204" pitchFamily="34" charset="0"/>
              </a:rPr>
            </a:br>
            <a:r>
              <a:rPr lang="ru-RU" sz="1400" dirty="0">
                <a:solidFill>
                  <a:srgbClr val="2B4A7D"/>
                </a:solidFill>
                <a:latin typeface="+mn-lt"/>
                <a:cs typeface="Calibri" panose="020F0502020204030204" pitchFamily="34" charset="0"/>
              </a:rPr>
              <a:t>ВЫДЕЛЕНИЕ ТРБОВАНИЙ, СВЯЗИ ТРЕБОВАНИЙ С ДРУГИМИ, ПРИВЯЗКА ТРЕБОВАНИЙ </a:t>
            </a:r>
            <a:br>
              <a:rPr lang="ru-RU" sz="1400" dirty="0">
                <a:solidFill>
                  <a:srgbClr val="2B4A7D"/>
                </a:solidFill>
                <a:latin typeface="+mn-lt"/>
                <a:cs typeface="Calibri" panose="020F0502020204030204" pitchFamily="34" charset="0"/>
              </a:rPr>
            </a:br>
            <a:r>
              <a:rPr lang="ru-RU" sz="1400" dirty="0">
                <a:solidFill>
                  <a:srgbClr val="2B4A7D"/>
                </a:solidFill>
                <a:latin typeface="+mn-lt"/>
                <a:cs typeface="Calibri" panose="020F0502020204030204" pitchFamily="34" charset="0"/>
              </a:rPr>
              <a:t>К ПРОДУКЦИИ, ЗАДАЧА МАШИНОПОНИМАНИЯ ОТНОСИТЕЛЬНО ТРЕБОВАНИЙ.</a:t>
            </a:r>
            <a:endParaRPr lang="ru-RU" sz="1800" dirty="0">
              <a:solidFill>
                <a:srgbClr val="2B4A7D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3247D30-5DDC-9A6A-A9F0-1D21A9A1DE37}"/>
              </a:ext>
            </a:extLst>
          </p:cNvPr>
          <p:cNvSpPr txBox="1">
            <a:spLocks/>
          </p:cNvSpPr>
          <p:nvPr/>
        </p:nvSpPr>
        <p:spPr bwMode="auto">
          <a:xfrm>
            <a:off x="638947" y="3374584"/>
            <a:ext cx="8428853" cy="861772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>
            <a:spAutoFit/>
          </a:bodyPr>
          <a:lstStyle>
            <a:lvl1pPr defTabSz="1006475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06475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06475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06475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06475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06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06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06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06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+mn-lt"/>
                <a:ea typeface="Helvetica Neue"/>
                <a:cs typeface="Calibri" panose="020F0502020204030204" pitchFamily="34" charset="0"/>
              </a:rPr>
              <a:t>ЧТО НУЖНО:</a:t>
            </a:r>
          </a:p>
          <a:p>
            <a:pPr marL="257175" indent="-257175"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AutoNum type="arabicParenR"/>
              <a:defRPr/>
            </a:pP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Helvetica Neue"/>
                <a:cs typeface="Calibri" panose="020F0502020204030204" pitchFamily="34" charset="0"/>
              </a:rPr>
              <a:t>Возможность выявить связанные по смыслу требования из любых других документов.</a:t>
            </a:r>
          </a:p>
          <a:p>
            <a:pPr marL="257175" indent="-257175"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AutoNum type="arabicParenR"/>
              <a:defRPr/>
            </a:pP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Helvetica Neue"/>
                <a:cs typeface="Calibri" panose="020F0502020204030204" pitchFamily="34" charset="0"/>
              </a:rPr>
              <a:t>Общезначимая классификация (кодирование) продукции и их характеристик (объектов стандартизации).</a:t>
            </a:r>
          </a:p>
          <a:p>
            <a:pPr marL="257175" indent="-257175"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AutoNum type="arabicParenR"/>
              <a:defRPr/>
            </a:pP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Helvetica Neue"/>
                <a:cs typeface="Calibri" panose="020F0502020204030204" pitchFamily="34" charset="0"/>
              </a:rPr>
              <a:t>Формализованные языки изложения требований (существуют – надо стандартизировать в следующих стандартах).</a:t>
            </a:r>
            <a:endParaRPr lang="ru-RU" altLang="ru-RU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Helvetica Neue"/>
              <a:cs typeface="Calibri" panose="020F050202020403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B3247D30-5DDC-9A6A-A9F0-1D21A9A1DE37}"/>
              </a:ext>
            </a:extLst>
          </p:cNvPr>
          <p:cNvSpPr txBox="1">
            <a:spLocks/>
          </p:cNvSpPr>
          <p:nvPr/>
        </p:nvSpPr>
        <p:spPr bwMode="auto">
          <a:xfrm>
            <a:off x="12806" y="4278209"/>
            <a:ext cx="9121106" cy="757128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>
            <a:spAutoFit/>
          </a:bodyPr>
          <a:lstStyle>
            <a:lvl1pPr defTabSz="1006475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06475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06475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06475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06475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06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06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06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06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spcAft>
                <a:spcPts val="1350"/>
              </a:spcAft>
              <a:buNone/>
              <a:defRPr/>
            </a:pPr>
            <a:r>
              <a:rPr lang="ru-RU" altLang="ru-RU" sz="1200" b="1" dirty="0">
                <a:solidFill>
                  <a:schemeClr val="accent1"/>
                </a:solidFill>
                <a:latin typeface="+mn-lt"/>
                <a:ea typeface="+mj-ea"/>
                <a:cs typeface="Calibri" panose="020F0502020204030204" pitchFamily="34" charset="0"/>
              </a:rPr>
              <a:t>МЫ ДОЛЖНЫ ПРЕДУСМОТРЕТЬ ВОЗМОЖНОСТЬ ОБРАБОТКИ ТЕКСТА ДОКУМЕНТОВ, ВПЛОТЬ ДО КАЖДОГО ЗНАЧАЩЕГО СЛОВА.</a:t>
            </a:r>
            <a:br>
              <a:rPr lang="ru-RU" altLang="ru-RU" sz="1200" b="1" dirty="0">
                <a:solidFill>
                  <a:schemeClr val="accent1"/>
                </a:solidFill>
                <a:latin typeface="+mn-lt"/>
                <a:ea typeface="+mj-ea"/>
                <a:cs typeface="Calibri" panose="020F0502020204030204" pitchFamily="34" charset="0"/>
              </a:rPr>
            </a:br>
            <a:r>
              <a:rPr lang="ru-RU" altLang="ru-RU" sz="1200" b="1" dirty="0">
                <a:solidFill>
                  <a:schemeClr val="accent1"/>
                </a:solidFill>
                <a:cs typeface="Calibri" panose="020F0502020204030204" pitchFamily="34" charset="0"/>
              </a:rPr>
              <a:t>ЭТО ПРЕДУСМОТРЕНО В ОБЩИХ ПОЛОЖЕНИЯХ  </a:t>
            </a:r>
            <a:r>
              <a:rPr lang="ru-RU" altLang="ru-RU" sz="1200" b="1" dirty="0">
                <a:solidFill>
                  <a:schemeClr val="accent1"/>
                </a:solidFill>
                <a:latin typeface="+mn-lt"/>
                <a:ea typeface="+mj-ea"/>
                <a:cs typeface="Calibri" panose="020F0502020204030204" pitchFamily="34" charset="0"/>
              </a:rPr>
              <a:t>В ПНСТ «УМНЫЕ (</a:t>
            </a:r>
            <a:r>
              <a:rPr lang="en-US" altLang="ru-RU" sz="1200" b="1" dirty="0">
                <a:solidFill>
                  <a:schemeClr val="accent1"/>
                </a:solidFill>
                <a:latin typeface="+mn-lt"/>
                <a:ea typeface="+mj-ea"/>
                <a:cs typeface="Calibri" panose="020F0502020204030204" pitchFamily="34" charset="0"/>
              </a:rPr>
              <a:t>SMART</a:t>
            </a:r>
            <a:r>
              <a:rPr lang="ru-RU" altLang="ru-RU" sz="1200" b="1" dirty="0">
                <a:solidFill>
                  <a:schemeClr val="accent1"/>
                </a:solidFill>
                <a:latin typeface="+mn-lt"/>
                <a:ea typeface="+mj-ea"/>
                <a:cs typeface="Calibri" panose="020F0502020204030204" pitchFamily="34" charset="0"/>
              </a:rPr>
              <a:t>) СТАНДАРТЫ. ОБЩИЕ ПОЛОЖЕНИЯ»</a:t>
            </a:r>
            <a:br>
              <a:rPr lang="ru-RU" altLang="ru-RU" sz="1200" b="1" dirty="0">
                <a:solidFill>
                  <a:schemeClr val="accent1"/>
                </a:solidFill>
                <a:latin typeface="+mn-lt"/>
                <a:ea typeface="+mj-ea"/>
                <a:cs typeface="Calibri" panose="020F0502020204030204" pitchFamily="34" charset="0"/>
              </a:rPr>
            </a:br>
            <a:r>
              <a:rPr lang="ru-RU" altLang="ru-RU" sz="1200" b="1" dirty="0">
                <a:solidFill>
                  <a:schemeClr val="accent1"/>
                </a:solidFill>
                <a:latin typeface="+mn-lt"/>
                <a:ea typeface="+mj-ea"/>
                <a:cs typeface="Calibri" panose="020F0502020204030204" pitchFamily="34" charset="0"/>
              </a:rPr>
              <a:t>И В КОМПЛЕКСЕ СЛЕДУЮЩИХ СТАНДАРТОВ</a:t>
            </a:r>
          </a:p>
        </p:txBody>
      </p:sp>
      <p:sp>
        <p:nvSpPr>
          <p:cNvPr id="15" name="CustomShape 4">
            <a:extLst>
              <a:ext uri="{FF2B5EF4-FFF2-40B4-BE49-F238E27FC236}">
                <a16:creationId xmlns:a16="http://schemas.microsoft.com/office/drawing/2014/main" xmlns="" id="{861C9619-4874-456D-5CEB-3EC959B904D6}"/>
              </a:ext>
            </a:extLst>
          </p:cNvPr>
          <p:cNvSpPr/>
          <p:nvPr/>
        </p:nvSpPr>
        <p:spPr>
          <a:xfrm flipH="1">
            <a:off x="0" y="2700"/>
            <a:ext cx="317520" cy="1002240"/>
          </a:xfrm>
          <a:custGeom>
            <a:avLst/>
            <a:gdLst/>
            <a:ahLst/>
            <a:cxnLst/>
            <a:rect l="l" t="t" r="r" b="b"/>
            <a:pathLst>
              <a:path w="423659" h="1336522">
                <a:moveTo>
                  <a:pt x="0" y="219076"/>
                </a:moveTo>
                <a:lnTo>
                  <a:pt x="423277" y="0"/>
                </a:lnTo>
                <a:cubicBezTo>
                  <a:pt x="424864" y="549753"/>
                  <a:pt x="420896" y="786769"/>
                  <a:pt x="422483" y="1336522"/>
                </a:cubicBezTo>
                <a:lnTo>
                  <a:pt x="176212" y="696759"/>
                </a:lnTo>
                <a:lnTo>
                  <a:pt x="0" y="219076"/>
                </a:lnTo>
                <a:close/>
              </a:path>
            </a:pathLst>
          </a:custGeom>
          <a:solidFill>
            <a:srgbClr val="DF36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 </a:t>
            </a:r>
            <a:endParaRPr lang="ru-RU" sz="1800" b="0" strike="noStrike" spc="-1">
              <a:latin typeface="Calibri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F54BA6B-85C9-4D33-8B57-6C3B7E4D5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404" y="324791"/>
            <a:ext cx="1206595" cy="681549"/>
          </a:xfrm>
          <a:prstGeom prst="rect">
            <a:avLst/>
          </a:prstGeom>
        </p:spPr>
      </p:pic>
      <p:grpSp>
        <p:nvGrpSpPr>
          <p:cNvPr id="65" name="Группа 64">
            <a:extLst>
              <a:ext uri="{FF2B5EF4-FFF2-40B4-BE49-F238E27FC236}">
                <a16:creationId xmlns:a16="http://schemas.microsoft.com/office/drawing/2014/main" xmlns="" id="{8EC7B8DE-E729-428B-8A59-AC8E8C0F9AD9}"/>
              </a:ext>
            </a:extLst>
          </p:cNvPr>
          <p:cNvGrpSpPr/>
          <p:nvPr/>
        </p:nvGrpSpPr>
        <p:grpSpPr>
          <a:xfrm>
            <a:off x="12806" y="1227415"/>
            <a:ext cx="8953687" cy="2123538"/>
            <a:chOff x="-164701" y="1610262"/>
            <a:chExt cx="8953687" cy="2123538"/>
          </a:xfrm>
        </p:grpSpPr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xmlns="" id="{9F253DE8-9512-46BE-AE8E-6C1C8FB83293}"/>
                </a:ext>
              </a:extLst>
            </p:cNvPr>
            <p:cNvSpPr/>
            <p:nvPr/>
          </p:nvSpPr>
          <p:spPr>
            <a:xfrm>
              <a:off x="77110" y="1728368"/>
              <a:ext cx="3922038" cy="1927531"/>
            </a:xfrm>
            <a:prstGeom prst="roundRect">
              <a:avLst/>
            </a:prstGeom>
            <a:solidFill>
              <a:srgbClr val="D2D5DB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xmlns="" id="{AFF348E6-714F-4DA0-9647-18AAAADD4765}"/>
                </a:ext>
              </a:extLst>
            </p:cNvPr>
            <p:cNvGrpSpPr/>
            <p:nvPr/>
          </p:nvGrpSpPr>
          <p:grpSpPr>
            <a:xfrm>
              <a:off x="-164701" y="1610262"/>
              <a:ext cx="1759415" cy="324652"/>
              <a:chOff x="-323461" y="1613040"/>
              <a:chExt cx="1759415" cy="324652"/>
            </a:xfrm>
          </p:grpSpPr>
          <p:sp>
            <p:nvSpPr>
              <p:cNvPr id="29" name="Прямоугольник: скругленные углы 28">
                <a:extLst>
                  <a:ext uri="{FF2B5EF4-FFF2-40B4-BE49-F238E27FC236}">
                    <a16:creationId xmlns:a16="http://schemas.microsoft.com/office/drawing/2014/main" xmlns="" id="{F15CB82F-D941-46E5-AF6E-710EA7AC3746}"/>
                  </a:ext>
                </a:extLst>
              </p:cNvPr>
              <p:cNvSpPr/>
              <p:nvPr/>
            </p:nvSpPr>
            <p:spPr>
              <a:xfrm>
                <a:off x="-323022" y="1613040"/>
                <a:ext cx="1758976" cy="32465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000">
                    <a:srgbClr val="E02C0B"/>
                  </a:gs>
                  <a:gs pos="100000">
                    <a:srgbClr val="F49623"/>
                  </a:gs>
                </a:gsLst>
                <a:lin ang="2700000" scaled="1"/>
                <a:tileRect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/>
                  <a:t> </a:t>
                </a:r>
              </a:p>
            </p:txBody>
          </p:sp>
          <p:sp>
            <p:nvSpPr>
              <p:cNvPr id="101" name="Заголовок 1">
                <a:extLst>
                  <a:ext uri="{FF2B5EF4-FFF2-40B4-BE49-F238E27FC236}">
                    <a16:creationId xmlns:a16="http://schemas.microsoft.com/office/drawing/2014/main" xmlns="" id="{B3247D30-5DDC-9A6A-A9F0-1D21A9A1DE3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-323461" y="1616457"/>
                <a:ext cx="1758119" cy="307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38" tIns="45719" rIns="91438" bIns="45719">
                <a:spAutoFit/>
              </a:bodyPr>
              <a:lstStyle>
                <a:lvl1pPr defTabSz="1006475"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1006475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1006475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1006475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1006475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006475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006475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006475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006475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  <a:defRPr/>
                </a:pPr>
                <a:r>
                  <a:rPr lang="ru-RU" altLang="ru-RU" sz="1400" dirty="0">
                    <a:solidFill>
                      <a:schemeClr val="bg1"/>
                    </a:solidFill>
                    <a:latin typeface="+mn-lt"/>
                    <a:ea typeface="Helvetica Neue"/>
                    <a:cs typeface="Calibri" panose="020F0502020204030204" pitchFamily="34" charset="0"/>
                  </a:rPr>
                  <a:t>Пример требования</a:t>
                </a:r>
                <a:endParaRPr lang="ru-RU" altLang="ru-RU" sz="1600" dirty="0">
                  <a:solidFill>
                    <a:schemeClr val="bg1"/>
                  </a:solidFill>
                  <a:latin typeface="+mn-lt"/>
                  <a:ea typeface="Helvetica Neue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EACE9317-A0E6-009E-4BED-82EA70A019FF}"/>
                </a:ext>
              </a:extLst>
            </p:cNvPr>
            <p:cNvGrpSpPr/>
            <p:nvPr/>
          </p:nvGrpSpPr>
          <p:grpSpPr>
            <a:xfrm>
              <a:off x="461440" y="1678609"/>
              <a:ext cx="8327546" cy="1945161"/>
              <a:chOff x="104689" y="-4676614"/>
              <a:chExt cx="11103393" cy="2593548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104689" y="-3198410"/>
                <a:ext cx="1882714" cy="1107996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r>
                  <a:rPr lang="ru-RU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 panose="020F0502020204030204" pitchFamily="34" charset="0"/>
                  </a:rPr>
                  <a:t>Цифровой код из классификатора продукции и характеристик</a:t>
                </a: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2732986" y="-3191062"/>
                <a:ext cx="2017530" cy="1107996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r>
                  <a:rPr lang="ru-RU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 panose="020F0502020204030204" pitchFamily="34" charset="0"/>
                  </a:rPr>
                  <a:t>Цифровой код из классификатора продукции (например ОКПД-2)</a:t>
                </a:r>
              </a:p>
            </p:txBody>
          </p:sp>
          <p:cxnSp>
            <p:nvCxnSpPr>
              <p:cNvPr id="14" name="Прямая соединительная линия 13"/>
              <p:cNvCxnSpPr>
                <a:cxnSpLocks/>
              </p:cNvCxnSpPr>
              <p:nvPr/>
            </p:nvCxnSpPr>
            <p:spPr>
              <a:xfrm>
                <a:off x="1003281" y="-3838551"/>
                <a:ext cx="1424088" cy="11815"/>
              </a:xfrm>
              <a:prstGeom prst="line">
                <a:avLst/>
              </a:prstGeom>
              <a:ln w="15875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>
                <a:cxnSpLocks/>
              </p:cNvCxnSpPr>
              <p:nvPr/>
            </p:nvCxnSpPr>
            <p:spPr>
              <a:xfrm flipV="1">
                <a:off x="3670231" y="-3826706"/>
                <a:ext cx="0" cy="681576"/>
              </a:xfrm>
              <a:prstGeom prst="line">
                <a:avLst/>
              </a:prstGeom>
              <a:ln w="15875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>
                <a:cxnSpLocks/>
              </p:cNvCxnSpPr>
              <p:nvPr/>
            </p:nvCxnSpPr>
            <p:spPr>
              <a:xfrm flipV="1">
                <a:off x="5585435" y="-3834411"/>
                <a:ext cx="0" cy="336807"/>
              </a:xfrm>
              <a:prstGeom prst="line">
                <a:avLst/>
              </a:prstGeom>
              <a:ln w="15875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Группа 3">
                <a:extLst>
                  <a:ext uri="{FF2B5EF4-FFF2-40B4-BE49-F238E27FC236}">
                    <a16:creationId xmlns:a16="http://schemas.microsoft.com/office/drawing/2014/main" xmlns="" id="{B6E66AA1-52B7-4B3F-3EAC-B3579FC2C530}"/>
                  </a:ext>
                </a:extLst>
              </p:cNvPr>
              <p:cNvGrpSpPr/>
              <p:nvPr/>
            </p:nvGrpSpPr>
            <p:grpSpPr>
              <a:xfrm>
                <a:off x="9457871" y="-4676614"/>
                <a:ext cx="1750211" cy="954925"/>
                <a:chOff x="9457871" y="-4852994"/>
                <a:chExt cx="1750211" cy="954925"/>
              </a:xfrm>
            </p:grpSpPr>
            <p:sp>
              <p:nvSpPr>
                <p:cNvPr id="25" name="Прямоугольник 24"/>
                <p:cNvSpPr/>
                <p:nvPr/>
              </p:nvSpPr>
              <p:spPr>
                <a:xfrm>
                  <a:off x="9671912" y="-4852994"/>
                  <a:ext cx="1536170" cy="769436"/>
                </a:xfrm>
                <a:prstGeom prst="rect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9586186" y="-4758967"/>
                  <a:ext cx="1536170" cy="7694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9457871" y="-4667507"/>
                  <a:ext cx="1536171" cy="76943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1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Calibri" panose="020F0502020204030204" pitchFamily="34" charset="0"/>
                    </a:rPr>
                    <a:t>Ссылки на другие требования</a:t>
                  </a:r>
                </a:p>
              </p:txBody>
            </p:sp>
          </p:grpSp>
          <p:cxnSp>
            <p:nvCxnSpPr>
              <p:cNvPr id="26" name="Прямая соединительная линия 25"/>
              <p:cNvCxnSpPr>
                <a:cxnSpLocks/>
              </p:cNvCxnSpPr>
              <p:nvPr/>
            </p:nvCxnSpPr>
            <p:spPr>
              <a:xfrm flipH="1" flipV="1">
                <a:off x="8923308" y="-4100145"/>
                <a:ext cx="534563" cy="7601"/>
              </a:xfrm>
              <a:prstGeom prst="line">
                <a:avLst/>
              </a:prstGeom>
              <a:ln w="15875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>
                <a:extLst>
                  <a:ext uri="{FF2B5EF4-FFF2-40B4-BE49-F238E27FC236}">
                    <a16:creationId xmlns:a16="http://schemas.microsoft.com/office/drawing/2014/main" xmlns="" id="{819A0381-5DE5-4CBF-B534-606A856309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3281" y="-3838550"/>
                <a:ext cx="0" cy="647488"/>
              </a:xfrm>
              <a:prstGeom prst="line">
                <a:avLst/>
              </a:prstGeom>
              <a:ln w="15875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>
                <a:extLst>
                  <a:ext uri="{FF2B5EF4-FFF2-40B4-BE49-F238E27FC236}">
                    <a16:creationId xmlns:a16="http://schemas.microsoft.com/office/drawing/2014/main" xmlns="" id="{41502E49-8B9C-4D0B-BBCF-961779D246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84235" y="-3839291"/>
                <a:ext cx="0" cy="1156652"/>
              </a:xfrm>
              <a:prstGeom prst="line">
                <a:avLst/>
              </a:prstGeom>
              <a:ln w="15875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>
                <a:extLst>
                  <a:ext uri="{FF2B5EF4-FFF2-40B4-BE49-F238E27FC236}">
                    <a16:creationId xmlns:a16="http://schemas.microsoft.com/office/drawing/2014/main" xmlns="" id="{10B93F06-1EE6-46E9-81E7-977DAEAE2F95}"/>
                  </a:ext>
                </a:extLst>
              </p:cNvPr>
              <p:cNvCxnSpPr>
                <a:cxnSpLocks/>
                <a:stCxn id="52" idx="0"/>
              </p:cNvCxnSpPr>
              <p:nvPr/>
            </p:nvCxnSpPr>
            <p:spPr>
              <a:xfrm flipV="1">
                <a:off x="6657538" y="-3820056"/>
                <a:ext cx="0" cy="1140019"/>
              </a:xfrm>
              <a:prstGeom prst="line">
                <a:avLst/>
              </a:prstGeom>
              <a:ln w="15875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>
                <a:extLst>
                  <a:ext uri="{FF2B5EF4-FFF2-40B4-BE49-F238E27FC236}">
                    <a16:creationId xmlns:a16="http://schemas.microsoft.com/office/drawing/2014/main" xmlns="" id="{39DEF7E7-9B40-4602-860E-42F6D80ED77A}"/>
                  </a:ext>
                </a:extLst>
              </p:cNvPr>
              <p:cNvCxnSpPr>
                <a:cxnSpLocks/>
                <a:stCxn id="55" idx="0"/>
              </p:cNvCxnSpPr>
              <p:nvPr/>
            </p:nvCxnSpPr>
            <p:spPr>
              <a:xfrm flipV="1">
                <a:off x="7702601" y="-3839291"/>
                <a:ext cx="1" cy="337988"/>
              </a:xfrm>
              <a:prstGeom prst="line">
                <a:avLst/>
              </a:prstGeom>
              <a:ln w="15875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Прямоугольник: скругленные углы 6">
              <a:extLst>
                <a:ext uri="{FF2B5EF4-FFF2-40B4-BE49-F238E27FC236}">
                  <a16:creationId xmlns:a16="http://schemas.microsoft.com/office/drawing/2014/main" xmlns="" id="{BC876E4E-628C-4498-B471-AA33E544ABA4}"/>
                </a:ext>
              </a:extLst>
            </p:cNvPr>
            <p:cNvSpPr/>
            <p:nvPr/>
          </p:nvSpPr>
          <p:spPr>
            <a:xfrm>
              <a:off x="2031228" y="1874299"/>
              <a:ext cx="5053010" cy="4467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rgbClr val="333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DE6ACAD-9E87-4B11-B357-F14CF60C62EC}"/>
                </a:ext>
              </a:extLst>
            </p:cNvPr>
            <p:cNvSpPr txBox="1"/>
            <p:nvPr/>
          </p:nvSpPr>
          <p:spPr>
            <a:xfrm>
              <a:off x="2051782" y="1943775"/>
              <a:ext cx="50236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333F50"/>
                  </a:solidFill>
                </a:rPr>
                <a:t>ДАВЛЕНИЕ В ТРУБОПРОВОДЕ НЕ ДОЛЖНО ПРЕВЫШАТЬ 10 МПА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917C43E6-8C7E-4ED1-AF46-CB4EB0410E25}"/>
                </a:ext>
              </a:extLst>
            </p:cNvPr>
            <p:cNvSpPr txBox="1"/>
            <p:nvPr/>
          </p:nvSpPr>
          <p:spPr>
            <a:xfrm>
              <a:off x="1255719" y="2314016"/>
              <a:ext cx="18362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Helvetica Neue"/>
                  <a:cs typeface="Calibri" panose="020F0502020204030204" pitchFamily="34" charset="0"/>
                </a:rPr>
                <a:t>Цифровое описание</a:t>
              </a:r>
              <a:endPara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Helvetica Neue"/>
                <a:cs typeface="Calibri" panose="020F0502020204030204" pitchFamily="34" charset="0"/>
              </a:endParaRPr>
            </a:p>
          </p:txBody>
        </p:sp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xmlns="" id="{D84C3527-7285-41F3-8408-FC7A3A3DFCB5}"/>
                </a:ext>
              </a:extLst>
            </p:cNvPr>
            <p:cNvGrpSpPr/>
            <p:nvPr/>
          </p:nvGrpSpPr>
          <p:grpSpPr>
            <a:xfrm>
              <a:off x="3863339" y="2560092"/>
              <a:ext cx="1435191" cy="557758"/>
              <a:chOff x="3863339" y="2560092"/>
              <a:chExt cx="1435191" cy="557758"/>
            </a:xfrm>
          </p:grpSpPr>
          <p:sp>
            <p:nvSpPr>
              <p:cNvPr id="47" name="Прямоугольник: скругленные углы 6">
                <a:extLst>
                  <a:ext uri="{FF2B5EF4-FFF2-40B4-BE49-F238E27FC236}">
                    <a16:creationId xmlns:a16="http://schemas.microsoft.com/office/drawing/2014/main" xmlns="" id="{5D3B4C1A-8FC4-414B-8472-5DEAF8A7E3C7}"/>
                  </a:ext>
                </a:extLst>
              </p:cNvPr>
              <p:cNvSpPr/>
              <p:nvPr/>
            </p:nvSpPr>
            <p:spPr>
              <a:xfrm>
                <a:off x="4019144" y="2560092"/>
                <a:ext cx="1131072" cy="557758"/>
              </a:xfrm>
              <a:prstGeom prst="roundRect">
                <a:avLst>
                  <a:gd name="adj" fmla="val 15874"/>
                </a:avLst>
              </a:prstGeom>
              <a:solidFill>
                <a:schemeClr val="bg1"/>
              </a:solidFill>
              <a:ln w="22225">
                <a:solidFill>
                  <a:srgbClr val="333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4735E299-5027-44B6-8BB1-8FB79BCE23B7}"/>
                  </a:ext>
                </a:extLst>
              </p:cNvPr>
              <p:cNvSpPr txBox="1"/>
              <p:nvPr/>
            </p:nvSpPr>
            <p:spPr>
              <a:xfrm>
                <a:off x="3863339" y="2621577"/>
                <a:ext cx="14351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F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 pitchFamily="34" charset="0"/>
                  </a:rPr>
                  <a:t>Степень нормативности</a:t>
                </a:r>
              </a:p>
            </p:txBody>
          </p:sp>
        </p:grpSp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xmlns="" id="{D65EA0EE-D8A0-48B0-B6E4-8A32F78F4392}"/>
                </a:ext>
              </a:extLst>
            </p:cNvPr>
            <p:cNvGrpSpPr/>
            <p:nvPr/>
          </p:nvGrpSpPr>
          <p:grpSpPr>
            <a:xfrm>
              <a:off x="4810541" y="3176042"/>
              <a:ext cx="1131072" cy="557758"/>
              <a:chOff x="4019144" y="2560092"/>
              <a:chExt cx="1131072" cy="557758"/>
            </a:xfrm>
          </p:grpSpPr>
          <p:sp>
            <p:nvSpPr>
              <p:cNvPr id="52" name="Прямоугольник: скругленные углы 6">
                <a:extLst>
                  <a:ext uri="{FF2B5EF4-FFF2-40B4-BE49-F238E27FC236}">
                    <a16:creationId xmlns:a16="http://schemas.microsoft.com/office/drawing/2014/main" xmlns="" id="{375AE7E6-C792-47CB-B8A5-E30E7274F1FE}"/>
                  </a:ext>
                </a:extLst>
              </p:cNvPr>
              <p:cNvSpPr/>
              <p:nvPr/>
            </p:nvSpPr>
            <p:spPr>
              <a:xfrm>
                <a:off x="4019144" y="2560092"/>
                <a:ext cx="1131072" cy="557758"/>
              </a:xfrm>
              <a:prstGeom prst="roundRect">
                <a:avLst>
                  <a:gd name="adj" fmla="val 15874"/>
                </a:avLst>
              </a:prstGeom>
              <a:solidFill>
                <a:schemeClr val="bg1"/>
              </a:solidFill>
              <a:ln w="22225">
                <a:solidFill>
                  <a:srgbClr val="333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7DE36A14-DB89-401F-9CFB-0410178CEADE}"/>
                  </a:ext>
                </a:extLst>
              </p:cNvPr>
              <p:cNvSpPr txBox="1"/>
              <p:nvPr/>
            </p:nvSpPr>
            <p:spPr>
              <a:xfrm>
                <a:off x="4032230" y="2704264"/>
                <a:ext cx="110490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F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 pitchFamily="34" charset="0"/>
                  </a:rPr>
                  <a:t>Условие</a:t>
                </a:r>
              </a:p>
            </p:txBody>
          </p:sp>
        </p:grpSp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xmlns="" id="{806CED5C-36EE-4D9D-9DDB-0D89B3BCBC87}"/>
                </a:ext>
              </a:extLst>
            </p:cNvPr>
            <p:cNvGrpSpPr/>
            <p:nvPr/>
          </p:nvGrpSpPr>
          <p:grpSpPr>
            <a:xfrm>
              <a:off x="5594339" y="2560092"/>
              <a:ext cx="1131072" cy="557758"/>
              <a:chOff x="4019144" y="2538044"/>
              <a:chExt cx="1131072" cy="557758"/>
            </a:xfrm>
          </p:grpSpPr>
          <p:sp>
            <p:nvSpPr>
              <p:cNvPr id="55" name="Прямоугольник: скругленные углы 6">
                <a:extLst>
                  <a:ext uri="{FF2B5EF4-FFF2-40B4-BE49-F238E27FC236}">
                    <a16:creationId xmlns:a16="http://schemas.microsoft.com/office/drawing/2014/main" xmlns="" id="{100B3D8C-038A-43A9-A734-E1388029A56B}"/>
                  </a:ext>
                </a:extLst>
              </p:cNvPr>
              <p:cNvSpPr/>
              <p:nvPr/>
            </p:nvSpPr>
            <p:spPr>
              <a:xfrm>
                <a:off x="4019144" y="2538044"/>
                <a:ext cx="1131072" cy="557758"/>
              </a:xfrm>
              <a:prstGeom prst="roundRect">
                <a:avLst>
                  <a:gd name="adj" fmla="val 15874"/>
                </a:avLst>
              </a:prstGeom>
              <a:solidFill>
                <a:schemeClr val="bg1"/>
              </a:solidFill>
              <a:ln w="22225">
                <a:solidFill>
                  <a:srgbClr val="333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2037D9D1-21E8-4B1C-822E-8F75ED715C7B}"/>
                  </a:ext>
                </a:extLst>
              </p:cNvPr>
              <p:cNvSpPr txBox="1"/>
              <p:nvPr/>
            </p:nvSpPr>
            <p:spPr>
              <a:xfrm>
                <a:off x="4019549" y="2599529"/>
                <a:ext cx="11306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F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 pitchFamily="34" charset="0"/>
                  </a:rPr>
                  <a:t>Числовой параметр</a:t>
                </a:r>
              </a:p>
            </p:txBody>
          </p:sp>
        </p:grpSp>
        <p:grpSp>
          <p:nvGrpSpPr>
            <p:cNvPr id="57" name="Группа 56">
              <a:extLst>
                <a:ext uri="{FF2B5EF4-FFF2-40B4-BE49-F238E27FC236}">
                  <a16:creationId xmlns:a16="http://schemas.microsoft.com/office/drawing/2014/main" xmlns="" id="{CAFE4259-3C89-47F2-AD15-7F4961A26F7F}"/>
                </a:ext>
              </a:extLst>
            </p:cNvPr>
            <p:cNvGrpSpPr/>
            <p:nvPr/>
          </p:nvGrpSpPr>
          <p:grpSpPr>
            <a:xfrm>
              <a:off x="6591575" y="3174091"/>
              <a:ext cx="1152534" cy="557758"/>
              <a:chOff x="4019144" y="2560092"/>
              <a:chExt cx="1152534" cy="557758"/>
            </a:xfrm>
          </p:grpSpPr>
          <p:sp>
            <p:nvSpPr>
              <p:cNvPr id="58" name="Прямоугольник: скругленные углы 6">
                <a:extLst>
                  <a:ext uri="{FF2B5EF4-FFF2-40B4-BE49-F238E27FC236}">
                    <a16:creationId xmlns:a16="http://schemas.microsoft.com/office/drawing/2014/main" xmlns="" id="{91A4E20A-2EB7-4C9F-A02B-55A0C7CCF69B}"/>
                  </a:ext>
                </a:extLst>
              </p:cNvPr>
              <p:cNvSpPr/>
              <p:nvPr/>
            </p:nvSpPr>
            <p:spPr>
              <a:xfrm>
                <a:off x="4019144" y="2560092"/>
                <a:ext cx="1131072" cy="557758"/>
              </a:xfrm>
              <a:prstGeom prst="roundRect">
                <a:avLst>
                  <a:gd name="adj" fmla="val 15874"/>
                </a:avLst>
              </a:prstGeom>
              <a:solidFill>
                <a:schemeClr val="bg1"/>
              </a:solidFill>
              <a:ln w="22225">
                <a:solidFill>
                  <a:srgbClr val="333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04C82A86-A83E-477C-9B84-26B6A55AF44A}"/>
                  </a:ext>
                </a:extLst>
              </p:cNvPr>
              <p:cNvSpPr txBox="1"/>
              <p:nvPr/>
            </p:nvSpPr>
            <p:spPr>
              <a:xfrm>
                <a:off x="4019550" y="2621577"/>
                <a:ext cx="11521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F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 pitchFamily="34" charset="0"/>
                  </a:rPr>
                  <a:t>Единица измерения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5184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8068D7F-B980-7E42-DF07-9B09F72F83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 rot="10800000">
            <a:off x="5599916" y="3382377"/>
            <a:ext cx="3517452" cy="1757850"/>
          </a:xfrm>
          <a:prstGeom prst="rect">
            <a:avLst/>
          </a:prstGeom>
        </p:spPr>
      </p:pic>
      <p:sp>
        <p:nvSpPr>
          <p:cNvPr id="8" name="CustomShape 3">
            <a:extLst>
              <a:ext uri="{FF2B5EF4-FFF2-40B4-BE49-F238E27FC236}">
                <a16:creationId xmlns:a16="http://schemas.microsoft.com/office/drawing/2014/main" xmlns="" id="{8F8601F1-D00E-53D8-F480-FDEBCB3D29A8}"/>
              </a:ext>
            </a:extLst>
          </p:cNvPr>
          <p:cNvSpPr/>
          <p:nvPr/>
        </p:nvSpPr>
        <p:spPr>
          <a:xfrm>
            <a:off x="560626" y="479469"/>
            <a:ext cx="8225807" cy="4559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846"/>
              </a:spcBef>
            </a:pPr>
            <a:r>
              <a:rPr lang="ru-RU" sz="2800" b="1" spc="-1" dirty="0">
                <a:solidFill>
                  <a:srgbClr val="F05522"/>
                </a:solidFill>
                <a:latin typeface="+mj-lt"/>
              </a:rPr>
              <a:t>   КОЛЛЕГИ!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143570" y="661047"/>
            <a:ext cx="4951643" cy="5986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200000"/>
              </a:lnSpc>
              <a:spcBef>
                <a:spcPts val="846"/>
              </a:spcBef>
            </a:pPr>
            <a:r>
              <a:rPr lang="ru-RU" sz="2000" dirty="0">
                <a:solidFill>
                  <a:srgbClr val="F05522"/>
                </a:solidFill>
                <a:latin typeface="+mj-lt"/>
              </a:rPr>
              <a:t>Я ХОЧУ ПОГОВОРИТЬ ПО ДВУМ ТЕМАМ: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D5902AD-E634-480D-BB33-C43B215AB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404" y="324791"/>
            <a:ext cx="1206595" cy="681549"/>
          </a:xfrm>
          <a:prstGeom prst="rect">
            <a:avLst/>
          </a:prstGeom>
        </p:spPr>
      </p:pic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F8D80AEF-8FDD-467F-AA8B-36B0AF93FDDB}"/>
              </a:ext>
            </a:extLst>
          </p:cNvPr>
          <p:cNvSpPr/>
          <p:nvPr/>
        </p:nvSpPr>
        <p:spPr>
          <a:xfrm>
            <a:off x="1" y="0"/>
            <a:ext cx="1067950" cy="5143500"/>
          </a:xfrm>
          <a:custGeom>
            <a:avLst/>
            <a:gdLst>
              <a:gd name="connsiteX0" fmla="*/ 0 w 1429563"/>
              <a:gd name="connsiteY0" fmla="*/ 0 h 6858000"/>
              <a:gd name="connsiteX1" fmla="*/ 208399 w 1429563"/>
              <a:gd name="connsiteY1" fmla="*/ 0 h 6858000"/>
              <a:gd name="connsiteX2" fmla="*/ 208371 w 1429563"/>
              <a:gd name="connsiteY2" fmla="*/ 304 h 6858000"/>
              <a:gd name="connsiteX3" fmla="*/ 1351326 w 1429563"/>
              <a:gd name="connsiteY3" fmla="*/ 6668860 h 6858000"/>
              <a:gd name="connsiteX4" fmla="*/ 1429563 w 1429563"/>
              <a:gd name="connsiteY4" fmla="*/ 6858000 h 6858000"/>
              <a:gd name="connsiteX5" fmla="*/ 0 w 142956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9563" h="6858000">
                <a:moveTo>
                  <a:pt x="0" y="0"/>
                </a:moveTo>
                <a:lnTo>
                  <a:pt x="208399" y="0"/>
                </a:lnTo>
                <a:lnTo>
                  <a:pt x="208371" y="304"/>
                </a:lnTo>
                <a:cubicBezTo>
                  <a:pt x="150221" y="1190366"/>
                  <a:pt x="557267" y="4644178"/>
                  <a:pt x="1351326" y="6668860"/>
                </a:cubicBezTo>
                <a:lnTo>
                  <a:pt x="142956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53000">
                <a:srgbClr val="DE2309"/>
              </a:gs>
              <a:gs pos="100000">
                <a:srgbClr val="F59924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7FB7FD0E-6230-46EB-BB1E-8236BC896BFD}"/>
              </a:ext>
            </a:extLst>
          </p:cNvPr>
          <p:cNvSpPr/>
          <p:nvPr/>
        </p:nvSpPr>
        <p:spPr>
          <a:xfrm>
            <a:off x="1738157" y="1812511"/>
            <a:ext cx="6521824" cy="70448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200000"/>
              </a:lnSpc>
              <a:spcBef>
                <a:spcPts val="846"/>
              </a:spcBef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IT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-РЕШЕНИЯ В СТАНДАРТИЗАЦИИ – ЭТО ВАЖНО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D53B2B2-6154-415E-A24F-490673DF2C18}"/>
              </a:ext>
            </a:extLst>
          </p:cNvPr>
          <p:cNvSpPr/>
          <p:nvPr/>
        </p:nvSpPr>
        <p:spPr>
          <a:xfrm>
            <a:off x="2577291" y="2277645"/>
            <a:ext cx="4990827" cy="70448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200000"/>
              </a:lnSpc>
              <a:spcBef>
                <a:spcPts val="846"/>
              </a:spcBef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СТАНДАРТИЗАЦИЯ В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IT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– ЭТО ВАЖНО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05661" y="3433430"/>
            <a:ext cx="7386816" cy="72584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ts val="846"/>
              </a:spcBef>
            </a:pPr>
            <a:r>
              <a:rPr lang="ru-RU" dirty="0">
                <a:solidFill>
                  <a:srgbClr val="F05522"/>
                </a:solidFill>
                <a:latin typeface="+mj-lt"/>
              </a:rPr>
              <a:t>БОГАТЫЙ РУССКИЙ ЯЗЫК ПОЗВОЛЯЕТ ПЕРЕСТАВИТЬ ПАРУ СЛОВ </a:t>
            </a:r>
          </a:p>
          <a:p>
            <a:pPr algn="ctr">
              <a:spcBef>
                <a:spcPts val="846"/>
              </a:spcBef>
            </a:pPr>
            <a:r>
              <a:rPr lang="ru-RU" dirty="0">
                <a:solidFill>
                  <a:srgbClr val="F05522"/>
                </a:solidFill>
                <a:latin typeface="+mj-lt"/>
              </a:rPr>
              <a:t>И ПОЛУЧИТЬ ДРУГОЙ СМЫСЛ</a:t>
            </a:r>
          </a:p>
        </p:txBody>
      </p:sp>
      <p:sp>
        <p:nvSpPr>
          <p:cNvPr id="16" name="Прямоугольник: скругленные углы 13">
            <a:extLst>
              <a:ext uri="{FF2B5EF4-FFF2-40B4-BE49-F238E27FC236}">
                <a16:creationId xmlns:a16="http://schemas.microsoft.com/office/drawing/2014/main" xmlns="" id="{864EA9AC-4AFC-472C-8E73-73BB4442BBD6}"/>
              </a:ext>
            </a:extLst>
          </p:cNvPr>
          <p:cNvSpPr>
            <a:spLocks/>
          </p:cNvSpPr>
          <p:nvPr/>
        </p:nvSpPr>
        <p:spPr>
          <a:xfrm>
            <a:off x="2350918" y="2626519"/>
            <a:ext cx="288000" cy="28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3F50">
                  <a:shade val="30000"/>
                  <a:satMod val="115000"/>
                </a:srgbClr>
              </a:gs>
              <a:gs pos="34000">
                <a:srgbClr val="333F50">
                  <a:shade val="67500"/>
                  <a:satMod val="115000"/>
                </a:srgbClr>
              </a:gs>
              <a:gs pos="100000">
                <a:srgbClr val="2B4A7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 </a:t>
            </a:r>
          </a:p>
        </p:txBody>
      </p:sp>
      <p:sp>
        <p:nvSpPr>
          <p:cNvPr id="17" name="Прямоугольник: скругленные углы 13">
            <a:extLst>
              <a:ext uri="{FF2B5EF4-FFF2-40B4-BE49-F238E27FC236}">
                <a16:creationId xmlns:a16="http://schemas.microsoft.com/office/drawing/2014/main" xmlns="" id="{864EA9AC-4AFC-472C-8E73-73BB4442BBD6}"/>
              </a:ext>
            </a:extLst>
          </p:cNvPr>
          <p:cNvSpPr>
            <a:spLocks/>
          </p:cNvSpPr>
          <p:nvPr/>
        </p:nvSpPr>
        <p:spPr>
          <a:xfrm>
            <a:off x="1585236" y="2142270"/>
            <a:ext cx="288000" cy="28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3F50">
                  <a:shade val="30000"/>
                  <a:satMod val="115000"/>
                </a:srgbClr>
              </a:gs>
              <a:gs pos="34000">
                <a:srgbClr val="333F50">
                  <a:shade val="67500"/>
                  <a:satMod val="115000"/>
                </a:srgbClr>
              </a:gs>
              <a:gs pos="100000">
                <a:srgbClr val="2B4A7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 </a:t>
            </a:r>
          </a:p>
        </p:txBody>
      </p:sp>
    </p:spTree>
    <p:extLst>
      <p:ext uri="{BB962C8B-B14F-4D97-AF65-F5344CB8AC3E}">
        <p14:creationId xmlns:p14="http://schemas.microsoft.com/office/powerpoint/2010/main" val="3466287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55592FF-6F41-48E9-AC33-1383F0A001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6" y="4729627"/>
            <a:ext cx="540941" cy="287687"/>
          </a:xfrm>
          <a:prstGeom prst="rect">
            <a:avLst/>
          </a:prstGeom>
        </p:spPr>
      </p:pic>
      <p:sp>
        <p:nvSpPr>
          <p:cNvPr id="8" name="CustomShape 3">
            <a:extLst>
              <a:ext uri="{FF2B5EF4-FFF2-40B4-BE49-F238E27FC236}">
                <a16:creationId xmlns:a16="http://schemas.microsoft.com/office/drawing/2014/main" xmlns="" id="{8F8601F1-D00E-53D8-F480-FDEBCB3D29A8}"/>
              </a:ext>
            </a:extLst>
          </p:cNvPr>
          <p:cNvSpPr/>
          <p:nvPr/>
        </p:nvSpPr>
        <p:spPr>
          <a:xfrm>
            <a:off x="402467" y="399246"/>
            <a:ext cx="8741532" cy="4005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ru-RU" sz="2400" b="1" spc="-1" dirty="0">
                <a:solidFill>
                  <a:srgbClr val="F05522"/>
                </a:solidFill>
                <a:latin typeface="+mj-lt"/>
              </a:rPr>
              <a:t>ФОРМАЛИЗАЦИЯ ТРЕБОВАНИЙ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C0DFA154-8C73-400C-AC19-238BCED5C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404" y="324791"/>
            <a:ext cx="1206595" cy="681549"/>
          </a:xfrm>
          <a:prstGeom prst="rect">
            <a:avLst/>
          </a:prstGeom>
        </p:spPr>
      </p:pic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xmlns="" id="{953507A2-AB35-43F5-9521-9C9B9B9E093B}"/>
              </a:ext>
            </a:extLst>
          </p:cNvPr>
          <p:cNvSpPr/>
          <p:nvPr/>
        </p:nvSpPr>
        <p:spPr>
          <a:xfrm>
            <a:off x="1" y="0"/>
            <a:ext cx="1067950" cy="5143500"/>
          </a:xfrm>
          <a:custGeom>
            <a:avLst/>
            <a:gdLst>
              <a:gd name="connsiteX0" fmla="*/ 0 w 1429563"/>
              <a:gd name="connsiteY0" fmla="*/ 0 h 6858000"/>
              <a:gd name="connsiteX1" fmla="*/ 208399 w 1429563"/>
              <a:gd name="connsiteY1" fmla="*/ 0 h 6858000"/>
              <a:gd name="connsiteX2" fmla="*/ 208371 w 1429563"/>
              <a:gd name="connsiteY2" fmla="*/ 304 h 6858000"/>
              <a:gd name="connsiteX3" fmla="*/ 1351326 w 1429563"/>
              <a:gd name="connsiteY3" fmla="*/ 6668860 h 6858000"/>
              <a:gd name="connsiteX4" fmla="*/ 1429563 w 1429563"/>
              <a:gd name="connsiteY4" fmla="*/ 6858000 h 6858000"/>
              <a:gd name="connsiteX5" fmla="*/ 0 w 142956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9563" h="6858000">
                <a:moveTo>
                  <a:pt x="0" y="0"/>
                </a:moveTo>
                <a:lnTo>
                  <a:pt x="208399" y="0"/>
                </a:lnTo>
                <a:lnTo>
                  <a:pt x="208371" y="304"/>
                </a:lnTo>
                <a:cubicBezTo>
                  <a:pt x="150221" y="1190366"/>
                  <a:pt x="557267" y="4644178"/>
                  <a:pt x="1351326" y="6668860"/>
                </a:cubicBezTo>
                <a:lnTo>
                  <a:pt x="142956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53000">
                <a:srgbClr val="DE2309"/>
              </a:gs>
              <a:gs pos="100000">
                <a:srgbClr val="F59924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xmlns="" id="{1D91A467-F5F1-417F-9C9A-FA85DDB9A4D1}"/>
              </a:ext>
            </a:extLst>
          </p:cNvPr>
          <p:cNvGrpSpPr/>
          <p:nvPr/>
        </p:nvGrpSpPr>
        <p:grpSpPr>
          <a:xfrm>
            <a:off x="1324702" y="1437874"/>
            <a:ext cx="7285898" cy="3147642"/>
            <a:chOff x="1206596" y="870491"/>
            <a:chExt cx="7285898" cy="3147642"/>
          </a:xfrm>
        </p:grpSpPr>
        <p:sp>
          <p:nvSpPr>
            <p:cNvPr id="37" name="Прямоугольник: скругленные углы 6">
              <a:extLst>
                <a:ext uri="{FF2B5EF4-FFF2-40B4-BE49-F238E27FC236}">
                  <a16:creationId xmlns:a16="http://schemas.microsoft.com/office/drawing/2014/main" xmlns="" id="{28DB9A3D-ED6A-4A5D-BBB3-3E1740AED81F}"/>
                </a:ext>
              </a:extLst>
            </p:cNvPr>
            <p:cNvSpPr/>
            <p:nvPr/>
          </p:nvSpPr>
          <p:spPr>
            <a:xfrm>
              <a:off x="2254269" y="870491"/>
              <a:ext cx="5053010" cy="446730"/>
            </a:xfrm>
            <a:prstGeom prst="roundRect">
              <a:avLst>
                <a:gd name="adj" fmla="val 50000"/>
              </a:avLst>
            </a:prstGeom>
            <a:solidFill>
              <a:srgbClr val="333F5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11E609BA-C72F-417B-B584-7A16F2E1474B}"/>
                </a:ext>
              </a:extLst>
            </p:cNvPr>
            <p:cNvSpPr txBox="1"/>
            <p:nvPr/>
          </p:nvSpPr>
          <p:spPr>
            <a:xfrm>
              <a:off x="3647784" y="909190"/>
              <a:ext cx="2265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NN </a:t>
              </a:r>
              <a:r>
                <a:rPr lang="ru-RU" dirty="0">
                  <a:solidFill>
                    <a:schemeClr val="bg1"/>
                  </a:solidFill>
                </a:rPr>
                <a:t>Текст требования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39" name="Стрелка вниз 6">
              <a:extLst>
                <a:ext uri="{FF2B5EF4-FFF2-40B4-BE49-F238E27FC236}">
                  <a16:creationId xmlns:a16="http://schemas.microsoft.com/office/drawing/2014/main" xmlns="" id="{BE13AF48-CCD7-446D-81E5-D49FAB2CE9E6}"/>
                </a:ext>
              </a:extLst>
            </p:cNvPr>
            <p:cNvSpPr/>
            <p:nvPr/>
          </p:nvSpPr>
          <p:spPr>
            <a:xfrm>
              <a:off x="4598972" y="1368321"/>
              <a:ext cx="362968" cy="235645"/>
            </a:xfrm>
            <a:prstGeom prst="downArrow">
              <a:avLst>
                <a:gd name="adj1" fmla="val 50000"/>
                <a:gd name="adj2" fmla="val 6345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xmlns="" id="{96EDC291-6843-4781-AC9E-8B4091CC8455}"/>
                </a:ext>
              </a:extLst>
            </p:cNvPr>
            <p:cNvSpPr/>
            <p:nvPr/>
          </p:nvSpPr>
          <p:spPr>
            <a:xfrm>
              <a:off x="2433540" y="1443237"/>
              <a:ext cx="4651155" cy="5293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solidFill>
                    <a:srgbClr val="F05522"/>
                  </a:solidFill>
                </a:rPr>
                <a:t>Формализованное описание требования</a:t>
              </a:r>
            </a:p>
          </p:txBody>
        </p:sp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xmlns="" id="{87CE54AC-CDDB-4A38-96B3-766E0DED8A71}"/>
                </a:ext>
              </a:extLst>
            </p:cNvPr>
            <p:cNvSpPr/>
            <p:nvPr/>
          </p:nvSpPr>
          <p:spPr>
            <a:xfrm>
              <a:off x="1624145" y="1890588"/>
              <a:ext cx="6313259" cy="975939"/>
            </a:xfrm>
            <a:prstGeom prst="roundRect">
              <a:avLst>
                <a:gd name="adj" fmla="val 5736"/>
              </a:avLst>
            </a:prstGeom>
            <a:solidFill>
              <a:srgbClr val="DF360B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600" dirty="0">
                <a:solidFill>
                  <a:schemeClr val="tx2"/>
                </a:solidFill>
              </a:endParaRPr>
            </a:p>
            <a:p>
              <a:r>
                <a:rPr lang="ru-RU" sz="1600" dirty="0">
                  <a:solidFill>
                    <a:schemeClr val="tx2"/>
                  </a:solidFill>
                </a:rPr>
                <a:t>	</a:t>
              </a:r>
            </a:p>
          </p:txBody>
        </p:sp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xmlns="" id="{3D9B93F8-6A7C-4FB3-A935-07D643A1EB47}"/>
                </a:ext>
              </a:extLst>
            </p:cNvPr>
            <p:cNvCxnSpPr>
              <a:cxnSpLocks/>
            </p:cNvCxnSpPr>
            <p:nvPr/>
          </p:nvCxnSpPr>
          <p:spPr>
            <a:xfrm>
              <a:off x="5795092" y="2470367"/>
              <a:ext cx="792000" cy="0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xmlns="" id="{EBD3CF4A-CDE3-4896-8305-85C0BF047DCF}"/>
                </a:ext>
              </a:extLst>
            </p:cNvPr>
            <p:cNvCxnSpPr>
              <a:cxnSpLocks/>
            </p:cNvCxnSpPr>
            <p:nvPr/>
          </p:nvCxnSpPr>
          <p:spPr>
            <a:xfrm>
              <a:off x="5795092" y="2600590"/>
              <a:ext cx="792000" cy="0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xmlns="" id="{C75576E2-3C04-496B-A651-E85C34495075}"/>
                </a:ext>
              </a:extLst>
            </p:cNvPr>
            <p:cNvCxnSpPr>
              <a:cxnSpLocks/>
            </p:cNvCxnSpPr>
            <p:nvPr/>
          </p:nvCxnSpPr>
          <p:spPr>
            <a:xfrm>
              <a:off x="5795092" y="2739958"/>
              <a:ext cx="792000" cy="0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xmlns="" id="{A7C9B27E-1776-46FA-9BAA-BA5CA0EE5AA0}"/>
                </a:ext>
              </a:extLst>
            </p:cNvPr>
            <p:cNvCxnSpPr>
              <a:cxnSpLocks/>
            </p:cNvCxnSpPr>
            <p:nvPr/>
          </p:nvCxnSpPr>
          <p:spPr>
            <a:xfrm>
              <a:off x="4854158" y="2470367"/>
              <a:ext cx="792000" cy="0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xmlns="" id="{0007E3EC-DBDF-4FEA-8EA1-79A8DC795B39}"/>
                </a:ext>
              </a:extLst>
            </p:cNvPr>
            <p:cNvCxnSpPr>
              <a:cxnSpLocks/>
            </p:cNvCxnSpPr>
            <p:nvPr/>
          </p:nvCxnSpPr>
          <p:spPr>
            <a:xfrm>
              <a:off x="4854158" y="2600590"/>
              <a:ext cx="792000" cy="0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xmlns="" id="{6C0A08BE-90C9-4AAF-BFEA-8EA1D211CFD7}"/>
                </a:ext>
              </a:extLst>
            </p:cNvPr>
            <p:cNvCxnSpPr>
              <a:cxnSpLocks/>
            </p:cNvCxnSpPr>
            <p:nvPr/>
          </p:nvCxnSpPr>
          <p:spPr>
            <a:xfrm>
              <a:off x="4854158" y="2739958"/>
              <a:ext cx="792000" cy="0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xmlns="" id="{8CD0B4B8-F3A6-4F63-A9C2-DC2386C71FE5}"/>
                </a:ext>
              </a:extLst>
            </p:cNvPr>
            <p:cNvCxnSpPr>
              <a:cxnSpLocks/>
            </p:cNvCxnSpPr>
            <p:nvPr/>
          </p:nvCxnSpPr>
          <p:spPr>
            <a:xfrm>
              <a:off x="6752075" y="2470367"/>
              <a:ext cx="792000" cy="0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>
              <a:extLst>
                <a:ext uri="{FF2B5EF4-FFF2-40B4-BE49-F238E27FC236}">
                  <a16:creationId xmlns:a16="http://schemas.microsoft.com/office/drawing/2014/main" xmlns="" id="{1C4F911F-E547-4477-8828-BCBA79F64515}"/>
                </a:ext>
              </a:extLst>
            </p:cNvPr>
            <p:cNvCxnSpPr>
              <a:cxnSpLocks/>
            </p:cNvCxnSpPr>
            <p:nvPr/>
          </p:nvCxnSpPr>
          <p:spPr>
            <a:xfrm>
              <a:off x="6752075" y="2600590"/>
              <a:ext cx="792000" cy="0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>
              <a:extLst>
                <a:ext uri="{FF2B5EF4-FFF2-40B4-BE49-F238E27FC236}">
                  <a16:creationId xmlns:a16="http://schemas.microsoft.com/office/drawing/2014/main" xmlns="" id="{984B9099-EBCF-4045-8045-7B2E66F7A53B}"/>
                </a:ext>
              </a:extLst>
            </p:cNvPr>
            <p:cNvCxnSpPr>
              <a:cxnSpLocks/>
            </p:cNvCxnSpPr>
            <p:nvPr/>
          </p:nvCxnSpPr>
          <p:spPr>
            <a:xfrm>
              <a:off x="6752075" y="2739958"/>
              <a:ext cx="792000" cy="0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>
              <a:extLst>
                <a:ext uri="{FF2B5EF4-FFF2-40B4-BE49-F238E27FC236}">
                  <a16:creationId xmlns:a16="http://schemas.microsoft.com/office/drawing/2014/main" xmlns="" id="{25C82C08-6CFF-4F85-9A68-0BF7EDF32849}"/>
                </a:ext>
              </a:extLst>
            </p:cNvPr>
            <p:cNvCxnSpPr>
              <a:cxnSpLocks/>
            </p:cNvCxnSpPr>
            <p:nvPr/>
          </p:nvCxnSpPr>
          <p:spPr>
            <a:xfrm>
              <a:off x="3454075" y="2464876"/>
              <a:ext cx="792000" cy="9145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>
              <a:extLst>
                <a:ext uri="{FF2B5EF4-FFF2-40B4-BE49-F238E27FC236}">
                  <a16:creationId xmlns:a16="http://schemas.microsoft.com/office/drawing/2014/main" xmlns="" id="{1037C465-2D02-4AC4-B805-A02BA7C4CB6A}"/>
                </a:ext>
              </a:extLst>
            </p:cNvPr>
            <p:cNvCxnSpPr>
              <a:cxnSpLocks/>
            </p:cNvCxnSpPr>
            <p:nvPr/>
          </p:nvCxnSpPr>
          <p:spPr>
            <a:xfrm>
              <a:off x="1787357" y="2474021"/>
              <a:ext cx="792000" cy="0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>
              <a:extLst>
                <a:ext uri="{FF2B5EF4-FFF2-40B4-BE49-F238E27FC236}">
                  <a16:creationId xmlns:a16="http://schemas.microsoft.com/office/drawing/2014/main" xmlns="" id="{0CAB38C2-9CDF-4BCA-BAF2-734EF4632097}"/>
                </a:ext>
              </a:extLst>
            </p:cNvPr>
            <p:cNvCxnSpPr>
              <a:cxnSpLocks/>
            </p:cNvCxnSpPr>
            <p:nvPr/>
          </p:nvCxnSpPr>
          <p:spPr>
            <a:xfrm>
              <a:off x="1787357" y="2604244"/>
              <a:ext cx="792000" cy="0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>
              <a:extLst>
                <a:ext uri="{FF2B5EF4-FFF2-40B4-BE49-F238E27FC236}">
                  <a16:creationId xmlns:a16="http://schemas.microsoft.com/office/drawing/2014/main" xmlns="" id="{F4AB24CE-4511-48E7-AB86-0952A6E12C91}"/>
                </a:ext>
              </a:extLst>
            </p:cNvPr>
            <p:cNvCxnSpPr>
              <a:cxnSpLocks/>
            </p:cNvCxnSpPr>
            <p:nvPr/>
          </p:nvCxnSpPr>
          <p:spPr>
            <a:xfrm>
              <a:off x="1787357" y="2743612"/>
              <a:ext cx="792000" cy="0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xmlns="" id="{083C38E4-BEEC-4D5E-B263-99787C51E5F6}"/>
                </a:ext>
              </a:extLst>
            </p:cNvPr>
            <p:cNvSpPr/>
            <p:nvPr/>
          </p:nvSpPr>
          <p:spPr>
            <a:xfrm>
              <a:off x="1779749" y="3608738"/>
              <a:ext cx="3539540" cy="4093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Это этапы: проектирование, производство, эксплуатация и т.д. (классификатор)</a:t>
              </a:r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xmlns="" id="{46911BF9-0DBE-45B8-BF59-56CECC5F30C6}"/>
                </a:ext>
              </a:extLst>
            </p:cNvPr>
            <p:cNvSpPr/>
            <p:nvPr/>
          </p:nvSpPr>
          <p:spPr>
            <a:xfrm>
              <a:off x="6029560" y="3021100"/>
              <a:ext cx="2462934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(Возможно классификатор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?</a:t>
              </a:r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)</a:t>
              </a:r>
            </a:p>
          </p:txBody>
        </p:sp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xmlns="" id="{5BBC2548-9D78-46AE-8B1A-3C5DBA1EFFAD}"/>
                </a:ext>
              </a:extLst>
            </p:cNvPr>
            <p:cNvSpPr/>
            <p:nvPr/>
          </p:nvSpPr>
          <p:spPr>
            <a:xfrm>
              <a:off x="5214384" y="2699901"/>
              <a:ext cx="73702" cy="73702"/>
            </a:xfrm>
            <a:prstGeom prst="ellipse">
              <a:avLst/>
            </a:prstGeom>
            <a:solidFill>
              <a:srgbClr val="DF36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7" name="Прямая соединительная линия 86">
              <a:extLst>
                <a:ext uri="{FF2B5EF4-FFF2-40B4-BE49-F238E27FC236}">
                  <a16:creationId xmlns:a16="http://schemas.microsoft.com/office/drawing/2014/main" xmlns="" id="{0BFD2A4D-039A-4E18-A28B-5116DA44F8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5551" y="3037074"/>
              <a:ext cx="3073219" cy="15860"/>
            </a:xfrm>
            <a:prstGeom prst="line">
              <a:avLst/>
            </a:prstGeom>
            <a:ln w="19050">
              <a:solidFill>
                <a:srgbClr val="DE230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xmlns="" id="{DA0BB4E9-BA8C-4A4D-B996-B090B3256808}"/>
                </a:ext>
              </a:extLst>
            </p:cNvPr>
            <p:cNvSpPr/>
            <p:nvPr/>
          </p:nvSpPr>
          <p:spPr>
            <a:xfrm>
              <a:off x="2148504" y="3021100"/>
              <a:ext cx="3244487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Берутся из классификатора продукции</a:t>
              </a:r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399E9678-F4E9-42F8-B3C7-2BDA29018C93}"/>
                </a:ext>
              </a:extLst>
            </p:cNvPr>
            <p:cNvGrpSpPr/>
            <p:nvPr/>
          </p:nvGrpSpPr>
          <p:grpSpPr>
            <a:xfrm>
              <a:off x="1717681" y="2026639"/>
              <a:ext cx="1179155" cy="337780"/>
              <a:chOff x="2626083" y="3023539"/>
              <a:chExt cx="1179155" cy="337780"/>
            </a:xfrm>
          </p:grpSpPr>
          <p:sp>
            <p:nvSpPr>
              <p:cNvPr id="68" name="Прямоугольник 67">
                <a:extLst>
                  <a:ext uri="{FF2B5EF4-FFF2-40B4-BE49-F238E27FC236}">
                    <a16:creationId xmlns:a16="http://schemas.microsoft.com/office/drawing/2014/main" xmlns="" id="{12BDAC4D-81D3-4D74-9DDC-3DBA7A648FF3}"/>
                  </a:ext>
                </a:extLst>
              </p:cNvPr>
              <p:cNvSpPr/>
              <p:nvPr/>
            </p:nvSpPr>
            <p:spPr>
              <a:xfrm>
                <a:off x="2626085" y="3023539"/>
                <a:ext cx="1179153" cy="20323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200" dirty="0">
                    <a:solidFill>
                      <a:srgbClr val="333F50"/>
                    </a:solidFill>
                  </a:rPr>
                  <a:t>Наименование</a:t>
                </a:r>
              </a:p>
            </p:txBody>
          </p:sp>
          <p:sp>
            <p:nvSpPr>
              <p:cNvPr id="75" name="Прямоугольник 74">
                <a:extLst>
                  <a:ext uri="{FF2B5EF4-FFF2-40B4-BE49-F238E27FC236}">
                    <a16:creationId xmlns:a16="http://schemas.microsoft.com/office/drawing/2014/main" xmlns="" id="{8C6B011D-E8EB-419A-906B-FAA4F8507793}"/>
                  </a:ext>
                </a:extLst>
              </p:cNvPr>
              <p:cNvSpPr/>
              <p:nvPr/>
            </p:nvSpPr>
            <p:spPr>
              <a:xfrm>
                <a:off x="2626083" y="3173527"/>
                <a:ext cx="921979" cy="1877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200" dirty="0">
                    <a:solidFill>
                      <a:srgbClr val="333F50"/>
                    </a:solidFill>
                  </a:rPr>
                  <a:t>продукции</a:t>
                </a:r>
              </a:p>
            </p:txBody>
          </p:sp>
        </p:grpSp>
        <p:grpSp>
          <p:nvGrpSpPr>
            <p:cNvPr id="76" name="Группа 75">
              <a:extLst>
                <a:ext uri="{FF2B5EF4-FFF2-40B4-BE49-F238E27FC236}">
                  <a16:creationId xmlns:a16="http://schemas.microsoft.com/office/drawing/2014/main" xmlns="" id="{6BFA9646-083A-4290-9815-444F63381B3F}"/>
                </a:ext>
              </a:extLst>
            </p:cNvPr>
            <p:cNvGrpSpPr/>
            <p:nvPr/>
          </p:nvGrpSpPr>
          <p:grpSpPr>
            <a:xfrm>
              <a:off x="3435291" y="2031402"/>
              <a:ext cx="764363" cy="333017"/>
              <a:chOff x="2621321" y="3023539"/>
              <a:chExt cx="764363" cy="333017"/>
            </a:xfrm>
          </p:grpSpPr>
          <p:sp>
            <p:nvSpPr>
              <p:cNvPr id="77" name="Прямоугольник 76">
                <a:extLst>
                  <a:ext uri="{FF2B5EF4-FFF2-40B4-BE49-F238E27FC236}">
                    <a16:creationId xmlns:a16="http://schemas.microsoft.com/office/drawing/2014/main" xmlns="" id="{EDDB4F2F-97FC-4456-9D5A-391CFB5BE6E0}"/>
                  </a:ext>
                </a:extLst>
              </p:cNvPr>
              <p:cNvSpPr/>
              <p:nvPr/>
            </p:nvSpPr>
            <p:spPr>
              <a:xfrm>
                <a:off x="2626085" y="3023539"/>
                <a:ext cx="759599" cy="20323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200" dirty="0">
                    <a:solidFill>
                      <a:srgbClr val="333F50"/>
                    </a:solidFill>
                  </a:rPr>
                  <a:t>Процесс</a:t>
                </a:r>
              </a:p>
            </p:txBody>
          </p:sp>
          <p:sp>
            <p:nvSpPr>
              <p:cNvPr id="78" name="Прямоугольник 77">
                <a:extLst>
                  <a:ext uri="{FF2B5EF4-FFF2-40B4-BE49-F238E27FC236}">
                    <a16:creationId xmlns:a16="http://schemas.microsoft.com/office/drawing/2014/main" xmlns="" id="{E6E295F4-953D-4B7B-9151-4230DF1D9865}"/>
                  </a:ext>
                </a:extLst>
              </p:cNvPr>
              <p:cNvSpPr/>
              <p:nvPr/>
            </p:nvSpPr>
            <p:spPr>
              <a:xfrm>
                <a:off x="2621321" y="3168764"/>
                <a:ext cx="563688" cy="1877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200" dirty="0">
                    <a:solidFill>
                      <a:srgbClr val="333F50"/>
                    </a:solidFill>
                  </a:rPr>
                  <a:t>(этап)</a:t>
                </a:r>
              </a:p>
            </p:txBody>
          </p:sp>
        </p:grp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xmlns="" id="{F80B144C-CB86-4331-91C2-A57BF7EEA1D9}"/>
                </a:ext>
              </a:extLst>
            </p:cNvPr>
            <p:cNvSpPr/>
            <p:nvPr/>
          </p:nvSpPr>
          <p:spPr>
            <a:xfrm>
              <a:off x="4752642" y="2066977"/>
              <a:ext cx="995032" cy="2032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rgbClr val="333F50"/>
                  </a:solidFill>
                </a:rPr>
                <a:t>Параметры</a:t>
              </a:r>
            </a:p>
          </p:txBody>
        </p:sp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xmlns="" id="{8FB79C29-2448-4CDA-90B7-027790405713}"/>
                </a:ext>
              </a:extLst>
            </p:cNvPr>
            <p:cNvSpPr/>
            <p:nvPr/>
          </p:nvSpPr>
          <p:spPr>
            <a:xfrm>
              <a:off x="5840772" y="2073591"/>
              <a:ext cx="754932" cy="2032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rgbClr val="333F50"/>
                  </a:solidFill>
                </a:rPr>
                <a:t>Условия</a:t>
              </a:r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xmlns="" id="{E46D8DF2-B419-432A-91C6-C7014238AEE4}"/>
                </a:ext>
              </a:extLst>
            </p:cNvPr>
            <p:cNvSpPr/>
            <p:nvPr/>
          </p:nvSpPr>
          <p:spPr>
            <a:xfrm>
              <a:off x="6734981" y="2073740"/>
              <a:ext cx="817706" cy="2032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rgbClr val="333F50"/>
                  </a:solidFill>
                </a:rPr>
                <a:t>Значения</a:t>
              </a:r>
            </a:p>
          </p:txBody>
        </p: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xmlns="" id="{3E35285B-DA84-47BB-984B-AE584E557B26}"/>
                </a:ext>
              </a:extLst>
            </p:cNvPr>
            <p:cNvGrpSpPr/>
            <p:nvPr/>
          </p:nvGrpSpPr>
          <p:grpSpPr>
            <a:xfrm>
              <a:off x="1229360" y="1922493"/>
              <a:ext cx="5014720" cy="1812399"/>
              <a:chOff x="1203960" y="1914702"/>
              <a:chExt cx="5014720" cy="1812399"/>
            </a:xfrm>
          </p:grpSpPr>
          <p:cxnSp>
            <p:nvCxnSpPr>
              <p:cNvPr id="11" name="Прямая соединительная линия 10">
                <a:extLst>
                  <a:ext uri="{FF2B5EF4-FFF2-40B4-BE49-F238E27FC236}">
                    <a16:creationId xmlns:a16="http://schemas.microsoft.com/office/drawing/2014/main" xmlns="" id="{ABEA81BA-CBCB-41DC-989F-6FF99EEDFB46}"/>
                  </a:ext>
                </a:extLst>
              </p:cNvPr>
              <p:cNvCxnSpPr/>
              <p:nvPr/>
            </p:nvCxnSpPr>
            <p:spPr>
              <a:xfrm>
                <a:off x="3805675" y="2475898"/>
                <a:ext cx="0" cy="579827"/>
              </a:xfrm>
              <a:prstGeom prst="line">
                <a:avLst/>
              </a:prstGeom>
              <a:ln w="19050">
                <a:solidFill>
                  <a:srgbClr val="DE2309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Овал 90">
                <a:extLst>
                  <a:ext uri="{FF2B5EF4-FFF2-40B4-BE49-F238E27FC236}">
                    <a16:creationId xmlns:a16="http://schemas.microsoft.com/office/drawing/2014/main" xmlns="" id="{A59E286D-1078-4BD0-A919-73FE4C2BAAA6}"/>
                  </a:ext>
                </a:extLst>
              </p:cNvPr>
              <p:cNvSpPr/>
              <p:nvPr/>
            </p:nvSpPr>
            <p:spPr>
              <a:xfrm>
                <a:off x="3776653" y="2431346"/>
                <a:ext cx="73702" cy="73702"/>
              </a:xfrm>
              <a:prstGeom prst="ellipse">
                <a:avLst/>
              </a:prstGeom>
              <a:solidFill>
                <a:srgbClr val="DF36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2" name="Овал 91">
                <a:extLst>
                  <a:ext uri="{FF2B5EF4-FFF2-40B4-BE49-F238E27FC236}">
                    <a16:creationId xmlns:a16="http://schemas.microsoft.com/office/drawing/2014/main" xmlns="" id="{93C149A6-5686-42E6-A489-FE3905E881EA}"/>
                  </a:ext>
                </a:extLst>
              </p:cNvPr>
              <p:cNvSpPr/>
              <p:nvPr/>
            </p:nvSpPr>
            <p:spPr>
              <a:xfrm>
                <a:off x="2123300" y="2706761"/>
                <a:ext cx="73702" cy="73702"/>
              </a:xfrm>
              <a:prstGeom prst="ellipse">
                <a:avLst/>
              </a:prstGeom>
              <a:solidFill>
                <a:srgbClr val="DF36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8" name="Овал 97">
                <a:extLst>
                  <a:ext uri="{FF2B5EF4-FFF2-40B4-BE49-F238E27FC236}">
                    <a16:creationId xmlns:a16="http://schemas.microsoft.com/office/drawing/2014/main" xmlns="" id="{5CB368AA-F9DA-4D29-971A-B51EB1A60160}"/>
                  </a:ext>
                </a:extLst>
              </p:cNvPr>
              <p:cNvSpPr/>
              <p:nvPr/>
            </p:nvSpPr>
            <p:spPr>
              <a:xfrm>
                <a:off x="3750973" y="1914702"/>
                <a:ext cx="73702" cy="73702"/>
              </a:xfrm>
              <a:prstGeom prst="ellipse">
                <a:avLst/>
              </a:prstGeom>
              <a:solidFill>
                <a:srgbClr val="DF36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99" name="Прямая соединительная линия 98">
                <a:extLst>
                  <a:ext uri="{FF2B5EF4-FFF2-40B4-BE49-F238E27FC236}">
                    <a16:creationId xmlns:a16="http://schemas.microsoft.com/office/drawing/2014/main" xmlns="" id="{4656E355-BBD4-4066-9E71-53F03CFBF9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3960" y="1958220"/>
                <a:ext cx="0" cy="1745100"/>
              </a:xfrm>
              <a:prstGeom prst="line">
                <a:avLst/>
              </a:prstGeom>
              <a:ln w="19050">
                <a:solidFill>
                  <a:srgbClr val="DE2309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Овал 100">
                <a:extLst>
                  <a:ext uri="{FF2B5EF4-FFF2-40B4-BE49-F238E27FC236}">
                    <a16:creationId xmlns:a16="http://schemas.microsoft.com/office/drawing/2014/main" xmlns="" id="{168B71F8-90A8-45B7-86BE-2C3E3E7BBD92}"/>
                  </a:ext>
                </a:extLst>
              </p:cNvPr>
              <p:cNvSpPr/>
              <p:nvPr/>
            </p:nvSpPr>
            <p:spPr>
              <a:xfrm>
                <a:off x="1706046" y="3653399"/>
                <a:ext cx="73702" cy="73702"/>
              </a:xfrm>
              <a:prstGeom prst="ellipse">
                <a:avLst/>
              </a:prstGeom>
              <a:solidFill>
                <a:srgbClr val="DF36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0" name="Овал 109">
                <a:extLst>
                  <a:ext uri="{FF2B5EF4-FFF2-40B4-BE49-F238E27FC236}">
                    <a16:creationId xmlns:a16="http://schemas.microsoft.com/office/drawing/2014/main" xmlns="" id="{D8054D11-8319-4103-8ED0-C4278D54D262}"/>
                  </a:ext>
                </a:extLst>
              </p:cNvPr>
              <p:cNvSpPr/>
              <p:nvPr/>
            </p:nvSpPr>
            <p:spPr>
              <a:xfrm>
                <a:off x="6144978" y="2972225"/>
                <a:ext cx="73702" cy="73702"/>
              </a:xfrm>
              <a:prstGeom prst="ellipse">
                <a:avLst/>
              </a:prstGeom>
              <a:solidFill>
                <a:srgbClr val="DF36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84" name="Группа 83">
              <a:extLst>
                <a:ext uri="{FF2B5EF4-FFF2-40B4-BE49-F238E27FC236}">
                  <a16:creationId xmlns:a16="http://schemas.microsoft.com/office/drawing/2014/main" xmlns="" id="{BB3F2443-4462-413C-AEC9-8C928DD4AD1E}"/>
                </a:ext>
              </a:extLst>
            </p:cNvPr>
            <p:cNvGrpSpPr/>
            <p:nvPr/>
          </p:nvGrpSpPr>
          <p:grpSpPr>
            <a:xfrm>
              <a:off x="2186533" y="2736752"/>
              <a:ext cx="4020697" cy="343470"/>
              <a:chOff x="380475" y="2744382"/>
              <a:chExt cx="4020697" cy="343470"/>
            </a:xfrm>
          </p:grpSpPr>
          <p:cxnSp>
            <p:nvCxnSpPr>
              <p:cNvPr id="85" name="Прямая соединительная линия 84">
                <a:extLst>
                  <a:ext uri="{FF2B5EF4-FFF2-40B4-BE49-F238E27FC236}">
                    <a16:creationId xmlns:a16="http://schemas.microsoft.com/office/drawing/2014/main" xmlns="" id="{2B472A32-C70F-41C9-AAE9-608CA0CC56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52712" y="2744382"/>
                <a:ext cx="0" cy="316526"/>
              </a:xfrm>
              <a:prstGeom prst="line">
                <a:avLst/>
              </a:prstGeom>
              <a:ln w="19050">
                <a:solidFill>
                  <a:srgbClr val="DE2309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Овал 105">
                <a:extLst>
                  <a:ext uri="{FF2B5EF4-FFF2-40B4-BE49-F238E27FC236}">
                    <a16:creationId xmlns:a16="http://schemas.microsoft.com/office/drawing/2014/main" xmlns="" id="{A4ABE4AA-1E66-4A45-B86E-BC9817963880}"/>
                  </a:ext>
                </a:extLst>
              </p:cNvPr>
              <p:cNvSpPr/>
              <p:nvPr/>
            </p:nvSpPr>
            <p:spPr>
              <a:xfrm>
                <a:off x="1991978" y="3014150"/>
                <a:ext cx="73702" cy="73702"/>
              </a:xfrm>
              <a:prstGeom prst="ellipse">
                <a:avLst/>
              </a:prstGeom>
              <a:solidFill>
                <a:srgbClr val="DF36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08" name="Прямая соединительная линия 107">
                <a:extLst>
                  <a:ext uri="{FF2B5EF4-FFF2-40B4-BE49-F238E27FC236}">
                    <a16:creationId xmlns:a16="http://schemas.microsoft.com/office/drawing/2014/main" xmlns="" id="{F86F68FD-06A2-4121-A2FA-2AD93C1F99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01171" y="2751242"/>
                <a:ext cx="1" cy="290340"/>
              </a:xfrm>
              <a:prstGeom prst="line">
                <a:avLst/>
              </a:prstGeom>
              <a:ln w="19050">
                <a:solidFill>
                  <a:srgbClr val="DE2309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Прямая соединительная линия 111">
                <a:extLst>
                  <a:ext uri="{FF2B5EF4-FFF2-40B4-BE49-F238E27FC236}">
                    <a16:creationId xmlns:a16="http://schemas.microsoft.com/office/drawing/2014/main" xmlns="" id="{A3D55A46-E38A-499F-97D6-7F5761E93D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475" y="2747588"/>
                <a:ext cx="0" cy="297115"/>
              </a:xfrm>
              <a:prstGeom prst="line">
                <a:avLst/>
              </a:prstGeom>
              <a:ln w="19050">
                <a:solidFill>
                  <a:srgbClr val="DE2309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0" name="Прямая соединительная линия 89">
              <a:extLst>
                <a:ext uri="{FF2B5EF4-FFF2-40B4-BE49-F238E27FC236}">
                  <a16:creationId xmlns:a16="http://schemas.microsoft.com/office/drawing/2014/main" xmlns="" id="{997B5BAE-2CF3-4289-AF9A-813A7B062D11}"/>
                </a:ext>
              </a:extLst>
            </p:cNvPr>
            <p:cNvCxnSpPr>
              <a:cxnSpLocks/>
            </p:cNvCxnSpPr>
            <p:nvPr/>
          </p:nvCxnSpPr>
          <p:spPr>
            <a:xfrm>
              <a:off x="1206596" y="1964819"/>
              <a:ext cx="2606628" cy="1192"/>
            </a:xfrm>
            <a:prstGeom prst="line">
              <a:avLst/>
            </a:prstGeom>
            <a:ln w="19050">
              <a:solidFill>
                <a:srgbClr val="DE230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>
              <a:extLst>
                <a:ext uri="{FF2B5EF4-FFF2-40B4-BE49-F238E27FC236}">
                  <a16:creationId xmlns:a16="http://schemas.microsoft.com/office/drawing/2014/main" xmlns="" id="{AA55DB0E-CF41-48FB-B9A9-DBBB7FEDE220}"/>
                </a:ext>
              </a:extLst>
            </p:cNvPr>
            <p:cNvCxnSpPr>
              <a:cxnSpLocks/>
            </p:cNvCxnSpPr>
            <p:nvPr/>
          </p:nvCxnSpPr>
          <p:spPr>
            <a:xfrm>
              <a:off x="1216175" y="3691162"/>
              <a:ext cx="501506" cy="0"/>
            </a:xfrm>
            <a:prstGeom prst="line">
              <a:avLst/>
            </a:prstGeom>
            <a:ln w="19050">
              <a:solidFill>
                <a:srgbClr val="DE230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0574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287" y="1715246"/>
            <a:ext cx="4809868" cy="343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786A9212-7F4E-4B7A-9AF1-C7BA4F0287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946731" y="1"/>
            <a:ext cx="3237418" cy="1213427"/>
          </a:xfrm>
          <a:prstGeom prst="rect">
            <a:avLst/>
          </a:prstGeom>
        </p:spPr>
      </p:pic>
      <p:grpSp>
        <p:nvGrpSpPr>
          <p:cNvPr id="13" name="Google Shape;315;p32">
            <a:extLst>
              <a:ext uri="{FF2B5EF4-FFF2-40B4-BE49-F238E27FC236}">
                <a16:creationId xmlns:a16="http://schemas.microsoft.com/office/drawing/2014/main" xmlns="" id="{097550D6-AF90-1E0D-16E5-E167161312FF}"/>
              </a:ext>
            </a:extLst>
          </p:cNvPr>
          <p:cNvGrpSpPr/>
          <p:nvPr/>
        </p:nvGrpSpPr>
        <p:grpSpPr>
          <a:xfrm>
            <a:off x="3196722" y="1506854"/>
            <a:ext cx="6219050" cy="3631383"/>
            <a:chOff x="1177450" y="241631"/>
            <a:chExt cx="6173152" cy="3616776"/>
          </a:xfrm>
        </p:grpSpPr>
        <p:sp>
          <p:nvSpPr>
            <p:cNvPr id="14" name="Google Shape;316;p32">
              <a:extLst>
                <a:ext uri="{FF2B5EF4-FFF2-40B4-BE49-F238E27FC236}">
                  <a16:creationId xmlns:a16="http://schemas.microsoft.com/office/drawing/2014/main" xmlns="" id="{930DB131-7452-4258-EA49-836D42D20A2C}"/>
                </a:ext>
              </a:extLst>
            </p:cNvPr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317;p32">
              <a:extLst>
                <a:ext uri="{FF2B5EF4-FFF2-40B4-BE49-F238E27FC236}">
                  <a16:creationId xmlns:a16="http://schemas.microsoft.com/office/drawing/2014/main" xmlns="" id="{8D80201B-E7A8-958B-B5CA-021B660739AE}"/>
                </a:ext>
              </a:extLst>
            </p:cNvPr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318;p32">
              <a:extLst>
                <a:ext uri="{FF2B5EF4-FFF2-40B4-BE49-F238E27FC236}">
                  <a16:creationId xmlns:a16="http://schemas.microsoft.com/office/drawing/2014/main" xmlns="" id="{0602B6DF-D725-9D3F-DCFA-F03C8E8EFB46}"/>
                </a:ext>
              </a:extLst>
            </p:cNvPr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319;p32">
              <a:extLst>
                <a:ext uri="{FF2B5EF4-FFF2-40B4-BE49-F238E27FC236}">
                  <a16:creationId xmlns:a16="http://schemas.microsoft.com/office/drawing/2014/main" xmlns="" id="{19B3528F-5BA3-251F-9C14-563E81A0ADC5}"/>
                </a:ext>
              </a:extLst>
            </p:cNvPr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AC3F8171-7189-4699-9B40-8F05996FFCD3}"/>
              </a:ext>
            </a:extLst>
          </p:cNvPr>
          <p:cNvSpPr txBox="1">
            <a:spLocks/>
          </p:cNvSpPr>
          <p:nvPr/>
        </p:nvSpPr>
        <p:spPr>
          <a:xfrm>
            <a:off x="381031" y="1198390"/>
            <a:ext cx="2968092" cy="1449563"/>
          </a:xfrm>
          <a:prstGeom prst="rect">
            <a:avLst/>
          </a:prstGeom>
        </p:spPr>
        <p:txBody>
          <a:bodyPr lIns="91438" tIns="45719" rIns="91438" bIns="45719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50"/>
              </a:spcAft>
              <a:buClr>
                <a:srgbClr val="F05522"/>
              </a:buClr>
              <a:buNone/>
            </a:pPr>
            <a:r>
              <a:rPr lang="ru-RU" sz="1200" dirty="0"/>
              <a:t>Доступ к сервису можно осуществить:</a:t>
            </a:r>
          </a:p>
          <a:p>
            <a:pPr marL="214313" indent="-214313">
              <a:spcAft>
                <a:spcPts val="450"/>
              </a:spcAft>
              <a:buClr>
                <a:srgbClr val="F05522"/>
              </a:buClr>
            </a:pPr>
            <a:r>
              <a:rPr lang="ru-RU" sz="1200" dirty="0"/>
              <a:t>Через главную страницу продукта</a:t>
            </a:r>
          </a:p>
          <a:p>
            <a:pPr marL="214313" indent="-214313">
              <a:spcAft>
                <a:spcPts val="450"/>
              </a:spcAft>
              <a:buClr>
                <a:srgbClr val="F05522"/>
              </a:buClr>
            </a:pPr>
            <a:r>
              <a:rPr lang="ru-RU" sz="1200" dirty="0"/>
              <a:t>В результате интеллектуального поиска</a:t>
            </a:r>
          </a:p>
          <a:p>
            <a:pPr marL="214313" indent="-214313">
              <a:spcAft>
                <a:spcPts val="450"/>
              </a:spcAft>
              <a:buClr>
                <a:srgbClr val="F05522"/>
              </a:buClr>
            </a:pPr>
            <a:r>
              <a:rPr lang="ru-RU" sz="1200" dirty="0"/>
              <a:t>Из СП 131.13330.2020</a:t>
            </a:r>
          </a:p>
          <a:p>
            <a:pPr marL="214313" indent="-214313">
              <a:spcAft>
                <a:spcPts val="450"/>
              </a:spcAft>
              <a:buClr>
                <a:srgbClr val="F05522"/>
              </a:buClr>
            </a:pPr>
            <a:endParaRPr lang="ru-RU" sz="1200" dirty="0"/>
          </a:p>
          <a:p>
            <a:pPr marL="0" indent="0">
              <a:spcAft>
                <a:spcPts val="450"/>
              </a:spcAft>
              <a:buClr>
                <a:srgbClr val="F05522"/>
              </a:buClr>
              <a:buNone/>
            </a:pPr>
            <a:endParaRPr lang="ru-RU" sz="1200" dirty="0">
              <a:solidFill>
                <a:srgbClr val="F05522"/>
              </a:solidFill>
            </a:endParaRPr>
          </a:p>
        </p:txBody>
      </p:sp>
      <p:sp>
        <p:nvSpPr>
          <p:cNvPr id="20" name="CustomShape 12">
            <a:extLst>
              <a:ext uri="{FF2B5EF4-FFF2-40B4-BE49-F238E27FC236}">
                <a16:creationId xmlns:a16="http://schemas.microsoft.com/office/drawing/2014/main" xmlns="" id="{1462D939-9A8B-B97D-763E-56BF762E77E2}"/>
              </a:ext>
            </a:extLst>
          </p:cNvPr>
          <p:cNvSpPr/>
          <p:nvPr/>
        </p:nvSpPr>
        <p:spPr>
          <a:xfrm>
            <a:off x="323014" y="970324"/>
            <a:ext cx="860499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 anchorCtr="0">
            <a:spAutoFit/>
          </a:bodyPr>
          <a:lstStyle/>
          <a:p>
            <a:pPr marL="0" lvl="1" algn="r"/>
            <a:r>
              <a:rPr lang="ru-RU" sz="1400" b="1" spc="-1" dirty="0">
                <a:solidFill>
                  <a:srgbClr val="F681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ВОЗМОЖНОСТИ РАБОТЫ С КЛИМАТИЧЕСКИМИ ПАРАМЕТРАМИ</a:t>
            </a:r>
          </a:p>
          <a:p>
            <a:pPr marL="0" lvl="1" algn="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ДОСТУПНОСТЬ СЕРВИСА В ПСС «ТЕХЭКСПЕРТ»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5" y="2647952"/>
            <a:ext cx="2654709" cy="21058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2" name="Скругленная соединительная линия 21"/>
          <p:cNvCxnSpPr>
            <a:cxnSpLocks/>
          </p:cNvCxnSpPr>
          <p:nvPr/>
        </p:nvCxnSpPr>
        <p:spPr>
          <a:xfrm rot="10800000" flipV="1">
            <a:off x="3070861" y="1927858"/>
            <a:ext cx="3684953" cy="1181102"/>
          </a:xfrm>
          <a:prstGeom prst="curved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stomShape 3">
            <a:extLst>
              <a:ext uri="{FF2B5EF4-FFF2-40B4-BE49-F238E27FC236}">
                <a16:creationId xmlns:a16="http://schemas.microsoft.com/office/drawing/2014/main" xmlns="" id="{8F8601F1-D00E-53D8-F480-FDEBCB3D29A8}"/>
              </a:ext>
            </a:extLst>
          </p:cNvPr>
          <p:cNvSpPr/>
          <p:nvPr/>
        </p:nvSpPr>
        <p:spPr>
          <a:xfrm>
            <a:off x="836294" y="332287"/>
            <a:ext cx="6991351" cy="5712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0625" tIns="25313" rIns="50625" bIns="25313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35"/>
              </a:spcBef>
            </a:pPr>
            <a:r>
              <a:rPr lang="ru-RU" sz="1600" b="1" spc="-1" dirty="0">
                <a:solidFill>
                  <a:srgbClr val="F05522"/>
                </a:solidFill>
                <a:latin typeface="+mj-lt"/>
              </a:rPr>
              <a:t>  ИНСТИТУТ СТРОИТЕЛЬНОЙ ФИЗИКИ РАЗРАБАТЫВАЕТ И СОПРОВОЖДАЕТ</a:t>
            </a:r>
          </a:p>
          <a:p>
            <a:pPr algn="ctr">
              <a:lnSpc>
                <a:spcPct val="90000"/>
              </a:lnSpc>
              <a:spcBef>
                <a:spcPts val="635"/>
              </a:spcBef>
            </a:pPr>
            <a:r>
              <a:rPr lang="ru-RU" sz="1600" b="1" spc="-1" dirty="0">
                <a:solidFill>
                  <a:srgbClr val="F05522"/>
                </a:solidFill>
                <a:latin typeface="+mj-lt"/>
              </a:rPr>
              <a:t>СП 131.13330.2020 СВОД ПРАВИЛ. ОН РАСПРОСТРАНЯЕТСЯ НА ВСЮ СТРАНУ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9DD7084-3FD8-97EF-E1B7-2DD87DEF36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404" y="324791"/>
            <a:ext cx="1206595" cy="6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48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765" y="1422465"/>
            <a:ext cx="5754651" cy="350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786A9212-7F4E-4B7A-9AF1-C7BA4F0287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946731" y="1"/>
            <a:ext cx="3237418" cy="1213427"/>
          </a:xfrm>
          <a:prstGeom prst="rect">
            <a:avLst/>
          </a:prstGeom>
        </p:spPr>
      </p:pic>
      <p:grpSp>
        <p:nvGrpSpPr>
          <p:cNvPr id="13" name="Google Shape;315;p32">
            <a:extLst>
              <a:ext uri="{FF2B5EF4-FFF2-40B4-BE49-F238E27FC236}">
                <a16:creationId xmlns:a16="http://schemas.microsoft.com/office/drawing/2014/main" xmlns="" id="{097550D6-AF90-1E0D-16E5-E167161312FF}"/>
              </a:ext>
            </a:extLst>
          </p:cNvPr>
          <p:cNvGrpSpPr/>
          <p:nvPr/>
        </p:nvGrpSpPr>
        <p:grpSpPr>
          <a:xfrm>
            <a:off x="1303104" y="1213428"/>
            <a:ext cx="7223676" cy="3715387"/>
            <a:chOff x="1177450" y="241631"/>
            <a:chExt cx="6173152" cy="3616776"/>
          </a:xfrm>
        </p:grpSpPr>
        <p:sp>
          <p:nvSpPr>
            <p:cNvPr id="14" name="Google Shape;316;p32">
              <a:extLst>
                <a:ext uri="{FF2B5EF4-FFF2-40B4-BE49-F238E27FC236}">
                  <a16:creationId xmlns:a16="http://schemas.microsoft.com/office/drawing/2014/main" xmlns="" id="{930DB131-7452-4258-EA49-836D42D20A2C}"/>
                </a:ext>
              </a:extLst>
            </p:cNvPr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317;p32">
              <a:extLst>
                <a:ext uri="{FF2B5EF4-FFF2-40B4-BE49-F238E27FC236}">
                  <a16:creationId xmlns:a16="http://schemas.microsoft.com/office/drawing/2014/main" xmlns="" id="{8D80201B-E7A8-958B-B5CA-021B660739AE}"/>
                </a:ext>
              </a:extLst>
            </p:cNvPr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318;p32">
              <a:extLst>
                <a:ext uri="{FF2B5EF4-FFF2-40B4-BE49-F238E27FC236}">
                  <a16:creationId xmlns:a16="http://schemas.microsoft.com/office/drawing/2014/main" xmlns="" id="{0602B6DF-D725-9D3F-DCFA-F03C8E8EFB46}"/>
                </a:ext>
              </a:extLst>
            </p:cNvPr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319;p32">
              <a:extLst>
                <a:ext uri="{FF2B5EF4-FFF2-40B4-BE49-F238E27FC236}">
                  <a16:creationId xmlns:a16="http://schemas.microsoft.com/office/drawing/2014/main" xmlns="" id="{19B3528F-5BA3-251F-9C14-563E81A0ADC5}"/>
                </a:ext>
              </a:extLst>
            </p:cNvPr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CustomShape 12">
            <a:extLst>
              <a:ext uri="{FF2B5EF4-FFF2-40B4-BE49-F238E27FC236}">
                <a16:creationId xmlns:a16="http://schemas.microsoft.com/office/drawing/2014/main" xmlns="" id="{1462D939-9A8B-B97D-763E-56BF762E77E2}"/>
              </a:ext>
            </a:extLst>
          </p:cNvPr>
          <p:cNvSpPr/>
          <p:nvPr/>
        </p:nvSpPr>
        <p:spPr>
          <a:xfrm>
            <a:off x="736151" y="650511"/>
            <a:ext cx="7222563" cy="5463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 anchorCtr="0">
            <a:spAutoFit/>
          </a:bodyPr>
          <a:lstStyle/>
          <a:p>
            <a:pPr marL="0" lvl="1" algn="r">
              <a:lnSpc>
                <a:spcPct val="90000"/>
              </a:lnSpc>
              <a:spcBef>
                <a:spcPts val="600"/>
              </a:spcBef>
            </a:pPr>
            <a:r>
              <a:rPr lang="en-US" sz="1400" b="1" spc="-1" dirty="0">
                <a:solidFill>
                  <a:srgbClr val="F681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SMART-</a:t>
            </a:r>
            <a:r>
              <a:rPr lang="ru-RU" sz="1400" b="1" spc="-1" dirty="0">
                <a:solidFill>
                  <a:srgbClr val="F681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СЕРВИС: СТРОИТЕЛЬНАЯ КЛИМАТОЛОГИЯ</a:t>
            </a:r>
          </a:p>
          <a:p>
            <a:pPr marL="0" lvl="1">
              <a:spcBef>
                <a:spcPts val="600"/>
              </a:spcBef>
            </a:pPr>
            <a:r>
              <a:rPr lang="ru-RU" sz="1200" b="1" spc="-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Климатические параметры холодного периода года (таблица 3.1. СП 131.13330.2020)</a:t>
            </a:r>
            <a:endParaRPr lang="ru-RU" sz="1200" b="1" dirty="0">
              <a:solidFill>
                <a:srgbClr val="404040"/>
              </a:solidFill>
            </a:endParaRPr>
          </a:p>
        </p:txBody>
      </p:sp>
      <p:sp>
        <p:nvSpPr>
          <p:cNvPr id="22" name="CustomShape 3">
            <a:extLst>
              <a:ext uri="{FF2B5EF4-FFF2-40B4-BE49-F238E27FC236}">
                <a16:creationId xmlns:a16="http://schemas.microsoft.com/office/drawing/2014/main" xmlns="" id="{8F8601F1-D00E-53D8-F480-FDEBCB3D29A8}"/>
              </a:ext>
            </a:extLst>
          </p:cNvPr>
          <p:cNvSpPr/>
          <p:nvPr/>
        </p:nvSpPr>
        <p:spPr>
          <a:xfrm>
            <a:off x="30480" y="382821"/>
            <a:ext cx="7937405" cy="2450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0625" tIns="25313" rIns="50625" bIns="25313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35"/>
              </a:spcBef>
            </a:pPr>
            <a:r>
              <a:rPr lang="ru-RU" sz="1400" b="1" spc="-1" dirty="0">
                <a:solidFill>
                  <a:srgbClr val="F05522"/>
                </a:solidFill>
                <a:latin typeface="+mj-lt"/>
              </a:rPr>
              <a:t>   ОЧЕНЬ СЛОЖНЫЙ СП, СОСТОЯЩИЙ ИЗ МНОЖЕСТВА ТАБЛИЦ, ЗАКЛЮЧЕННЫХ В «ПЛОСКИЙ» ТЕКСТ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5EFDCA5-869F-9619-956F-AF8C46DF3D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404" y="324791"/>
            <a:ext cx="1206595" cy="681549"/>
          </a:xfrm>
          <a:prstGeom prst="rect">
            <a:avLst/>
          </a:prstGeom>
        </p:spPr>
      </p:pic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xmlns="" id="{D045FFD1-B68B-728D-5103-15AFC6E8CA4C}"/>
              </a:ext>
            </a:extLst>
          </p:cNvPr>
          <p:cNvSpPr/>
          <p:nvPr/>
        </p:nvSpPr>
        <p:spPr>
          <a:xfrm>
            <a:off x="1" y="0"/>
            <a:ext cx="1067950" cy="5143500"/>
          </a:xfrm>
          <a:custGeom>
            <a:avLst/>
            <a:gdLst>
              <a:gd name="connsiteX0" fmla="*/ 0 w 1429563"/>
              <a:gd name="connsiteY0" fmla="*/ 0 h 6858000"/>
              <a:gd name="connsiteX1" fmla="*/ 208399 w 1429563"/>
              <a:gd name="connsiteY1" fmla="*/ 0 h 6858000"/>
              <a:gd name="connsiteX2" fmla="*/ 208371 w 1429563"/>
              <a:gd name="connsiteY2" fmla="*/ 304 h 6858000"/>
              <a:gd name="connsiteX3" fmla="*/ 1351326 w 1429563"/>
              <a:gd name="connsiteY3" fmla="*/ 6668860 h 6858000"/>
              <a:gd name="connsiteX4" fmla="*/ 1429563 w 1429563"/>
              <a:gd name="connsiteY4" fmla="*/ 6858000 h 6858000"/>
              <a:gd name="connsiteX5" fmla="*/ 0 w 142956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9563" h="6858000">
                <a:moveTo>
                  <a:pt x="0" y="0"/>
                </a:moveTo>
                <a:lnTo>
                  <a:pt x="208399" y="0"/>
                </a:lnTo>
                <a:lnTo>
                  <a:pt x="208371" y="304"/>
                </a:lnTo>
                <a:cubicBezTo>
                  <a:pt x="150221" y="1190366"/>
                  <a:pt x="557267" y="4644178"/>
                  <a:pt x="1351326" y="6668860"/>
                </a:cubicBezTo>
                <a:lnTo>
                  <a:pt x="142956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53000">
                <a:srgbClr val="DE2309"/>
              </a:gs>
              <a:gs pos="100000">
                <a:srgbClr val="F59924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126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786A9212-7F4E-4B7A-9AF1-C7BA4F0287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946731" y="1"/>
            <a:ext cx="3237418" cy="1213427"/>
          </a:xfrm>
          <a:prstGeom prst="rect">
            <a:avLst/>
          </a:prstGeom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436" y="1005037"/>
            <a:ext cx="4543425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oogle Shape;315;p32">
            <a:extLst>
              <a:ext uri="{FF2B5EF4-FFF2-40B4-BE49-F238E27FC236}">
                <a16:creationId xmlns:a16="http://schemas.microsoft.com/office/drawing/2014/main" xmlns="" id="{097550D6-AF90-1E0D-16E5-E167161312FF}"/>
              </a:ext>
            </a:extLst>
          </p:cNvPr>
          <p:cNvGrpSpPr/>
          <p:nvPr/>
        </p:nvGrpSpPr>
        <p:grpSpPr>
          <a:xfrm>
            <a:off x="3612072" y="972422"/>
            <a:ext cx="7662788" cy="4093572"/>
            <a:chOff x="1177450" y="241631"/>
            <a:chExt cx="6173152" cy="3616776"/>
          </a:xfrm>
        </p:grpSpPr>
        <p:sp>
          <p:nvSpPr>
            <p:cNvPr id="14" name="Google Shape;316;p32">
              <a:extLst>
                <a:ext uri="{FF2B5EF4-FFF2-40B4-BE49-F238E27FC236}">
                  <a16:creationId xmlns:a16="http://schemas.microsoft.com/office/drawing/2014/main" xmlns="" id="{930DB131-7452-4258-EA49-836D42D20A2C}"/>
                </a:ext>
              </a:extLst>
            </p:cNvPr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317;p32">
              <a:extLst>
                <a:ext uri="{FF2B5EF4-FFF2-40B4-BE49-F238E27FC236}">
                  <a16:creationId xmlns:a16="http://schemas.microsoft.com/office/drawing/2014/main" xmlns="" id="{8D80201B-E7A8-958B-B5CA-021B660739AE}"/>
                </a:ext>
              </a:extLst>
            </p:cNvPr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318;p32">
              <a:extLst>
                <a:ext uri="{FF2B5EF4-FFF2-40B4-BE49-F238E27FC236}">
                  <a16:creationId xmlns:a16="http://schemas.microsoft.com/office/drawing/2014/main" xmlns="" id="{0602B6DF-D725-9D3F-DCFA-F03C8E8EFB46}"/>
                </a:ext>
              </a:extLst>
            </p:cNvPr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319;p32">
              <a:extLst>
                <a:ext uri="{FF2B5EF4-FFF2-40B4-BE49-F238E27FC236}">
                  <a16:creationId xmlns:a16="http://schemas.microsoft.com/office/drawing/2014/main" xmlns="" id="{19B3528F-5BA3-251F-9C14-563E81A0ADC5}"/>
                </a:ext>
              </a:extLst>
            </p:cNvPr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Прямоугольник 6">
            <a:extLst>
              <a:ext uri="{FF2B5EF4-FFF2-40B4-BE49-F238E27FC236}">
                <a16:creationId xmlns:a16="http://schemas.microsoft.com/office/drawing/2014/main" xmlns="" id="{9AC6FE6D-74A9-F52B-D1E8-92C3B7427A41}"/>
              </a:ext>
            </a:extLst>
          </p:cNvPr>
          <p:cNvSpPr/>
          <p:nvPr/>
        </p:nvSpPr>
        <p:spPr>
          <a:xfrm>
            <a:off x="-4" y="3322845"/>
            <a:ext cx="4632964" cy="1016316"/>
          </a:xfrm>
          <a:custGeom>
            <a:avLst/>
            <a:gdLst>
              <a:gd name="connsiteX0" fmla="*/ 0 w 7823265"/>
              <a:gd name="connsiteY0" fmla="*/ 0 h 1333500"/>
              <a:gd name="connsiteX1" fmla="*/ 7823265 w 7823265"/>
              <a:gd name="connsiteY1" fmla="*/ 0 h 1333500"/>
              <a:gd name="connsiteX2" fmla="*/ 7823265 w 7823265"/>
              <a:gd name="connsiteY2" fmla="*/ 1333500 h 1333500"/>
              <a:gd name="connsiteX3" fmla="*/ 0 w 7823265"/>
              <a:gd name="connsiteY3" fmla="*/ 1333500 h 1333500"/>
              <a:gd name="connsiteX4" fmla="*/ 0 w 7823265"/>
              <a:gd name="connsiteY4" fmla="*/ 0 h 1333500"/>
              <a:gd name="connsiteX0" fmla="*/ 0 w 7823265"/>
              <a:gd name="connsiteY0" fmla="*/ 0 h 1333500"/>
              <a:gd name="connsiteX1" fmla="*/ 7823265 w 7823265"/>
              <a:gd name="connsiteY1" fmla="*/ 0 h 1333500"/>
              <a:gd name="connsiteX2" fmla="*/ 7432740 w 7823265"/>
              <a:gd name="connsiteY2" fmla="*/ 1333500 h 1333500"/>
              <a:gd name="connsiteX3" fmla="*/ 0 w 7823265"/>
              <a:gd name="connsiteY3" fmla="*/ 1333500 h 1333500"/>
              <a:gd name="connsiteX4" fmla="*/ 0 w 7823265"/>
              <a:gd name="connsiteY4" fmla="*/ 0 h 1333500"/>
              <a:gd name="connsiteX0" fmla="*/ 0 w 7823265"/>
              <a:gd name="connsiteY0" fmla="*/ 0 h 1333500"/>
              <a:gd name="connsiteX1" fmla="*/ 7823265 w 7823265"/>
              <a:gd name="connsiteY1" fmla="*/ 0 h 1333500"/>
              <a:gd name="connsiteX2" fmla="*/ 7654990 w 7823265"/>
              <a:gd name="connsiteY2" fmla="*/ 581025 h 1333500"/>
              <a:gd name="connsiteX3" fmla="*/ 7432740 w 7823265"/>
              <a:gd name="connsiteY3" fmla="*/ 1333500 h 1333500"/>
              <a:gd name="connsiteX4" fmla="*/ 0 w 7823265"/>
              <a:gd name="connsiteY4" fmla="*/ 1333500 h 1333500"/>
              <a:gd name="connsiteX5" fmla="*/ 0 w 7823265"/>
              <a:gd name="connsiteY5" fmla="*/ 0 h 1333500"/>
              <a:gd name="connsiteX0" fmla="*/ 0 w 7823265"/>
              <a:gd name="connsiteY0" fmla="*/ 0 h 1333500"/>
              <a:gd name="connsiteX1" fmla="*/ 7823265 w 7823265"/>
              <a:gd name="connsiteY1" fmla="*/ 0 h 1333500"/>
              <a:gd name="connsiteX2" fmla="*/ 7654990 w 7823265"/>
              <a:gd name="connsiteY2" fmla="*/ 581025 h 1333500"/>
              <a:gd name="connsiteX3" fmla="*/ 7432740 w 7823265"/>
              <a:gd name="connsiteY3" fmla="*/ 1333500 h 1333500"/>
              <a:gd name="connsiteX4" fmla="*/ 0 w 7823265"/>
              <a:gd name="connsiteY4" fmla="*/ 1333500 h 1333500"/>
              <a:gd name="connsiteX5" fmla="*/ 0 w 7823265"/>
              <a:gd name="connsiteY5" fmla="*/ 0 h 1333500"/>
              <a:gd name="connsiteX0" fmla="*/ 0 w 7654990"/>
              <a:gd name="connsiteY0" fmla="*/ 0 h 1333500"/>
              <a:gd name="connsiteX1" fmla="*/ 7499415 w 7654990"/>
              <a:gd name="connsiteY1" fmla="*/ 0 h 1333500"/>
              <a:gd name="connsiteX2" fmla="*/ 7654990 w 7654990"/>
              <a:gd name="connsiteY2" fmla="*/ 581025 h 1333500"/>
              <a:gd name="connsiteX3" fmla="*/ 7432740 w 7654990"/>
              <a:gd name="connsiteY3" fmla="*/ 1333500 h 1333500"/>
              <a:gd name="connsiteX4" fmla="*/ 0 w 7654990"/>
              <a:gd name="connsiteY4" fmla="*/ 1333500 h 1333500"/>
              <a:gd name="connsiteX5" fmla="*/ 0 w 7654990"/>
              <a:gd name="connsiteY5" fmla="*/ 0 h 1333500"/>
              <a:gd name="connsiteX0" fmla="*/ 0 w 7661340"/>
              <a:gd name="connsiteY0" fmla="*/ 0 h 1333500"/>
              <a:gd name="connsiteX1" fmla="*/ 7499415 w 7661340"/>
              <a:gd name="connsiteY1" fmla="*/ 0 h 1333500"/>
              <a:gd name="connsiteX2" fmla="*/ 7661340 w 7661340"/>
              <a:gd name="connsiteY2" fmla="*/ 441325 h 1333500"/>
              <a:gd name="connsiteX3" fmla="*/ 7432740 w 7661340"/>
              <a:gd name="connsiteY3" fmla="*/ 1333500 h 1333500"/>
              <a:gd name="connsiteX4" fmla="*/ 0 w 7661340"/>
              <a:gd name="connsiteY4" fmla="*/ 1333500 h 1333500"/>
              <a:gd name="connsiteX5" fmla="*/ 0 w 7661340"/>
              <a:gd name="connsiteY5" fmla="*/ 0 h 1333500"/>
              <a:gd name="connsiteX0" fmla="*/ 0 w 7661340"/>
              <a:gd name="connsiteY0" fmla="*/ 0 h 1333500"/>
              <a:gd name="connsiteX1" fmla="*/ 7499415 w 7661340"/>
              <a:gd name="connsiteY1" fmla="*/ 0 h 1333500"/>
              <a:gd name="connsiteX2" fmla="*/ 7661340 w 7661340"/>
              <a:gd name="connsiteY2" fmla="*/ 441325 h 1333500"/>
              <a:gd name="connsiteX3" fmla="*/ 7343840 w 7661340"/>
              <a:gd name="connsiteY3" fmla="*/ 1333500 h 1333500"/>
              <a:gd name="connsiteX4" fmla="*/ 0 w 7661340"/>
              <a:gd name="connsiteY4" fmla="*/ 1333500 h 1333500"/>
              <a:gd name="connsiteX5" fmla="*/ 0 w 7661340"/>
              <a:gd name="connsiteY5" fmla="*/ 0 h 1333500"/>
              <a:gd name="connsiteX0" fmla="*/ 1181100 w 8842440"/>
              <a:gd name="connsiteY0" fmla="*/ 0 h 1333500"/>
              <a:gd name="connsiteX1" fmla="*/ 8680515 w 8842440"/>
              <a:gd name="connsiteY1" fmla="*/ 0 h 1333500"/>
              <a:gd name="connsiteX2" fmla="*/ 8842440 w 8842440"/>
              <a:gd name="connsiteY2" fmla="*/ 441325 h 1333500"/>
              <a:gd name="connsiteX3" fmla="*/ 8524940 w 8842440"/>
              <a:gd name="connsiteY3" fmla="*/ 1333500 h 1333500"/>
              <a:gd name="connsiteX4" fmla="*/ 0 w 8842440"/>
              <a:gd name="connsiteY4" fmla="*/ 1333500 h 1333500"/>
              <a:gd name="connsiteX5" fmla="*/ 1181100 w 8842440"/>
              <a:gd name="connsiteY5" fmla="*/ 0 h 1333500"/>
              <a:gd name="connsiteX0" fmla="*/ 0 w 8861490"/>
              <a:gd name="connsiteY0" fmla="*/ 0 h 1333500"/>
              <a:gd name="connsiteX1" fmla="*/ 8699565 w 8861490"/>
              <a:gd name="connsiteY1" fmla="*/ 0 h 1333500"/>
              <a:gd name="connsiteX2" fmla="*/ 8861490 w 8861490"/>
              <a:gd name="connsiteY2" fmla="*/ 441325 h 1333500"/>
              <a:gd name="connsiteX3" fmla="*/ 8543990 w 8861490"/>
              <a:gd name="connsiteY3" fmla="*/ 1333500 h 1333500"/>
              <a:gd name="connsiteX4" fmla="*/ 19050 w 8861490"/>
              <a:gd name="connsiteY4" fmla="*/ 1333500 h 1333500"/>
              <a:gd name="connsiteX5" fmla="*/ 0 w 8861490"/>
              <a:gd name="connsiteY5" fmla="*/ 0 h 1333500"/>
              <a:gd name="connsiteX0" fmla="*/ 6350 w 8867840"/>
              <a:gd name="connsiteY0" fmla="*/ 0 h 1333500"/>
              <a:gd name="connsiteX1" fmla="*/ 8705915 w 8867840"/>
              <a:gd name="connsiteY1" fmla="*/ 0 h 1333500"/>
              <a:gd name="connsiteX2" fmla="*/ 8867840 w 8867840"/>
              <a:gd name="connsiteY2" fmla="*/ 441325 h 1333500"/>
              <a:gd name="connsiteX3" fmla="*/ 8550340 w 8867840"/>
              <a:gd name="connsiteY3" fmla="*/ 1333500 h 1333500"/>
              <a:gd name="connsiteX4" fmla="*/ 0 w 8867840"/>
              <a:gd name="connsiteY4" fmla="*/ 1333500 h 1333500"/>
              <a:gd name="connsiteX5" fmla="*/ 6350 w 8867840"/>
              <a:gd name="connsiteY5" fmla="*/ 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67840" h="1333500">
                <a:moveTo>
                  <a:pt x="6350" y="0"/>
                </a:moveTo>
                <a:lnTo>
                  <a:pt x="8705915" y="0"/>
                </a:lnTo>
                <a:lnTo>
                  <a:pt x="8867840" y="441325"/>
                </a:lnTo>
                <a:lnTo>
                  <a:pt x="8550340" y="1333500"/>
                </a:lnTo>
                <a:lnTo>
                  <a:pt x="0" y="1333500"/>
                </a:lnTo>
                <a:cubicBezTo>
                  <a:pt x="2117" y="889000"/>
                  <a:pt x="4233" y="444500"/>
                  <a:pt x="6350" y="0"/>
                </a:cubicBezTo>
                <a:close/>
              </a:path>
            </a:pathLst>
          </a:custGeom>
          <a:gradFill>
            <a:gsLst>
              <a:gs pos="23000">
                <a:srgbClr val="F05522"/>
              </a:gs>
              <a:gs pos="100000">
                <a:srgbClr val="F6811E"/>
              </a:gs>
            </a:gsLst>
            <a:lin ang="14400000" scaled="0"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ru-RU" dirty="0"/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AC3F8171-7189-4699-9B40-8F05996FFCD3}"/>
              </a:ext>
            </a:extLst>
          </p:cNvPr>
          <p:cNvSpPr txBox="1">
            <a:spLocks/>
          </p:cNvSpPr>
          <p:nvPr/>
        </p:nvSpPr>
        <p:spPr>
          <a:xfrm>
            <a:off x="526223" y="1146681"/>
            <a:ext cx="3681045" cy="1989506"/>
          </a:xfrm>
          <a:prstGeom prst="rect">
            <a:avLst/>
          </a:prstGeom>
        </p:spPr>
        <p:txBody>
          <a:bodyPr lIns="91438" tIns="45719" rIns="91438" bIns="45719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/>
              <a:t>Сервис включает (</a:t>
            </a:r>
            <a:r>
              <a:rPr lang="ru-RU" sz="1200" i="1" dirty="0"/>
              <a:t>по состоянию на апрель 2024</a:t>
            </a:r>
            <a:r>
              <a:rPr lang="ru-RU" sz="1200" dirty="0"/>
              <a:t>):</a:t>
            </a:r>
          </a:p>
          <a:p>
            <a:pPr marL="214313" indent="-214313">
              <a:spcAft>
                <a:spcPts val="450"/>
              </a:spcAft>
              <a:buClr>
                <a:srgbClr val="F05522"/>
              </a:buClr>
            </a:pPr>
            <a:r>
              <a:rPr lang="ru-RU" sz="1200" dirty="0"/>
              <a:t>климатические параметры холодного периода года</a:t>
            </a:r>
          </a:p>
          <a:p>
            <a:pPr marL="214313" indent="-214313">
              <a:spcAft>
                <a:spcPts val="450"/>
              </a:spcAft>
              <a:buClr>
                <a:srgbClr val="F05522"/>
              </a:buClr>
            </a:pPr>
            <a:r>
              <a:rPr lang="ru-RU" sz="1200" dirty="0"/>
              <a:t>климатические параметры теплого периода года</a:t>
            </a:r>
          </a:p>
          <a:p>
            <a:pPr marL="214313" indent="-214313">
              <a:spcAft>
                <a:spcPts val="450"/>
              </a:spcAft>
              <a:buClr>
                <a:srgbClr val="F05522"/>
              </a:buClr>
            </a:pPr>
            <a:r>
              <a:rPr lang="ru-RU" sz="1200" dirty="0"/>
              <a:t>средние месячную и годовую температуры воздуха</a:t>
            </a:r>
          </a:p>
          <a:p>
            <a:pPr marL="214313" indent="-214313">
              <a:spcAft>
                <a:spcPts val="450"/>
              </a:spcAft>
              <a:buClr>
                <a:srgbClr val="F05522"/>
              </a:buClr>
            </a:pPr>
            <a:r>
              <a:rPr lang="ru-RU" sz="1200" dirty="0"/>
              <a:t>среднее месячное и годовое парциальное давление водяного пара</a:t>
            </a:r>
          </a:p>
          <a:p>
            <a:pPr marL="0" indent="0">
              <a:buNone/>
            </a:pPr>
            <a:endParaRPr lang="ru-RU" sz="1200" dirty="0"/>
          </a:p>
        </p:txBody>
      </p:sp>
      <p:sp>
        <p:nvSpPr>
          <p:cNvPr id="20" name="CustomShape 12">
            <a:extLst>
              <a:ext uri="{FF2B5EF4-FFF2-40B4-BE49-F238E27FC236}">
                <a16:creationId xmlns:a16="http://schemas.microsoft.com/office/drawing/2014/main" xmlns="" id="{1462D939-9A8B-B97D-763E-56BF762E77E2}"/>
              </a:ext>
            </a:extLst>
          </p:cNvPr>
          <p:cNvSpPr/>
          <p:nvPr/>
        </p:nvSpPr>
        <p:spPr>
          <a:xfrm>
            <a:off x="1146745" y="450192"/>
            <a:ext cx="6407147" cy="3401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 anchorCtr="0">
            <a:spAutoFit/>
          </a:bodyPr>
          <a:lstStyle/>
          <a:p>
            <a:pPr marL="0" lvl="1" algn="ctr">
              <a:lnSpc>
                <a:spcPct val="90000"/>
              </a:lnSpc>
              <a:spcBef>
                <a:spcPts val="846"/>
              </a:spcBef>
            </a:pPr>
            <a:r>
              <a:rPr lang="ru-RU" b="1" spc="-1" dirty="0">
                <a:solidFill>
                  <a:srgbClr val="F681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СДЕЛАТЬ НЕМНОЖЕЧКО УМНЫМ (</a:t>
            </a:r>
            <a:r>
              <a:rPr lang="en-US" b="1" spc="-1" dirty="0">
                <a:solidFill>
                  <a:srgbClr val="F681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SMART</a:t>
            </a:r>
            <a:r>
              <a:rPr lang="ru-RU" b="1" spc="-1" dirty="0">
                <a:solidFill>
                  <a:srgbClr val="F681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СТАНДАРТ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090" y="3433118"/>
            <a:ext cx="4432996" cy="7617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</a:rPr>
              <a:t>SMART-сервис «Строительная климатология» содержит данные в табличном виде</a:t>
            </a:r>
            <a:br>
              <a:rPr lang="ru-RU" sz="1500" dirty="0">
                <a:solidFill>
                  <a:schemeClr val="bg1"/>
                </a:solidFill>
              </a:rPr>
            </a:br>
            <a:r>
              <a:rPr lang="ru-RU" sz="1500" dirty="0">
                <a:solidFill>
                  <a:schemeClr val="bg1"/>
                </a:solidFill>
              </a:rPr>
              <a:t>о климатических показателях из СП 131.13330.2020</a:t>
            </a:r>
            <a:endParaRPr lang="ru-RU" sz="15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E92C589-7068-8788-4EC3-B86A727153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404" y="324791"/>
            <a:ext cx="1206595" cy="6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51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786A9212-7F4E-4B7A-9AF1-C7BA4F0287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946731" y="1"/>
            <a:ext cx="3237418" cy="1213427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216" y="1184781"/>
            <a:ext cx="5461796" cy="360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oogle Shape;315;p32">
            <a:extLst>
              <a:ext uri="{FF2B5EF4-FFF2-40B4-BE49-F238E27FC236}">
                <a16:creationId xmlns:a16="http://schemas.microsoft.com/office/drawing/2014/main" xmlns="" id="{097550D6-AF90-1E0D-16E5-E167161312FF}"/>
              </a:ext>
            </a:extLst>
          </p:cNvPr>
          <p:cNvGrpSpPr/>
          <p:nvPr/>
        </p:nvGrpSpPr>
        <p:grpSpPr>
          <a:xfrm>
            <a:off x="2952514" y="1059906"/>
            <a:ext cx="7662788" cy="4093572"/>
            <a:chOff x="1177450" y="241631"/>
            <a:chExt cx="6173152" cy="3616776"/>
          </a:xfrm>
        </p:grpSpPr>
        <p:sp>
          <p:nvSpPr>
            <p:cNvPr id="14" name="Google Shape;316;p32">
              <a:extLst>
                <a:ext uri="{FF2B5EF4-FFF2-40B4-BE49-F238E27FC236}">
                  <a16:creationId xmlns:a16="http://schemas.microsoft.com/office/drawing/2014/main" xmlns="" id="{930DB131-7452-4258-EA49-836D42D20A2C}"/>
                </a:ext>
              </a:extLst>
            </p:cNvPr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317;p32">
              <a:extLst>
                <a:ext uri="{FF2B5EF4-FFF2-40B4-BE49-F238E27FC236}">
                  <a16:creationId xmlns:a16="http://schemas.microsoft.com/office/drawing/2014/main" xmlns="" id="{8D80201B-E7A8-958B-B5CA-021B660739AE}"/>
                </a:ext>
              </a:extLst>
            </p:cNvPr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318;p32">
              <a:extLst>
                <a:ext uri="{FF2B5EF4-FFF2-40B4-BE49-F238E27FC236}">
                  <a16:creationId xmlns:a16="http://schemas.microsoft.com/office/drawing/2014/main" xmlns="" id="{0602B6DF-D725-9D3F-DCFA-F03C8E8EFB46}"/>
                </a:ext>
              </a:extLst>
            </p:cNvPr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319;p32">
              <a:extLst>
                <a:ext uri="{FF2B5EF4-FFF2-40B4-BE49-F238E27FC236}">
                  <a16:creationId xmlns:a16="http://schemas.microsoft.com/office/drawing/2014/main" xmlns="" id="{19B3528F-5BA3-251F-9C14-563E81A0ADC5}"/>
                </a:ext>
              </a:extLst>
            </p:cNvPr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Прямоугольник 6">
            <a:extLst>
              <a:ext uri="{FF2B5EF4-FFF2-40B4-BE49-F238E27FC236}">
                <a16:creationId xmlns:a16="http://schemas.microsoft.com/office/drawing/2014/main" xmlns="" id="{9AC6FE6D-74A9-F52B-D1E8-92C3B7427A41}"/>
              </a:ext>
            </a:extLst>
          </p:cNvPr>
          <p:cNvSpPr/>
          <p:nvPr/>
        </p:nvSpPr>
        <p:spPr>
          <a:xfrm>
            <a:off x="0" y="3668374"/>
            <a:ext cx="4051638" cy="952928"/>
          </a:xfrm>
          <a:custGeom>
            <a:avLst/>
            <a:gdLst>
              <a:gd name="connsiteX0" fmla="*/ 0 w 7823265"/>
              <a:gd name="connsiteY0" fmla="*/ 0 h 1333500"/>
              <a:gd name="connsiteX1" fmla="*/ 7823265 w 7823265"/>
              <a:gd name="connsiteY1" fmla="*/ 0 h 1333500"/>
              <a:gd name="connsiteX2" fmla="*/ 7823265 w 7823265"/>
              <a:gd name="connsiteY2" fmla="*/ 1333500 h 1333500"/>
              <a:gd name="connsiteX3" fmla="*/ 0 w 7823265"/>
              <a:gd name="connsiteY3" fmla="*/ 1333500 h 1333500"/>
              <a:gd name="connsiteX4" fmla="*/ 0 w 7823265"/>
              <a:gd name="connsiteY4" fmla="*/ 0 h 1333500"/>
              <a:gd name="connsiteX0" fmla="*/ 0 w 7823265"/>
              <a:gd name="connsiteY0" fmla="*/ 0 h 1333500"/>
              <a:gd name="connsiteX1" fmla="*/ 7823265 w 7823265"/>
              <a:gd name="connsiteY1" fmla="*/ 0 h 1333500"/>
              <a:gd name="connsiteX2" fmla="*/ 7432740 w 7823265"/>
              <a:gd name="connsiteY2" fmla="*/ 1333500 h 1333500"/>
              <a:gd name="connsiteX3" fmla="*/ 0 w 7823265"/>
              <a:gd name="connsiteY3" fmla="*/ 1333500 h 1333500"/>
              <a:gd name="connsiteX4" fmla="*/ 0 w 7823265"/>
              <a:gd name="connsiteY4" fmla="*/ 0 h 1333500"/>
              <a:gd name="connsiteX0" fmla="*/ 0 w 7823265"/>
              <a:gd name="connsiteY0" fmla="*/ 0 h 1333500"/>
              <a:gd name="connsiteX1" fmla="*/ 7823265 w 7823265"/>
              <a:gd name="connsiteY1" fmla="*/ 0 h 1333500"/>
              <a:gd name="connsiteX2" fmla="*/ 7654990 w 7823265"/>
              <a:gd name="connsiteY2" fmla="*/ 581025 h 1333500"/>
              <a:gd name="connsiteX3" fmla="*/ 7432740 w 7823265"/>
              <a:gd name="connsiteY3" fmla="*/ 1333500 h 1333500"/>
              <a:gd name="connsiteX4" fmla="*/ 0 w 7823265"/>
              <a:gd name="connsiteY4" fmla="*/ 1333500 h 1333500"/>
              <a:gd name="connsiteX5" fmla="*/ 0 w 7823265"/>
              <a:gd name="connsiteY5" fmla="*/ 0 h 1333500"/>
              <a:gd name="connsiteX0" fmla="*/ 0 w 7823265"/>
              <a:gd name="connsiteY0" fmla="*/ 0 h 1333500"/>
              <a:gd name="connsiteX1" fmla="*/ 7823265 w 7823265"/>
              <a:gd name="connsiteY1" fmla="*/ 0 h 1333500"/>
              <a:gd name="connsiteX2" fmla="*/ 7654990 w 7823265"/>
              <a:gd name="connsiteY2" fmla="*/ 581025 h 1333500"/>
              <a:gd name="connsiteX3" fmla="*/ 7432740 w 7823265"/>
              <a:gd name="connsiteY3" fmla="*/ 1333500 h 1333500"/>
              <a:gd name="connsiteX4" fmla="*/ 0 w 7823265"/>
              <a:gd name="connsiteY4" fmla="*/ 1333500 h 1333500"/>
              <a:gd name="connsiteX5" fmla="*/ 0 w 7823265"/>
              <a:gd name="connsiteY5" fmla="*/ 0 h 1333500"/>
              <a:gd name="connsiteX0" fmla="*/ 0 w 7654990"/>
              <a:gd name="connsiteY0" fmla="*/ 0 h 1333500"/>
              <a:gd name="connsiteX1" fmla="*/ 7499415 w 7654990"/>
              <a:gd name="connsiteY1" fmla="*/ 0 h 1333500"/>
              <a:gd name="connsiteX2" fmla="*/ 7654990 w 7654990"/>
              <a:gd name="connsiteY2" fmla="*/ 581025 h 1333500"/>
              <a:gd name="connsiteX3" fmla="*/ 7432740 w 7654990"/>
              <a:gd name="connsiteY3" fmla="*/ 1333500 h 1333500"/>
              <a:gd name="connsiteX4" fmla="*/ 0 w 7654990"/>
              <a:gd name="connsiteY4" fmla="*/ 1333500 h 1333500"/>
              <a:gd name="connsiteX5" fmla="*/ 0 w 7654990"/>
              <a:gd name="connsiteY5" fmla="*/ 0 h 1333500"/>
              <a:gd name="connsiteX0" fmla="*/ 0 w 7661340"/>
              <a:gd name="connsiteY0" fmla="*/ 0 h 1333500"/>
              <a:gd name="connsiteX1" fmla="*/ 7499415 w 7661340"/>
              <a:gd name="connsiteY1" fmla="*/ 0 h 1333500"/>
              <a:gd name="connsiteX2" fmla="*/ 7661340 w 7661340"/>
              <a:gd name="connsiteY2" fmla="*/ 441325 h 1333500"/>
              <a:gd name="connsiteX3" fmla="*/ 7432740 w 7661340"/>
              <a:gd name="connsiteY3" fmla="*/ 1333500 h 1333500"/>
              <a:gd name="connsiteX4" fmla="*/ 0 w 7661340"/>
              <a:gd name="connsiteY4" fmla="*/ 1333500 h 1333500"/>
              <a:gd name="connsiteX5" fmla="*/ 0 w 7661340"/>
              <a:gd name="connsiteY5" fmla="*/ 0 h 1333500"/>
              <a:gd name="connsiteX0" fmla="*/ 0 w 7661340"/>
              <a:gd name="connsiteY0" fmla="*/ 0 h 1333500"/>
              <a:gd name="connsiteX1" fmla="*/ 7499415 w 7661340"/>
              <a:gd name="connsiteY1" fmla="*/ 0 h 1333500"/>
              <a:gd name="connsiteX2" fmla="*/ 7661340 w 7661340"/>
              <a:gd name="connsiteY2" fmla="*/ 441325 h 1333500"/>
              <a:gd name="connsiteX3" fmla="*/ 7343840 w 7661340"/>
              <a:gd name="connsiteY3" fmla="*/ 1333500 h 1333500"/>
              <a:gd name="connsiteX4" fmla="*/ 0 w 7661340"/>
              <a:gd name="connsiteY4" fmla="*/ 1333500 h 1333500"/>
              <a:gd name="connsiteX5" fmla="*/ 0 w 7661340"/>
              <a:gd name="connsiteY5" fmla="*/ 0 h 1333500"/>
              <a:gd name="connsiteX0" fmla="*/ 1181100 w 8842440"/>
              <a:gd name="connsiteY0" fmla="*/ 0 h 1333500"/>
              <a:gd name="connsiteX1" fmla="*/ 8680515 w 8842440"/>
              <a:gd name="connsiteY1" fmla="*/ 0 h 1333500"/>
              <a:gd name="connsiteX2" fmla="*/ 8842440 w 8842440"/>
              <a:gd name="connsiteY2" fmla="*/ 441325 h 1333500"/>
              <a:gd name="connsiteX3" fmla="*/ 8524940 w 8842440"/>
              <a:gd name="connsiteY3" fmla="*/ 1333500 h 1333500"/>
              <a:gd name="connsiteX4" fmla="*/ 0 w 8842440"/>
              <a:gd name="connsiteY4" fmla="*/ 1333500 h 1333500"/>
              <a:gd name="connsiteX5" fmla="*/ 1181100 w 8842440"/>
              <a:gd name="connsiteY5" fmla="*/ 0 h 1333500"/>
              <a:gd name="connsiteX0" fmla="*/ 0 w 8861490"/>
              <a:gd name="connsiteY0" fmla="*/ 0 h 1333500"/>
              <a:gd name="connsiteX1" fmla="*/ 8699565 w 8861490"/>
              <a:gd name="connsiteY1" fmla="*/ 0 h 1333500"/>
              <a:gd name="connsiteX2" fmla="*/ 8861490 w 8861490"/>
              <a:gd name="connsiteY2" fmla="*/ 441325 h 1333500"/>
              <a:gd name="connsiteX3" fmla="*/ 8543990 w 8861490"/>
              <a:gd name="connsiteY3" fmla="*/ 1333500 h 1333500"/>
              <a:gd name="connsiteX4" fmla="*/ 19050 w 8861490"/>
              <a:gd name="connsiteY4" fmla="*/ 1333500 h 1333500"/>
              <a:gd name="connsiteX5" fmla="*/ 0 w 8861490"/>
              <a:gd name="connsiteY5" fmla="*/ 0 h 1333500"/>
              <a:gd name="connsiteX0" fmla="*/ 6350 w 8867840"/>
              <a:gd name="connsiteY0" fmla="*/ 0 h 1333500"/>
              <a:gd name="connsiteX1" fmla="*/ 8705915 w 8867840"/>
              <a:gd name="connsiteY1" fmla="*/ 0 h 1333500"/>
              <a:gd name="connsiteX2" fmla="*/ 8867840 w 8867840"/>
              <a:gd name="connsiteY2" fmla="*/ 441325 h 1333500"/>
              <a:gd name="connsiteX3" fmla="*/ 8550340 w 8867840"/>
              <a:gd name="connsiteY3" fmla="*/ 1333500 h 1333500"/>
              <a:gd name="connsiteX4" fmla="*/ 0 w 8867840"/>
              <a:gd name="connsiteY4" fmla="*/ 1333500 h 1333500"/>
              <a:gd name="connsiteX5" fmla="*/ 6350 w 8867840"/>
              <a:gd name="connsiteY5" fmla="*/ 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67840" h="1333500">
                <a:moveTo>
                  <a:pt x="6350" y="0"/>
                </a:moveTo>
                <a:lnTo>
                  <a:pt x="8705915" y="0"/>
                </a:lnTo>
                <a:lnTo>
                  <a:pt x="8867840" y="441325"/>
                </a:lnTo>
                <a:lnTo>
                  <a:pt x="8550340" y="1333500"/>
                </a:lnTo>
                <a:lnTo>
                  <a:pt x="0" y="1333500"/>
                </a:lnTo>
                <a:cubicBezTo>
                  <a:pt x="2117" y="889000"/>
                  <a:pt x="4233" y="444500"/>
                  <a:pt x="6350" y="0"/>
                </a:cubicBezTo>
                <a:close/>
              </a:path>
            </a:pathLst>
          </a:custGeom>
          <a:gradFill>
            <a:gsLst>
              <a:gs pos="23000">
                <a:srgbClr val="F05522"/>
              </a:gs>
              <a:gs pos="100000">
                <a:srgbClr val="F6811E"/>
              </a:gs>
            </a:gsLst>
            <a:lin ang="14400000" scaled="0"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ru-RU" dirty="0"/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AC3F8171-7189-4699-9B40-8F05996FFCD3}"/>
              </a:ext>
            </a:extLst>
          </p:cNvPr>
          <p:cNvSpPr txBox="1">
            <a:spLocks/>
          </p:cNvSpPr>
          <p:nvPr/>
        </p:nvSpPr>
        <p:spPr>
          <a:xfrm>
            <a:off x="488124" y="1213428"/>
            <a:ext cx="3100274" cy="2453770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171450" indent="-17145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spcAft>
                <a:spcPts val="450"/>
              </a:spcAft>
              <a:buClr>
                <a:srgbClr val="F05522"/>
              </a:buClr>
            </a:pPr>
            <a:r>
              <a:rPr lang="ru-RU" sz="1200" dirty="0"/>
              <a:t>Возможность просмотра карточки всех климатических параметров</a:t>
            </a:r>
            <a:br>
              <a:rPr lang="ru-RU" sz="1200" dirty="0"/>
            </a:br>
            <a:r>
              <a:rPr lang="ru-RU" sz="1200" dirty="0"/>
              <a:t>для конкретного населенного пункта</a:t>
            </a:r>
          </a:p>
          <a:p>
            <a:pPr marL="214313" indent="-214313">
              <a:spcAft>
                <a:spcPts val="450"/>
              </a:spcAft>
              <a:buClr>
                <a:srgbClr val="F05522"/>
              </a:buClr>
            </a:pPr>
            <a:r>
              <a:rPr lang="ru-RU" sz="1200" dirty="0"/>
              <a:t>Возможность печати карточки параметров для конкретного населенного пункта</a:t>
            </a:r>
          </a:p>
          <a:p>
            <a:pPr marL="214313" indent="-214313">
              <a:spcAft>
                <a:spcPts val="450"/>
              </a:spcAft>
              <a:buClr>
                <a:srgbClr val="F05522"/>
              </a:buClr>
            </a:pPr>
            <a:r>
              <a:rPr lang="ru-RU" sz="1200" dirty="0"/>
              <a:t>Возможность сохранения в файл (</a:t>
            </a:r>
            <a:r>
              <a:rPr lang="en-US" sz="1200" dirty="0"/>
              <a:t>pdf</a:t>
            </a:r>
            <a:r>
              <a:rPr lang="ru-RU" sz="1200" dirty="0"/>
              <a:t>,</a:t>
            </a:r>
            <a:r>
              <a:rPr lang="en-US" sz="1200" dirty="0"/>
              <a:t> rtf</a:t>
            </a:r>
            <a:r>
              <a:rPr lang="ru-RU" sz="1200" dirty="0"/>
              <a:t>) параметров для конкретного населенного пункта</a:t>
            </a:r>
          </a:p>
        </p:txBody>
      </p:sp>
      <p:sp>
        <p:nvSpPr>
          <p:cNvPr id="20" name="CustomShape 12">
            <a:extLst>
              <a:ext uri="{FF2B5EF4-FFF2-40B4-BE49-F238E27FC236}">
                <a16:creationId xmlns:a16="http://schemas.microsoft.com/office/drawing/2014/main" xmlns="" id="{1462D939-9A8B-B97D-763E-56BF762E77E2}"/>
              </a:ext>
            </a:extLst>
          </p:cNvPr>
          <p:cNvSpPr/>
          <p:nvPr/>
        </p:nvSpPr>
        <p:spPr>
          <a:xfrm>
            <a:off x="283006" y="183618"/>
            <a:ext cx="8604990" cy="6920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 anchorCtr="0">
            <a:spAutoFit/>
          </a:bodyPr>
          <a:lstStyle/>
          <a:p>
            <a:pPr marL="0" lvl="1" algn="ctr">
              <a:lnSpc>
                <a:spcPct val="90000"/>
              </a:lnSpc>
              <a:spcBef>
                <a:spcPts val="846"/>
              </a:spcBef>
            </a:pPr>
            <a:r>
              <a:rPr lang="en-US" b="1" spc="-1" dirty="0">
                <a:solidFill>
                  <a:srgbClr val="F681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SMART</a:t>
            </a:r>
            <a:r>
              <a:rPr lang="ru-RU" b="1" spc="-1" dirty="0">
                <a:solidFill>
                  <a:srgbClr val="F681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-СЕРВИСЫ. ВОЗМОЖНОСТИ РАБОТЫ С КЛИМАТИЧЕСКИМИ ПАРАМЕТРАМИ</a:t>
            </a:r>
          </a:p>
          <a:p>
            <a:pPr marL="0" lvl="1" algn="ctr">
              <a:lnSpc>
                <a:spcPct val="90000"/>
              </a:lnSpc>
              <a:spcBef>
                <a:spcPts val="846"/>
              </a:spcBef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ВОЗМОЖНОСТИ РАБОТЫ С РЕЗУЛЬТАТОМ ПОИСКА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Текст 4">
            <a:extLst>
              <a:ext uri="{FF2B5EF4-FFF2-40B4-BE49-F238E27FC236}">
                <a16:creationId xmlns:a16="http://schemas.microsoft.com/office/drawing/2014/main" xmlns="" id="{AC3F8171-7189-4699-9B40-8F05996FFCD3}"/>
              </a:ext>
            </a:extLst>
          </p:cNvPr>
          <p:cNvSpPr txBox="1">
            <a:spLocks/>
          </p:cNvSpPr>
          <p:nvPr/>
        </p:nvSpPr>
        <p:spPr>
          <a:xfrm>
            <a:off x="168706" y="3675852"/>
            <a:ext cx="3795794" cy="983549"/>
          </a:xfrm>
          <a:prstGeom prst="rect">
            <a:avLst/>
          </a:prstGeom>
        </p:spPr>
        <p:txBody>
          <a:bodyPr lIns="91438" tIns="45719" rIns="91438" bIns="45719">
            <a:spAutoFit/>
          </a:bodyPr>
          <a:lstStyle>
            <a:lvl1pPr marL="171450" indent="-17145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450"/>
              </a:spcAft>
              <a:buClr>
                <a:srgbClr val="F05522"/>
              </a:buClr>
              <a:buNone/>
            </a:pPr>
            <a:r>
              <a:rPr lang="ru-RU" sz="1400" dirty="0">
                <a:solidFill>
                  <a:schemeClr val="bg1"/>
                </a:solidFill>
              </a:rPr>
              <a:t>Предстоит расширить функциональность, реализовав: сохранение в файл (DOCX, XLSX), сравнение параметров нескольких выбранных населенных пунктов, проч.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1D57250-E992-FB42-EDA2-9A81A9EB4D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405" y="550515"/>
            <a:ext cx="1206595" cy="6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01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10" y="1237399"/>
            <a:ext cx="5206156" cy="349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786A9212-7F4E-4B7A-9AF1-C7BA4F0287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946731" y="1"/>
            <a:ext cx="3237418" cy="1213427"/>
          </a:xfrm>
          <a:prstGeom prst="rect">
            <a:avLst/>
          </a:prstGeom>
        </p:spPr>
      </p:pic>
      <p:grpSp>
        <p:nvGrpSpPr>
          <p:cNvPr id="13" name="Google Shape;315;p32">
            <a:extLst>
              <a:ext uri="{FF2B5EF4-FFF2-40B4-BE49-F238E27FC236}">
                <a16:creationId xmlns:a16="http://schemas.microsoft.com/office/drawing/2014/main" xmlns="" id="{097550D6-AF90-1E0D-16E5-E167161312FF}"/>
              </a:ext>
            </a:extLst>
          </p:cNvPr>
          <p:cNvGrpSpPr/>
          <p:nvPr/>
        </p:nvGrpSpPr>
        <p:grpSpPr>
          <a:xfrm>
            <a:off x="3051574" y="976086"/>
            <a:ext cx="7662788" cy="4093572"/>
            <a:chOff x="1177450" y="241631"/>
            <a:chExt cx="6173152" cy="3616776"/>
          </a:xfrm>
        </p:grpSpPr>
        <p:sp>
          <p:nvSpPr>
            <p:cNvPr id="14" name="Google Shape;316;p32">
              <a:extLst>
                <a:ext uri="{FF2B5EF4-FFF2-40B4-BE49-F238E27FC236}">
                  <a16:creationId xmlns:a16="http://schemas.microsoft.com/office/drawing/2014/main" xmlns="" id="{930DB131-7452-4258-EA49-836D42D20A2C}"/>
                </a:ext>
              </a:extLst>
            </p:cNvPr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317;p32">
              <a:extLst>
                <a:ext uri="{FF2B5EF4-FFF2-40B4-BE49-F238E27FC236}">
                  <a16:creationId xmlns:a16="http://schemas.microsoft.com/office/drawing/2014/main" xmlns="" id="{8D80201B-E7A8-958B-B5CA-021B660739AE}"/>
                </a:ext>
              </a:extLst>
            </p:cNvPr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318;p32">
              <a:extLst>
                <a:ext uri="{FF2B5EF4-FFF2-40B4-BE49-F238E27FC236}">
                  <a16:creationId xmlns:a16="http://schemas.microsoft.com/office/drawing/2014/main" xmlns="" id="{0602B6DF-D725-9D3F-DCFA-F03C8E8EFB46}"/>
                </a:ext>
              </a:extLst>
            </p:cNvPr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319;p32">
              <a:extLst>
                <a:ext uri="{FF2B5EF4-FFF2-40B4-BE49-F238E27FC236}">
                  <a16:creationId xmlns:a16="http://schemas.microsoft.com/office/drawing/2014/main" xmlns="" id="{19B3528F-5BA3-251F-9C14-563E81A0ADC5}"/>
                </a:ext>
              </a:extLst>
            </p:cNvPr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AC3F8171-7189-4699-9B40-8F05996FFCD3}"/>
              </a:ext>
            </a:extLst>
          </p:cNvPr>
          <p:cNvSpPr txBox="1">
            <a:spLocks/>
          </p:cNvSpPr>
          <p:nvPr/>
        </p:nvSpPr>
        <p:spPr>
          <a:xfrm>
            <a:off x="185715" y="2005262"/>
            <a:ext cx="3483036" cy="1449563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171450" indent="-17145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50"/>
              </a:spcAft>
              <a:buClr>
                <a:srgbClr val="F05522"/>
              </a:buClr>
            </a:pPr>
            <a:r>
              <a:rPr lang="ru-RU" sz="1200" dirty="0"/>
              <a:t>Возможность настроить вид таблицы, управляя отображением столбцов</a:t>
            </a:r>
          </a:p>
          <a:p>
            <a:pPr>
              <a:spcAft>
                <a:spcPts val="450"/>
              </a:spcAft>
              <a:buClr>
                <a:srgbClr val="F05522"/>
              </a:buClr>
            </a:pPr>
            <a:r>
              <a:rPr lang="ru-RU" sz="1200" dirty="0"/>
              <a:t>Возможность сортировать данные </a:t>
            </a:r>
            <a:br>
              <a:rPr lang="ru-RU" sz="1200" dirty="0"/>
            </a:br>
            <a:r>
              <a:rPr lang="ru-RU" sz="1200" dirty="0"/>
              <a:t>в столбцах по возрастанию/убыванию значений</a:t>
            </a:r>
          </a:p>
        </p:txBody>
      </p:sp>
      <p:sp>
        <p:nvSpPr>
          <p:cNvPr id="20" name="CustomShape 12">
            <a:extLst>
              <a:ext uri="{FF2B5EF4-FFF2-40B4-BE49-F238E27FC236}">
                <a16:creationId xmlns:a16="http://schemas.microsoft.com/office/drawing/2014/main" xmlns="" id="{1462D939-9A8B-B97D-763E-56BF762E77E2}"/>
              </a:ext>
            </a:extLst>
          </p:cNvPr>
          <p:cNvSpPr/>
          <p:nvPr/>
        </p:nvSpPr>
        <p:spPr>
          <a:xfrm>
            <a:off x="185715" y="192495"/>
            <a:ext cx="8604990" cy="6920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 anchorCtr="0">
            <a:spAutoFit/>
          </a:bodyPr>
          <a:lstStyle/>
          <a:p>
            <a:pPr marL="0" lvl="1" algn="ctr">
              <a:lnSpc>
                <a:spcPct val="90000"/>
              </a:lnSpc>
              <a:spcBef>
                <a:spcPts val="846"/>
              </a:spcBef>
            </a:pPr>
            <a:r>
              <a:rPr lang="en-US" b="1" spc="-1" dirty="0">
                <a:solidFill>
                  <a:srgbClr val="F681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SMART</a:t>
            </a:r>
            <a:r>
              <a:rPr lang="ru-RU" b="1" spc="-1" dirty="0">
                <a:solidFill>
                  <a:srgbClr val="F681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-СЕРВИСЫ. ВОЗМОЖНОСТИ РАБОТЫ С КЛИМАТИЧЕСКИМИ ПАРАМЕТРАМИ</a:t>
            </a:r>
          </a:p>
          <a:p>
            <a:pPr marL="0" lvl="1" algn="ctr">
              <a:lnSpc>
                <a:spcPct val="90000"/>
              </a:lnSpc>
              <a:spcBef>
                <a:spcPts val="846"/>
              </a:spcBef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УПРАВЛЕНИЕ ОТОБРАЖЕНИЕМ ТАБЛИЧНОГО СЕРВИСА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08" y="3186896"/>
            <a:ext cx="1231486" cy="73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Скругленная соединительная линия 24"/>
          <p:cNvCxnSpPr/>
          <p:nvPr/>
        </p:nvCxnSpPr>
        <p:spPr>
          <a:xfrm rot="5400000">
            <a:off x="5816801" y="2420230"/>
            <a:ext cx="1185647" cy="619628"/>
          </a:xfrm>
          <a:prstGeom prst="curved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6">
            <a:extLst>
              <a:ext uri="{FF2B5EF4-FFF2-40B4-BE49-F238E27FC236}">
                <a16:creationId xmlns:a16="http://schemas.microsoft.com/office/drawing/2014/main" xmlns="" id="{9AC6FE6D-74A9-F52B-D1E8-92C3B7427A41}"/>
              </a:ext>
            </a:extLst>
          </p:cNvPr>
          <p:cNvSpPr/>
          <p:nvPr/>
        </p:nvSpPr>
        <p:spPr>
          <a:xfrm>
            <a:off x="-79626" y="3258201"/>
            <a:ext cx="4051638" cy="81212"/>
          </a:xfrm>
          <a:custGeom>
            <a:avLst/>
            <a:gdLst>
              <a:gd name="connsiteX0" fmla="*/ 0 w 7823265"/>
              <a:gd name="connsiteY0" fmla="*/ 0 h 1333500"/>
              <a:gd name="connsiteX1" fmla="*/ 7823265 w 7823265"/>
              <a:gd name="connsiteY1" fmla="*/ 0 h 1333500"/>
              <a:gd name="connsiteX2" fmla="*/ 7823265 w 7823265"/>
              <a:gd name="connsiteY2" fmla="*/ 1333500 h 1333500"/>
              <a:gd name="connsiteX3" fmla="*/ 0 w 7823265"/>
              <a:gd name="connsiteY3" fmla="*/ 1333500 h 1333500"/>
              <a:gd name="connsiteX4" fmla="*/ 0 w 7823265"/>
              <a:gd name="connsiteY4" fmla="*/ 0 h 1333500"/>
              <a:gd name="connsiteX0" fmla="*/ 0 w 7823265"/>
              <a:gd name="connsiteY0" fmla="*/ 0 h 1333500"/>
              <a:gd name="connsiteX1" fmla="*/ 7823265 w 7823265"/>
              <a:gd name="connsiteY1" fmla="*/ 0 h 1333500"/>
              <a:gd name="connsiteX2" fmla="*/ 7432740 w 7823265"/>
              <a:gd name="connsiteY2" fmla="*/ 1333500 h 1333500"/>
              <a:gd name="connsiteX3" fmla="*/ 0 w 7823265"/>
              <a:gd name="connsiteY3" fmla="*/ 1333500 h 1333500"/>
              <a:gd name="connsiteX4" fmla="*/ 0 w 7823265"/>
              <a:gd name="connsiteY4" fmla="*/ 0 h 1333500"/>
              <a:gd name="connsiteX0" fmla="*/ 0 w 7823265"/>
              <a:gd name="connsiteY0" fmla="*/ 0 h 1333500"/>
              <a:gd name="connsiteX1" fmla="*/ 7823265 w 7823265"/>
              <a:gd name="connsiteY1" fmla="*/ 0 h 1333500"/>
              <a:gd name="connsiteX2" fmla="*/ 7654990 w 7823265"/>
              <a:gd name="connsiteY2" fmla="*/ 581025 h 1333500"/>
              <a:gd name="connsiteX3" fmla="*/ 7432740 w 7823265"/>
              <a:gd name="connsiteY3" fmla="*/ 1333500 h 1333500"/>
              <a:gd name="connsiteX4" fmla="*/ 0 w 7823265"/>
              <a:gd name="connsiteY4" fmla="*/ 1333500 h 1333500"/>
              <a:gd name="connsiteX5" fmla="*/ 0 w 7823265"/>
              <a:gd name="connsiteY5" fmla="*/ 0 h 1333500"/>
              <a:gd name="connsiteX0" fmla="*/ 0 w 7823265"/>
              <a:gd name="connsiteY0" fmla="*/ 0 h 1333500"/>
              <a:gd name="connsiteX1" fmla="*/ 7823265 w 7823265"/>
              <a:gd name="connsiteY1" fmla="*/ 0 h 1333500"/>
              <a:gd name="connsiteX2" fmla="*/ 7654990 w 7823265"/>
              <a:gd name="connsiteY2" fmla="*/ 581025 h 1333500"/>
              <a:gd name="connsiteX3" fmla="*/ 7432740 w 7823265"/>
              <a:gd name="connsiteY3" fmla="*/ 1333500 h 1333500"/>
              <a:gd name="connsiteX4" fmla="*/ 0 w 7823265"/>
              <a:gd name="connsiteY4" fmla="*/ 1333500 h 1333500"/>
              <a:gd name="connsiteX5" fmla="*/ 0 w 7823265"/>
              <a:gd name="connsiteY5" fmla="*/ 0 h 1333500"/>
              <a:gd name="connsiteX0" fmla="*/ 0 w 7654990"/>
              <a:gd name="connsiteY0" fmla="*/ 0 h 1333500"/>
              <a:gd name="connsiteX1" fmla="*/ 7499415 w 7654990"/>
              <a:gd name="connsiteY1" fmla="*/ 0 h 1333500"/>
              <a:gd name="connsiteX2" fmla="*/ 7654990 w 7654990"/>
              <a:gd name="connsiteY2" fmla="*/ 581025 h 1333500"/>
              <a:gd name="connsiteX3" fmla="*/ 7432740 w 7654990"/>
              <a:gd name="connsiteY3" fmla="*/ 1333500 h 1333500"/>
              <a:gd name="connsiteX4" fmla="*/ 0 w 7654990"/>
              <a:gd name="connsiteY4" fmla="*/ 1333500 h 1333500"/>
              <a:gd name="connsiteX5" fmla="*/ 0 w 7654990"/>
              <a:gd name="connsiteY5" fmla="*/ 0 h 1333500"/>
              <a:gd name="connsiteX0" fmla="*/ 0 w 7661340"/>
              <a:gd name="connsiteY0" fmla="*/ 0 h 1333500"/>
              <a:gd name="connsiteX1" fmla="*/ 7499415 w 7661340"/>
              <a:gd name="connsiteY1" fmla="*/ 0 h 1333500"/>
              <a:gd name="connsiteX2" fmla="*/ 7661340 w 7661340"/>
              <a:gd name="connsiteY2" fmla="*/ 441325 h 1333500"/>
              <a:gd name="connsiteX3" fmla="*/ 7432740 w 7661340"/>
              <a:gd name="connsiteY3" fmla="*/ 1333500 h 1333500"/>
              <a:gd name="connsiteX4" fmla="*/ 0 w 7661340"/>
              <a:gd name="connsiteY4" fmla="*/ 1333500 h 1333500"/>
              <a:gd name="connsiteX5" fmla="*/ 0 w 7661340"/>
              <a:gd name="connsiteY5" fmla="*/ 0 h 1333500"/>
              <a:gd name="connsiteX0" fmla="*/ 0 w 7661340"/>
              <a:gd name="connsiteY0" fmla="*/ 0 h 1333500"/>
              <a:gd name="connsiteX1" fmla="*/ 7499415 w 7661340"/>
              <a:gd name="connsiteY1" fmla="*/ 0 h 1333500"/>
              <a:gd name="connsiteX2" fmla="*/ 7661340 w 7661340"/>
              <a:gd name="connsiteY2" fmla="*/ 441325 h 1333500"/>
              <a:gd name="connsiteX3" fmla="*/ 7343840 w 7661340"/>
              <a:gd name="connsiteY3" fmla="*/ 1333500 h 1333500"/>
              <a:gd name="connsiteX4" fmla="*/ 0 w 7661340"/>
              <a:gd name="connsiteY4" fmla="*/ 1333500 h 1333500"/>
              <a:gd name="connsiteX5" fmla="*/ 0 w 7661340"/>
              <a:gd name="connsiteY5" fmla="*/ 0 h 1333500"/>
              <a:gd name="connsiteX0" fmla="*/ 1181100 w 8842440"/>
              <a:gd name="connsiteY0" fmla="*/ 0 h 1333500"/>
              <a:gd name="connsiteX1" fmla="*/ 8680515 w 8842440"/>
              <a:gd name="connsiteY1" fmla="*/ 0 h 1333500"/>
              <a:gd name="connsiteX2" fmla="*/ 8842440 w 8842440"/>
              <a:gd name="connsiteY2" fmla="*/ 441325 h 1333500"/>
              <a:gd name="connsiteX3" fmla="*/ 8524940 w 8842440"/>
              <a:gd name="connsiteY3" fmla="*/ 1333500 h 1333500"/>
              <a:gd name="connsiteX4" fmla="*/ 0 w 8842440"/>
              <a:gd name="connsiteY4" fmla="*/ 1333500 h 1333500"/>
              <a:gd name="connsiteX5" fmla="*/ 1181100 w 8842440"/>
              <a:gd name="connsiteY5" fmla="*/ 0 h 1333500"/>
              <a:gd name="connsiteX0" fmla="*/ 0 w 8861490"/>
              <a:gd name="connsiteY0" fmla="*/ 0 h 1333500"/>
              <a:gd name="connsiteX1" fmla="*/ 8699565 w 8861490"/>
              <a:gd name="connsiteY1" fmla="*/ 0 h 1333500"/>
              <a:gd name="connsiteX2" fmla="*/ 8861490 w 8861490"/>
              <a:gd name="connsiteY2" fmla="*/ 441325 h 1333500"/>
              <a:gd name="connsiteX3" fmla="*/ 8543990 w 8861490"/>
              <a:gd name="connsiteY3" fmla="*/ 1333500 h 1333500"/>
              <a:gd name="connsiteX4" fmla="*/ 19050 w 8861490"/>
              <a:gd name="connsiteY4" fmla="*/ 1333500 h 1333500"/>
              <a:gd name="connsiteX5" fmla="*/ 0 w 8861490"/>
              <a:gd name="connsiteY5" fmla="*/ 0 h 1333500"/>
              <a:gd name="connsiteX0" fmla="*/ 6350 w 8867840"/>
              <a:gd name="connsiteY0" fmla="*/ 0 h 1333500"/>
              <a:gd name="connsiteX1" fmla="*/ 8705915 w 8867840"/>
              <a:gd name="connsiteY1" fmla="*/ 0 h 1333500"/>
              <a:gd name="connsiteX2" fmla="*/ 8867840 w 8867840"/>
              <a:gd name="connsiteY2" fmla="*/ 441325 h 1333500"/>
              <a:gd name="connsiteX3" fmla="*/ 8550340 w 8867840"/>
              <a:gd name="connsiteY3" fmla="*/ 1333500 h 1333500"/>
              <a:gd name="connsiteX4" fmla="*/ 0 w 8867840"/>
              <a:gd name="connsiteY4" fmla="*/ 1333500 h 1333500"/>
              <a:gd name="connsiteX5" fmla="*/ 6350 w 8867840"/>
              <a:gd name="connsiteY5" fmla="*/ 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67840" h="1333500">
                <a:moveTo>
                  <a:pt x="6350" y="0"/>
                </a:moveTo>
                <a:lnTo>
                  <a:pt x="8705915" y="0"/>
                </a:lnTo>
                <a:lnTo>
                  <a:pt x="8867840" y="441325"/>
                </a:lnTo>
                <a:lnTo>
                  <a:pt x="8550340" y="1333500"/>
                </a:lnTo>
                <a:lnTo>
                  <a:pt x="0" y="1333500"/>
                </a:lnTo>
                <a:cubicBezTo>
                  <a:pt x="2117" y="889000"/>
                  <a:pt x="4233" y="444500"/>
                  <a:pt x="6350" y="0"/>
                </a:cubicBezTo>
                <a:close/>
              </a:path>
            </a:pathLst>
          </a:custGeom>
          <a:gradFill>
            <a:gsLst>
              <a:gs pos="23000">
                <a:srgbClr val="F05522"/>
              </a:gs>
              <a:gs pos="100000">
                <a:srgbClr val="F6811E"/>
              </a:gs>
            </a:gsLst>
            <a:lin ang="14400000" scaled="0"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52CC4BD-6927-2BE9-756B-04ED792FDB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405" y="550515"/>
            <a:ext cx="1206595" cy="6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14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5D8B87F-E70F-0D1C-69AF-D4C2B4BC08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691" y="1387215"/>
            <a:ext cx="2874709" cy="325539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8068D7F-B980-7E42-DF07-9B09F72F83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905720" y="2"/>
            <a:ext cx="2256804" cy="112784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607016" y="835128"/>
            <a:ext cx="5949950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000" dirty="0">
                <a:solidFill>
                  <a:srgbClr val="333F50"/>
                </a:solidFill>
                <a:latin typeface="+mj-lt"/>
              </a:rPr>
              <a:t>ТРЕБОВАНИЕ – МНОГОМЕРНЫЙ ЦИФРОВОЙ ОБЪЕКТ (МНОГОМЕРНАЯ МАТРИЦА)</a:t>
            </a:r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xmlns="" id="{8F8601F1-D00E-53D8-F480-FDEBCB3D29A8}"/>
              </a:ext>
            </a:extLst>
          </p:cNvPr>
          <p:cNvSpPr/>
          <p:nvPr/>
        </p:nvSpPr>
        <p:spPr>
          <a:xfrm>
            <a:off x="256478" y="358816"/>
            <a:ext cx="7680926" cy="3728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846"/>
              </a:spcBef>
            </a:pPr>
            <a:r>
              <a:rPr lang="ru-RU" sz="2200" b="1" spc="-1" dirty="0">
                <a:solidFill>
                  <a:srgbClr val="F05522"/>
                </a:solidFill>
                <a:latin typeface="+mj-lt"/>
              </a:rPr>
              <a:t>С ТОЧКИ ЗРЕНИЯ  ЦИФРОВЫХ ТЕХНОЛОГИЙ (И МАТЕМАТИКИ) 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CF691348-EBBA-4252-9F3B-D0B239EBD8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404" y="324791"/>
            <a:ext cx="1206595" cy="681549"/>
          </a:xfrm>
          <a:prstGeom prst="rect">
            <a:avLst/>
          </a:prstGeom>
        </p:spPr>
      </p:pic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xmlns="" id="{C71E8467-CF5E-432F-9F54-BE68D7458BE4}"/>
              </a:ext>
            </a:extLst>
          </p:cNvPr>
          <p:cNvSpPr/>
          <p:nvPr/>
        </p:nvSpPr>
        <p:spPr>
          <a:xfrm>
            <a:off x="1" y="0"/>
            <a:ext cx="1067950" cy="5143500"/>
          </a:xfrm>
          <a:custGeom>
            <a:avLst/>
            <a:gdLst>
              <a:gd name="connsiteX0" fmla="*/ 0 w 1429563"/>
              <a:gd name="connsiteY0" fmla="*/ 0 h 6858000"/>
              <a:gd name="connsiteX1" fmla="*/ 208399 w 1429563"/>
              <a:gd name="connsiteY1" fmla="*/ 0 h 6858000"/>
              <a:gd name="connsiteX2" fmla="*/ 208371 w 1429563"/>
              <a:gd name="connsiteY2" fmla="*/ 304 h 6858000"/>
              <a:gd name="connsiteX3" fmla="*/ 1351326 w 1429563"/>
              <a:gd name="connsiteY3" fmla="*/ 6668860 h 6858000"/>
              <a:gd name="connsiteX4" fmla="*/ 1429563 w 1429563"/>
              <a:gd name="connsiteY4" fmla="*/ 6858000 h 6858000"/>
              <a:gd name="connsiteX5" fmla="*/ 0 w 142956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9563" h="6858000">
                <a:moveTo>
                  <a:pt x="0" y="0"/>
                </a:moveTo>
                <a:lnTo>
                  <a:pt x="208399" y="0"/>
                </a:lnTo>
                <a:lnTo>
                  <a:pt x="208371" y="304"/>
                </a:lnTo>
                <a:cubicBezTo>
                  <a:pt x="150221" y="1190366"/>
                  <a:pt x="557267" y="4644178"/>
                  <a:pt x="1351326" y="6668860"/>
                </a:cubicBezTo>
                <a:lnTo>
                  <a:pt x="142956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53000">
                <a:srgbClr val="DE2309"/>
              </a:gs>
              <a:gs pos="100000">
                <a:srgbClr val="F59924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B30F9A1E-030E-41AC-9068-C76055144B0B}"/>
              </a:ext>
            </a:extLst>
          </p:cNvPr>
          <p:cNvGrpSpPr/>
          <p:nvPr/>
        </p:nvGrpSpPr>
        <p:grpSpPr>
          <a:xfrm>
            <a:off x="1800431" y="1618962"/>
            <a:ext cx="6095967" cy="3188582"/>
            <a:chOff x="1443796" y="2040233"/>
            <a:chExt cx="6095967" cy="3188582"/>
          </a:xfrm>
        </p:grpSpPr>
        <p:sp>
          <p:nvSpPr>
            <p:cNvPr id="9" name="CustomShape 12">
              <a:extLst>
                <a:ext uri="{FF2B5EF4-FFF2-40B4-BE49-F238E27FC236}">
                  <a16:creationId xmlns:a16="http://schemas.microsoft.com/office/drawing/2014/main" xmlns="" id="{B6BE3413-F650-A153-43E8-B926DEAE7B01}"/>
                </a:ext>
              </a:extLst>
            </p:cNvPr>
            <p:cNvSpPr/>
            <p:nvPr/>
          </p:nvSpPr>
          <p:spPr>
            <a:xfrm>
              <a:off x="1451087" y="2078701"/>
              <a:ext cx="1903768" cy="58331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89998" tIns="44999" rIns="89998" bIns="44999" anchor="ctr">
              <a:spAutoFit/>
            </a:bodyPr>
            <a:lstStyle/>
            <a:p>
              <a:pPr algn="ctr" defTabSz="457189">
                <a:defRPr/>
              </a:pPr>
              <a:r>
                <a:rPr lang="ru-RU" sz="1400" u="sng" spc="-1" dirty="0">
                  <a:solidFill>
                    <a:srgbClr val="DE2309"/>
                  </a:solidFill>
                </a:rPr>
                <a:t>РЕЕСТР ТРЕБОВАНИЙ</a:t>
              </a:r>
              <a:r>
                <a:rPr lang="en-US" u="sng" spc="-1" dirty="0">
                  <a:solidFill>
                    <a:srgbClr val="DE2309"/>
                  </a:solidFill>
                </a:rPr>
                <a:t>!?</a:t>
              </a:r>
              <a:endParaRPr lang="ru-RU" u="sng" spc="-1" dirty="0">
                <a:solidFill>
                  <a:srgbClr val="DE2309"/>
                </a:solidFill>
              </a:endParaRPr>
            </a:p>
          </p:txBody>
        </p:sp>
        <p:sp>
          <p:nvSpPr>
            <p:cNvPr id="27" name="CustomShape 12">
              <a:extLst>
                <a:ext uri="{FF2B5EF4-FFF2-40B4-BE49-F238E27FC236}">
                  <a16:creationId xmlns:a16="http://schemas.microsoft.com/office/drawing/2014/main" xmlns="" id="{B6BE3413-F650-A153-43E8-B926DEAE7B01}"/>
                </a:ext>
              </a:extLst>
            </p:cNvPr>
            <p:cNvSpPr/>
            <p:nvPr/>
          </p:nvSpPr>
          <p:spPr>
            <a:xfrm>
              <a:off x="4010357" y="3284322"/>
              <a:ext cx="1645851" cy="306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89998" tIns="44999" rIns="89998" bIns="44999" anchor="ctr">
              <a:spAutoFit/>
            </a:bodyPr>
            <a:lstStyle/>
            <a:p>
              <a:pPr algn="ctr" defTabSz="457189">
                <a:spcBef>
                  <a:spcPts val="1125"/>
                </a:spcBef>
                <a:defRPr/>
              </a:pPr>
              <a:r>
                <a:rPr lang="ru-RU" sz="1400" spc="-1" dirty="0">
                  <a:solidFill>
                    <a:srgbClr val="2B4A7D"/>
                  </a:solidFill>
                </a:rPr>
                <a:t>ПРОСТРАНСТВО</a:t>
              </a:r>
            </a:p>
          </p:txBody>
        </p:sp>
        <p:sp>
          <p:nvSpPr>
            <p:cNvPr id="28" name="Прямоугольник: скругленные углы 6"/>
            <p:cNvSpPr/>
            <p:nvPr/>
          </p:nvSpPr>
          <p:spPr>
            <a:xfrm>
              <a:off x="4115600" y="3220335"/>
              <a:ext cx="1421956" cy="429929"/>
            </a:xfrm>
            <a:prstGeom prst="roundRect">
              <a:avLst/>
            </a:prstGeom>
            <a:noFill/>
            <a:ln w="22225">
              <a:solidFill>
                <a:srgbClr val="E751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cxnSp>
          <p:nvCxnSpPr>
            <p:cNvPr id="36" name="Прямая соединительная линия 35"/>
            <p:cNvCxnSpPr>
              <a:cxnSpLocks/>
            </p:cNvCxnSpPr>
            <p:nvPr/>
          </p:nvCxnSpPr>
          <p:spPr>
            <a:xfrm>
              <a:off x="3108257" y="3444028"/>
              <a:ext cx="996643" cy="0"/>
            </a:xfrm>
            <a:prstGeom prst="line">
              <a:avLst/>
            </a:prstGeom>
            <a:ln w="15875">
              <a:solidFill>
                <a:srgbClr val="E751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ustomShape 12">
              <a:extLst>
                <a:ext uri="{FF2B5EF4-FFF2-40B4-BE49-F238E27FC236}">
                  <a16:creationId xmlns:a16="http://schemas.microsoft.com/office/drawing/2014/main" xmlns="" id="{B6BE3413-F650-A153-43E8-B926DEAE7B01}"/>
                </a:ext>
              </a:extLst>
            </p:cNvPr>
            <p:cNvSpPr/>
            <p:nvPr/>
          </p:nvSpPr>
          <p:spPr>
            <a:xfrm>
              <a:off x="3152218" y="4387454"/>
              <a:ext cx="2564806" cy="64487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89998" tIns="44999" rIns="89998" bIns="44999" anchor="ctr">
              <a:spAutoFit/>
            </a:bodyPr>
            <a:lstStyle/>
            <a:p>
              <a:pPr algn="ctr" defTabSz="457189">
                <a:spcBef>
                  <a:spcPts val="1125"/>
                </a:spcBef>
                <a:defRPr/>
              </a:pPr>
              <a:r>
                <a:rPr lang="ru-RU" sz="1200" spc="-1" dirty="0">
                  <a:solidFill>
                    <a:srgbClr val="2B4A7D"/>
                  </a:solidFill>
                </a:rPr>
                <a:t>МЕТАФИЗИКА ТРЕБОВАНИЯ (КОНСТРУКЦИЯ, ИЗ ЧЕГО СДЕЛАНО, УСЛОВИЕ ИСПОЛЬЗОВАНИЯ И Т.Д.)</a:t>
              </a:r>
              <a:endParaRPr lang="ru-RU" sz="2000" spc="-1" dirty="0">
                <a:solidFill>
                  <a:srgbClr val="2B4A7D"/>
                </a:solidFill>
              </a:endParaRPr>
            </a:p>
          </p:txBody>
        </p:sp>
        <p:sp>
          <p:nvSpPr>
            <p:cNvPr id="33" name="Прямоугольник: скругленные углы 6"/>
            <p:cNvSpPr/>
            <p:nvPr/>
          </p:nvSpPr>
          <p:spPr>
            <a:xfrm>
              <a:off x="3232371" y="4203217"/>
              <a:ext cx="2404500" cy="1025598"/>
            </a:xfrm>
            <a:prstGeom prst="roundRect">
              <a:avLst/>
            </a:prstGeom>
            <a:noFill/>
            <a:ln w="22225">
              <a:solidFill>
                <a:srgbClr val="2B4A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35" name="Прямая соединительная линия 34"/>
            <p:cNvCxnSpPr>
              <a:cxnSpLocks/>
            </p:cNvCxnSpPr>
            <p:nvPr/>
          </p:nvCxnSpPr>
          <p:spPr>
            <a:xfrm flipV="1">
              <a:off x="3108257" y="3761802"/>
              <a:ext cx="2863288" cy="15066"/>
            </a:xfrm>
            <a:prstGeom prst="line">
              <a:avLst/>
            </a:prstGeom>
            <a:ln w="15875">
              <a:solidFill>
                <a:srgbClr val="E751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CustomShape 12">
              <a:extLst>
                <a:ext uri="{FF2B5EF4-FFF2-40B4-BE49-F238E27FC236}">
                  <a16:creationId xmlns:a16="http://schemas.microsoft.com/office/drawing/2014/main" xmlns="" id="{B6BE3413-F650-A153-43E8-B926DEAE7B01}"/>
                </a:ext>
              </a:extLst>
            </p:cNvPr>
            <p:cNvSpPr/>
            <p:nvPr/>
          </p:nvSpPr>
          <p:spPr>
            <a:xfrm>
              <a:off x="5893912" y="3616088"/>
              <a:ext cx="1645851" cy="306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89998" tIns="44999" rIns="89998" bIns="44999" anchor="ctr">
              <a:spAutoFit/>
            </a:bodyPr>
            <a:lstStyle/>
            <a:p>
              <a:pPr algn="ctr" defTabSz="457189">
                <a:spcBef>
                  <a:spcPts val="1125"/>
                </a:spcBef>
                <a:defRPr/>
              </a:pPr>
              <a:r>
                <a:rPr lang="ru-RU" sz="1400" spc="-1" dirty="0">
                  <a:solidFill>
                    <a:srgbClr val="2B4A7D"/>
                  </a:solidFill>
                </a:rPr>
                <a:t>ВРЕМЯ</a:t>
              </a:r>
            </a:p>
          </p:txBody>
        </p:sp>
        <p:sp>
          <p:nvSpPr>
            <p:cNvPr id="38" name="Прямоугольник: скругленные углы 6"/>
            <p:cNvSpPr/>
            <p:nvPr/>
          </p:nvSpPr>
          <p:spPr>
            <a:xfrm>
              <a:off x="5982245" y="3547812"/>
              <a:ext cx="1421956" cy="429929"/>
            </a:xfrm>
            <a:prstGeom prst="roundRect">
              <a:avLst/>
            </a:prstGeom>
            <a:noFill/>
            <a:ln w="22225">
              <a:solidFill>
                <a:srgbClr val="E751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31" name="CustomShape 12">
              <a:extLst>
                <a:ext uri="{FF2B5EF4-FFF2-40B4-BE49-F238E27FC236}">
                  <a16:creationId xmlns:a16="http://schemas.microsoft.com/office/drawing/2014/main" xmlns="" id="{B6BE3413-F650-A153-43E8-B926DEAE7B01}"/>
                </a:ext>
              </a:extLst>
            </p:cNvPr>
            <p:cNvSpPr/>
            <p:nvPr/>
          </p:nvSpPr>
          <p:spPr>
            <a:xfrm>
              <a:off x="3674863" y="2184451"/>
              <a:ext cx="1565237" cy="82954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89998" tIns="44999" rIns="89998" bIns="44999" anchor="ctr">
              <a:spAutoFit/>
            </a:bodyPr>
            <a:lstStyle/>
            <a:p>
              <a:pPr algn="ctr" defTabSz="457189">
                <a:spcBef>
                  <a:spcPts val="1125"/>
                </a:spcBef>
                <a:defRPr/>
              </a:pPr>
              <a:r>
                <a:rPr lang="ru-RU" sz="1200" spc="-1" dirty="0">
                  <a:solidFill>
                    <a:schemeClr val="accent4">
                      <a:lumMod val="50000"/>
                    </a:schemeClr>
                  </a:solidFill>
                </a:rPr>
                <a:t>Но это не дает полной информации о содержании требования</a:t>
              </a:r>
            </a:p>
          </p:txBody>
        </p:sp>
        <p:sp>
          <p:nvSpPr>
            <p:cNvPr id="34" name="Прямоугольник: скругленные углы 6"/>
            <p:cNvSpPr/>
            <p:nvPr/>
          </p:nvSpPr>
          <p:spPr>
            <a:xfrm>
              <a:off x="3680488" y="2160799"/>
              <a:ext cx="1536753" cy="872136"/>
            </a:xfrm>
            <a:prstGeom prst="roundRect">
              <a:avLst/>
            </a:prstGeom>
            <a:noFill/>
            <a:ln w="222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cxnSp>
          <p:nvCxnSpPr>
            <p:cNvPr id="39" name="Прямая соединительная линия 38"/>
            <p:cNvCxnSpPr>
              <a:cxnSpLocks/>
              <a:stCxn id="41" idx="3"/>
              <a:endCxn id="34" idx="1"/>
            </p:cNvCxnSpPr>
            <p:nvPr/>
          </p:nvCxnSpPr>
          <p:spPr>
            <a:xfrm>
              <a:off x="3308738" y="2595444"/>
              <a:ext cx="371750" cy="1423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xmlns="" id="{9A0B3CBB-CEC6-4AE5-9E35-A088F8A8C167}"/>
                </a:ext>
              </a:extLst>
            </p:cNvPr>
            <p:cNvGrpSpPr/>
            <p:nvPr/>
          </p:nvGrpSpPr>
          <p:grpSpPr>
            <a:xfrm>
              <a:off x="1459036" y="2040233"/>
              <a:ext cx="1849702" cy="1313845"/>
              <a:chOff x="-3099377" y="-780759"/>
              <a:chExt cx="1849702" cy="1313845"/>
            </a:xfrm>
          </p:grpSpPr>
          <p:sp>
            <p:nvSpPr>
              <p:cNvPr id="41" name="Прямоугольник: скругленные углы 6">
                <a:extLst>
                  <a:ext uri="{FF2B5EF4-FFF2-40B4-BE49-F238E27FC236}">
                    <a16:creationId xmlns:a16="http://schemas.microsoft.com/office/drawing/2014/main" xmlns="" id="{9B0F1466-C53E-46C3-B14B-BC14697C457B}"/>
                  </a:ext>
                </a:extLst>
              </p:cNvPr>
              <p:cNvSpPr/>
              <p:nvPr/>
            </p:nvSpPr>
            <p:spPr>
              <a:xfrm>
                <a:off x="-3099377" y="-780759"/>
                <a:ext cx="1849702" cy="1110421"/>
              </a:xfrm>
              <a:prstGeom prst="roundRect">
                <a:avLst>
                  <a:gd name="adj" fmla="val 16371"/>
                </a:avLst>
              </a:prstGeom>
              <a:noFill/>
              <a:ln w="22225">
                <a:solidFill>
                  <a:srgbClr val="2B4A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2" name="Прямая со стрелкой 41">
                <a:extLst>
                  <a:ext uri="{FF2B5EF4-FFF2-40B4-BE49-F238E27FC236}">
                    <a16:creationId xmlns:a16="http://schemas.microsoft.com/office/drawing/2014/main" xmlns="" id="{33912F93-E4F0-43BF-8C01-23525E383F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186472" y="324791"/>
                <a:ext cx="0" cy="208295"/>
              </a:xfrm>
              <a:prstGeom prst="straightConnector1">
                <a:avLst/>
              </a:prstGeom>
              <a:ln w="28575">
                <a:solidFill>
                  <a:srgbClr val="2B4A7D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CustomShape 12">
              <a:extLst>
                <a:ext uri="{FF2B5EF4-FFF2-40B4-BE49-F238E27FC236}">
                  <a16:creationId xmlns:a16="http://schemas.microsoft.com/office/drawing/2014/main" xmlns="" id="{75AC7D4E-E2A1-41A7-A381-9392DC21A666}"/>
                </a:ext>
              </a:extLst>
            </p:cNvPr>
            <p:cNvSpPr/>
            <p:nvPr/>
          </p:nvSpPr>
          <p:spPr>
            <a:xfrm>
              <a:off x="1443796" y="2577224"/>
              <a:ext cx="1903768" cy="46020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89998" tIns="44999" rIns="89998" bIns="44999" anchor="ctr">
              <a:spAutoFit/>
            </a:bodyPr>
            <a:lstStyle/>
            <a:p>
              <a:pPr algn="ctr" defTabSz="457189">
                <a:spcBef>
                  <a:spcPts val="1125"/>
                </a:spcBef>
                <a:defRPr/>
              </a:pPr>
              <a:r>
                <a:rPr lang="ru-RU" sz="1200" spc="-1" dirty="0">
                  <a:solidFill>
                    <a:srgbClr val="2B4A7D"/>
                  </a:solidFill>
                </a:rPr>
                <a:t>МЫ ЕГО </a:t>
              </a:r>
              <a:r>
                <a:rPr lang="ru-RU" sz="1200" b="1" spc="-1" dirty="0">
                  <a:solidFill>
                    <a:srgbClr val="FF0000"/>
                  </a:solidFill>
                </a:rPr>
                <a:t>ВЫПИЛИВАЕМ</a:t>
              </a:r>
              <a:r>
                <a:rPr lang="ru-RU" sz="1200" spc="-1" dirty="0">
                  <a:solidFill>
                    <a:srgbClr val="2B4A7D"/>
                  </a:solidFill>
                </a:rPr>
                <a:t> </a:t>
              </a:r>
              <a:br>
                <a:rPr lang="ru-RU" sz="1200" spc="-1" dirty="0">
                  <a:solidFill>
                    <a:srgbClr val="2B4A7D"/>
                  </a:solidFill>
                </a:rPr>
              </a:br>
              <a:r>
                <a:rPr lang="ru-RU" sz="1200" spc="-1" dirty="0">
                  <a:solidFill>
                    <a:srgbClr val="2B4A7D"/>
                  </a:solidFill>
                </a:rPr>
                <a:t>ИЗ ТЕКСТА В ВИДЕ ТЕКСТА</a:t>
              </a:r>
            </a:p>
          </p:txBody>
        </p:sp>
        <p:sp>
          <p:nvSpPr>
            <p:cNvPr id="44" name="Дуга 43">
              <a:extLst>
                <a:ext uri="{FF2B5EF4-FFF2-40B4-BE49-F238E27FC236}">
                  <a16:creationId xmlns:a16="http://schemas.microsoft.com/office/drawing/2014/main" xmlns="" id="{698BEDAE-D6DE-4FA4-B7BD-796AFAD1B695}"/>
                </a:ext>
              </a:extLst>
            </p:cNvPr>
            <p:cNvSpPr/>
            <p:nvPr/>
          </p:nvSpPr>
          <p:spPr>
            <a:xfrm rot="10800000">
              <a:off x="2362965" y="2813804"/>
              <a:ext cx="2101277" cy="1896285"/>
            </a:xfrm>
            <a:prstGeom prst="arc">
              <a:avLst>
                <a:gd name="adj1" fmla="val 16924435"/>
                <a:gd name="adj2" fmla="val 21354100"/>
              </a:avLst>
            </a:prstGeom>
            <a:ln w="28575">
              <a:solidFill>
                <a:srgbClr val="2B4A7D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Прямоугольник: скругленные углы 6"/>
            <p:cNvSpPr/>
            <p:nvPr/>
          </p:nvSpPr>
          <p:spPr>
            <a:xfrm>
              <a:off x="1465386" y="3363523"/>
              <a:ext cx="1843350" cy="493295"/>
            </a:xfrm>
            <a:prstGeom prst="roundRect">
              <a:avLst/>
            </a:prstGeom>
            <a:solidFill>
              <a:schemeClr val="bg1"/>
            </a:solidFill>
            <a:ln w="22225">
              <a:solidFill>
                <a:srgbClr val="E751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CustomShape 12">
              <a:extLst>
                <a:ext uri="{FF2B5EF4-FFF2-40B4-BE49-F238E27FC236}">
                  <a16:creationId xmlns:a16="http://schemas.microsoft.com/office/drawing/2014/main" xmlns="" id="{B6BE3413-F650-A153-43E8-B926DEAE7B01}"/>
                </a:ext>
              </a:extLst>
            </p:cNvPr>
            <p:cNvSpPr/>
            <p:nvPr/>
          </p:nvSpPr>
          <p:spPr>
            <a:xfrm>
              <a:off x="1535783" y="3339490"/>
              <a:ext cx="1645851" cy="52176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89998" tIns="44999" rIns="89998" bIns="44999" anchor="ctr">
              <a:spAutoFit/>
            </a:bodyPr>
            <a:lstStyle/>
            <a:p>
              <a:pPr algn="ctr" defTabSz="457189">
                <a:spcBef>
                  <a:spcPts val="1125"/>
                </a:spcBef>
                <a:defRPr/>
              </a:pPr>
              <a:r>
                <a:rPr lang="ru-RU" sz="1400" spc="-1" dirty="0">
                  <a:solidFill>
                    <a:srgbClr val="2B4A7D"/>
                  </a:solidFill>
                </a:rPr>
                <a:t>СОДЕРЖАНИЕ ТРЕБОВАНИЙ</a:t>
              </a:r>
            </a:p>
          </p:txBody>
        </p:sp>
      </p:grpSp>
      <p:sp>
        <p:nvSpPr>
          <p:cNvPr id="30" name="Равнобедренный треугольник 29">
            <a:extLst>
              <a:ext uri="{FF2B5EF4-FFF2-40B4-BE49-F238E27FC236}">
                <a16:creationId xmlns:a16="http://schemas.microsoft.com/office/drawing/2014/main" xmlns="" id="{7845C2A8-7070-45A1-A062-6519B8E7489B}"/>
              </a:ext>
            </a:extLst>
          </p:cNvPr>
          <p:cNvSpPr/>
          <p:nvPr/>
        </p:nvSpPr>
        <p:spPr>
          <a:xfrm rot="10800000">
            <a:off x="2662946" y="2831286"/>
            <a:ext cx="131260" cy="120982"/>
          </a:xfrm>
          <a:prstGeom prst="triangle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Равнобедренный треугольник 39">
            <a:extLst>
              <a:ext uri="{FF2B5EF4-FFF2-40B4-BE49-F238E27FC236}">
                <a16:creationId xmlns:a16="http://schemas.microsoft.com/office/drawing/2014/main" xmlns="" id="{0F26DE96-73D6-438C-BCE5-1A84F5C6B13E}"/>
              </a:ext>
            </a:extLst>
          </p:cNvPr>
          <p:cNvSpPr/>
          <p:nvPr/>
        </p:nvSpPr>
        <p:spPr>
          <a:xfrm rot="5400000">
            <a:off x="3467601" y="4212889"/>
            <a:ext cx="131260" cy="120982"/>
          </a:xfrm>
          <a:prstGeom prst="triangle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569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8068D7F-B980-7E42-DF07-9B09F72F83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905720" y="2"/>
            <a:ext cx="2256804" cy="1127840"/>
          </a:xfrm>
          <a:prstGeom prst="rect">
            <a:avLst/>
          </a:prstGeom>
        </p:spPr>
      </p:pic>
      <p:sp>
        <p:nvSpPr>
          <p:cNvPr id="8" name="CustomShape 3">
            <a:extLst>
              <a:ext uri="{FF2B5EF4-FFF2-40B4-BE49-F238E27FC236}">
                <a16:creationId xmlns:a16="http://schemas.microsoft.com/office/drawing/2014/main" xmlns="" id="{8F8601F1-D00E-53D8-F480-FDEBCB3D29A8}"/>
              </a:ext>
            </a:extLst>
          </p:cNvPr>
          <p:cNvSpPr/>
          <p:nvPr/>
        </p:nvSpPr>
        <p:spPr>
          <a:xfrm>
            <a:off x="559467" y="437586"/>
            <a:ext cx="8225807" cy="4559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846"/>
              </a:spcBef>
            </a:pPr>
            <a:r>
              <a:rPr lang="ru-RU" sz="2800" b="1" spc="-1" dirty="0">
                <a:solidFill>
                  <a:srgbClr val="F05522"/>
                </a:solidFill>
                <a:latin typeface="+mj-lt"/>
              </a:rPr>
              <a:t>   ПТК 711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663674" y="1679904"/>
            <a:ext cx="6997700" cy="21210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ts val="846"/>
              </a:spcBef>
            </a:pPr>
            <a:r>
              <a:rPr lang="ru-RU" sz="2000" u="sng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Я ПРЕДЛАГАЮ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:</a:t>
            </a:r>
          </a:p>
          <a:p>
            <a:pPr>
              <a:spcBef>
                <a:spcPts val="846"/>
              </a:spcBef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ЗАИНТЕРЕСОВАННЫМ СТОРОНАМ СОГЛАСОВАТЬ МЕЖДУ СОБОЙ ФОРМАЛИЗОВАННОЕ ОПИСАНИЕ ТРЕБОВАНИЙ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И ПРАВИЛ ОБМЕНА ДАННЫМИ О ТРЕБОВАНИЯХ МЕЖДУ РАЗНЫМИ ИНФОРМАЦИОННЫМИ СИСТЕМАМИ.</a:t>
            </a:r>
          </a:p>
          <a:p>
            <a:pPr>
              <a:spcBef>
                <a:spcPts val="846"/>
              </a:spcBef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E3EB033-F61A-41D6-8277-9EE2A6198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404" y="324791"/>
            <a:ext cx="1206595" cy="681549"/>
          </a:xfrm>
          <a:prstGeom prst="rect">
            <a:avLst/>
          </a:prstGeom>
        </p:spPr>
      </p:pic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E8AA4EC1-3119-4EEE-A2D9-917918015408}"/>
              </a:ext>
            </a:extLst>
          </p:cNvPr>
          <p:cNvSpPr/>
          <p:nvPr/>
        </p:nvSpPr>
        <p:spPr>
          <a:xfrm>
            <a:off x="1" y="0"/>
            <a:ext cx="1067950" cy="5143500"/>
          </a:xfrm>
          <a:custGeom>
            <a:avLst/>
            <a:gdLst>
              <a:gd name="connsiteX0" fmla="*/ 0 w 1429563"/>
              <a:gd name="connsiteY0" fmla="*/ 0 h 6858000"/>
              <a:gd name="connsiteX1" fmla="*/ 208399 w 1429563"/>
              <a:gd name="connsiteY1" fmla="*/ 0 h 6858000"/>
              <a:gd name="connsiteX2" fmla="*/ 208371 w 1429563"/>
              <a:gd name="connsiteY2" fmla="*/ 304 h 6858000"/>
              <a:gd name="connsiteX3" fmla="*/ 1351326 w 1429563"/>
              <a:gd name="connsiteY3" fmla="*/ 6668860 h 6858000"/>
              <a:gd name="connsiteX4" fmla="*/ 1429563 w 1429563"/>
              <a:gd name="connsiteY4" fmla="*/ 6858000 h 6858000"/>
              <a:gd name="connsiteX5" fmla="*/ 0 w 142956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9563" h="6858000">
                <a:moveTo>
                  <a:pt x="0" y="0"/>
                </a:moveTo>
                <a:lnTo>
                  <a:pt x="208399" y="0"/>
                </a:lnTo>
                <a:lnTo>
                  <a:pt x="208371" y="304"/>
                </a:lnTo>
                <a:cubicBezTo>
                  <a:pt x="150221" y="1190366"/>
                  <a:pt x="557267" y="4644178"/>
                  <a:pt x="1351326" y="6668860"/>
                </a:cubicBezTo>
                <a:lnTo>
                  <a:pt x="142956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53000">
                <a:srgbClr val="DE2309"/>
              </a:gs>
              <a:gs pos="100000">
                <a:srgbClr val="F59924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: скругленные углы 6">
            <a:extLst>
              <a:ext uri="{FF2B5EF4-FFF2-40B4-BE49-F238E27FC236}">
                <a16:creationId xmlns:a16="http://schemas.microsoft.com/office/drawing/2014/main" xmlns="" id="{6B403B21-15E8-4219-8D7C-1206F2F29432}"/>
              </a:ext>
            </a:extLst>
          </p:cNvPr>
          <p:cNvSpPr/>
          <p:nvPr/>
        </p:nvSpPr>
        <p:spPr>
          <a:xfrm>
            <a:off x="1067951" y="1470815"/>
            <a:ext cx="7441049" cy="2201869"/>
          </a:xfrm>
          <a:prstGeom prst="roundRect">
            <a:avLst>
              <a:gd name="adj" fmla="val 21428"/>
            </a:avLst>
          </a:prstGeom>
          <a:noFill/>
          <a:ln w="22225">
            <a:solidFill>
              <a:srgbClr val="F055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352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637013AC-5D79-44A8-9477-6C75579D2D39}"/>
              </a:ext>
            </a:extLst>
          </p:cNvPr>
          <p:cNvSpPr/>
          <p:nvPr/>
        </p:nvSpPr>
        <p:spPr>
          <a:xfrm>
            <a:off x="548640" y="1234226"/>
            <a:ext cx="8305800" cy="2544395"/>
          </a:xfrm>
          <a:prstGeom prst="roundRect">
            <a:avLst>
              <a:gd name="adj" fmla="val 10371"/>
            </a:avLst>
          </a:prstGeom>
          <a:solidFill>
            <a:schemeClr val="tx2">
              <a:lumMod val="20000"/>
              <a:lumOff val="80000"/>
              <a:alpha val="34000"/>
            </a:schemeClr>
          </a:solidFill>
          <a:ln w="25400">
            <a:gradFill>
              <a:gsLst>
                <a:gs pos="0">
                  <a:srgbClr val="F49122"/>
                </a:gs>
                <a:gs pos="100000">
                  <a:srgbClr val="F0552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8068D7F-B980-7E42-DF07-9B09F72F83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905720" y="2"/>
            <a:ext cx="2256804" cy="112784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86472" y="1470520"/>
            <a:ext cx="8424328" cy="228524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1. Вручную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?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– Оформить его на языке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XML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2. Надстройки над существующими редакторами:</a:t>
            </a:r>
          </a:p>
          <a:p>
            <a:pPr lvl="1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а)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Word MS</a:t>
            </a:r>
          </a:p>
          <a:p>
            <a:pPr lvl="1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б)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Libre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Office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</a:p>
          <a:p>
            <a:pPr lvl="1"/>
            <a:endParaRPr lang="ru-RU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0" lvl="1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3.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Специальные редакторы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?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Думаем, что да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!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Техэксперт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: Делаем конструкторы.</a:t>
            </a:r>
          </a:p>
          <a:p>
            <a:pPr lvl="1"/>
            <a:endParaRPr lang="ru-RU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350335" y="4188443"/>
            <a:ext cx="4595730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(ТЕХЭКСПЕРТ) ПРОБУЕМ ВСЕ ВАРИАНТЫ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847341" y="2438959"/>
            <a:ext cx="1067950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Делаем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3B2A182-CC97-4C27-A1D2-667CBBFCC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404" y="324791"/>
            <a:ext cx="1206595" cy="681549"/>
          </a:xfrm>
          <a:prstGeom prst="rect">
            <a:avLst/>
          </a:prstGeom>
        </p:spPr>
      </p:pic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DF0DA207-9336-437D-9DF7-990D8C1B5ECA}"/>
              </a:ext>
            </a:extLst>
          </p:cNvPr>
          <p:cNvSpPr/>
          <p:nvPr/>
        </p:nvSpPr>
        <p:spPr>
          <a:xfrm>
            <a:off x="1" y="0"/>
            <a:ext cx="817608" cy="5143500"/>
          </a:xfrm>
          <a:custGeom>
            <a:avLst/>
            <a:gdLst>
              <a:gd name="connsiteX0" fmla="*/ 0 w 1429563"/>
              <a:gd name="connsiteY0" fmla="*/ 0 h 6858000"/>
              <a:gd name="connsiteX1" fmla="*/ 208399 w 1429563"/>
              <a:gd name="connsiteY1" fmla="*/ 0 h 6858000"/>
              <a:gd name="connsiteX2" fmla="*/ 208371 w 1429563"/>
              <a:gd name="connsiteY2" fmla="*/ 304 h 6858000"/>
              <a:gd name="connsiteX3" fmla="*/ 1351326 w 1429563"/>
              <a:gd name="connsiteY3" fmla="*/ 6668860 h 6858000"/>
              <a:gd name="connsiteX4" fmla="*/ 1429563 w 1429563"/>
              <a:gd name="connsiteY4" fmla="*/ 6858000 h 6858000"/>
              <a:gd name="connsiteX5" fmla="*/ 0 w 142956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9563" h="6858000">
                <a:moveTo>
                  <a:pt x="0" y="0"/>
                </a:moveTo>
                <a:lnTo>
                  <a:pt x="208399" y="0"/>
                </a:lnTo>
                <a:lnTo>
                  <a:pt x="208371" y="304"/>
                </a:lnTo>
                <a:cubicBezTo>
                  <a:pt x="150221" y="1190366"/>
                  <a:pt x="557267" y="4644178"/>
                  <a:pt x="1351326" y="6668860"/>
                </a:cubicBezTo>
                <a:lnTo>
                  <a:pt x="142956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53000">
                <a:srgbClr val="DE2309"/>
              </a:gs>
              <a:gs pos="100000">
                <a:srgbClr val="F59924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9CE0E63F-A21C-45FF-9183-C4F3A81A9174}"/>
              </a:ext>
            </a:extLst>
          </p:cNvPr>
          <p:cNvGrpSpPr/>
          <p:nvPr/>
        </p:nvGrpSpPr>
        <p:grpSpPr>
          <a:xfrm>
            <a:off x="670560" y="417947"/>
            <a:ext cx="6991503" cy="427766"/>
            <a:chOff x="169812" y="614401"/>
            <a:chExt cx="8426958" cy="427766"/>
          </a:xfrm>
        </p:grpSpPr>
        <p:sp>
          <p:nvSpPr>
            <p:cNvPr id="8" name="CustomShape 3">
              <a:extLst>
                <a:ext uri="{FF2B5EF4-FFF2-40B4-BE49-F238E27FC236}">
                  <a16:creationId xmlns:a16="http://schemas.microsoft.com/office/drawing/2014/main" xmlns="" id="{8F8601F1-D00E-53D8-F480-FDEBCB3D29A8}"/>
                </a:ext>
              </a:extLst>
            </p:cNvPr>
            <p:cNvSpPr/>
            <p:nvPr/>
          </p:nvSpPr>
          <p:spPr>
            <a:xfrm>
              <a:off x="169812" y="641609"/>
              <a:ext cx="6496060" cy="40055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67500" tIns="33750" rIns="67500" bIns="33750" anchor="ctr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846"/>
                </a:spcBef>
              </a:pPr>
              <a:r>
                <a:rPr lang="ru-RU" sz="2400" b="1" spc="-1" dirty="0">
                  <a:solidFill>
                    <a:srgbClr val="F05522"/>
                  </a:solidFill>
                  <a:latin typeface="+mj-lt"/>
                </a:rPr>
                <a:t>   КАК СОЗДАВАТЬ </a:t>
              </a:r>
              <a:r>
                <a:rPr lang="en-US" sz="2400" b="1" spc="-1" dirty="0">
                  <a:solidFill>
                    <a:srgbClr val="F05522"/>
                  </a:solidFill>
                  <a:latin typeface="+mj-lt"/>
                </a:rPr>
                <a:t>SMART-</a:t>
              </a:r>
              <a:r>
                <a:rPr lang="ru-RU" sz="2400" b="1" spc="-1" dirty="0">
                  <a:solidFill>
                    <a:srgbClr val="F05522"/>
                  </a:solidFill>
                  <a:latin typeface="+mj-lt"/>
                </a:rPr>
                <a:t>СТАНДАРТЫ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89B900F-499C-41FE-8CF2-533926A3B383}"/>
                </a:ext>
              </a:extLst>
            </p:cNvPr>
            <p:cNvSpPr txBox="1"/>
            <p:nvPr/>
          </p:nvSpPr>
          <p:spPr>
            <a:xfrm>
              <a:off x="6228993" y="614401"/>
              <a:ext cx="2367777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846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-1" normalizeH="0" baseline="0" noProof="0" dirty="0">
                  <a:ln>
                    <a:noFill/>
                  </a:ln>
                  <a:solidFill>
                    <a:srgbClr val="F0552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(варианты)</a:t>
              </a:r>
            </a:p>
          </p:txBody>
        </p:sp>
      </p:grp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7F4BAD57-E9D0-4D1E-A3B5-C876A70671EA}"/>
              </a:ext>
            </a:extLst>
          </p:cNvPr>
          <p:cNvCxnSpPr/>
          <p:nvPr/>
        </p:nvCxnSpPr>
        <p:spPr>
          <a:xfrm>
            <a:off x="2669540" y="2458097"/>
            <a:ext cx="0" cy="327111"/>
          </a:xfrm>
          <a:prstGeom prst="line">
            <a:avLst/>
          </a:prstGeom>
          <a:ln w="19050">
            <a:solidFill>
              <a:srgbClr val="333F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787916" y="1843637"/>
            <a:ext cx="1522849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600" b="1" spc="-1" dirty="0">
                <a:solidFill>
                  <a:srgbClr val="F055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ЭТО ГЛАВНЫЙ ПУТЬ</a:t>
            </a:r>
          </a:p>
        </p:txBody>
      </p:sp>
      <p:sp>
        <p:nvSpPr>
          <p:cNvPr id="14" name="Прямоугольник: скругленные углы 6">
            <a:extLst>
              <a:ext uri="{FF2B5EF4-FFF2-40B4-BE49-F238E27FC236}">
                <a16:creationId xmlns:a16="http://schemas.microsoft.com/office/drawing/2014/main" xmlns="" id="{B0A0289D-7EFA-4C21-AAA5-DB4D9042B02A}"/>
              </a:ext>
            </a:extLst>
          </p:cNvPr>
          <p:cNvSpPr/>
          <p:nvPr/>
        </p:nvSpPr>
        <p:spPr>
          <a:xfrm>
            <a:off x="6611258" y="1656006"/>
            <a:ext cx="1876167" cy="854728"/>
          </a:xfrm>
          <a:prstGeom prst="roundRect">
            <a:avLst>
              <a:gd name="adj" fmla="val 21428"/>
            </a:avLst>
          </a:prstGeom>
          <a:noFill/>
          <a:ln w="22225">
            <a:solidFill>
              <a:srgbClr val="F055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cxnSpLocks/>
          </p:cNvCxnSpPr>
          <p:nvPr/>
        </p:nvCxnSpPr>
        <p:spPr>
          <a:xfrm flipV="1">
            <a:off x="7549340" y="2510735"/>
            <a:ext cx="0" cy="633942"/>
          </a:xfrm>
          <a:prstGeom prst="straightConnector1">
            <a:avLst/>
          </a:prstGeom>
          <a:ln w="22225">
            <a:solidFill>
              <a:srgbClr val="2B4A7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678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3FD7A7A7-2A84-C757-DD3D-47E56D1AF8BE}"/>
              </a:ext>
            </a:extLst>
          </p:cNvPr>
          <p:cNvSpPr/>
          <p:nvPr/>
        </p:nvSpPr>
        <p:spPr>
          <a:xfrm>
            <a:off x="5748601" y="1444565"/>
            <a:ext cx="2789938" cy="3151596"/>
          </a:xfrm>
          <a:prstGeom prst="roundRect">
            <a:avLst>
              <a:gd name="adj" fmla="val 10371"/>
            </a:avLst>
          </a:prstGeom>
          <a:solidFill>
            <a:schemeClr val="tx2">
              <a:lumMod val="20000"/>
              <a:lumOff val="80000"/>
              <a:alpha val="34000"/>
            </a:schemeClr>
          </a:solidFill>
          <a:ln w="25400">
            <a:gradFill>
              <a:gsLst>
                <a:gs pos="0">
                  <a:srgbClr val="F49122"/>
                </a:gs>
                <a:gs pos="100000">
                  <a:srgbClr val="F0552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EEFCB655-4EA1-DBF6-5C45-B070ABA5E28B}"/>
              </a:ext>
            </a:extLst>
          </p:cNvPr>
          <p:cNvSpPr/>
          <p:nvPr/>
        </p:nvSpPr>
        <p:spPr>
          <a:xfrm>
            <a:off x="1008961" y="1444565"/>
            <a:ext cx="2789938" cy="3151596"/>
          </a:xfrm>
          <a:prstGeom prst="roundRect">
            <a:avLst>
              <a:gd name="adj" fmla="val 10371"/>
            </a:avLst>
          </a:prstGeom>
          <a:solidFill>
            <a:schemeClr val="tx2">
              <a:lumMod val="20000"/>
              <a:lumOff val="80000"/>
              <a:alpha val="34000"/>
            </a:schemeClr>
          </a:solidFill>
          <a:ln w="25400">
            <a:gradFill>
              <a:gsLst>
                <a:gs pos="0">
                  <a:srgbClr val="F49122"/>
                </a:gs>
                <a:gs pos="100000">
                  <a:srgbClr val="F0552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8068D7F-B980-7E42-DF07-9B09F72F83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905720" y="2"/>
            <a:ext cx="2256804" cy="1127840"/>
          </a:xfrm>
          <a:prstGeom prst="rect">
            <a:avLst/>
          </a:prstGeom>
        </p:spPr>
      </p:pic>
      <p:sp>
        <p:nvSpPr>
          <p:cNvPr id="8" name="CustomShape 3">
            <a:extLst>
              <a:ext uri="{FF2B5EF4-FFF2-40B4-BE49-F238E27FC236}">
                <a16:creationId xmlns:a16="http://schemas.microsoft.com/office/drawing/2014/main" xmlns="" id="{8F8601F1-D00E-53D8-F480-FDEBCB3D29A8}"/>
              </a:ext>
            </a:extLst>
          </p:cNvPr>
          <p:cNvSpPr/>
          <p:nvPr/>
        </p:nvSpPr>
        <p:spPr>
          <a:xfrm>
            <a:off x="2405754" y="403022"/>
            <a:ext cx="4174690" cy="4005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846"/>
              </a:spcBef>
            </a:pPr>
            <a:r>
              <a:rPr lang="ru-RU" sz="2400" b="1" spc="-1" dirty="0">
                <a:solidFill>
                  <a:srgbClr val="DF360B"/>
                </a:solidFill>
                <a:latin typeface="+mj-lt"/>
              </a:rPr>
              <a:t>   КОРОЧЕ ГОВОРЯ: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49580" y="646053"/>
            <a:ext cx="8197801" cy="5986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200000"/>
              </a:lnSpc>
              <a:spcBef>
                <a:spcPts val="846"/>
              </a:spcBef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МЫ ХОТИМ ДОГОВОРИТЬСЯ О ЯЗЫКЕ ПОНИМАНИЯ ТРЕБОВАНИЙ.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C9A875A5-C321-48DA-ADDD-3697903C62C8}"/>
              </a:ext>
            </a:extLst>
          </p:cNvPr>
          <p:cNvGrpSpPr/>
          <p:nvPr/>
        </p:nvGrpSpPr>
        <p:grpSpPr>
          <a:xfrm>
            <a:off x="1015622" y="1444564"/>
            <a:ext cx="2787979" cy="3151596"/>
            <a:chOff x="880421" y="1368333"/>
            <a:chExt cx="2787979" cy="3151596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xmlns="" id="{EA5A41C4-A664-4B66-BFBC-D91B342BDABB}"/>
                </a:ext>
              </a:extLst>
            </p:cNvPr>
            <p:cNvSpPr/>
            <p:nvPr/>
          </p:nvSpPr>
          <p:spPr>
            <a:xfrm>
              <a:off x="880421" y="1368333"/>
              <a:ext cx="2787979" cy="3151596"/>
            </a:xfrm>
            <a:prstGeom prst="roundRect">
              <a:avLst>
                <a:gd name="adj" fmla="val 19482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CustomShape 12">
              <a:extLst>
                <a:ext uri="{FF2B5EF4-FFF2-40B4-BE49-F238E27FC236}">
                  <a16:creationId xmlns:a16="http://schemas.microsoft.com/office/drawing/2014/main" xmlns="" id="{B6BE3413-F650-A153-43E8-B926DEAE7B01}"/>
                </a:ext>
              </a:extLst>
            </p:cNvPr>
            <p:cNvSpPr/>
            <p:nvPr/>
          </p:nvSpPr>
          <p:spPr>
            <a:xfrm>
              <a:off x="979307" y="2520384"/>
              <a:ext cx="2564806" cy="84749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89998" tIns="44999" rIns="89998" bIns="44999" anchor="ctr">
              <a:spAutoFit/>
            </a:bodyPr>
            <a:lstStyle/>
            <a:p>
              <a:pPr algn="ctr" defTabSz="457189">
                <a:spcBef>
                  <a:spcPts val="1125"/>
                </a:spcBef>
                <a:defRPr/>
              </a:pPr>
              <a:r>
                <a:rPr lang="ru-RU" sz="2000" spc="-1" dirty="0">
                  <a:solidFill>
                    <a:srgbClr val="333F50"/>
                  </a:solidFill>
                </a:rPr>
                <a:t>ТРЕБОВАНИЕ 1 </a:t>
              </a:r>
            </a:p>
            <a:p>
              <a:pPr algn="ctr" defTabSz="457189">
                <a:spcBef>
                  <a:spcPts val="1125"/>
                </a:spcBef>
                <a:defRPr/>
              </a:pPr>
              <a:r>
                <a:rPr lang="ru-RU" sz="2000" spc="-1" dirty="0">
                  <a:solidFill>
                    <a:srgbClr val="333F50"/>
                  </a:solidFill>
                </a:rPr>
                <a:t>В ОДНОЙ СИСТЕМЕ</a:t>
              </a:r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EDAB3BA-DC93-482F-8B32-6AD647B18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404" y="324791"/>
            <a:ext cx="1206595" cy="681549"/>
          </a:xfrm>
          <a:prstGeom prst="rect">
            <a:avLst/>
          </a:prstGeom>
        </p:spPr>
      </p:pic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xmlns="" id="{EA47F431-66B0-4736-AFCD-062683F5CE11}"/>
              </a:ext>
            </a:extLst>
          </p:cNvPr>
          <p:cNvSpPr/>
          <p:nvPr/>
        </p:nvSpPr>
        <p:spPr>
          <a:xfrm>
            <a:off x="1" y="0"/>
            <a:ext cx="1067950" cy="5143500"/>
          </a:xfrm>
          <a:custGeom>
            <a:avLst/>
            <a:gdLst>
              <a:gd name="connsiteX0" fmla="*/ 0 w 1429563"/>
              <a:gd name="connsiteY0" fmla="*/ 0 h 6858000"/>
              <a:gd name="connsiteX1" fmla="*/ 208399 w 1429563"/>
              <a:gd name="connsiteY1" fmla="*/ 0 h 6858000"/>
              <a:gd name="connsiteX2" fmla="*/ 208371 w 1429563"/>
              <a:gd name="connsiteY2" fmla="*/ 304 h 6858000"/>
              <a:gd name="connsiteX3" fmla="*/ 1351326 w 1429563"/>
              <a:gd name="connsiteY3" fmla="*/ 6668860 h 6858000"/>
              <a:gd name="connsiteX4" fmla="*/ 1429563 w 1429563"/>
              <a:gd name="connsiteY4" fmla="*/ 6858000 h 6858000"/>
              <a:gd name="connsiteX5" fmla="*/ 0 w 142956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9563" h="6858000">
                <a:moveTo>
                  <a:pt x="0" y="0"/>
                </a:moveTo>
                <a:lnTo>
                  <a:pt x="208399" y="0"/>
                </a:lnTo>
                <a:lnTo>
                  <a:pt x="208371" y="304"/>
                </a:lnTo>
                <a:cubicBezTo>
                  <a:pt x="150221" y="1190366"/>
                  <a:pt x="557267" y="4644178"/>
                  <a:pt x="1351326" y="6668860"/>
                </a:cubicBezTo>
                <a:lnTo>
                  <a:pt x="142956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53000">
                <a:srgbClr val="DE2309"/>
              </a:gs>
              <a:gs pos="100000">
                <a:srgbClr val="F59924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ustomShape 12">
            <a:extLst>
              <a:ext uri="{FF2B5EF4-FFF2-40B4-BE49-F238E27FC236}">
                <a16:creationId xmlns:a16="http://schemas.microsoft.com/office/drawing/2014/main" xmlns="" id="{C9C78098-DBE2-45FA-BDA1-6A5E2F96AF35}"/>
              </a:ext>
            </a:extLst>
          </p:cNvPr>
          <p:cNvSpPr/>
          <p:nvPr/>
        </p:nvSpPr>
        <p:spPr>
          <a:xfrm>
            <a:off x="5851608" y="2596615"/>
            <a:ext cx="2564806" cy="8474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9998" tIns="44999" rIns="89998" bIns="44999" anchor="ctr">
            <a:spAutoFit/>
          </a:bodyPr>
          <a:lstStyle/>
          <a:p>
            <a:pPr algn="ctr" defTabSz="457189">
              <a:spcBef>
                <a:spcPts val="1125"/>
              </a:spcBef>
              <a:defRPr/>
            </a:pPr>
            <a:r>
              <a:rPr lang="ru-RU" sz="2000" spc="-1" dirty="0">
                <a:solidFill>
                  <a:srgbClr val="333F50"/>
                </a:solidFill>
              </a:rPr>
              <a:t>ТРЕБОВАНИЕ 1 </a:t>
            </a:r>
          </a:p>
          <a:p>
            <a:pPr algn="ctr" defTabSz="457189">
              <a:spcBef>
                <a:spcPts val="1125"/>
              </a:spcBef>
              <a:defRPr/>
            </a:pPr>
            <a:r>
              <a:rPr lang="ru-RU" sz="2000" spc="-1" dirty="0">
                <a:solidFill>
                  <a:srgbClr val="333F50"/>
                </a:solidFill>
              </a:rPr>
              <a:t>В ДРУГОЙ СИСТЕМЕ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35D182C9-C061-4806-96BB-BBB8C1CE81FA}"/>
              </a:ext>
            </a:extLst>
          </p:cNvPr>
          <p:cNvCxnSpPr>
            <a:cxnSpLocks/>
          </p:cNvCxnSpPr>
          <p:nvPr/>
        </p:nvCxnSpPr>
        <p:spPr>
          <a:xfrm>
            <a:off x="3803601" y="3025473"/>
            <a:ext cx="1945000" cy="0"/>
          </a:xfrm>
          <a:prstGeom prst="straightConnector1">
            <a:avLst/>
          </a:prstGeom>
          <a:ln w="76200">
            <a:solidFill>
              <a:srgbClr val="DF360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879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ABA6BC02-BE56-4D8A-9868-9570266AAD0C}"/>
              </a:ext>
            </a:extLst>
          </p:cNvPr>
          <p:cNvSpPr/>
          <p:nvPr/>
        </p:nvSpPr>
        <p:spPr>
          <a:xfrm>
            <a:off x="532999" y="3541267"/>
            <a:ext cx="7658501" cy="6151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055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F13FDDF-FF17-43B6-9401-0A14287FF2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 rot="10800000">
            <a:off x="5599916" y="3400425"/>
            <a:ext cx="3517452" cy="175785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33351" y="1465632"/>
            <a:ext cx="8424328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400" u="sng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Ключевым все-таки я считаю понятие </a:t>
            </a:r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ИНФОРМАЦИОННАЯ СИСТЕМА</a:t>
            </a:r>
            <a:r>
              <a:rPr lang="ru-RU" sz="1400" u="sng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. </a:t>
            </a:r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xmlns="" id="{8F8601F1-D00E-53D8-F480-FDEBCB3D29A8}"/>
              </a:ext>
            </a:extLst>
          </p:cNvPr>
          <p:cNvSpPr/>
          <p:nvPr/>
        </p:nvSpPr>
        <p:spPr>
          <a:xfrm>
            <a:off x="1349945" y="260732"/>
            <a:ext cx="6466906" cy="10571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846"/>
              </a:spcBef>
            </a:pPr>
            <a:r>
              <a:rPr lang="ru-RU" sz="2400" b="1" spc="-1" dirty="0">
                <a:solidFill>
                  <a:srgbClr val="F05522"/>
                </a:solidFill>
                <a:latin typeface="+mj-lt"/>
              </a:rPr>
              <a:t>   СТАНДАРТИЗАЦИЯ В </a:t>
            </a:r>
            <a:r>
              <a:rPr lang="en-US" sz="2400" b="1" spc="-1" dirty="0">
                <a:solidFill>
                  <a:srgbClr val="F05522"/>
                </a:solidFill>
                <a:latin typeface="+mj-lt"/>
              </a:rPr>
              <a:t>IT</a:t>
            </a:r>
            <a:r>
              <a:rPr lang="ru-RU" sz="2400" b="1" spc="-1" dirty="0">
                <a:solidFill>
                  <a:srgbClr val="F05522"/>
                </a:solidFill>
                <a:latin typeface="+mj-lt"/>
              </a:rPr>
              <a:t>. </a:t>
            </a:r>
          </a:p>
          <a:p>
            <a:pPr algn="ctr">
              <a:lnSpc>
                <a:spcPct val="90000"/>
              </a:lnSpc>
              <a:spcBef>
                <a:spcPts val="846"/>
              </a:spcBef>
            </a:pPr>
            <a:r>
              <a:rPr lang="ru-RU" sz="2000" b="1" spc="-1" dirty="0">
                <a:solidFill>
                  <a:srgbClr val="F05522"/>
                </a:solidFill>
                <a:latin typeface="+mj-lt"/>
              </a:rPr>
              <a:t>ХОЧЕТСЯ РАЗОБРАТЬСЯ В ПОНЯТИЯХ</a:t>
            </a:r>
            <a:br>
              <a:rPr lang="ru-RU" sz="2000" b="1" spc="-1" dirty="0">
                <a:solidFill>
                  <a:srgbClr val="F05522"/>
                </a:solidFill>
                <a:latin typeface="+mj-lt"/>
              </a:rPr>
            </a:br>
            <a:r>
              <a:rPr lang="ru-RU" sz="2000" b="1" spc="-1" dirty="0">
                <a:solidFill>
                  <a:srgbClr val="F05522"/>
                </a:solidFill>
                <a:latin typeface="+mj-lt"/>
              </a:rPr>
              <a:t>ОБ ИНФОРМАЦИОННЫХ (ЦИФРОВЫХ) ТЕХНОЛОГИЯХ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C476762F-570F-4E2F-A4AA-1CE71F359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812668" y="3371093"/>
            <a:ext cx="620713" cy="6207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12710D2-6830-4908-BB12-94DB50FC83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404" y="324791"/>
            <a:ext cx="1206595" cy="681549"/>
          </a:xfrm>
          <a:prstGeom prst="rect">
            <a:avLst/>
          </a:prstGeom>
        </p:spPr>
      </p:pic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F82B2B10-A45D-49B8-86FD-0963D62F1CFE}"/>
              </a:ext>
            </a:extLst>
          </p:cNvPr>
          <p:cNvSpPr/>
          <p:nvPr/>
        </p:nvSpPr>
        <p:spPr>
          <a:xfrm>
            <a:off x="2" y="0"/>
            <a:ext cx="388174" cy="5143500"/>
          </a:xfrm>
          <a:custGeom>
            <a:avLst/>
            <a:gdLst>
              <a:gd name="connsiteX0" fmla="*/ 0 w 1429563"/>
              <a:gd name="connsiteY0" fmla="*/ 0 h 6858000"/>
              <a:gd name="connsiteX1" fmla="*/ 208399 w 1429563"/>
              <a:gd name="connsiteY1" fmla="*/ 0 h 6858000"/>
              <a:gd name="connsiteX2" fmla="*/ 208371 w 1429563"/>
              <a:gd name="connsiteY2" fmla="*/ 304 h 6858000"/>
              <a:gd name="connsiteX3" fmla="*/ 1351326 w 1429563"/>
              <a:gd name="connsiteY3" fmla="*/ 6668860 h 6858000"/>
              <a:gd name="connsiteX4" fmla="*/ 1429563 w 1429563"/>
              <a:gd name="connsiteY4" fmla="*/ 6858000 h 6858000"/>
              <a:gd name="connsiteX5" fmla="*/ 0 w 142956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9563" h="6858000">
                <a:moveTo>
                  <a:pt x="0" y="0"/>
                </a:moveTo>
                <a:lnTo>
                  <a:pt x="208399" y="0"/>
                </a:lnTo>
                <a:lnTo>
                  <a:pt x="208371" y="304"/>
                </a:lnTo>
                <a:cubicBezTo>
                  <a:pt x="150221" y="1190366"/>
                  <a:pt x="557267" y="4644178"/>
                  <a:pt x="1351326" y="6668860"/>
                </a:cubicBezTo>
                <a:lnTo>
                  <a:pt x="142956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53000">
                <a:srgbClr val="DE2309"/>
              </a:gs>
              <a:gs pos="100000">
                <a:srgbClr val="F59924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7CE9EDB7-360F-4BAC-A619-0BA40AC74FE3}"/>
              </a:ext>
            </a:extLst>
          </p:cNvPr>
          <p:cNvSpPr/>
          <p:nvPr/>
        </p:nvSpPr>
        <p:spPr>
          <a:xfrm>
            <a:off x="3305590" y="2793518"/>
            <a:ext cx="4176831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«Информационная система»; «Автоматизированная система»; «Информационная автоматизированная система».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92AF990A-44E9-4DA0-BB83-0D6AF385DBE2}"/>
              </a:ext>
            </a:extLst>
          </p:cNvPr>
          <p:cNvSpPr/>
          <p:nvPr/>
        </p:nvSpPr>
        <p:spPr>
          <a:xfrm>
            <a:off x="2063749" y="1807305"/>
            <a:ext cx="6756400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«Об информации, информационных технологиях и о защите информации» от 27.07.2006 № 149-ФЗ.</a:t>
            </a:r>
          </a:p>
          <a:p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И на множество других правовых актов.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9F6D47E4-3C1C-443C-A874-2D53F444481E}"/>
              </a:ext>
            </a:extLst>
          </p:cNvPr>
          <p:cNvSpPr/>
          <p:nvPr/>
        </p:nvSpPr>
        <p:spPr>
          <a:xfrm>
            <a:off x="499045" y="1780347"/>
            <a:ext cx="1701799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Ссылаюсь на закон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42F8171-961E-47AC-B643-55220CD0AC14}"/>
              </a:ext>
            </a:extLst>
          </p:cNvPr>
          <p:cNvSpPr/>
          <p:nvPr/>
        </p:nvSpPr>
        <p:spPr>
          <a:xfrm>
            <a:off x="194089" y="2800093"/>
            <a:ext cx="4089262" cy="2631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90000"/>
              </a:lnSpc>
              <a:spcBef>
                <a:spcPts val="846"/>
              </a:spcBef>
            </a:pPr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В итоге я считаю синонимами понятия: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E26D4C3B-E6F1-44CB-B2B7-99EF8AA479E4}"/>
              </a:ext>
            </a:extLst>
          </p:cNvPr>
          <p:cNvSpPr/>
          <p:nvPr/>
        </p:nvSpPr>
        <p:spPr>
          <a:xfrm>
            <a:off x="735137" y="4184156"/>
            <a:ext cx="7698243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Поэтому хочется привести в порядок нормативные документы и их применение. </a:t>
            </a:r>
          </a:p>
          <a:p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Разобраться с 19 серией ГОСТов на программное обеспечение. Все эти документы об одном и том же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!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Создание и эксплуатация информационных систем, которые реализуются с помощью программного обеспечения.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ADBBF351-A33E-471B-BBFB-0B3712166E1C}"/>
              </a:ext>
            </a:extLst>
          </p:cNvPr>
          <p:cNvGrpSpPr/>
          <p:nvPr/>
        </p:nvGrpSpPr>
        <p:grpSpPr>
          <a:xfrm>
            <a:off x="2069322" y="2282208"/>
            <a:ext cx="5645928" cy="389325"/>
            <a:chOff x="2374122" y="1990108"/>
            <a:chExt cx="5645928" cy="389325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D8A47262-F8D0-4A3E-B34B-351F727AB7C3}"/>
                </a:ext>
              </a:extLst>
            </p:cNvPr>
            <p:cNvSpPr/>
            <p:nvPr/>
          </p:nvSpPr>
          <p:spPr>
            <a:xfrm>
              <a:off x="2380472" y="1990108"/>
              <a:ext cx="5639578" cy="253916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>
                <a:spcBef>
                  <a:spcPts val="846"/>
                </a:spcBef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ГОСТ Р 59853-2021 «Автоматизированные системы. Термины и определения».  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85447C56-AFE1-4BB6-84D2-664B821E2256}"/>
                </a:ext>
              </a:extLst>
            </p:cNvPr>
            <p:cNvSpPr/>
            <p:nvPr/>
          </p:nvSpPr>
          <p:spPr>
            <a:xfrm>
              <a:off x="2374122" y="2125517"/>
              <a:ext cx="5639578" cy="253916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>
                <a:spcBef>
                  <a:spcPts val="846"/>
                </a:spcBef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ГОСТ 34.201-2020 «Комплекс стандартов на автоматизированные системы».</a:t>
              </a:r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8E96D63A-4004-4020-B124-0D1659B34E63}"/>
              </a:ext>
            </a:extLst>
          </p:cNvPr>
          <p:cNvSpPr/>
          <p:nvPr/>
        </p:nvSpPr>
        <p:spPr>
          <a:xfrm>
            <a:off x="735139" y="3601554"/>
            <a:ext cx="6829441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Серия ГОСТов 34 на автоматизированные системы должна распространяться</a:t>
            </a:r>
            <a:br>
              <a:rPr lang="ru-RU" sz="1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на все разработки информационных технологий.                    </a:t>
            </a:r>
          </a:p>
        </p:txBody>
      </p:sp>
      <p:sp>
        <p:nvSpPr>
          <p:cNvPr id="11" name="Стрелка вниз 16">
            <a:extLst>
              <a:ext uri="{FF2B5EF4-FFF2-40B4-BE49-F238E27FC236}">
                <a16:creationId xmlns:a16="http://schemas.microsoft.com/office/drawing/2014/main" xmlns="" id="{A4AA0BFF-4F4C-4FB1-9E21-6E00D45DCA17}"/>
              </a:ext>
            </a:extLst>
          </p:cNvPr>
          <p:cNvSpPr/>
          <p:nvPr/>
        </p:nvSpPr>
        <p:spPr>
          <a:xfrm rot="16200000">
            <a:off x="8602900" y="2952055"/>
            <a:ext cx="712671" cy="31626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90313EB-6445-43D6-AD2C-69041657B1F3}"/>
              </a:ext>
            </a:extLst>
          </p:cNvPr>
          <p:cNvSpPr/>
          <p:nvPr/>
        </p:nvSpPr>
        <p:spPr>
          <a:xfrm>
            <a:off x="7987687" y="2931667"/>
            <a:ext cx="100329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b="1" dirty="0">
                <a:latin typeface="+mj-lt"/>
              </a:rPr>
              <a:t>ДАЛЕЕ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9F6D47E4-3C1C-443C-A874-2D53F444481E}"/>
              </a:ext>
            </a:extLst>
          </p:cNvPr>
          <p:cNvSpPr/>
          <p:nvPr/>
        </p:nvSpPr>
        <p:spPr>
          <a:xfrm>
            <a:off x="7936229" y="3400425"/>
            <a:ext cx="381209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!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8652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405D2A8D-AB3F-4A49-9D99-E22CF2D3F9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" t="20719" r="5333" b="-539"/>
          <a:stretch/>
        </p:blipFill>
        <p:spPr>
          <a:xfrm>
            <a:off x="1268845" y="-10711"/>
            <a:ext cx="7874646" cy="4540199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100960F-BFE2-42A2-BEFC-E079AEA7E7A4}"/>
              </a:ext>
            </a:extLst>
          </p:cNvPr>
          <p:cNvSpPr/>
          <p:nvPr/>
        </p:nvSpPr>
        <p:spPr>
          <a:xfrm rot="16200000">
            <a:off x="-62728" y="55511"/>
            <a:ext cx="2546282" cy="2419189"/>
          </a:xfrm>
          <a:custGeom>
            <a:avLst/>
            <a:gdLst>
              <a:gd name="connsiteX0" fmla="*/ 0 w 1846217"/>
              <a:gd name="connsiteY0" fmla="*/ 0 h 3429000"/>
              <a:gd name="connsiteX1" fmla="*/ 1846217 w 1846217"/>
              <a:gd name="connsiteY1" fmla="*/ 0 h 3429000"/>
              <a:gd name="connsiteX2" fmla="*/ 1846217 w 1846217"/>
              <a:gd name="connsiteY2" fmla="*/ 3429000 h 3429000"/>
              <a:gd name="connsiteX3" fmla="*/ 0 w 1846217"/>
              <a:gd name="connsiteY3" fmla="*/ 3429000 h 3429000"/>
              <a:gd name="connsiteX4" fmla="*/ 0 w 1846217"/>
              <a:gd name="connsiteY4" fmla="*/ 0 h 3429000"/>
              <a:gd name="connsiteX0" fmla="*/ 0 w 1846217"/>
              <a:gd name="connsiteY0" fmla="*/ 0 h 3429000"/>
              <a:gd name="connsiteX1" fmla="*/ 1846217 w 1846217"/>
              <a:gd name="connsiteY1" fmla="*/ 0 h 3429000"/>
              <a:gd name="connsiteX2" fmla="*/ 1837508 w 1846217"/>
              <a:gd name="connsiteY2" fmla="*/ 1270000 h 3429000"/>
              <a:gd name="connsiteX3" fmla="*/ 1846217 w 1846217"/>
              <a:gd name="connsiteY3" fmla="*/ 3429000 h 3429000"/>
              <a:gd name="connsiteX4" fmla="*/ 0 w 1846217"/>
              <a:gd name="connsiteY4" fmla="*/ 3429000 h 3429000"/>
              <a:gd name="connsiteX5" fmla="*/ 0 w 1846217"/>
              <a:gd name="connsiteY5" fmla="*/ 0 h 3429000"/>
              <a:gd name="connsiteX0" fmla="*/ 0 w 1846217"/>
              <a:gd name="connsiteY0" fmla="*/ 0 h 3429000"/>
              <a:gd name="connsiteX1" fmla="*/ 1846217 w 1846217"/>
              <a:gd name="connsiteY1" fmla="*/ 0 h 3429000"/>
              <a:gd name="connsiteX2" fmla="*/ 1837508 w 1846217"/>
              <a:gd name="connsiteY2" fmla="*/ 1270000 h 3429000"/>
              <a:gd name="connsiteX3" fmla="*/ 1211217 w 1846217"/>
              <a:gd name="connsiteY3" fmla="*/ 2971800 h 3429000"/>
              <a:gd name="connsiteX4" fmla="*/ 0 w 1846217"/>
              <a:gd name="connsiteY4" fmla="*/ 3429000 h 3429000"/>
              <a:gd name="connsiteX5" fmla="*/ 0 w 1846217"/>
              <a:gd name="connsiteY5" fmla="*/ 0 h 3429000"/>
              <a:gd name="connsiteX0" fmla="*/ 0 w 1837508"/>
              <a:gd name="connsiteY0" fmla="*/ 0 h 3429000"/>
              <a:gd name="connsiteX1" fmla="*/ 1376317 w 1837508"/>
              <a:gd name="connsiteY1" fmla="*/ 0 h 3429000"/>
              <a:gd name="connsiteX2" fmla="*/ 1837508 w 1837508"/>
              <a:gd name="connsiteY2" fmla="*/ 1270000 h 3429000"/>
              <a:gd name="connsiteX3" fmla="*/ 1211217 w 1837508"/>
              <a:gd name="connsiteY3" fmla="*/ 2971800 h 3429000"/>
              <a:gd name="connsiteX4" fmla="*/ 0 w 1837508"/>
              <a:gd name="connsiteY4" fmla="*/ 3429000 h 3429000"/>
              <a:gd name="connsiteX5" fmla="*/ 0 w 1837508"/>
              <a:gd name="connsiteY5" fmla="*/ 0 h 3429000"/>
              <a:gd name="connsiteX0" fmla="*/ 0 w 2015308"/>
              <a:gd name="connsiteY0" fmla="*/ 0 h 3429000"/>
              <a:gd name="connsiteX1" fmla="*/ 1376317 w 2015308"/>
              <a:gd name="connsiteY1" fmla="*/ 0 h 3429000"/>
              <a:gd name="connsiteX2" fmla="*/ 2015308 w 2015308"/>
              <a:gd name="connsiteY2" fmla="*/ 590550 h 3429000"/>
              <a:gd name="connsiteX3" fmla="*/ 1211217 w 2015308"/>
              <a:gd name="connsiteY3" fmla="*/ 2971800 h 3429000"/>
              <a:gd name="connsiteX4" fmla="*/ 0 w 2015308"/>
              <a:gd name="connsiteY4" fmla="*/ 3429000 h 3429000"/>
              <a:gd name="connsiteX5" fmla="*/ 0 w 2015308"/>
              <a:gd name="connsiteY5" fmla="*/ 0 h 3429000"/>
              <a:gd name="connsiteX0" fmla="*/ 0 w 2066108"/>
              <a:gd name="connsiteY0" fmla="*/ 0 h 3429000"/>
              <a:gd name="connsiteX1" fmla="*/ 1376317 w 2066108"/>
              <a:gd name="connsiteY1" fmla="*/ 0 h 3429000"/>
              <a:gd name="connsiteX2" fmla="*/ 2066108 w 2066108"/>
              <a:gd name="connsiteY2" fmla="*/ 679450 h 3429000"/>
              <a:gd name="connsiteX3" fmla="*/ 1211217 w 2066108"/>
              <a:gd name="connsiteY3" fmla="*/ 2971800 h 3429000"/>
              <a:gd name="connsiteX4" fmla="*/ 0 w 2066108"/>
              <a:gd name="connsiteY4" fmla="*/ 3429000 h 3429000"/>
              <a:gd name="connsiteX5" fmla="*/ 0 w 2066108"/>
              <a:gd name="connsiteY5" fmla="*/ 0 h 3429000"/>
              <a:gd name="connsiteX0" fmla="*/ 0 w 2066108"/>
              <a:gd name="connsiteY0" fmla="*/ 0 h 3429000"/>
              <a:gd name="connsiteX1" fmla="*/ 1376317 w 2066108"/>
              <a:gd name="connsiteY1" fmla="*/ 0 h 3429000"/>
              <a:gd name="connsiteX2" fmla="*/ 2066108 w 2066108"/>
              <a:gd name="connsiteY2" fmla="*/ 679450 h 3429000"/>
              <a:gd name="connsiteX3" fmla="*/ 1852567 w 2066108"/>
              <a:gd name="connsiteY3" fmla="*/ 2368550 h 3429000"/>
              <a:gd name="connsiteX4" fmla="*/ 0 w 2066108"/>
              <a:gd name="connsiteY4" fmla="*/ 3429000 h 3429000"/>
              <a:gd name="connsiteX5" fmla="*/ 0 w 2066108"/>
              <a:gd name="connsiteY5" fmla="*/ 0 h 3429000"/>
              <a:gd name="connsiteX0" fmla="*/ 0 w 2104208"/>
              <a:gd name="connsiteY0" fmla="*/ 0 h 3429000"/>
              <a:gd name="connsiteX1" fmla="*/ 1376317 w 2104208"/>
              <a:gd name="connsiteY1" fmla="*/ 0 h 3429000"/>
              <a:gd name="connsiteX2" fmla="*/ 2104208 w 2104208"/>
              <a:gd name="connsiteY2" fmla="*/ 539750 h 3429000"/>
              <a:gd name="connsiteX3" fmla="*/ 1852567 w 2104208"/>
              <a:gd name="connsiteY3" fmla="*/ 2368550 h 3429000"/>
              <a:gd name="connsiteX4" fmla="*/ 0 w 2104208"/>
              <a:gd name="connsiteY4" fmla="*/ 3429000 h 3429000"/>
              <a:gd name="connsiteX5" fmla="*/ 0 w 2104208"/>
              <a:gd name="connsiteY5" fmla="*/ 0 h 3429000"/>
              <a:gd name="connsiteX0" fmla="*/ 0 w 2002608"/>
              <a:gd name="connsiteY0" fmla="*/ 0 h 3429000"/>
              <a:gd name="connsiteX1" fmla="*/ 1376317 w 2002608"/>
              <a:gd name="connsiteY1" fmla="*/ 0 h 3429000"/>
              <a:gd name="connsiteX2" fmla="*/ 2002608 w 2002608"/>
              <a:gd name="connsiteY2" fmla="*/ 704850 h 3429000"/>
              <a:gd name="connsiteX3" fmla="*/ 1852567 w 2002608"/>
              <a:gd name="connsiteY3" fmla="*/ 2368550 h 3429000"/>
              <a:gd name="connsiteX4" fmla="*/ 0 w 2002608"/>
              <a:gd name="connsiteY4" fmla="*/ 3429000 h 3429000"/>
              <a:gd name="connsiteX5" fmla="*/ 0 w 2002608"/>
              <a:gd name="connsiteY5" fmla="*/ 0 h 3429000"/>
              <a:gd name="connsiteX0" fmla="*/ 0 w 3154317"/>
              <a:gd name="connsiteY0" fmla="*/ 0 h 3429000"/>
              <a:gd name="connsiteX1" fmla="*/ 3154317 w 3154317"/>
              <a:gd name="connsiteY1" fmla="*/ 6350 h 3429000"/>
              <a:gd name="connsiteX2" fmla="*/ 2002608 w 3154317"/>
              <a:gd name="connsiteY2" fmla="*/ 704850 h 3429000"/>
              <a:gd name="connsiteX3" fmla="*/ 1852567 w 3154317"/>
              <a:gd name="connsiteY3" fmla="*/ 2368550 h 3429000"/>
              <a:gd name="connsiteX4" fmla="*/ 0 w 3154317"/>
              <a:gd name="connsiteY4" fmla="*/ 3429000 h 3429000"/>
              <a:gd name="connsiteX5" fmla="*/ 0 w 3154317"/>
              <a:gd name="connsiteY5" fmla="*/ 0 h 3429000"/>
              <a:gd name="connsiteX0" fmla="*/ 0 w 3154317"/>
              <a:gd name="connsiteY0" fmla="*/ 0 h 3429000"/>
              <a:gd name="connsiteX1" fmla="*/ 3154317 w 3154317"/>
              <a:gd name="connsiteY1" fmla="*/ 6350 h 3429000"/>
              <a:gd name="connsiteX2" fmla="*/ 2917007 w 3154317"/>
              <a:gd name="connsiteY2" fmla="*/ 1631950 h 3429000"/>
              <a:gd name="connsiteX3" fmla="*/ 1852567 w 3154317"/>
              <a:gd name="connsiteY3" fmla="*/ 2368550 h 3429000"/>
              <a:gd name="connsiteX4" fmla="*/ 0 w 3154317"/>
              <a:gd name="connsiteY4" fmla="*/ 3429000 h 3429000"/>
              <a:gd name="connsiteX5" fmla="*/ 0 w 3154317"/>
              <a:gd name="connsiteY5" fmla="*/ 0 h 3429000"/>
              <a:gd name="connsiteX0" fmla="*/ 0 w 3171007"/>
              <a:gd name="connsiteY0" fmla="*/ 0 h 3429000"/>
              <a:gd name="connsiteX1" fmla="*/ 3154317 w 3171007"/>
              <a:gd name="connsiteY1" fmla="*/ 6350 h 3429000"/>
              <a:gd name="connsiteX2" fmla="*/ 3171007 w 3171007"/>
              <a:gd name="connsiteY2" fmla="*/ 1771650 h 3429000"/>
              <a:gd name="connsiteX3" fmla="*/ 1852567 w 3171007"/>
              <a:gd name="connsiteY3" fmla="*/ 2368550 h 3429000"/>
              <a:gd name="connsiteX4" fmla="*/ 0 w 3171007"/>
              <a:gd name="connsiteY4" fmla="*/ 3429000 h 3429000"/>
              <a:gd name="connsiteX5" fmla="*/ 0 w 3171007"/>
              <a:gd name="connsiteY5" fmla="*/ 0 h 3429000"/>
              <a:gd name="connsiteX0" fmla="*/ 0 w 3171007"/>
              <a:gd name="connsiteY0" fmla="*/ 0 h 3429000"/>
              <a:gd name="connsiteX1" fmla="*/ 3154317 w 3171007"/>
              <a:gd name="connsiteY1" fmla="*/ 6350 h 3429000"/>
              <a:gd name="connsiteX2" fmla="*/ 3171007 w 3171007"/>
              <a:gd name="connsiteY2" fmla="*/ 1771650 h 3429000"/>
              <a:gd name="connsiteX3" fmla="*/ 2017667 w 3171007"/>
              <a:gd name="connsiteY3" fmla="*/ 2736853 h 3429000"/>
              <a:gd name="connsiteX4" fmla="*/ 0 w 3171007"/>
              <a:gd name="connsiteY4" fmla="*/ 3429000 h 3429000"/>
              <a:gd name="connsiteX5" fmla="*/ 0 w 3171007"/>
              <a:gd name="connsiteY5" fmla="*/ 0 h 3429000"/>
              <a:gd name="connsiteX0" fmla="*/ 0 w 3177357"/>
              <a:gd name="connsiteY0" fmla="*/ 0 h 3429000"/>
              <a:gd name="connsiteX1" fmla="*/ 3154317 w 3177357"/>
              <a:gd name="connsiteY1" fmla="*/ 6350 h 3429000"/>
              <a:gd name="connsiteX2" fmla="*/ 3177357 w 3177357"/>
              <a:gd name="connsiteY2" fmla="*/ 1536700 h 3429000"/>
              <a:gd name="connsiteX3" fmla="*/ 2017667 w 3177357"/>
              <a:gd name="connsiteY3" fmla="*/ 2736853 h 3429000"/>
              <a:gd name="connsiteX4" fmla="*/ 0 w 3177357"/>
              <a:gd name="connsiteY4" fmla="*/ 3429000 h 3429000"/>
              <a:gd name="connsiteX5" fmla="*/ 0 w 3177357"/>
              <a:gd name="connsiteY5" fmla="*/ 0 h 3429000"/>
              <a:gd name="connsiteX0" fmla="*/ 0 w 3177357"/>
              <a:gd name="connsiteY0" fmla="*/ 0 h 2927353"/>
              <a:gd name="connsiteX1" fmla="*/ 3154317 w 3177357"/>
              <a:gd name="connsiteY1" fmla="*/ 6350 h 2927353"/>
              <a:gd name="connsiteX2" fmla="*/ 3177357 w 3177357"/>
              <a:gd name="connsiteY2" fmla="*/ 1536700 h 2927353"/>
              <a:gd name="connsiteX3" fmla="*/ 2017667 w 3177357"/>
              <a:gd name="connsiteY3" fmla="*/ 2736853 h 2927353"/>
              <a:gd name="connsiteX4" fmla="*/ 44450 w 3177357"/>
              <a:gd name="connsiteY4" fmla="*/ 2927353 h 2927353"/>
              <a:gd name="connsiteX5" fmla="*/ 0 w 3177357"/>
              <a:gd name="connsiteY5" fmla="*/ 0 h 2927353"/>
              <a:gd name="connsiteX0" fmla="*/ 0 w 3177357"/>
              <a:gd name="connsiteY0" fmla="*/ 0 h 2927353"/>
              <a:gd name="connsiteX1" fmla="*/ 3154317 w 3177357"/>
              <a:gd name="connsiteY1" fmla="*/ 6350 h 2927353"/>
              <a:gd name="connsiteX2" fmla="*/ 3177357 w 3177357"/>
              <a:gd name="connsiteY2" fmla="*/ 1371600 h 2927353"/>
              <a:gd name="connsiteX3" fmla="*/ 2017667 w 3177357"/>
              <a:gd name="connsiteY3" fmla="*/ 2736853 h 2927353"/>
              <a:gd name="connsiteX4" fmla="*/ 44450 w 3177357"/>
              <a:gd name="connsiteY4" fmla="*/ 2927353 h 2927353"/>
              <a:gd name="connsiteX5" fmla="*/ 0 w 3177357"/>
              <a:gd name="connsiteY5" fmla="*/ 0 h 2927353"/>
              <a:gd name="connsiteX0" fmla="*/ 0 w 3177357"/>
              <a:gd name="connsiteY0" fmla="*/ 0 h 2927353"/>
              <a:gd name="connsiteX1" fmla="*/ 3160667 w 3177357"/>
              <a:gd name="connsiteY1" fmla="*/ 0 h 2927353"/>
              <a:gd name="connsiteX2" fmla="*/ 3177357 w 3177357"/>
              <a:gd name="connsiteY2" fmla="*/ 1371600 h 2927353"/>
              <a:gd name="connsiteX3" fmla="*/ 2017667 w 3177357"/>
              <a:gd name="connsiteY3" fmla="*/ 2736853 h 2927353"/>
              <a:gd name="connsiteX4" fmla="*/ 44450 w 3177357"/>
              <a:gd name="connsiteY4" fmla="*/ 2927353 h 2927353"/>
              <a:gd name="connsiteX5" fmla="*/ 0 w 3177357"/>
              <a:gd name="connsiteY5" fmla="*/ 0 h 2927353"/>
              <a:gd name="connsiteX0" fmla="*/ 0 w 3160667"/>
              <a:gd name="connsiteY0" fmla="*/ 0 h 2927353"/>
              <a:gd name="connsiteX1" fmla="*/ 3160667 w 3160667"/>
              <a:gd name="connsiteY1" fmla="*/ 0 h 2927353"/>
              <a:gd name="connsiteX2" fmla="*/ 3158307 w 3160667"/>
              <a:gd name="connsiteY2" fmla="*/ 1041400 h 2927353"/>
              <a:gd name="connsiteX3" fmla="*/ 2017667 w 3160667"/>
              <a:gd name="connsiteY3" fmla="*/ 2736853 h 2927353"/>
              <a:gd name="connsiteX4" fmla="*/ 44450 w 3160667"/>
              <a:gd name="connsiteY4" fmla="*/ 2927353 h 2927353"/>
              <a:gd name="connsiteX5" fmla="*/ 0 w 3160667"/>
              <a:gd name="connsiteY5" fmla="*/ 0 h 2927353"/>
              <a:gd name="connsiteX0" fmla="*/ 0 w 3160667"/>
              <a:gd name="connsiteY0" fmla="*/ 0 h 2927353"/>
              <a:gd name="connsiteX1" fmla="*/ 3160667 w 3160667"/>
              <a:gd name="connsiteY1" fmla="*/ 0 h 2927353"/>
              <a:gd name="connsiteX2" fmla="*/ 3158307 w 3160667"/>
              <a:gd name="connsiteY2" fmla="*/ 971550 h 2927353"/>
              <a:gd name="connsiteX3" fmla="*/ 2017667 w 3160667"/>
              <a:gd name="connsiteY3" fmla="*/ 2736853 h 2927353"/>
              <a:gd name="connsiteX4" fmla="*/ 44450 w 3160667"/>
              <a:gd name="connsiteY4" fmla="*/ 2927353 h 2927353"/>
              <a:gd name="connsiteX5" fmla="*/ 0 w 3160667"/>
              <a:gd name="connsiteY5" fmla="*/ 0 h 2927353"/>
              <a:gd name="connsiteX0" fmla="*/ 0 w 3160667"/>
              <a:gd name="connsiteY0" fmla="*/ 0 h 2927353"/>
              <a:gd name="connsiteX1" fmla="*/ 3160667 w 3160667"/>
              <a:gd name="connsiteY1" fmla="*/ 0 h 2927353"/>
              <a:gd name="connsiteX2" fmla="*/ 3158307 w 3160667"/>
              <a:gd name="connsiteY2" fmla="*/ 1574800 h 2927353"/>
              <a:gd name="connsiteX3" fmla="*/ 2017667 w 3160667"/>
              <a:gd name="connsiteY3" fmla="*/ 2736853 h 2927353"/>
              <a:gd name="connsiteX4" fmla="*/ 44450 w 3160667"/>
              <a:gd name="connsiteY4" fmla="*/ 2927353 h 2927353"/>
              <a:gd name="connsiteX5" fmla="*/ 0 w 3160667"/>
              <a:gd name="connsiteY5" fmla="*/ 0 h 2927353"/>
              <a:gd name="connsiteX0" fmla="*/ 0 w 3160667"/>
              <a:gd name="connsiteY0" fmla="*/ 0 h 2927353"/>
              <a:gd name="connsiteX1" fmla="*/ 3160667 w 3160667"/>
              <a:gd name="connsiteY1" fmla="*/ 0 h 2927353"/>
              <a:gd name="connsiteX2" fmla="*/ 3158307 w 3160667"/>
              <a:gd name="connsiteY2" fmla="*/ 1574800 h 2927353"/>
              <a:gd name="connsiteX3" fmla="*/ 1198517 w 3160667"/>
              <a:gd name="connsiteY3" fmla="*/ 2393953 h 2927353"/>
              <a:gd name="connsiteX4" fmla="*/ 44450 w 3160667"/>
              <a:gd name="connsiteY4" fmla="*/ 2927353 h 2927353"/>
              <a:gd name="connsiteX5" fmla="*/ 0 w 3160667"/>
              <a:gd name="connsiteY5" fmla="*/ 0 h 292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0667" h="2927353">
                <a:moveTo>
                  <a:pt x="0" y="0"/>
                </a:moveTo>
                <a:lnTo>
                  <a:pt x="3160667" y="0"/>
                </a:lnTo>
                <a:cubicBezTo>
                  <a:pt x="3159880" y="347133"/>
                  <a:pt x="3159094" y="1227667"/>
                  <a:pt x="3158307" y="1574800"/>
                </a:cubicBezTo>
                <a:lnTo>
                  <a:pt x="1198517" y="2393953"/>
                </a:lnTo>
                <a:lnTo>
                  <a:pt x="44450" y="2927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3000">
                <a:schemeClr val="tx2"/>
              </a:gs>
              <a:gs pos="100000">
                <a:schemeClr val="accent3">
                  <a:lumMod val="75000"/>
                </a:schemeClr>
              </a:gs>
            </a:gsLst>
            <a:lin ang="7200000" scaled="0"/>
          </a:gradFill>
          <a:ln>
            <a:noFill/>
          </a:ln>
          <a:effectLst>
            <a:outerShdw blurRad="190500" dist="12700" dir="162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2C5C87-AFF1-4F82-948C-9D8FE0184DC1}"/>
              </a:ext>
            </a:extLst>
          </p:cNvPr>
          <p:cNvSpPr/>
          <p:nvPr/>
        </p:nvSpPr>
        <p:spPr>
          <a:xfrm>
            <a:off x="-8708" y="1686910"/>
            <a:ext cx="9152199" cy="3463122"/>
          </a:xfrm>
          <a:custGeom>
            <a:avLst/>
            <a:gdLst>
              <a:gd name="connsiteX0" fmla="*/ 0 w 9144000"/>
              <a:gd name="connsiteY0" fmla="*/ 0 h 4924697"/>
              <a:gd name="connsiteX1" fmla="*/ 9144000 w 9144000"/>
              <a:gd name="connsiteY1" fmla="*/ 0 h 4924697"/>
              <a:gd name="connsiteX2" fmla="*/ 9144000 w 9144000"/>
              <a:gd name="connsiteY2" fmla="*/ 4924697 h 4924697"/>
              <a:gd name="connsiteX3" fmla="*/ 0 w 9144000"/>
              <a:gd name="connsiteY3" fmla="*/ 4924697 h 4924697"/>
              <a:gd name="connsiteX4" fmla="*/ 0 w 9144000"/>
              <a:gd name="connsiteY4" fmla="*/ 0 h 4924697"/>
              <a:gd name="connsiteX0" fmla="*/ 0 w 9144000"/>
              <a:gd name="connsiteY0" fmla="*/ 17417 h 4942114"/>
              <a:gd name="connsiteX1" fmla="*/ 2368731 w 9144000"/>
              <a:gd name="connsiteY1" fmla="*/ 0 h 4942114"/>
              <a:gd name="connsiteX2" fmla="*/ 9144000 w 9144000"/>
              <a:gd name="connsiteY2" fmla="*/ 17417 h 4942114"/>
              <a:gd name="connsiteX3" fmla="*/ 9144000 w 9144000"/>
              <a:gd name="connsiteY3" fmla="*/ 4942114 h 4942114"/>
              <a:gd name="connsiteX4" fmla="*/ 0 w 9144000"/>
              <a:gd name="connsiteY4" fmla="*/ 4942114 h 4942114"/>
              <a:gd name="connsiteX5" fmla="*/ 0 w 9144000"/>
              <a:gd name="connsiteY5" fmla="*/ 17417 h 4942114"/>
              <a:gd name="connsiteX0" fmla="*/ 0 w 9152708"/>
              <a:gd name="connsiteY0" fmla="*/ 1236617 h 4942114"/>
              <a:gd name="connsiteX1" fmla="*/ 2377439 w 9152708"/>
              <a:gd name="connsiteY1" fmla="*/ 0 h 4942114"/>
              <a:gd name="connsiteX2" fmla="*/ 9152708 w 9152708"/>
              <a:gd name="connsiteY2" fmla="*/ 17417 h 4942114"/>
              <a:gd name="connsiteX3" fmla="*/ 9152708 w 9152708"/>
              <a:gd name="connsiteY3" fmla="*/ 4942114 h 4942114"/>
              <a:gd name="connsiteX4" fmla="*/ 8708 w 9152708"/>
              <a:gd name="connsiteY4" fmla="*/ 4942114 h 4942114"/>
              <a:gd name="connsiteX5" fmla="*/ 0 w 9152708"/>
              <a:gd name="connsiteY5" fmla="*/ 1236617 h 4942114"/>
              <a:gd name="connsiteX0" fmla="*/ 0 w 9152708"/>
              <a:gd name="connsiteY0" fmla="*/ 1236617 h 4942114"/>
              <a:gd name="connsiteX1" fmla="*/ 2377439 w 9152708"/>
              <a:gd name="connsiteY1" fmla="*/ 0 h 4942114"/>
              <a:gd name="connsiteX2" fmla="*/ 9152708 w 9152708"/>
              <a:gd name="connsiteY2" fmla="*/ 2316480 h 4942114"/>
              <a:gd name="connsiteX3" fmla="*/ 9152708 w 9152708"/>
              <a:gd name="connsiteY3" fmla="*/ 4942114 h 4942114"/>
              <a:gd name="connsiteX4" fmla="*/ 8708 w 9152708"/>
              <a:gd name="connsiteY4" fmla="*/ 4942114 h 4942114"/>
              <a:gd name="connsiteX5" fmla="*/ 0 w 9152708"/>
              <a:gd name="connsiteY5" fmla="*/ 1236617 h 494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2708" h="4942114">
                <a:moveTo>
                  <a:pt x="0" y="1236617"/>
                </a:moveTo>
                <a:lnTo>
                  <a:pt x="2377439" y="0"/>
                </a:lnTo>
                <a:lnTo>
                  <a:pt x="9152708" y="2316480"/>
                </a:lnTo>
                <a:lnTo>
                  <a:pt x="9152708" y="4942114"/>
                </a:lnTo>
                <a:lnTo>
                  <a:pt x="8708" y="4942114"/>
                </a:lnTo>
                <a:cubicBezTo>
                  <a:pt x="5805" y="3706948"/>
                  <a:pt x="2903" y="2471783"/>
                  <a:pt x="0" y="12366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dist="12700" dir="189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CustomShape 2">
            <a:extLst>
              <a:ext uri="{FF2B5EF4-FFF2-40B4-BE49-F238E27FC236}">
                <a16:creationId xmlns:a16="http://schemas.microsoft.com/office/drawing/2014/main" xmlns="" id="{9B9CA938-9B86-447F-A674-63477003F7FE}"/>
              </a:ext>
            </a:extLst>
          </p:cNvPr>
          <p:cNvSpPr/>
          <p:nvPr/>
        </p:nvSpPr>
        <p:spPr>
          <a:xfrm>
            <a:off x="1016823" y="2184522"/>
            <a:ext cx="4628785" cy="1060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500" b="1" strike="noStrike" spc="-1" dirty="0">
                <a:solidFill>
                  <a:srgbClr val="F6811E"/>
                </a:solidFill>
                <a:latin typeface="Calibri"/>
              </a:rPr>
              <a:t>СПАСИБО </a:t>
            </a:r>
            <a:r>
              <a:rPr lang="ru-RU" sz="3500" b="1" spc="-1" dirty="0">
                <a:solidFill>
                  <a:srgbClr val="F6811E"/>
                </a:solidFill>
                <a:latin typeface="Calibri"/>
              </a:rPr>
              <a:t/>
            </a:r>
            <a:br>
              <a:rPr lang="ru-RU" sz="3500" b="1" spc="-1" dirty="0">
                <a:solidFill>
                  <a:srgbClr val="F6811E"/>
                </a:solidFill>
                <a:latin typeface="Calibri"/>
              </a:rPr>
            </a:br>
            <a:r>
              <a:rPr lang="ru-RU" sz="3500" b="1" strike="noStrike" spc="-1" dirty="0">
                <a:solidFill>
                  <a:srgbClr val="F6811E"/>
                </a:solidFill>
                <a:latin typeface="Calibri"/>
              </a:rPr>
              <a:t>ЗА ВНИМАНИЕ!</a:t>
            </a:r>
            <a:endParaRPr lang="ru-RU" sz="3500" b="0" strike="noStrike" spc="-1" dirty="0">
              <a:solidFill>
                <a:srgbClr val="F6811E"/>
              </a:solidFill>
              <a:latin typeface="Arial"/>
            </a:endParaRPr>
          </a:p>
        </p:txBody>
      </p:sp>
      <p:sp>
        <p:nvSpPr>
          <p:cNvPr id="24" name="Прямоугольник 26">
            <a:extLst>
              <a:ext uri="{FF2B5EF4-FFF2-40B4-BE49-F238E27FC236}">
                <a16:creationId xmlns:a16="http://schemas.microsoft.com/office/drawing/2014/main" xmlns="" id="{EFA9DF62-50BF-4B53-A39E-F97EE0BEDAFC}"/>
              </a:ext>
            </a:extLst>
          </p:cNvPr>
          <p:cNvSpPr/>
          <p:nvPr/>
        </p:nvSpPr>
        <p:spPr>
          <a:xfrm rot="5400000" flipH="1">
            <a:off x="7728441" y="-797040"/>
            <a:ext cx="630496" cy="2218654"/>
          </a:xfrm>
          <a:custGeom>
            <a:avLst/>
            <a:gdLst>
              <a:gd name="connsiteX0" fmla="*/ 0 w 878889"/>
              <a:gd name="connsiteY0" fmla="*/ 0 h 568171"/>
              <a:gd name="connsiteX1" fmla="*/ 878889 w 878889"/>
              <a:gd name="connsiteY1" fmla="*/ 0 h 568171"/>
              <a:gd name="connsiteX2" fmla="*/ 878889 w 878889"/>
              <a:gd name="connsiteY2" fmla="*/ 568171 h 568171"/>
              <a:gd name="connsiteX3" fmla="*/ 0 w 878889"/>
              <a:gd name="connsiteY3" fmla="*/ 568171 h 568171"/>
              <a:gd name="connsiteX4" fmla="*/ 0 w 878889"/>
              <a:gd name="connsiteY4" fmla="*/ 0 h 568171"/>
              <a:gd name="connsiteX0" fmla="*/ 0 w 1055102"/>
              <a:gd name="connsiteY0" fmla="*/ 90488 h 568171"/>
              <a:gd name="connsiteX1" fmla="*/ 1055102 w 1055102"/>
              <a:gd name="connsiteY1" fmla="*/ 0 h 568171"/>
              <a:gd name="connsiteX2" fmla="*/ 1055102 w 1055102"/>
              <a:gd name="connsiteY2" fmla="*/ 568171 h 568171"/>
              <a:gd name="connsiteX3" fmla="*/ 176213 w 1055102"/>
              <a:gd name="connsiteY3" fmla="*/ 568171 h 568171"/>
              <a:gd name="connsiteX4" fmla="*/ 0 w 1055102"/>
              <a:gd name="connsiteY4" fmla="*/ 90488 h 568171"/>
              <a:gd name="connsiteX0" fmla="*/ 0 w 1055102"/>
              <a:gd name="connsiteY0" fmla="*/ 90488 h 568171"/>
              <a:gd name="connsiteX1" fmla="*/ 1055102 w 1055102"/>
              <a:gd name="connsiteY1" fmla="*/ 0 h 568171"/>
              <a:gd name="connsiteX2" fmla="*/ 1055102 w 1055102"/>
              <a:gd name="connsiteY2" fmla="*/ 568171 h 568171"/>
              <a:gd name="connsiteX3" fmla="*/ 252413 w 1055102"/>
              <a:gd name="connsiteY3" fmla="*/ 563408 h 568171"/>
              <a:gd name="connsiteX4" fmla="*/ 0 w 1055102"/>
              <a:gd name="connsiteY4" fmla="*/ 90488 h 568171"/>
              <a:gd name="connsiteX0" fmla="*/ 0 w 1055102"/>
              <a:gd name="connsiteY0" fmla="*/ 90488 h 568171"/>
              <a:gd name="connsiteX1" fmla="*/ 1055102 w 1055102"/>
              <a:gd name="connsiteY1" fmla="*/ 0 h 568171"/>
              <a:gd name="connsiteX2" fmla="*/ 1055102 w 1055102"/>
              <a:gd name="connsiteY2" fmla="*/ 568171 h 568171"/>
              <a:gd name="connsiteX3" fmla="*/ 147638 w 1055102"/>
              <a:gd name="connsiteY3" fmla="*/ 563408 h 568171"/>
              <a:gd name="connsiteX4" fmla="*/ 0 w 1055102"/>
              <a:gd name="connsiteY4" fmla="*/ 90488 h 568171"/>
              <a:gd name="connsiteX0" fmla="*/ 0 w 993189"/>
              <a:gd name="connsiteY0" fmla="*/ 71438 h 568171"/>
              <a:gd name="connsiteX1" fmla="*/ 993189 w 993189"/>
              <a:gd name="connsiteY1" fmla="*/ 0 h 568171"/>
              <a:gd name="connsiteX2" fmla="*/ 993189 w 993189"/>
              <a:gd name="connsiteY2" fmla="*/ 568171 h 568171"/>
              <a:gd name="connsiteX3" fmla="*/ 85725 w 993189"/>
              <a:gd name="connsiteY3" fmla="*/ 563408 h 568171"/>
              <a:gd name="connsiteX4" fmla="*/ 0 w 993189"/>
              <a:gd name="connsiteY4" fmla="*/ 71438 h 568171"/>
              <a:gd name="connsiteX0" fmla="*/ 0 w 993189"/>
              <a:gd name="connsiteY0" fmla="*/ 238126 h 734859"/>
              <a:gd name="connsiteX1" fmla="*/ 993189 w 993189"/>
              <a:gd name="connsiteY1" fmla="*/ 0 h 734859"/>
              <a:gd name="connsiteX2" fmla="*/ 993189 w 993189"/>
              <a:gd name="connsiteY2" fmla="*/ 734859 h 734859"/>
              <a:gd name="connsiteX3" fmla="*/ 85725 w 993189"/>
              <a:gd name="connsiteY3" fmla="*/ 730096 h 734859"/>
              <a:gd name="connsiteX4" fmla="*/ 0 w 993189"/>
              <a:gd name="connsiteY4" fmla="*/ 238126 h 734859"/>
              <a:gd name="connsiteX0" fmla="*/ 0 w 983664"/>
              <a:gd name="connsiteY0" fmla="*/ 176213 h 734859"/>
              <a:gd name="connsiteX1" fmla="*/ 983664 w 983664"/>
              <a:gd name="connsiteY1" fmla="*/ 0 h 734859"/>
              <a:gd name="connsiteX2" fmla="*/ 983664 w 983664"/>
              <a:gd name="connsiteY2" fmla="*/ 734859 h 734859"/>
              <a:gd name="connsiteX3" fmla="*/ 76200 w 983664"/>
              <a:gd name="connsiteY3" fmla="*/ 730096 h 734859"/>
              <a:gd name="connsiteX4" fmla="*/ 0 w 983664"/>
              <a:gd name="connsiteY4" fmla="*/ 176213 h 734859"/>
              <a:gd name="connsiteX0" fmla="*/ 0 w 983664"/>
              <a:gd name="connsiteY0" fmla="*/ 176213 h 1606396"/>
              <a:gd name="connsiteX1" fmla="*/ 983664 w 983664"/>
              <a:gd name="connsiteY1" fmla="*/ 0 h 1606396"/>
              <a:gd name="connsiteX2" fmla="*/ 421689 w 983664"/>
              <a:gd name="connsiteY2" fmla="*/ 1606396 h 1606396"/>
              <a:gd name="connsiteX3" fmla="*/ 76200 w 983664"/>
              <a:gd name="connsiteY3" fmla="*/ 730096 h 1606396"/>
              <a:gd name="connsiteX4" fmla="*/ 0 w 983664"/>
              <a:gd name="connsiteY4" fmla="*/ 176213 h 1606396"/>
              <a:gd name="connsiteX0" fmla="*/ 0 w 983664"/>
              <a:gd name="connsiteY0" fmla="*/ 176213 h 1606396"/>
              <a:gd name="connsiteX1" fmla="*/ 983664 w 983664"/>
              <a:gd name="connsiteY1" fmla="*/ 0 h 1606396"/>
              <a:gd name="connsiteX2" fmla="*/ 421689 w 983664"/>
              <a:gd name="connsiteY2" fmla="*/ 1606396 h 1606396"/>
              <a:gd name="connsiteX3" fmla="*/ 176212 w 983664"/>
              <a:gd name="connsiteY3" fmla="*/ 758671 h 1606396"/>
              <a:gd name="connsiteX4" fmla="*/ 0 w 983664"/>
              <a:gd name="connsiteY4" fmla="*/ 176213 h 1606396"/>
              <a:gd name="connsiteX0" fmla="*/ 0 w 983664"/>
              <a:gd name="connsiteY0" fmla="*/ 176213 h 1606396"/>
              <a:gd name="connsiteX1" fmla="*/ 983664 w 983664"/>
              <a:gd name="connsiteY1" fmla="*/ 0 h 1606396"/>
              <a:gd name="connsiteX2" fmla="*/ 421689 w 983664"/>
              <a:gd name="connsiteY2" fmla="*/ 1606396 h 1606396"/>
              <a:gd name="connsiteX3" fmla="*/ 166687 w 983664"/>
              <a:gd name="connsiteY3" fmla="*/ 763434 h 1606396"/>
              <a:gd name="connsiteX4" fmla="*/ 0 w 983664"/>
              <a:gd name="connsiteY4" fmla="*/ 176213 h 1606396"/>
              <a:gd name="connsiteX0" fmla="*/ 0 w 421689"/>
              <a:gd name="connsiteY0" fmla="*/ 219076 h 1649259"/>
              <a:gd name="connsiteX1" fmla="*/ 416927 w 421689"/>
              <a:gd name="connsiteY1" fmla="*/ 0 h 1649259"/>
              <a:gd name="connsiteX2" fmla="*/ 421689 w 421689"/>
              <a:gd name="connsiteY2" fmla="*/ 1649259 h 1649259"/>
              <a:gd name="connsiteX3" fmla="*/ 166687 w 421689"/>
              <a:gd name="connsiteY3" fmla="*/ 806297 h 1649259"/>
              <a:gd name="connsiteX4" fmla="*/ 0 w 421689"/>
              <a:gd name="connsiteY4" fmla="*/ 219076 h 1649259"/>
              <a:gd name="connsiteX0" fmla="*/ 0 w 417385"/>
              <a:gd name="connsiteY0" fmla="*/ 219076 h 1320647"/>
              <a:gd name="connsiteX1" fmla="*/ 416927 w 417385"/>
              <a:gd name="connsiteY1" fmla="*/ 0 h 1320647"/>
              <a:gd name="connsiteX2" fmla="*/ 416927 w 417385"/>
              <a:gd name="connsiteY2" fmla="*/ 1320647 h 1320647"/>
              <a:gd name="connsiteX3" fmla="*/ 166687 w 417385"/>
              <a:gd name="connsiteY3" fmla="*/ 806297 h 1320647"/>
              <a:gd name="connsiteX4" fmla="*/ 0 w 417385"/>
              <a:gd name="connsiteY4" fmla="*/ 219076 h 1320647"/>
              <a:gd name="connsiteX0" fmla="*/ 0 w 417385"/>
              <a:gd name="connsiteY0" fmla="*/ 219076 h 1320647"/>
              <a:gd name="connsiteX1" fmla="*/ 416927 w 417385"/>
              <a:gd name="connsiteY1" fmla="*/ 0 h 1320647"/>
              <a:gd name="connsiteX2" fmla="*/ 416927 w 417385"/>
              <a:gd name="connsiteY2" fmla="*/ 1320647 h 1320647"/>
              <a:gd name="connsiteX3" fmla="*/ 157162 w 417385"/>
              <a:gd name="connsiteY3" fmla="*/ 706284 h 1320647"/>
              <a:gd name="connsiteX4" fmla="*/ 0 w 417385"/>
              <a:gd name="connsiteY4" fmla="*/ 219076 h 1320647"/>
              <a:gd name="connsiteX0" fmla="*/ 0 w 417385"/>
              <a:gd name="connsiteY0" fmla="*/ 219076 h 1320647"/>
              <a:gd name="connsiteX1" fmla="*/ 416927 w 417385"/>
              <a:gd name="connsiteY1" fmla="*/ 0 h 1320647"/>
              <a:gd name="connsiteX2" fmla="*/ 416927 w 417385"/>
              <a:gd name="connsiteY2" fmla="*/ 1320647 h 1320647"/>
              <a:gd name="connsiteX3" fmla="*/ 176212 w 417385"/>
              <a:gd name="connsiteY3" fmla="*/ 696759 h 1320647"/>
              <a:gd name="connsiteX4" fmla="*/ 0 w 417385"/>
              <a:gd name="connsiteY4" fmla="*/ 219076 h 1320647"/>
              <a:gd name="connsiteX0" fmla="*/ 0 w 426452"/>
              <a:gd name="connsiteY0" fmla="*/ 219076 h 1334935"/>
              <a:gd name="connsiteX1" fmla="*/ 416927 w 426452"/>
              <a:gd name="connsiteY1" fmla="*/ 0 h 1334935"/>
              <a:gd name="connsiteX2" fmla="*/ 426452 w 426452"/>
              <a:gd name="connsiteY2" fmla="*/ 1334935 h 1334935"/>
              <a:gd name="connsiteX3" fmla="*/ 176212 w 426452"/>
              <a:gd name="connsiteY3" fmla="*/ 696759 h 1334935"/>
              <a:gd name="connsiteX4" fmla="*/ 0 w 426452"/>
              <a:gd name="connsiteY4" fmla="*/ 219076 h 1334935"/>
              <a:gd name="connsiteX0" fmla="*/ 0 w 426452"/>
              <a:gd name="connsiteY0" fmla="*/ 219076 h 1334935"/>
              <a:gd name="connsiteX1" fmla="*/ 416927 w 426452"/>
              <a:gd name="connsiteY1" fmla="*/ 0 h 1334935"/>
              <a:gd name="connsiteX2" fmla="*/ 426452 w 426452"/>
              <a:gd name="connsiteY2" fmla="*/ 1334935 h 1334935"/>
              <a:gd name="connsiteX3" fmla="*/ 176212 w 426452"/>
              <a:gd name="connsiteY3" fmla="*/ 696759 h 1334935"/>
              <a:gd name="connsiteX4" fmla="*/ 0 w 426452"/>
              <a:gd name="connsiteY4" fmla="*/ 219076 h 1334935"/>
              <a:gd name="connsiteX0" fmla="*/ 0 w 420102"/>
              <a:gd name="connsiteY0" fmla="*/ 219076 h 1331760"/>
              <a:gd name="connsiteX1" fmla="*/ 416927 w 420102"/>
              <a:gd name="connsiteY1" fmla="*/ 0 h 1331760"/>
              <a:gd name="connsiteX2" fmla="*/ 420102 w 420102"/>
              <a:gd name="connsiteY2" fmla="*/ 1331760 h 1331760"/>
              <a:gd name="connsiteX3" fmla="*/ 176212 w 420102"/>
              <a:gd name="connsiteY3" fmla="*/ 696759 h 1331760"/>
              <a:gd name="connsiteX4" fmla="*/ 0 w 420102"/>
              <a:gd name="connsiteY4" fmla="*/ 219076 h 1331760"/>
              <a:gd name="connsiteX0" fmla="*/ 0 w 423533"/>
              <a:gd name="connsiteY0" fmla="*/ 219076 h 1331760"/>
              <a:gd name="connsiteX1" fmla="*/ 423277 w 423533"/>
              <a:gd name="connsiteY1" fmla="*/ 0 h 1331760"/>
              <a:gd name="connsiteX2" fmla="*/ 420102 w 423533"/>
              <a:gd name="connsiteY2" fmla="*/ 1331760 h 1331760"/>
              <a:gd name="connsiteX3" fmla="*/ 176212 w 423533"/>
              <a:gd name="connsiteY3" fmla="*/ 696759 h 1331760"/>
              <a:gd name="connsiteX4" fmla="*/ 0 w 423533"/>
              <a:gd name="connsiteY4" fmla="*/ 219076 h 1331760"/>
              <a:gd name="connsiteX0" fmla="*/ 0 w 423659"/>
              <a:gd name="connsiteY0" fmla="*/ 219076 h 1336522"/>
              <a:gd name="connsiteX1" fmla="*/ 423277 w 423659"/>
              <a:gd name="connsiteY1" fmla="*/ 0 h 1336522"/>
              <a:gd name="connsiteX2" fmla="*/ 422483 w 423659"/>
              <a:gd name="connsiteY2" fmla="*/ 1336522 h 1336522"/>
              <a:gd name="connsiteX3" fmla="*/ 176212 w 423659"/>
              <a:gd name="connsiteY3" fmla="*/ 696759 h 1336522"/>
              <a:gd name="connsiteX4" fmla="*/ 0 w 423659"/>
              <a:gd name="connsiteY4" fmla="*/ 219076 h 1336522"/>
              <a:gd name="connsiteX0" fmla="*/ 0 w 423659"/>
              <a:gd name="connsiteY0" fmla="*/ 219076 h 1334122"/>
              <a:gd name="connsiteX1" fmla="*/ 423277 w 423659"/>
              <a:gd name="connsiteY1" fmla="*/ 0 h 1334122"/>
              <a:gd name="connsiteX2" fmla="*/ 422483 w 423659"/>
              <a:gd name="connsiteY2" fmla="*/ 1334122 h 1334122"/>
              <a:gd name="connsiteX3" fmla="*/ 176212 w 423659"/>
              <a:gd name="connsiteY3" fmla="*/ 696759 h 1334122"/>
              <a:gd name="connsiteX4" fmla="*/ 0 w 423659"/>
              <a:gd name="connsiteY4" fmla="*/ 219076 h 1334122"/>
              <a:gd name="connsiteX0" fmla="*/ 0 w 425933"/>
              <a:gd name="connsiteY0" fmla="*/ 0 h 1115046"/>
              <a:gd name="connsiteX1" fmla="*/ 425677 w 425933"/>
              <a:gd name="connsiteY1" fmla="*/ 4134 h 1115046"/>
              <a:gd name="connsiteX2" fmla="*/ 422483 w 425933"/>
              <a:gd name="connsiteY2" fmla="*/ 1115046 h 1115046"/>
              <a:gd name="connsiteX3" fmla="*/ 176212 w 425933"/>
              <a:gd name="connsiteY3" fmla="*/ 477683 h 1115046"/>
              <a:gd name="connsiteX4" fmla="*/ 0 w 425933"/>
              <a:gd name="connsiteY4" fmla="*/ 0 h 1115046"/>
              <a:gd name="connsiteX0" fmla="*/ 0 w 423660"/>
              <a:gd name="connsiteY0" fmla="*/ 3068 h 1118114"/>
              <a:gd name="connsiteX1" fmla="*/ 423278 w 423660"/>
              <a:gd name="connsiteY1" fmla="*/ 0 h 1118114"/>
              <a:gd name="connsiteX2" fmla="*/ 422483 w 423660"/>
              <a:gd name="connsiteY2" fmla="*/ 1118114 h 1118114"/>
              <a:gd name="connsiteX3" fmla="*/ 176212 w 423660"/>
              <a:gd name="connsiteY3" fmla="*/ 480751 h 1118114"/>
              <a:gd name="connsiteX4" fmla="*/ 0 w 423660"/>
              <a:gd name="connsiteY4" fmla="*/ 3068 h 111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660" h="1118114">
                <a:moveTo>
                  <a:pt x="0" y="3068"/>
                </a:moveTo>
                <a:lnTo>
                  <a:pt x="423278" y="0"/>
                </a:lnTo>
                <a:cubicBezTo>
                  <a:pt x="424865" y="549753"/>
                  <a:pt x="420896" y="568361"/>
                  <a:pt x="422483" y="1118114"/>
                </a:cubicBezTo>
                <a:lnTo>
                  <a:pt x="176212" y="480751"/>
                </a:lnTo>
                <a:lnTo>
                  <a:pt x="0" y="3068"/>
                </a:lnTo>
                <a:close/>
              </a:path>
            </a:pathLst>
          </a:custGeom>
          <a:gradFill>
            <a:gsLst>
              <a:gs pos="23000">
                <a:srgbClr val="F05522"/>
              </a:gs>
              <a:gs pos="100000">
                <a:srgbClr val="F6811E"/>
              </a:gs>
            </a:gsLst>
            <a:lin ang="7200000" scaled="0"/>
          </a:gradFill>
          <a:ln>
            <a:noFill/>
          </a:ln>
          <a:effectLst>
            <a:outerShdw blurRad="190500" dist="127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xmlns="" id="{FBEDFDFF-BF78-446D-8656-154667A54847}"/>
              </a:ext>
            </a:extLst>
          </p:cNvPr>
          <p:cNvGrpSpPr/>
          <p:nvPr/>
        </p:nvGrpSpPr>
        <p:grpSpPr>
          <a:xfrm>
            <a:off x="893561" y="3479896"/>
            <a:ext cx="7116113" cy="1517760"/>
            <a:chOff x="1308960" y="3922560"/>
            <a:chExt cx="7116113" cy="1517760"/>
          </a:xfrm>
        </p:grpSpPr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xmlns="" id="{51600928-106F-4D50-B25C-931EA0B1B405}"/>
                </a:ext>
              </a:extLst>
            </p:cNvPr>
            <p:cNvGrpSpPr/>
            <p:nvPr/>
          </p:nvGrpSpPr>
          <p:grpSpPr>
            <a:xfrm>
              <a:off x="1308960" y="3922560"/>
              <a:ext cx="7116113" cy="1517760"/>
              <a:chOff x="1308960" y="3922560"/>
              <a:chExt cx="7116113" cy="1517760"/>
            </a:xfrm>
          </p:grpSpPr>
          <p:sp>
            <p:nvSpPr>
              <p:cNvPr id="11" name="CustomShape 5">
                <a:extLst>
                  <a:ext uri="{FF2B5EF4-FFF2-40B4-BE49-F238E27FC236}">
                    <a16:creationId xmlns:a16="http://schemas.microsoft.com/office/drawing/2014/main" xmlns="" id="{2754B835-BF32-4810-8BD7-07339963BCBE}"/>
                  </a:ext>
                </a:extLst>
              </p:cNvPr>
              <p:cNvSpPr/>
              <p:nvPr/>
            </p:nvSpPr>
            <p:spPr>
              <a:xfrm>
                <a:off x="1597680" y="3922560"/>
                <a:ext cx="3166200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400" b="1" spc="-1" dirty="0">
                    <a:solidFill>
                      <a:schemeClr val="tx2">
                        <a:lumMod val="75000"/>
                      </a:schemeClr>
                    </a:solidFill>
                  </a:rPr>
                  <a:t>Санкт-Петербург, Средний пр. В.О.,</a:t>
                </a:r>
                <a:br>
                  <a:rPr lang="ru-RU" sz="1400" b="1" spc="-1" dirty="0">
                    <a:solidFill>
                      <a:schemeClr val="tx2">
                        <a:lumMod val="75000"/>
                      </a:schemeClr>
                    </a:solidFill>
                  </a:rPr>
                </a:br>
                <a:r>
                  <a:rPr lang="ru-RU" sz="1400" b="1" spc="-1" dirty="0">
                    <a:solidFill>
                      <a:schemeClr val="tx2">
                        <a:lumMod val="75000"/>
                      </a:schemeClr>
                    </a:solidFill>
                  </a:rPr>
                  <a:t>д. 36/40, лит. А, пом. 1043</a:t>
                </a:r>
                <a:endParaRPr lang="ru-RU" sz="1400" spc="-1" dirty="0">
                  <a:solidFill>
                    <a:schemeClr val="tx2">
                      <a:lumMod val="75000"/>
                    </a:schemeClr>
                  </a:solidFill>
                  <a:latin typeface="Arial"/>
                </a:endParaRPr>
              </a:p>
            </p:txBody>
          </p:sp>
          <p:sp>
            <p:nvSpPr>
              <p:cNvPr id="12" name="CustomShape 6">
                <a:extLst>
                  <a:ext uri="{FF2B5EF4-FFF2-40B4-BE49-F238E27FC236}">
                    <a16:creationId xmlns:a16="http://schemas.microsoft.com/office/drawing/2014/main" xmlns="" id="{6C015D13-0FC8-4D18-B8FF-E82E4FBA411A}"/>
                  </a:ext>
                </a:extLst>
              </p:cNvPr>
              <p:cNvSpPr/>
              <p:nvPr/>
            </p:nvSpPr>
            <p:spPr>
              <a:xfrm>
                <a:off x="1639800" y="5132880"/>
                <a:ext cx="3207960" cy="307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ru-RU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CustomShape 7">
                <a:extLst>
                  <a:ext uri="{FF2B5EF4-FFF2-40B4-BE49-F238E27FC236}">
                    <a16:creationId xmlns:a16="http://schemas.microsoft.com/office/drawing/2014/main" xmlns="" id="{1E577667-8570-4A0B-A30D-B1A4D5FBE6BA}"/>
                  </a:ext>
                </a:extLst>
              </p:cNvPr>
              <p:cNvSpPr/>
              <p:nvPr/>
            </p:nvSpPr>
            <p:spPr>
              <a:xfrm>
                <a:off x="1657800" y="4590720"/>
                <a:ext cx="3335400" cy="3385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600" b="1" spc="-1" dirty="0">
                    <a:solidFill>
                      <a:schemeClr val="tx2">
                        <a:lumMod val="75000"/>
                      </a:schemeClr>
                    </a:solidFill>
                    <a:latin typeface="Calibri"/>
                  </a:rPr>
                  <a:t>8-800-555-78-25</a:t>
                </a:r>
                <a:endParaRPr lang="ru-RU" sz="1600" spc="-1" dirty="0">
                  <a:solidFill>
                    <a:schemeClr val="tx2">
                      <a:lumMod val="75000"/>
                    </a:schemeClr>
                  </a:solidFill>
                  <a:latin typeface="Arial"/>
                </a:endParaRPr>
              </a:p>
            </p:txBody>
          </p:sp>
          <p:sp>
            <p:nvSpPr>
              <p:cNvPr id="14" name="CustomShape 8">
                <a:extLst>
                  <a:ext uri="{FF2B5EF4-FFF2-40B4-BE49-F238E27FC236}">
                    <a16:creationId xmlns:a16="http://schemas.microsoft.com/office/drawing/2014/main" xmlns="" id="{07042047-EDF8-4CBD-B3E2-8D65C39DD3CA}"/>
                  </a:ext>
                </a:extLst>
              </p:cNvPr>
              <p:cNvSpPr/>
              <p:nvPr/>
            </p:nvSpPr>
            <p:spPr>
              <a:xfrm>
                <a:off x="5198393" y="4406054"/>
                <a:ext cx="3226680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400" b="1" spc="-1" dirty="0">
                    <a:solidFill>
                      <a:schemeClr val="tx2">
                        <a:lumMod val="75000"/>
                      </a:schemeClr>
                    </a:solidFill>
                    <a:latin typeface="Calibri"/>
                  </a:rPr>
                  <a:t>www.cntd.ru</a:t>
                </a:r>
                <a:endParaRPr lang="ru-RU" sz="1400" spc="-1" dirty="0">
                  <a:solidFill>
                    <a:schemeClr val="tx2">
                      <a:lumMod val="75000"/>
                    </a:schemeClr>
                  </a:solidFill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ru-RU" sz="1400" b="1" spc="-1" dirty="0">
                    <a:solidFill>
                      <a:schemeClr val="tx2">
                        <a:lumMod val="75000"/>
                      </a:schemeClr>
                    </a:solidFill>
                    <a:latin typeface="Calibri"/>
                  </a:rPr>
                  <a:t>www.kodeks.ru</a:t>
                </a:r>
                <a:endParaRPr lang="ru-RU" sz="1400" spc="-1" dirty="0">
                  <a:solidFill>
                    <a:schemeClr val="tx2">
                      <a:lumMod val="75000"/>
                    </a:schemeClr>
                  </a:solidFill>
                  <a:latin typeface="Arial"/>
                </a:endParaRPr>
              </a:p>
            </p:txBody>
          </p:sp>
          <p:sp>
            <p:nvSpPr>
              <p:cNvPr id="17" name="CustomShape 9">
                <a:extLst>
                  <a:ext uri="{FF2B5EF4-FFF2-40B4-BE49-F238E27FC236}">
                    <a16:creationId xmlns:a16="http://schemas.microsoft.com/office/drawing/2014/main" xmlns="" id="{EDA1D3E5-5874-4BD3-A06D-F698E5945B2D}"/>
                  </a:ext>
                </a:extLst>
              </p:cNvPr>
              <p:cNvSpPr/>
              <p:nvPr/>
            </p:nvSpPr>
            <p:spPr>
              <a:xfrm>
                <a:off x="1308960" y="4086720"/>
                <a:ext cx="188640" cy="187200"/>
              </a:xfrm>
              <a:custGeom>
                <a:avLst/>
                <a:gdLst/>
                <a:ahLst/>
                <a:cxnLst/>
                <a:rect l="l" t="t" r="r" b="b"/>
                <a:pathLst>
                  <a:path w="917" h="841">
                    <a:moveTo>
                      <a:pt x="461" y="218"/>
                    </a:moveTo>
                    <a:lnTo>
                      <a:pt x="811" y="521"/>
                    </a:lnTo>
                    <a:lnTo>
                      <a:pt x="811" y="841"/>
                    </a:lnTo>
                    <a:lnTo>
                      <a:pt x="557" y="841"/>
                    </a:lnTo>
                    <a:lnTo>
                      <a:pt x="557" y="656"/>
                    </a:lnTo>
                    <a:lnTo>
                      <a:pt x="366" y="656"/>
                    </a:lnTo>
                    <a:lnTo>
                      <a:pt x="366" y="841"/>
                    </a:lnTo>
                    <a:lnTo>
                      <a:pt x="112" y="841"/>
                    </a:lnTo>
                    <a:lnTo>
                      <a:pt x="112" y="523"/>
                    </a:lnTo>
                    <a:lnTo>
                      <a:pt x="461" y="218"/>
                    </a:lnTo>
                    <a:close/>
                    <a:moveTo>
                      <a:pt x="461" y="136"/>
                    </a:moveTo>
                    <a:lnTo>
                      <a:pt x="849" y="477"/>
                    </a:lnTo>
                    <a:lnTo>
                      <a:pt x="917" y="408"/>
                    </a:lnTo>
                    <a:lnTo>
                      <a:pt x="462" y="0"/>
                    </a:lnTo>
                    <a:lnTo>
                      <a:pt x="0" y="411"/>
                    </a:lnTo>
                    <a:lnTo>
                      <a:pt x="68" y="480"/>
                    </a:lnTo>
                    <a:lnTo>
                      <a:pt x="461" y="13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ru-RU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8" name="CustomShape 10">
                <a:extLst>
                  <a:ext uri="{FF2B5EF4-FFF2-40B4-BE49-F238E27FC236}">
                    <a16:creationId xmlns:a16="http://schemas.microsoft.com/office/drawing/2014/main" xmlns="" id="{0A4B5DD9-19A9-46EF-8FE8-84FF3FB346EF}"/>
                  </a:ext>
                </a:extLst>
              </p:cNvPr>
              <p:cNvSpPr/>
              <p:nvPr/>
            </p:nvSpPr>
            <p:spPr>
              <a:xfrm>
                <a:off x="1311480" y="4656600"/>
                <a:ext cx="144360" cy="190800"/>
              </a:xfrm>
              <a:custGeom>
                <a:avLst/>
                <a:gdLst/>
                <a:ahLst/>
                <a:cxnLst/>
                <a:rect l="l" t="t" r="r" b="b"/>
                <a:pathLst>
                  <a:path w="82" h="112">
                    <a:moveTo>
                      <a:pt x="36" y="35"/>
                    </a:moveTo>
                    <a:cubicBezTo>
                      <a:pt x="22" y="7"/>
                      <a:pt x="22" y="7"/>
                      <a:pt x="22" y="7"/>
                    </a:cubicBezTo>
                    <a:cubicBezTo>
                      <a:pt x="16" y="10"/>
                      <a:pt x="0" y="17"/>
                      <a:pt x="24" y="65"/>
                    </a:cubicBezTo>
                    <a:cubicBezTo>
                      <a:pt x="48" y="112"/>
                      <a:pt x="62" y="104"/>
                      <a:pt x="69" y="101"/>
                    </a:cubicBezTo>
                    <a:cubicBezTo>
                      <a:pt x="55" y="72"/>
                      <a:pt x="55" y="72"/>
                      <a:pt x="55" y="72"/>
                    </a:cubicBezTo>
                    <a:cubicBezTo>
                      <a:pt x="45" y="77"/>
                      <a:pt x="27" y="40"/>
                      <a:pt x="36" y="35"/>
                    </a:cubicBezTo>
                    <a:close/>
                    <a:moveTo>
                      <a:pt x="68" y="66"/>
                    </a:moveTo>
                    <a:cubicBezTo>
                      <a:pt x="60" y="70"/>
                      <a:pt x="60" y="70"/>
                      <a:pt x="60" y="70"/>
                    </a:cubicBezTo>
                    <a:cubicBezTo>
                      <a:pt x="74" y="98"/>
                      <a:pt x="74" y="98"/>
                      <a:pt x="74" y="98"/>
                    </a:cubicBezTo>
                    <a:cubicBezTo>
                      <a:pt x="82" y="94"/>
                      <a:pt x="82" y="94"/>
                      <a:pt x="82" y="94"/>
                    </a:cubicBezTo>
                    <a:lnTo>
                      <a:pt x="68" y="66"/>
                    </a:lnTo>
                    <a:close/>
                    <a:moveTo>
                      <a:pt x="49" y="28"/>
                    </a:moveTo>
                    <a:cubicBezTo>
                      <a:pt x="41" y="32"/>
                      <a:pt x="41" y="32"/>
                      <a:pt x="41" y="32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35" y="0"/>
                      <a:pt x="35" y="0"/>
                      <a:pt x="35" y="0"/>
                    </a:cubicBezTo>
                    <a:lnTo>
                      <a:pt x="49" y="2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ru-RU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" name="CustomShape 11">
                <a:extLst>
                  <a:ext uri="{FF2B5EF4-FFF2-40B4-BE49-F238E27FC236}">
                    <a16:creationId xmlns:a16="http://schemas.microsoft.com/office/drawing/2014/main" xmlns="" id="{807951C1-C703-41BB-8AEF-F56A1673B599}"/>
                  </a:ext>
                </a:extLst>
              </p:cNvPr>
              <p:cNvSpPr/>
              <p:nvPr/>
            </p:nvSpPr>
            <p:spPr>
              <a:xfrm>
                <a:off x="4862513" y="4081854"/>
                <a:ext cx="192960" cy="18216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1">
                    <a:moveTo>
                      <a:pt x="0" y="101"/>
                    </a:moveTo>
                    <a:cubicBezTo>
                      <a:pt x="103" y="101"/>
                      <a:pt x="103" y="101"/>
                      <a:pt x="103" y="101"/>
                    </a:cubicBezTo>
                    <a:cubicBezTo>
                      <a:pt x="52" y="53"/>
                      <a:pt x="52" y="53"/>
                      <a:pt x="52" y="53"/>
                    </a:cubicBezTo>
                    <a:lnTo>
                      <a:pt x="0" y="101"/>
                    </a:lnTo>
                    <a:close/>
                    <a:moveTo>
                      <a:pt x="74" y="62"/>
                    </a:moveTo>
                    <a:cubicBezTo>
                      <a:pt x="103" y="89"/>
                      <a:pt x="103" y="89"/>
                      <a:pt x="103" y="89"/>
                    </a:cubicBezTo>
                    <a:cubicBezTo>
                      <a:pt x="103" y="39"/>
                      <a:pt x="103" y="39"/>
                      <a:pt x="103" y="39"/>
                    </a:cubicBezTo>
                    <a:lnTo>
                      <a:pt x="74" y="62"/>
                    </a:lnTo>
                    <a:close/>
                    <a:moveTo>
                      <a:pt x="8" y="44"/>
                    </a:moveTo>
                    <a:cubicBezTo>
                      <a:pt x="52" y="11"/>
                      <a:pt x="52" y="11"/>
                      <a:pt x="52" y="11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6" y="18"/>
                      <a:pt x="69" y="16"/>
                      <a:pt x="72" y="15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30" y="61"/>
                      <a:pt x="30" y="61"/>
                      <a:pt x="30" y="61"/>
                    </a:cubicBezTo>
                    <a:lnTo>
                      <a:pt x="8" y="44"/>
                    </a:lnTo>
                    <a:close/>
                    <a:moveTo>
                      <a:pt x="86" y="36"/>
                    </a:moveTo>
                    <a:cubicBezTo>
                      <a:pt x="86" y="36"/>
                      <a:pt x="64" y="35"/>
                      <a:pt x="52" y="48"/>
                    </a:cubicBezTo>
                    <a:cubicBezTo>
                      <a:pt x="57" y="23"/>
                      <a:pt x="86" y="18"/>
                      <a:pt x="86" y="18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108" y="27"/>
                      <a:pt x="108" y="27"/>
                      <a:pt x="108" y="27"/>
                    </a:cubicBezTo>
                    <a:cubicBezTo>
                      <a:pt x="86" y="44"/>
                      <a:pt x="86" y="44"/>
                      <a:pt x="86" y="44"/>
                    </a:cubicBezTo>
                    <a:lnTo>
                      <a:pt x="86" y="3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ru-RU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" name="CustomShape 12">
                <a:extLst>
                  <a:ext uri="{FF2B5EF4-FFF2-40B4-BE49-F238E27FC236}">
                    <a16:creationId xmlns:a16="http://schemas.microsoft.com/office/drawing/2014/main" xmlns="" id="{8FD7168E-A892-4135-97E4-49EDD513B174}"/>
                  </a:ext>
                </a:extLst>
              </p:cNvPr>
              <p:cNvSpPr/>
              <p:nvPr/>
            </p:nvSpPr>
            <p:spPr>
              <a:xfrm>
                <a:off x="4852613" y="4623494"/>
                <a:ext cx="216000" cy="216000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03">
                    <a:moveTo>
                      <a:pt x="53" y="36"/>
                    </a:moveTo>
                    <a:cubicBezTo>
                      <a:pt x="48" y="36"/>
                      <a:pt x="44" y="32"/>
                      <a:pt x="44" y="27"/>
                    </a:cubicBezTo>
                    <a:cubicBezTo>
                      <a:pt x="44" y="23"/>
                      <a:pt x="48" y="19"/>
                      <a:pt x="53" y="19"/>
                    </a:cubicBezTo>
                    <a:cubicBezTo>
                      <a:pt x="58" y="19"/>
                      <a:pt x="62" y="23"/>
                      <a:pt x="62" y="27"/>
                    </a:cubicBezTo>
                    <a:cubicBezTo>
                      <a:pt x="62" y="32"/>
                      <a:pt x="58" y="36"/>
                      <a:pt x="53" y="36"/>
                    </a:cubicBezTo>
                    <a:close/>
                    <a:moveTo>
                      <a:pt x="61" y="82"/>
                    </a:move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50"/>
                      <a:pt x="45" y="50"/>
                      <a:pt x="45" y="50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61" y="44"/>
                      <a:pt x="61" y="44"/>
                      <a:pt x="61" y="44"/>
                    </a:cubicBezTo>
                    <a:lnTo>
                      <a:pt x="61" y="82"/>
                    </a:lnTo>
                    <a:close/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80"/>
                      <a:pt x="23" y="103"/>
                      <a:pt x="51" y="103"/>
                    </a:cubicBezTo>
                    <a:cubicBezTo>
                      <a:pt x="80" y="103"/>
                      <a:pt x="103" y="80"/>
                      <a:pt x="103" y="51"/>
                    </a:cubicBezTo>
                    <a:cubicBezTo>
                      <a:pt x="103" y="23"/>
                      <a:pt x="80" y="0"/>
                      <a:pt x="51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ru-RU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0" name="CustomShape 13">
              <a:extLst>
                <a:ext uri="{FF2B5EF4-FFF2-40B4-BE49-F238E27FC236}">
                  <a16:creationId xmlns:a16="http://schemas.microsoft.com/office/drawing/2014/main" xmlns="" id="{4D8F5154-2619-48B7-83B5-1ADB9125CD79}"/>
                </a:ext>
              </a:extLst>
            </p:cNvPr>
            <p:cNvSpPr/>
            <p:nvPr/>
          </p:nvSpPr>
          <p:spPr>
            <a:xfrm>
              <a:off x="5234393" y="4005734"/>
              <a:ext cx="1499811" cy="3371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600" b="1" u="sng" spc="-1" dirty="0">
                  <a:solidFill>
                    <a:schemeClr val="tx2">
                      <a:lumMod val="75000"/>
                    </a:schemeClr>
                  </a:solidFill>
                  <a:latin typeface="Calibri"/>
                </a:rPr>
                <a:t>spp@kodeks.ru</a:t>
              </a:r>
              <a:endParaRPr lang="ru-RU" sz="1600" spc="-1" dirty="0">
                <a:solidFill>
                  <a:schemeClr val="tx2">
                    <a:lumMod val="75000"/>
                  </a:schemeClr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5287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8068D7F-B980-7E42-DF07-9B09F72F83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905720" y="-48124"/>
            <a:ext cx="2256804" cy="11278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12710D2-6830-4908-BB12-94DB50FC8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404" y="324791"/>
            <a:ext cx="1206595" cy="68154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F0D4A68-246E-433D-8FBA-35D43A2073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 rot="10800000">
            <a:off x="5599916" y="3400425"/>
            <a:ext cx="3517452" cy="1757850"/>
          </a:xfrm>
          <a:prstGeom prst="rect">
            <a:avLst/>
          </a:prstGeom>
        </p:spPr>
      </p:pic>
      <p:sp>
        <p:nvSpPr>
          <p:cNvPr id="13" name="CustomShape 3">
            <a:extLst>
              <a:ext uri="{FF2B5EF4-FFF2-40B4-BE49-F238E27FC236}">
                <a16:creationId xmlns:a16="http://schemas.microsoft.com/office/drawing/2014/main" xmlns="" id="{4C56D0B3-53C7-4860-9FBC-9D94F58E6D3D}"/>
              </a:ext>
            </a:extLst>
          </p:cNvPr>
          <p:cNvSpPr/>
          <p:nvPr/>
        </p:nvSpPr>
        <p:spPr>
          <a:xfrm>
            <a:off x="1349945" y="95632"/>
            <a:ext cx="6466906" cy="10571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846"/>
              </a:spcBef>
            </a:pPr>
            <a:r>
              <a:rPr lang="ru-RU" sz="2400" b="1" spc="-1" dirty="0">
                <a:solidFill>
                  <a:srgbClr val="F05522"/>
                </a:solidFill>
                <a:latin typeface="+mj-lt"/>
              </a:rPr>
              <a:t>   О ПОНЯТИЯХ.</a:t>
            </a:r>
          </a:p>
          <a:p>
            <a:pPr algn="ctr">
              <a:lnSpc>
                <a:spcPct val="90000"/>
              </a:lnSpc>
              <a:spcBef>
                <a:spcPts val="846"/>
              </a:spcBef>
            </a:pPr>
            <a:r>
              <a:rPr lang="ru-RU" sz="2000" b="1" spc="-1" dirty="0">
                <a:solidFill>
                  <a:srgbClr val="F05522"/>
                </a:solidFill>
                <a:latin typeface="+mj-lt"/>
              </a:rPr>
              <a:t>ЧТО ТАКОЕ ПЛАТФОРМА</a:t>
            </a:r>
            <a:r>
              <a:rPr lang="en-US" sz="2000" b="1" spc="-1" dirty="0">
                <a:solidFill>
                  <a:srgbClr val="F05522"/>
                </a:solidFill>
                <a:latin typeface="+mj-lt"/>
              </a:rPr>
              <a:t>?</a:t>
            </a:r>
            <a:r>
              <a:rPr lang="ru-RU" sz="2000" b="1" spc="-1" dirty="0">
                <a:solidFill>
                  <a:srgbClr val="F05522"/>
                </a:solidFill>
                <a:latin typeface="+mj-lt"/>
              </a:rPr>
              <a:t> ИНФОРМАЦИОННАЯ ПЛАТФОРМА. ЦИФРОВАЯ ПЛАТФОРМА.</a:t>
            </a:r>
            <a:endParaRPr lang="ru-RU" b="1" spc="-1" dirty="0">
              <a:solidFill>
                <a:srgbClr val="F05522"/>
              </a:solidFill>
              <a:latin typeface="+mj-lt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C0DEF0E2-1DA1-499B-A1C8-E34A47B1DC7D}"/>
              </a:ext>
            </a:extLst>
          </p:cNvPr>
          <p:cNvSpPr/>
          <p:nvPr/>
        </p:nvSpPr>
        <p:spPr>
          <a:xfrm>
            <a:off x="1084729" y="1228165"/>
            <a:ext cx="7725896" cy="37959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90000"/>
              </a:lnSpc>
              <a:spcBef>
                <a:spcPts val="846"/>
              </a:spcBef>
            </a:pPr>
            <a:r>
              <a:rPr lang="ru-RU" sz="1500" dirty="0">
                <a:solidFill>
                  <a:srgbClr val="333F50"/>
                </a:solidFill>
              </a:rPr>
              <a:t>Если набрать поисковое слово «платформа», ответ может быть таким:</a:t>
            </a:r>
          </a:p>
          <a:p>
            <a:pPr>
              <a:lnSpc>
                <a:spcPct val="90000"/>
              </a:lnSpc>
              <a:spcBef>
                <a:spcPts val="846"/>
              </a:spcBef>
            </a:pPr>
            <a:r>
              <a:rPr lang="ru-RU" sz="1500" b="1" dirty="0">
                <a:solidFill>
                  <a:srgbClr val="333F50"/>
                </a:solidFill>
              </a:rPr>
              <a:t>ПЛАТФОРМА</a:t>
            </a:r>
            <a:r>
              <a:rPr lang="en-US" sz="1500" b="1" dirty="0">
                <a:solidFill>
                  <a:srgbClr val="333F50"/>
                </a:solidFill>
              </a:rPr>
              <a:t>:</a:t>
            </a:r>
          </a:p>
          <a:p>
            <a:pPr>
              <a:lnSpc>
                <a:spcPct val="90000"/>
              </a:lnSpc>
              <a:spcBef>
                <a:spcPts val="846"/>
              </a:spcBef>
            </a:pPr>
            <a:r>
              <a:rPr lang="ru-RU" sz="1500" dirty="0">
                <a:solidFill>
                  <a:srgbClr val="333F50"/>
                </a:solidFill>
              </a:rPr>
              <a:t>- это программная и аппаратная среда (среды), в которой работает пользовательский агент</a:t>
            </a:r>
          </a:p>
          <a:p>
            <a:pPr>
              <a:lnSpc>
                <a:spcPct val="90000"/>
              </a:lnSpc>
              <a:spcBef>
                <a:spcPts val="846"/>
              </a:spcBef>
            </a:pPr>
            <a:r>
              <a:rPr lang="en-US" sz="1500" dirty="0">
                <a:solidFill>
                  <a:srgbClr val="333F50"/>
                </a:solidFill>
              </a:rPr>
              <a:t>- </a:t>
            </a:r>
            <a:r>
              <a:rPr lang="ru-RU" sz="1500" dirty="0">
                <a:solidFill>
                  <a:srgbClr val="333F50"/>
                </a:solidFill>
              </a:rPr>
              <a:t>и одновременно конструктивная часть низа обуви……</a:t>
            </a:r>
          </a:p>
          <a:p>
            <a:pPr>
              <a:lnSpc>
                <a:spcPct val="90000"/>
              </a:lnSpc>
              <a:spcBef>
                <a:spcPts val="846"/>
              </a:spcBef>
            </a:pPr>
            <a:r>
              <a:rPr lang="ru-RU" sz="1500" dirty="0">
                <a:solidFill>
                  <a:srgbClr val="333F50"/>
                </a:solidFill>
              </a:rPr>
              <a:t>Что такое цифровая платформа?</a:t>
            </a:r>
          </a:p>
          <a:p>
            <a:pPr>
              <a:lnSpc>
                <a:spcPct val="90000"/>
              </a:lnSpc>
              <a:spcBef>
                <a:spcPts val="846"/>
              </a:spcBef>
            </a:pPr>
            <a:r>
              <a:rPr lang="ru-RU" sz="1500" dirty="0">
                <a:solidFill>
                  <a:srgbClr val="333F50"/>
                </a:solidFill>
              </a:rPr>
              <a:t>Я склоняюсь, что это определение ближе ГОСТ Р 5362</a:t>
            </a:r>
            <a:r>
              <a:rPr lang="en-US" sz="1500" dirty="0">
                <a:solidFill>
                  <a:srgbClr val="333F50"/>
                </a:solidFill>
              </a:rPr>
              <a:t>2</a:t>
            </a:r>
            <a:r>
              <a:rPr lang="ru-RU" sz="1500" dirty="0">
                <a:solidFill>
                  <a:srgbClr val="333F50"/>
                </a:solidFill>
              </a:rPr>
              <a:t>-2009:</a:t>
            </a:r>
          </a:p>
          <a:p>
            <a:pPr>
              <a:lnSpc>
                <a:spcPct val="90000"/>
              </a:lnSpc>
              <a:spcBef>
                <a:spcPts val="846"/>
              </a:spcBef>
            </a:pPr>
            <a:r>
              <a:rPr lang="ru-RU" sz="1500" b="1" dirty="0">
                <a:solidFill>
                  <a:srgbClr val="333F50"/>
                </a:solidFill>
              </a:rPr>
              <a:t>АППАРАТНО-ПРОГРАММНАЯ ПЛАТФОРМА </a:t>
            </a:r>
            <a:r>
              <a:rPr lang="ru-RU" sz="1500" dirty="0">
                <a:solidFill>
                  <a:srgbClr val="333F50"/>
                </a:solidFill>
              </a:rPr>
              <a:t>– Единый комплекс средств вычислительной техники  и системных программ.</a:t>
            </a:r>
          </a:p>
          <a:p>
            <a:pPr>
              <a:lnSpc>
                <a:spcPct val="90000"/>
              </a:lnSpc>
              <a:spcBef>
                <a:spcPts val="846"/>
              </a:spcBef>
            </a:pPr>
            <a:r>
              <a:rPr lang="ru-RU" sz="1500" b="1" dirty="0">
                <a:solidFill>
                  <a:srgbClr val="333F50"/>
                </a:solidFill>
              </a:rPr>
              <a:t>ЦИФРОВАЯ ПЛАТФОРМА </a:t>
            </a:r>
            <a:r>
              <a:rPr lang="ru-RU" sz="1500" dirty="0">
                <a:solidFill>
                  <a:srgbClr val="333F50"/>
                </a:solidFill>
              </a:rPr>
              <a:t>– это то же самое, только есть варианты:</a:t>
            </a:r>
          </a:p>
          <a:p>
            <a:pPr>
              <a:lnSpc>
                <a:spcPct val="90000"/>
              </a:lnSpc>
              <a:spcBef>
                <a:spcPts val="846"/>
              </a:spcBef>
            </a:pPr>
            <a:r>
              <a:rPr lang="ru-RU" sz="1500" dirty="0">
                <a:solidFill>
                  <a:srgbClr val="333F50"/>
                </a:solidFill>
              </a:rPr>
              <a:t>Аппаратная платформа (</a:t>
            </a:r>
            <a:r>
              <a:rPr lang="en-US" sz="1500" dirty="0">
                <a:solidFill>
                  <a:srgbClr val="333F50"/>
                </a:solidFill>
              </a:rPr>
              <a:t>Data</a:t>
            </a:r>
            <a:r>
              <a:rPr lang="ru-RU" sz="1500" dirty="0">
                <a:solidFill>
                  <a:srgbClr val="333F50"/>
                </a:solidFill>
              </a:rPr>
              <a:t>-центр), </a:t>
            </a:r>
          </a:p>
          <a:p>
            <a:pPr>
              <a:lnSpc>
                <a:spcPct val="90000"/>
              </a:lnSpc>
              <a:spcBef>
                <a:spcPts val="846"/>
              </a:spcBef>
            </a:pPr>
            <a:r>
              <a:rPr lang="ru-RU" sz="1500" dirty="0">
                <a:solidFill>
                  <a:srgbClr val="333F50"/>
                </a:solidFill>
              </a:rPr>
              <a:t>Функциональная платформа,</a:t>
            </a:r>
          </a:p>
          <a:p>
            <a:pPr>
              <a:lnSpc>
                <a:spcPct val="90000"/>
              </a:lnSpc>
              <a:spcBef>
                <a:spcPts val="846"/>
              </a:spcBef>
            </a:pPr>
            <a:r>
              <a:rPr lang="ru-RU" sz="1500" dirty="0">
                <a:solidFill>
                  <a:srgbClr val="333F50"/>
                </a:solidFill>
              </a:rPr>
              <a:t>Цифровая платформа «</a:t>
            </a:r>
            <a:r>
              <a:rPr lang="ru-RU" sz="1500" dirty="0" err="1">
                <a:solidFill>
                  <a:srgbClr val="333F50"/>
                </a:solidFill>
              </a:rPr>
              <a:t>Камаз</a:t>
            </a:r>
            <a:r>
              <a:rPr lang="ru-RU" sz="1500" dirty="0">
                <a:solidFill>
                  <a:srgbClr val="333F50"/>
                </a:solidFill>
              </a:rPr>
              <a:t>» – </a:t>
            </a:r>
            <a:r>
              <a:rPr lang="en-US" sz="1500" dirty="0" err="1">
                <a:solidFill>
                  <a:srgbClr val="333F50"/>
                </a:solidFill>
              </a:rPr>
              <a:t>Kamotive</a:t>
            </a:r>
            <a:r>
              <a:rPr lang="en-US" sz="1500" dirty="0">
                <a:solidFill>
                  <a:srgbClr val="333F50"/>
                </a:solidFill>
              </a:rPr>
              <a:t> – </a:t>
            </a:r>
            <a:r>
              <a:rPr lang="ru-RU" sz="1500" dirty="0">
                <a:solidFill>
                  <a:srgbClr val="333F50"/>
                </a:solidFill>
              </a:rPr>
              <a:t>предназначается для автомобильной промышленности.</a:t>
            </a:r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xmlns="" id="{B4EA7B1A-74D3-4379-A498-E499232792A6}"/>
              </a:ext>
            </a:extLst>
          </p:cNvPr>
          <p:cNvSpPr/>
          <p:nvPr/>
        </p:nvSpPr>
        <p:spPr>
          <a:xfrm>
            <a:off x="1" y="0"/>
            <a:ext cx="1067950" cy="5143500"/>
          </a:xfrm>
          <a:custGeom>
            <a:avLst/>
            <a:gdLst>
              <a:gd name="connsiteX0" fmla="*/ 0 w 1429563"/>
              <a:gd name="connsiteY0" fmla="*/ 0 h 6858000"/>
              <a:gd name="connsiteX1" fmla="*/ 208399 w 1429563"/>
              <a:gd name="connsiteY1" fmla="*/ 0 h 6858000"/>
              <a:gd name="connsiteX2" fmla="*/ 208371 w 1429563"/>
              <a:gd name="connsiteY2" fmla="*/ 304 h 6858000"/>
              <a:gd name="connsiteX3" fmla="*/ 1351326 w 1429563"/>
              <a:gd name="connsiteY3" fmla="*/ 6668860 h 6858000"/>
              <a:gd name="connsiteX4" fmla="*/ 1429563 w 1429563"/>
              <a:gd name="connsiteY4" fmla="*/ 6858000 h 6858000"/>
              <a:gd name="connsiteX5" fmla="*/ 0 w 142956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9563" h="6858000">
                <a:moveTo>
                  <a:pt x="0" y="0"/>
                </a:moveTo>
                <a:lnTo>
                  <a:pt x="208399" y="0"/>
                </a:lnTo>
                <a:lnTo>
                  <a:pt x="208371" y="304"/>
                </a:lnTo>
                <a:cubicBezTo>
                  <a:pt x="150221" y="1190366"/>
                  <a:pt x="557267" y="4644178"/>
                  <a:pt x="1351326" y="6668860"/>
                </a:cubicBezTo>
                <a:lnTo>
                  <a:pt x="142956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53000">
                <a:srgbClr val="DE2309"/>
              </a:gs>
              <a:gs pos="100000">
                <a:srgbClr val="F59924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023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8068D7F-B980-7E42-DF07-9B09F72F83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905720" y="-48124"/>
            <a:ext cx="2256804" cy="11278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12710D2-6830-4908-BB12-94DB50FC8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404" y="324791"/>
            <a:ext cx="1206595" cy="68154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F0D4A68-246E-433D-8FBA-35D43A2073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 rot="10800000">
            <a:off x="5599916" y="3400425"/>
            <a:ext cx="3517452" cy="1757850"/>
          </a:xfrm>
          <a:prstGeom prst="rect">
            <a:avLst/>
          </a:prstGeom>
        </p:spPr>
      </p:pic>
      <p:sp>
        <p:nvSpPr>
          <p:cNvPr id="13" name="CustomShape 3">
            <a:extLst>
              <a:ext uri="{FF2B5EF4-FFF2-40B4-BE49-F238E27FC236}">
                <a16:creationId xmlns:a16="http://schemas.microsoft.com/office/drawing/2014/main" xmlns="" id="{4C56D0B3-53C7-4860-9FBC-9D94F58E6D3D}"/>
              </a:ext>
            </a:extLst>
          </p:cNvPr>
          <p:cNvSpPr/>
          <p:nvPr/>
        </p:nvSpPr>
        <p:spPr>
          <a:xfrm>
            <a:off x="1349945" y="322465"/>
            <a:ext cx="6466906" cy="11597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846"/>
              </a:spcBef>
            </a:pPr>
            <a:r>
              <a:rPr lang="ru-RU" sz="2400" b="1" spc="-1" dirty="0">
                <a:solidFill>
                  <a:srgbClr val="F05522"/>
                </a:solidFill>
                <a:latin typeface="+mj-lt"/>
              </a:rPr>
              <a:t>   СТАНДАРТИЗАЦИЯ В </a:t>
            </a:r>
            <a:r>
              <a:rPr lang="en-US" sz="2400" b="1" spc="-1" dirty="0">
                <a:solidFill>
                  <a:srgbClr val="F05522"/>
                </a:solidFill>
                <a:latin typeface="+mj-lt"/>
              </a:rPr>
              <a:t>IT</a:t>
            </a:r>
            <a:r>
              <a:rPr lang="ru-RU" sz="2400" b="1" spc="-1" dirty="0">
                <a:solidFill>
                  <a:srgbClr val="F05522"/>
                </a:solidFill>
                <a:latin typeface="+mj-lt"/>
              </a:rPr>
              <a:t>. </a:t>
            </a:r>
          </a:p>
          <a:p>
            <a:pPr algn="ctr">
              <a:lnSpc>
                <a:spcPct val="90000"/>
              </a:lnSpc>
              <a:spcBef>
                <a:spcPts val="846"/>
              </a:spcBef>
            </a:pPr>
            <a:r>
              <a:rPr lang="ru-RU" sz="2000" b="1" spc="-1" dirty="0">
                <a:solidFill>
                  <a:srgbClr val="F05522"/>
                </a:solidFill>
                <a:latin typeface="+mj-lt"/>
              </a:rPr>
              <a:t>ГОСТ </a:t>
            </a:r>
            <a:r>
              <a:rPr lang="en-US" sz="2000" b="1" spc="-1" dirty="0">
                <a:solidFill>
                  <a:srgbClr val="F05522"/>
                </a:solidFill>
                <a:latin typeface="+mj-lt"/>
              </a:rPr>
              <a:t>ISO/IEC</a:t>
            </a:r>
            <a:r>
              <a:rPr lang="ru-RU" sz="2000" b="1" spc="-1" dirty="0">
                <a:solidFill>
                  <a:srgbClr val="F05522"/>
                </a:solidFill>
                <a:latin typeface="+mj-lt"/>
              </a:rPr>
              <a:t>17788-2016</a:t>
            </a:r>
          </a:p>
          <a:p>
            <a:pPr algn="ctr">
              <a:lnSpc>
                <a:spcPct val="90000"/>
              </a:lnSpc>
              <a:spcBef>
                <a:spcPts val="846"/>
              </a:spcBef>
            </a:pPr>
            <a:r>
              <a:rPr lang="ru-RU" sz="2000" b="1" spc="-1" dirty="0">
                <a:solidFill>
                  <a:srgbClr val="F05522"/>
                </a:solidFill>
                <a:latin typeface="+mj-lt"/>
              </a:rPr>
              <a:t>Облачные вычисления                ТК 22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C0DEF0E2-1DA1-499B-A1C8-E34A47B1DC7D}"/>
              </a:ext>
            </a:extLst>
          </p:cNvPr>
          <p:cNvSpPr/>
          <p:nvPr/>
        </p:nvSpPr>
        <p:spPr>
          <a:xfrm>
            <a:off x="1162559" y="1672001"/>
            <a:ext cx="7378142" cy="31470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90000"/>
              </a:lnSpc>
              <a:spcBef>
                <a:spcPts val="846"/>
              </a:spcBef>
            </a:pPr>
            <a:r>
              <a:rPr lang="ru-RU" sz="2000" dirty="0">
                <a:solidFill>
                  <a:srgbClr val="333F50"/>
                </a:solidFill>
              </a:rPr>
              <a:t>Говорит о том, что «облачные вычисления – парадигма для возможности сетевого доступа к масштабируемому</a:t>
            </a:r>
            <a:br>
              <a:rPr lang="ru-RU" sz="2000" dirty="0">
                <a:solidFill>
                  <a:srgbClr val="333F50"/>
                </a:solidFill>
              </a:rPr>
            </a:br>
            <a:r>
              <a:rPr lang="ru-RU" sz="2000" dirty="0">
                <a:solidFill>
                  <a:srgbClr val="333F50"/>
                </a:solidFill>
              </a:rPr>
              <a:t>и эластичному пулу физических или виртуальных ресурсов».</a:t>
            </a:r>
          </a:p>
          <a:p>
            <a:pPr>
              <a:lnSpc>
                <a:spcPct val="90000"/>
              </a:lnSpc>
              <a:spcBef>
                <a:spcPts val="846"/>
              </a:spcBef>
            </a:pPr>
            <a:r>
              <a:rPr lang="ru-RU" sz="2000" dirty="0">
                <a:solidFill>
                  <a:srgbClr val="333F50"/>
                </a:solidFill>
              </a:rPr>
              <a:t>Это – техническое облако!</a:t>
            </a:r>
          </a:p>
          <a:p>
            <a:pPr>
              <a:lnSpc>
                <a:spcPct val="90000"/>
              </a:lnSpc>
              <a:spcBef>
                <a:spcPts val="846"/>
              </a:spcBef>
            </a:pPr>
            <a:r>
              <a:rPr lang="ru-RU" sz="2000" dirty="0">
                <a:solidFill>
                  <a:srgbClr val="333F50"/>
                </a:solidFill>
              </a:rPr>
              <a:t>Существуют функциональные облака (например, </a:t>
            </a:r>
            <a:r>
              <a:rPr lang="ru-RU" sz="2000" dirty="0" err="1">
                <a:solidFill>
                  <a:srgbClr val="333F50"/>
                </a:solidFill>
              </a:rPr>
              <a:t>Техэксперт</a:t>
            </a:r>
            <a:r>
              <a:rPr lang="ru-RU" sz="2000" dirty="0">
                <a:solidFill>
                  <a:srgbClr val="333F50"/>
                </a:solidFill>
              </a:rPr>
              <a:t> – управление нормативно-техническими документами), которые могут встраиваться в технологические облака.</a:t>
            </a:r>
          </a:p>
          <a:p>
            <a:pPr>
              <a:lnSpc>
                <a:spcPct val="90000"/>
              </a:lnSpc>
              <a:spcBef>
                <a:spcPts val="846"/>
              </a:spcBef>
            </a:pPr>
            <a:r>
              <a:rPr lang="ru-RU" sz="2000" dirty="0">
                <a:solidFill>
                  <a:srgbClr val="333F50"/>
                </a:solidFill>
              </a:rPr>
              <a:t>Функциональные облака – это информационные системы, которые должны разрабатываться по стандартам 34 серии ГОСТов, а также 17, 53, 59 ГОСТ Р.</a:t>
            </a:r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xmlns="" id="{B4EA7B1A-74D3-4379-A498-E499232792A6}"/>
              </a:ext>
            </a:extLst>
          </p:cNvPr>
          <p:cNvSpPr/>
          <p:nvPr/>
        </p:nvSpPr>
        <p:spPr>
          <a:xfrm>
            <a:off x="1" y="0"/>
            <a:ext cx="1067950" cy="5143500"/>
          </a:xfrm>
          <a:custGeom>
            <a:avLst/>
            <a:gdLst>
              <a:gd name="connsiteX0" fmla="*/ 0 w 1429563"/>
              <a:gd name="connsiteY0" fmla="*/ 0 h 6858000"/>
              <a:gd name="connsiteX1" fmla="*/ 208399 w 1429563"/>
              <a:gd name="connsiteY1" fmla="*/ 0 h 6858000"/>
              <a:gd name="connsiteX2" fmla="*/ 208371 w 1429563"/>
              <a:gd name="connsiteY2" fmla="*/ 304 h 6858000"/>
              <a:gd name="connsiteX3" fmla="*/ 1351326 w 1429563"/>
              <a:gd name="connsiteY3" fmla="*/ 6668860 h 6858000"/>
              <a:gd name="connsiteX4" fmla="*/ 1429563 w 1429563"/>
              <a:gd name="connsiteY4" fmla="*/ 6858000 h 6858000"/>
              <a:gd name="connsiteX5" fmla="*/ 0 w 142956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9563" h="6858000">
                <a:moveTo>
                  <a:pt x="0" y="0"/>
                </a:moveTo>
                <a:lnTo>
                  <a:pt x="208399" y="0"/>
                </a:lnTo>
                <a:lnTo>
                  <a:pt x="208371" y="304"/>
                </a:lnTo>
                <a:cubicBezTo>
                  <a:pt x="150221" y="1190366"/>
                  <a:pt x="557267" y="4644178"/>
                  <a:pt x="1351326" y="6668860"/>
                </a:cubicBezTo>
                <a:lnTo>
                  <a:pt x="142956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53000">
                <a:srgbClr val="DE2309"/>
              </a:gs>
              <a:gs pos="100000">
                <a:srgbClr val="F59924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511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8068D7F-B980-7E42-DF07-9B09F72F83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905720" y="-48124"/>
            <a:ext cx="2256804" cy="112784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816658" y="1553269"/>
            <a:ext cx="6367069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90000"/>
              </a:lnSpc>
              <a:spcBef>
                <a:spcPts val="846"/>
              </a:spcBef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А что такое «информационный сервис»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?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12710D2-6830-4908-BB12-94DB50FC8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404" y="324791"/>
            <a:ext cx="1206595" cy="68154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F0D4A68-246E-433D-8FBA-35D43A2073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 rot="10800000">
            <a:off x="5599916" y="3400425"/>
            <a:ext cx="3517452" cy="1757850"/>
          </a:xfrm>
          <a:prstGeom prst="rect">
            <a:avLst/>
          </a:prstGeom>
        </p:spPr>
      </p:pic>
      <p:sp>
        <p:nvSpPr>
          <p:cNvPr id="13" name="CustomShape 3">
            <a:extLst>
              <a:ext uri="{FF2B5EF4-FFF2-40B4-BE49-F238E27FC236}">
                <a16:creationId xmlns:a16="http://schemas.microsoft.com/office/drawing/2014/main" xmlns="" id="{4C56D0B3-53C7-4860-9FBC-9D94F58E6D3D}"/>
              </a:ext>
            </a:extLst>
          </p:cNvPr>
          <p:cNvSpPr/>
          <p:nvPr/>
        </p:nvSpPr>
        <p:spPr>
          <a:xfrm>
            <a:off x="1349945" y="327330"/>
            <a:ext cx="6466906" cy="10571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846"/>
              </a:spcBef>
            </a:pPr>
            <a:r>
              <a:rPr lang="ru-RU" sz="2400" b="1" spc="-1" dirty="0">
                <a:solidFill>
                  <a:srgbClr val="F05522"/>
                </a:solidFill>
                <a:latin typeface="+mj-lt"/>
              </a:rPr>
              <a:t>   СТАНДАРТИЗАЦИЯ В </a:t>
            </a:r>
            <a:r>
              <a:rPr lang="en-US" sz="2400" b="1" spc="-1" dirty="0">
                <a:solidFill>
                  <a:srgbClr val="F05522"/>
                </a:solidFill>
                <a:latin typeface="+mj-lt"/>
              </a:rPr>
              <a:t>IT</a:t>
            </a:r>
            <a:r>
              <a:rPr lang="ru-RU" sz="2400" b="1" spc="-1" dirty="0">
                <a:solidFill>
                  <a:srgbClr val="F05522"/>
                </a:solidFill>
                <a:latin typeface="+mj-lt"/>
              </a:rPr>
              <a:t>. </a:t>
            </a:r>
          </a:p>
          <a:p>
            <a:pPr algn="ctr">
              <a:lnSpc>
                <a:spcPct val="90000"/>
              </a:lnSpc>
              <a:spcBef>
                <a:spcPts val="846"/>
              </a:spcBef>
            </a:pPr>
            <a:r>
              <a:rPr lang="ru-RU" sz="2000" b="1" spc="-1" dirty="0">
                <a:solidFill>
                  <a:srgbClr val="F05522"/>
                </a:solidFill>
                <a:latin typeface="+mj-lt"/>
              </a:rPr>
              <a:t>ХОЧЕТСЯ РАЗОБРАТЬСЯ В ПОНЯТИЯХ</a:t>
            </a:r>
            <a:br>
              <a:rPr lang="ru-RU" sz="2000" b="1" spc="-1" dirty="0">
                <a:solidFill>
                  <a:srgbClr val="F05522"/>
                </a:solidFill>
                <a:latin typeface="+mj-lt"/>
              </a:rPr>
            </a:br>
            <a:r>
              <a:rPr lang="ru-RU" sz="2000" b="1" spc="-1" dirty="0">
                <a:solidFill>
                  <a:srgbClr val="F05522"/>
                </a:solidFill>
                <a:latin typeface="+mj-lt"/>
              </a:rPr>
              <a:t> ОБ ИНФОРМАЦИОННЫХ (ЦИФРОВЫХ) ТЕХНОЛОГИЯХ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C0DEF0E2-1DA1-499B-A1C8-E34A47B1DC7D}"/>
              </a:ext>
            </a:extLst>
          </p:cNvPr>
          <p:cNvSpPr/>
          <p:nvPr/>
        </p:nvSpPr>
        <p:spPr>
          <a:xfrm>
            <a:off x="1349945" y="1997236"/>
            <a:ext cx="7378142" cy="105823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90000"/>
              </a:lnSpc>
              <a:spcBef>
                <a:spcPts val="846"/>
              </a:spcBef>
            </a:pPr>
            <a:r>
              <a:rPr lang="ru-RU" sz="1600" dirty="0">
                <a:solidFill>
                  <a:srgbClr val="333F50"/>
                </a:solidFill>
              </a:rPr>
              <a:t>Есть ГОСТ Р 59167-2020. «Стандарт информационных сервисов </a:t>
            </a:r>
            <a:r>
              <a:rPr lang="en-US" sz="1600" dirty="0">
                <a:solidFill>
                  <a:srgbClr val="333F50"/>
                </a:solidFill>
              </a:rPr>
              <a:t>EPC</a:t>
            </a:r>
            <a:r>
              <a:rPr lang="ru-RU" sz="1600" dirty="0">
                <a:solidFill>
                  <a:srgbClr val="333F50"/>
                </a:solidFill>
              </a:rPr>
              <a:t> (</a:t>
            </a:r>
            <a:r>
              <a:rPr lang="en-US" sz="1600" dirty="0" err="1">
                <a:solidFill>
                  <a:srgbClr val="333F50"/>
                </a:solidFill>
              </a:rPr>
              <a:t>EPCIS</a:t>
            </a:r>
            <a:r>
              <a:rPr lang="en-US" sz="1600" dirty="0">
                <a:solidFill>
                  <a:srgbClr val="333F50"/>
                </a:solidFill>
              </a:rPr>
              <a:t>)</a:t>
            </a:r>
            <a:r>
              <a:rPr lang="ru-RU" sz="1600" dirty="0">
                <a:solidFill>
                  <a:srgbClr val="333F50"/>
                </a:solidFill>
              </a:rPr>
              <a:t>» (международный стандарт).</a:t>
            </a:r>
          </a:p>
          <a:p>
            <a:pPr>
              <a:lnSpc>
                <a:spcPct val="90000"/>
              </a:lnSpc>
              <a:spcBef>
                <a:spcPts val="846"/>
              </a:spcBef>
            </a:pPr>
            <a:r>
              <a:rPr lang="ru-RU" sz="1600" dirty="0">
                <a:solidFill>
                  <a:srgbClr val="333F50"/>
                </a:solidFill>
              </a:rPr>
              <a:t>Он непонятен. Что такое </a:t>
            </a:r>
            <a:r>
              <a:rPr lang="en-US" sz="1600" dirty="0">
                <a:solidFill>
                  <a:srgbClr val="333F50"/>
                </a:solidFill>
              </a:rPr>
              <a:t>EPS</a:t>
            </a:r>
            <a:r>
              <a:rPr lang="ru-RU" sz="1600" dirty="0">
                <a:solidFill>
                  <a:srgbClr val="333F50"/>
                </a:solidFill>
              </a:rPr>
              <a:t> и что такое архитектура систем </a:t>
            </a:r>
            <a:r>
              <a:rPr lang="en-US" sz="1600" dirty="0">
                <a:solidFill>
                  <a:srgbClr val="333F50"/>
                </a:solidFill>
              </a:rPr>
              <a:t>GS1</a:t>
            </a:r>
            <a:r>
              <a:rPr lang="ru-RU" sz="1600" dirty="0">
                <a:solidFill>
                  <a:srgbClr val="333F50"/>
                </a:solidFill>
              </a:rPr>
              <a:t>?</a:t>
            </a:r>
            <a:br>
              <a:rPr lang="ru-RU" sz="1600" dirty="0">
                <a:solidFill>
                  <a:srgbClr val="333F50"/>
                </a:solidFill>
              </a:rPr>
            </a:br>
            <a:r>
              <a:rPr lang="ru-RU" sz="1600" dirty="0">
                <a:solidFill>
                  <a:srgbClr val="333F50"/>
                </a:solidFill>
              </a:rPr>
              <a:t>Нет у нас Политики в сфере интеллектуальной собственности </a:t>
            </a:r>
            <a:r>
              <a:rPr lang="en-US" sz="1600" dirty="0">
                <a:solidFill>
                  <a:srgbClr val="333F50"/>
                </a:solidFill>
              </a:rPr>
              <a:t>GS1</a:t>
            </a:r>
            <a:r>
              <a:rPr lang="ru-RU" sz="1600" dirty="0">
                <a:solidFill>
                  <a:srgbClr val="333F50"/>
                </a:solidFill>
              </a:rPr>
              <a:t>.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C8397440-4A71-4EF6-838A-0444F97EB93E}"/>
              </a:ext>
            </a:extLst>
          </p:cNvPr>
          <p:cNvSpPr/>
          <p:nvPr/>
        </p:nvSpPr>
        <p:spPr>
          <a:xfrm>
            <a:off x="1349945" y="3466529"/>
            <a:ext cx="7260655" cy="127983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90000"/>
              </a:lnSpc>
              <a:spcBef>
                <a:spcPts val="846"/>
              </a:spcBef>
            </a:pPr>
            <a:r>
              <a:rPr lang="ru-RU" sz="1600" spc="-1" dirty="0">
                <a:solidFill>
                  <a:srgbClr val="333F50"/>
                </a:solidFill>
              </a:rPr>
              <a:t>Мы в ПНСТ 864-2023 </a:t>
            </a:r>
            <a:r>
              <a:rPr lang="ru-RU" sz="1600" dirty="0">
                <a:solidFill>
                  <a:srgbClr val="333F50"/>
                </a:solidFill>
              </a:rPr>
              <a:t>определили: </a:t>
            </a:r>
          </a:p>
          <a:p>
            <a:pPr>
              <a:lnSpc>
                <a:spcPct val="90000"/>
              </a:lnSpc>
              <a:spcBef>
                <a:spcPts val="846"/>
              </a:spcBef>
            </a:pPr>
            <a:r>
              <a:rPr lang="ru-RU" sz="1600" b="1" dirty="0">
                <a:solidFill>
                  <a:srgbClr val="333F50"/>
                </a:solidFill>
              </a:rPr>
              <a:t>Информационный сервис – компонент информационной системы. </a:t>
            </a:r>
            <a:r>
              <a:rPr lang="ru-RU" sz="1600" dirty="0">
                <a:solidFill>
                  <a:srgbClr val="333F50"/>
                </a:solidFill>
              </a:rPr>
              <a:t>Следовательно, в процессах создания информационных сервисов следует применять ГОСТы 34 серии, которые определяют создание информационных (автоматизированных) систем.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57A36D05-5B04-43B4-947B-5C773322B766}"/>
              </a:ext>
            </a:extLst>
          </p:cNvPr>
          <p:cNvSpPr/>
          <p:nvPr/>
        </p:nvSpPr>
        <p:spPr>
          <a:xfrm>
            <a:off x="1349945" y="3210176"/>
            <a:ext cx="5460442" cy="2908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90000"/>
              </a:lnSpc>
              <a:spcBef>
                <a:spcPts val="846"/>
              </a:spcBef>
            </a:pPr>
            <a:r>
              <a:rPr lang="ru-RU" sz="1600" u="sng" dirty="0">
                <a:solidFill>
                  <a:srgbClr val="333F50"/>
                </a:solidFill>
              </a:rPr>
              <a:t>И тогда – что мы называем: Информационный сервис</a:t>
            </a:r>
            <a:r>
              <a:rPr lang="en-US" sz="1600" u="sng" dirty="0">
                <a:solidFill>
                  <a:srgbClr val="333F50"/>
                </a:solidFill>
              </a:rPr>
              <a:t>?</a:t>
            </a:r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xmlns="" id="{B4EA7B1A-74D3-4379-A498-E499232792A6}"/>
              </a:ext>
            </a:extLst>
          </p:cNvPr>
          <p:cNvSpPr/>
          <p:nvPr/>
        </p:nvSpPr>
        <p:spPr>
          <a:xfrm>
            <a:off x="1" y="0"/>
            <a:ext cx="1067950" cy="5143500"/>
          </a:xfrm>
          <a:custGeom>
            <a:avLst/>
            <a:gdLst>
              <a:gd name="connsiteX0" fmla="*/ 0 w 1429563"/>
              <a:gd name="connsiteY0" fmla="*/ 0 h 6858000"/>
              <a:gd name="connsiteX1" fmla="*/ 208399 w 1429563"/>
              <a:gd name="connsiteY1" fmla="*/ 0 h 6858000"/>
              <a:gd name="connsiteX2" fmla="*/ 208371 w 1429563"/>
              <a:gd name="connsiteY2" fmla="*/ 304 h 6858000"/>
              <a:gd name="connsiteX3" fmla="*/ 1351326 w 1429563"/>
              <a:gd name="connsiteY3" fmla="*/ 6668860 h 6858000"/>
              <a:gd name="connsiteX4" fmla="*/ 1429563 w 1429563"/>
              <a:gd name="connsiteY4" fmla="*/ 6858000 h 6858000"/>
              <a:gd name="connsiteX5" fmla="*/ 0 w 142956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9563" h="6858000">
                <a:moveTo>
                  <a:pt x="0" y="0"/>
                </a:moveTo>
                <a:lnTo>
                  <a:pt x="208399" y="0"/>
                </a:lnTo>
                <a:lnTo>
                  <a:pt x="208371" y="304"/>
                </a:lnTo>
                <a:cubicBezTo>
                  <a:pt x="150221" y="1190366"/>
                  <a:pt x="557267" y="4644178"/>
                  <a:pt x="1351326" y="6668860"/>
                </a:cubicBezTo>
                <a:lnTo>
                  <a:pt x="142956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53000">
                <a:srgbClr val="DE2309"/>
              </a:gs>
              <a:gs pos="100000">
                <a:srgbClr val="F59924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89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5D8B87F-E70F-0D1C-69AF-D4C2B4BC08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691" y="1387215"/>
            <a:ext cx="2874709" cy="325539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8068D7F-B980-7E42-DF07-9B09F72F83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905720" y="2"/>
            <a:ext cx="2256804" cy="1127840"/>
          </a:xfrm>
          <a:prstGeom prst="rect">
            <a:avLst/>
          </a:prstGeom>
        </p:spPr>
      </p:pic>
      <p:sp>
        <p:nvSpPr>
          <p:cNvPr id="8" name="CustomShape 3">
            <a:extLst>
              <a:ext uri="{FF2B5EF4-FFF2-40B4-BE49-F238E27FC236}">
                <a16:creationId xmlns:a16="http://schemas.microsoft.com/office/drawing/2014/main" xmlns="" id="{8F8601F1-D00E-53D8-F480-FDEBCB3D29A8}"/>
              </a:ext>
            </a:extLst>
          </p:cNvPr>
          <p:cNvSpPr/>
          <p:nvPr/>
        </p:nvSpPr>
        <p:spPr>
          <a:xfrm>
            <a:off x="936884" y="339851"/>
            <a:ext cx="7159141" cy="8355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846"/>
              </a:spcBef>
            </a:pPr>
            <a:r>
              <a:rPr lang="ru-RU" sz="2400" b="1" spc="-1" dirty="0">
                <a:solidFill>
                  <a:srgbClr val="F05522"/>
                </a:solidFill>
                <a:latin typeface="+mj-lt"/>
              </a:rPr>
              <a:t>   ЖИЗНЕННЫЙ ЦИКЛ «ИЗДЕЛИЯ» В ОБЛАСТИ </a:t>
            </a:r>
          </a:p>
          <a:p>
            <a:pPr algn="ctr">
              <a:lnSpc>
                <a:spcPct val="90000"/>
              </a:lnSpc>
              <a:spcBef>
                <a:spcPts val="846"/>
              </a:spcBef>
            </a:pPr>
            <a:r>
              <a:rPr lang="en-US" sz="2400" b="1" spc="-1" dirty="0">
                <a:solidFill>
                  <a:srgbClr val="F05522"/>
                </a:solidFill>
                <a:latin typeface="+mj-lt"/>
              </a:rPr>
              <a:t>IT</a:t>
            </a:r>
            <a:r>
              <a:rPr lang="ru-RU" sz="2400" b="1" spc="-1" dirty="0">
                <a:solidFill>
                  <a:srgbClr val="F05522"/>
                </a:solidFill>
                <a:latin typeface="+mj-lt"/>
              </a:rPr>
              <a:t>-«ИНФОРМАЦИОННОЙ СИСТЕМЫ» 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CF691348-EBBA-4252-9F3B-D0B239EBD8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404" y="324791"/>
            <a:ext cx="1206595" cy="681549"/>
          </a:xfrm>
          <a:prstGeom prst="rect">
            <a:avLst/>
          </a:prstGeom>
        </p:spPr>
      </p:pic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xmlns="" id="{C71E8467-CF5E-432F-9F54-BE68D7458BE4}"/>
              </a:ext>
            </a:extLst>
          </p:cNvPr>
          <p:cNvSpPr/>
          <p:nvPr/>
        </p:nvSpPr>
        <p:spPr>
          <a:xfrm>
            <a:off x="1" y="0"/>
            <a:ext cx="1067950" cy="5143500"/>
          </a:xfrm>
          <a:custGeom>
            <a:avLst/>
            <a:gdLst>
              <a:gd name="connsiteX0" fmla="*/ 0 w 1429563"/>
              <a:gd name="connsiteY0" fmla="*/ 0 h 6858000"/>
              <a:gd name="connsiteX1" fmla="*/ 208399 w 1429563"/>
              <a:gd name="connsiteY1" fmla="*/ 0 h 6858000"/>
              <a:gd name="connsiteX2" fmla="*/ 208371 w 1429563"/>
              <a:gd name="connsiteY2" fmla="*/ 304 h 6858000"/>
              <a:gd name="connsiteX3" fmla="*/ 1351326 w 1429563"/>
              <a:gd name="connsiteY3" fmla="*/ 6668860 h 6858000"/>
              <a:gd name="connsiteX4" fmla="*/ 1429563 w 1429563"/>
              <a:gd name="connsiteY4" fmla="*/ 6858000 h 6858000"/>
              <a:gd name="connsiteX5" fmla="*/ 0 w 142956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9563" h="6858000">
                <a:moveTo>
                  <a:pt x="0" y="0"/>
                </a:moveTo>
                <a:lnTo>
                  <a:pt x="208399" y="0"/>
                </a:lnTo>
                <a:lnTo>
                  <a:pt x="208371" y="304"/>
                </a:lnTo>
                <a:cubicBezTo>
                  <a:pt x="150221" y="1190366"/>
                  <a:pt x="557267" y="4644178"/>
                  <a:pt x="1351326" y="6668860"/>
                </a:cubicBezTo>
                <a:lnTo>
                  <a:pt x="142956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53000">
                <a:srgbClr val="DE2309"/>
              </a:gs>
              <a:gs pos="100000">
                <a:srgbClr val="F59924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9C3E49B0-5F15-3A7F-8743-3A36DDDE08A1}"/>
              </a:ext>
            </a:extLst>
          </p:cNvPr>
          <p:cNvGrpSpPr/>
          <p:nvPr/>
        </p:nvGrpSpPr>
        <p:grpSpPr>
          <a:xfrm>
            <a:off x="583369" y="1508717"/>
            <a:ext cx="8186430" cy="2748260"/>
            <a:chOff x="875674" y="1307189"/>
            <a:chExt cx="8186430" cy="2748260"/>
          </a:xfrm>
        </p:grpSpPr>
        <p:sp>
          <p:nvSpPr>
            <p:cNvPr id="27" name="CustomShape 12">
              <a:extLst>
                <a:ext uri="{FF2B5EF4-FFF2-40B4-BE49-F238E27FC236}">
                  <a16:creationId xmlns:a16="http://schemas.microsoft.com/office/drawing/2014/main" xmlns="" id="{B6BE3413-F650-A153-43E8-B926DEAE7B01}"/>
                </a:ext>
              </a:extLst>
            </p:cNvPr>
            <p:cNvSpPr/>
            <p:nvPr/>
          </p:nvSpPr>
          <p:spPr>
            <a:xfrm>
              <a:off x="2849641" y="1329348"/>
              <a:ext cx="1424933" cy="52176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89998" tIns="44999" rIns="89998" bIns="44999" anchor="ctr">
              <a:spAutoFit/>
            </a:bodyPr>
            <a:lstStyle/>
            <a:p>
              <a:pPr algn="ctr" defTabSz="457189">
                <a:spcBef>
                  <a:spcPts val="1125"/>
                </a:spcBef>
                <a:defRPr/>
              </a:pPr>
              <a:r>
                <a:rPr lang="ru-RU" sz="1400" spc="-1" dirty="0">
                  <a:solidFill>
                    <a:srgbClr val="2B4A7D"/>
                  </a:solidFill>
                </a:rPr>
                <a:t>ЭСКИЗНЫЙ ПРОЕКТ</a:t>
              </a:r>
            </a:p>
          </p:txBody>
        </p:sp>
        <p:sp>
          <p:nvSpPr>
            <p:cNvPr id="28" name="Прямоугольник: скругленные углы 6"/>
            <p:cNvSpPr/>
            <p:nvPr/>
          </p:nvSpPr>
          <p:spPr>
            <a:xfrm>
              <a:off x="2928195" y="1307189"/>
              <a:ext cx="1231091" cy="536836"/>
            </a:xfrm>
            <a:prstGeom prst="roundRect">
              <a:avLst/>
            </a:prstGeom>
            <a:noFill/>
            <a:ln w="22225">
              <a:solidFill>
                <a:srgbClr val="E751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cxnSp>
          <p:nvCxnSpPr>
            <p:cNvPr id="36" name="Прямая соединительная линия 35"/>
            <p:cNvCxnSpPr>
              <a:cxnSpLocks/>
            </p:cNvCxnSpPr>
            <p:nvPr/>
          </p:nvCxnSpPr>
          <p:spPr>
            <a:xfrm>
              <a:off x="2454262" y="1579234"/>
              <a:ext cx="358604" cy="0"/>
            </a:xfrm>
            <a:prstGeom prst="line">
              <a:avLst/>
            </a:prstGeom>
            <a:ln w="15875">
              <a:solidFill>
                <a:srgbClr val="E751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ustomShape 12">
              <a:extLst>
                <a:ext uri="{FF2B5EF4-FFF2-40B4-BE49-F238E27FC236}">
                  <a16:creationId xmlns:a16="http://schemas.microsoft.com/office/drawing/2014/main" xmlns="" id="{B6BE3413-F650-A153-43E8-B926DEAE7B01}"/>
                </a:ext>
              </a:extLst>
            </p:cNvPr>
            <p:cNvSpPr/>
            <p:nvPr/>
          </p:nvSpPr>
          <p:spPr>
            <a:xfrm>
              <a:off x="1757743" y="3153350"/>
              <a:ext cx="2357535" cy="46020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89998" tIns="44999" rIns="89998" bIns="44999" anchor="ctr">
              <a:spAutoFit/>
            </a:bodyPr>
            <a:lstStyle/>
            <a:p>
              <a:pPr algn="ctr" defTabSz="457189">
                <a:spcBef>
                  <a:spcPts val="1125"/>
                </a:spcBef>
                <a:defRPr/>
              </a:pPr>
              <a:r>
                <a:rPr lang="ru-RU" sz="1200" spc="-1" dirty="0">
                  <a:solidFill>
                    <a:srgbClr val="2B4A7D"/>
                  </a:solidFill>
                </a:rPr>
                <a:t>ВХОЖДЕНИЕ В ИНФРАСТРУКТУРУ  ЗАКАЗЧИКА</a:t>
              </a:r>
              <a:endParaRPr lang="ru-RU" sz="2000" spc="-1" dirty="0">
                <a:solidFill>
                  <a:srgbClr val="2B4A7D"/>
                </a:solidFill>
              </a:endParaRPr>
            </a:p>
          </p:txBody>
        </p:sp>
        <p:sp>
          <p:nvSpPr>
            <p:cNvPr id="33" name="Прямоугольник: скругленные углы 6"/>
            <p:cNvSpPr/>
            <p:nvPr/>
          </p:nvSpPr>
          <p:spPr>
            <a:xfrm>
              <a:off x="1584402" y="3147503"/>
              <a:ext cx="2704217" cy="454590"/>
            </a:xfrm>
            <a:prstGeom prst="roundRect">
              <a:avLst/>
            </a:prstGeom>
            <a:noFill/>
            <a:ln w="22225">
              <a:solidFill>
                <a:srgbClr val="2B4A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35" name="Прямая соединительная линия 34"/>
            <p:cNvCxnSpPr>
              <a:cxnSpLocks/>
            </p:cNvCxnSpPr>
            <p:nvPr/>
          </p:nvCxnSpPr>
          <p:spPr>
            <a:xfrm>
              <a:off x="4163510" y="1579234"/>
              <a:ext cx="222125" cy="0"/>
            </a:xfrm>
            <a:prstGeom prst="line">
              <a:avLst/>
            </a:prstGeom>
            <a:ln w="15875">
              <a:solidFill>
                <a:srgbClr val="E751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CustomShape 12">
              <a:extLst>
                <a:ext uri="{FF2B5EF4-FFF2-40B4-BE49-F238E27FC236}">
                  <a16:creationId xmlns:a16="http://schemas.microsoft.com/office/drawing/2014/main" xmlns="" id="{B6BE3413-F650-A153-43E8-B926DEAE7B01}"/>
                </a:ext>
              </a:extLst>
            </p:cNvPr>
            <p:cNvSpPr/>
            <p:nvPr/>
          </p:nvSpPr>
          <p:spPr>
            <a:xfrm>
              <a:off x="4389297" y="1437070"/>
              <a:ext cx="646922" cy="306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89998" tIns="44999" rIns="89998" bIns="44999" anchor="ctr">
              <a:spAutoFit/>
            </a:bodyPr>
            <a:lstStyle/>
            <a:p>
              <a:pPr algn="ctr" defTabSz="457189">
                <a:spcBef>
                  <a:spcPts val="1125"/>
                </a:spcBef>
                <a:defRPr/>
              </a:pPr>
              <a:r>
                <a:rPr lang="ru-RU" sz="1400" spc="-1" dirty="0">
                  <a:solidFill>
                    <a:srgbClr val="2B4A7D"/>
                  </a:solidFill>
                </a:rPr>
                <a:t>ТЗ</a:t>
              </a:r>
            </a:p>
          </p:txBody>
        </p:sp>
        <p:sp>
          <p:nvSpPr>
            <p:cNvPr id="38" name="Прямоугольник: скругленные углы 6"/>
            <p:cNvSpPr/>
            <p:nvPr/>
          </p:nvSpPr>
          <p:spPr>
            <a:xfrm>
              <a:off x="4506617" y="1307189"/>
              <a:ext cx="437050" cy="521764"/>
            </a:xfrm>
            <a:prstGeom prst="roundRect">
              <a:avLst/>
            </a:prstGeom>
            <a:noFill/>
            <a:ln w="22225">
              <a:solidFill>
                <a:srgbClr val="E751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31" name="CustomShape 12">
              <a:extLst>
                <a:ext uri="{FF2B5EF4-FFF2-40B4-BE49-F238E27FC236}">
                  <a16:creationId xmlns:a16="http://schemas.microsoft.com/office/drawing/2014/main" xmlns="" id="{B6BE3413-F650-A153-43E8-B926DEAE7B01}"/>
                </a:ext>
              </a:extLst>
            </p:cNvPr>
            <p:cNvSpPr/>
            <p:nvPr/>
          </p:nvSpPr>
          <p:spPr>
            <a:xfrm>
              <a:off x="875674" y="2334102"/>
              <a:ext cx="1760341" cy="27554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89998" tIns="44999" rIns="89998" bIns="44999" anchor="ctr">
              <a:spAutoFit/>
            </a:bodyPr>
            <a:lstStyle/>
            <a:p>
              <a:pPr algn="ctr" defTabSz="457189">
                <a:spcBef>
                  <a:spcPts val="1125"/>
                </a:spcBef>
                <a:defRPr/>
              </a:pPr>
              <a:r>
                <a:rPr lang="ru-RU" sz="1200" b="1" spc="-1" dirty="0">
                  <a:solidFill>
                    <a:schemeClr val="accent4">
                      <a:lumMod val="50000"/>
                    </a:schemeClr>
                  </a:solidFill>
                </a:rPr>
                <a:t>НОВОВВЕДЕНИЯ </a:t>
              </a:r>
            </a:p>
          </p:txBody>
        </p:sp>
        <p:sp>
          <p:nvSpPr>
            <p:cNvPr id="43" name="CustomShape 12">
              <a:extLst>
                <a:ext uri="{FF2B5EF4-FFF2-40B4-BE49-F238E27FC236}">
                  <a16:creationId xmlns:a16="http://schemas.microsoft.com/office/drawing/2014/main" xmlns="" id="{75AC7D4E-E2A1-41A7-A381-9392DC21A666}"/>
                </a:ext>
              </a:extLst>
            </p:cNvPr>
            <p:cNvSpPr/>
            <p:nvPr/>
          </p:nvSpPr>
          <p:spPr>
            <a:xfrm>
              <a:off x="2949105" y="2056760"/>
              <a:ext cx="1299286" cy="27554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89998" tIns="44999" rIns="89998" bIns="44999" anchor="ctr">
              <a:spAutoFit/>
            </a:bodyPr>
            <a:lstStyle/>
            <a:p>
              <a:pPr algn="ctr" defTabSz="457189">
                <a:spcBef>
                  <a:spcPts val="1125"/>
                </a:spcBef>
                <a:defRPr/>
              </a:pPr>
              <a:r>
                <a:rPr lang="ru-RU" sz="1200" spc="-1" dirty="0">
                  <a:solidFill>
                    <a:srgbClr val="2B4A7D"/>
                  </a:solidFill>
                </a:rPr>
                <a:t>МАКЕТ </a:t>
              </a:r>
            </a:p>
          </p:txBody>
        </p:sp>
        <p:sp>
          <p:nvSpPr>
            <p:cNvPr id="29" name="Прямоугольник: скругленные углы 6"/>
            <p:cNvSpPr/>
            <p:nvPr/>
          </p:nvSpPr>
          <p:spPr>
            <a:xfrm>
              <a:off x="1046327" y="1307189"/>
              <a:ext cx="1417116" cy="521764"/>
            </a:xfrm>
            <a:prstGeom prst="roundRect">
              <a:avLst/>
            </a:prstGeom>
            <a:solidFill>
              <a:schemeClr val="bg1"/>
            </a:solidFill>
            <a:ln w="22225">
              <a:solidFill>
                <a:srgbClr val="E751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CustomShape 12">
              <a:extLst>
                <a:ext uri="{FF2B5EF4-FFF2-40B4-BE49-F238E27FC236}">
                  <a16:creationId xmlns:a16="http://schemas.microsoft.com/office/drawing/2014/main" xmlns="" id="{B6BE3413-F650-A153-43E8-B926DEAE7B01}"/>
                </a:ext>
              </a:extLst>
            </p:cNvPr>
            <p:cNvSpPr/>
            <p:nvPr/>
          </p:nvSpPr>
          <p:spPr>
            <a:xfrm>
              <a:off x="1057428" y="1437070"/>
              <a:ext cx="1396833" cy="306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89998" tIns="44999" rIns="89998" bIns="44999" anchor="ctr">
              <a:spAutoFit/>
            </a:bodyPr>
            <a:lstStyle/>
            <a:p>
              <a:pPr algn="ctr" defTabSz="457189">
                <a:spcBef>
                  <a:spcPts val="1125"/>
                </a:spcBef>
                <a:defRPr/>
              </a:pPr>
              <a:r>
                <a:rPr lang="ru-RU" sz="1400" spc="-1" dirty="0">
                  <a:solidFill>
                    <a:srgbClr val="2B4A7D"/>
                  </a:solidFill>
                </a:rPr>
                <a:t>КОНЦЕПЦИЯ</a:t>
              </a:r>
            </a:p>
          </p:txBody>
        </p:sp>
        <p:sp>
          <p:nvSpPr>
            <p:cNvPr id="40" name="Равнобедренный треугольник 39">
              <a:extLst>
                <a:ext uri="{FF2B5EF4-FFF2-40B4-BE49-F238E27FC236}">
                  <a16:creationId xmlns:a16="http://schemas.microsoft.com/office/drawing/2014/main" xmlns="" id="{0F26DE96-73D6-438C-BCE5-1A84F5C6B13E}"/>
                </a:ext>
              </a:extLst>
            </p:cNvPr>
            <p:cNvSpPr/>
            <p:nvPr/>
          </p:nvSpPr>
          <p:spPr>
            <a:xfrm rot="5400000">
              <a:off x="2807726" y="1518743"/>
              <a:ext cx="131260" cy="120982"/>
            </a:xfrm>
            <a:prstGeom prst="triangle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49122"/>
                </a:solidFill>
              </a:endParaRPr>
            </a:p>
          </p:txBody>
        </p:sp>
        <p:cxnSp>
          <p:nvCxnSpPr>
            <p:cNvPr id="45" name="Прямая соединительная линия 44"/>
            <p:cNvCxnSpPr>
              <a:cxnSpLocks/>
            </p:cNvCxnSpPr>
            <p:nvPr/>
          </p:nvCxnSpPr>
          <p:spPr>
            <a:xfrm>
              <a:off x="4943664" y="1577357"/>
              <a:ext cx="399667" cy="3754"/>
            </a:xfrm>
            <a:prstGeom prst="line">
              <a:avLst/>
            </a:prstGeom>
            <a:ln w="15875">
              <a:solidFill>
                <a:srgbClr val="E751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>
              <a:cxnSpLocks/>
            </p:cNvCxnSpPr>
            <p:nvPr/>
          </p:nvCxnSpPr>
          <p:spPr>
            <a:xfrm>
              <a:off x="6713466" y="1578186"/>
              <a:ext cx="338326" cy="2097"/>
            </a:xfrm>
            <a:prstGeom prst="line">
              <a:avLst/>
            </a:prstGeom>
            <a:ln w="15875">
              <a:solidFill>
                <a:srgbClr val="E751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Равнобедренный треугольник 46">
              <a:extLst>
                <a:ext uri="{FF2B5EF4-FFF2-40B4-BE49-F238E27FC236}">
                  <a16:creationId xmlns:a16="http://schemas.microsoft.com/office/drawing/2014/main" xmlns="" id="{0F26DE96-73D6-438C-BCE5-1A84F5C6B13E}"/>
                </a:ext>
              </a:extLst>
            </p:cNvPr>
            <p:cNvSpPr/>
            <p:nvPr/>
          </p:nvSpPr>
          <p:spPr>
            <a:xfrm rot="5400000">
              <a:off x="4380494" y="1518743"/>
              <a:ext cx="131260" cy="120982"/>
            </a:xfrm>
            <a:prstGeom prst="triangle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49122"/>
                </a:solidFill>
              </a:endParaRPr>
            </a:p>
          </p:txBody>
        </p:sp>
        <p:sp>
          <p:nvSpPr>
            <p:cNvPr id="48" name="CustomShape 12">
              <a:extLst>
                <a:ext uri="{FF2B5EF4-FFF2-40B4-BE49-F238E27FC236}">
                  <a16:creationId xmlns:a16="http://schemas.microsoft.com/office/drawing/2014/main" xmlns="" id="{B6BE3413-F650-A153-43E8-B926DEAE7B01}"/>
                </a:ext>
              </a:extLst>
            </p:cNvPr>
            <p:cNvSpPr/>
            <p:nvPr/>
          </p:nvSpPr>
          <p:spPr>
            <a:xfrm>
              <a:off x="5403822" y="1329348"/>
              <a:ext cx="1424932" cy="52176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89998" tIns="44999" rIns="89998" bIns="44999" anchor="ctr">
              <a:spAutoFit/>
            </a:bodyPr>
            <a:lstStyle/>
            <a:p>
              <a:pPr algn="ctr" defTabSz="457189">
                <a:spcBef>
                  <a:spcPts val="1125"/>
                </a:spcBef>
                <a:defRPr/>
              </a:pPr>
              <a:r>
                <a:rPr lang="ru-RU" sz="1400" spc="-1" dirty="0">
                  <a:solidFill>
                    <a:srgbClr val="2B4A7D"/>
                  </a:solidFill>
                </a:rPr>
                <a:t>ТЕХНИЧЕСКИЙ ПРОЕКТ</a:t>
              </a:r>
            </a:p>
          </p:txBody>
        </p:sp>
        <p:sp>
          <p:nvSpPr>
            <p:cNvPr id="49" name="Прямоугольник: скругленные углы 6"/>
            <p:cNvSpPr/>
            <p:nvPr/>
          </p:nvSpPr>
          <p:spPr>
            <a:xfrm>
              <a:off x="5482376" y="1307189"/>
              <a:ext cx="1231090" cy="532642"/>
            </a:xfrm>
            <a:prstGeom prst="roundRect">
              <a:avLst/>
            </a:prstGeom>
            <a:noFill/>
            <a:ln w="22225">
              <a:solidFill>
                <a:srgbClr val="E751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50" name="CustomShape 12">
              <a:extLst>
                <a:ext uri="{FF2B5EF4-FFF2-40B4-BE49-F238E27FC236}">
                  <a16:creationId xmlns:a16="http://schemas.microsoft.com/office/drawing/2014/main" xmlns="" id="{B6BE3413-F650-A153-43E8-B926DEAE7B01}"/>
                </a:ext>
              </a:extLst>
            </p:cNvPr>
            <p:cNvSpPr/>
            <p:nvPr/>
          </p:nvSpPr>
          <p:spPr>
            <a:xfrm>
              <a:off x="7021785" y="1329348"/>
              <a:ext cx="1492767" cy="52176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89998" tIns="44999" rIns="89998" bIns="44999" anchor="ctr">
              <a:spAutoFit/>
            </a:bodyPr>
            <a:lstStyle/>
            <a:p>
              <a:pPr algn="ctr" defTabSz="457189">
                <a:spcBef>
                  <a:spcPts val="1125"/>
                </a:spcBef>
                <a:defRPr/>
              </a:pPr>
              <a:r>
                <a:rPr lang="ru-RU" sz="1400" spc="-1" dirty="0">
                  <a:solidFill>
                    <a:srgbClr val="2B4A7D"/>
                  </a:solidFill>
                </a:rPr>
                <a:t>РАБОЧАЯ ДОКУМЕНТАЦИЯ</a:t>
              </a:r>
            </a:p>
          </p:txBody>
        </p:sp>
        <p:sp>
          <p:nvSpPr>
            <p:cNvPr id="51" name="Прямоугольник: скругленные углы 6"/>
            <p:cNvSpPr/>
            <p:nvPr/>
          </p:nvSpPr>
          <p:spPr>
            <a:xfrm>
              <a:off x="7051792" y="1307189"/>
              <a:ext cx="1462760" cy="536836"/>
            </a:xfrm>
            <a:prstGeom prst="roundRect">
              <a:avLst/>
            </a:prstGeom>
            <a:noFill/>
            <a:ln w="22225">
              <a:solidFill>
                <a:srgbClr val="E751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52" name="Равнобедренный треугольник 51">
              <a:extLst>
                <a:ext uri="{FF2B5EF4-FFF2-40B4-BE49-F238E27FC236}">
                  <a16:creationId xmlns:a16="http://schemas.microsoft.com/office/drawing/2014/main" xmlns="" id="{0F26DE96-73D6-438C-BCE5-1A84F5C6B13E}"/>
                </a:ext>
              </a:extLst>
            </p:cNvPr>
            <p:cNvSpPr/>
            <p:nvPr/>
          </p:nvSpPr>
          <p:spPr>
            <a:xfrm rot="5400000">
              <a:off x="6951700" y="1518743"/>
              <a:ext cx="131260" cy="120982"/>
            </a:xfrm>
            <a:prstGeom prst="triangle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49122"/>
                </a:solidFill>
              </a:endParaRPr>
            </a:p>
          </p:txBody>
        </p:sp>
        <p:sp>
          <p:nvSpPr>
            <p:cNvPr id="53" name="Равнобедренный треугольник 52">
              <a:extLst>
                <a:ext uri="{FF2B5EF4-FFF2-40B4-BE49-F238E27FC236}">
                  <a16:creationId xmlns:a16="http://schemas.microsoft.com/office/drawing/2014/main" xmlns="" id="{0F26DE96-73D6-438C-BCE5-1A84F5C6B13E}"/>
                </a:ext>
              </a:extLst>
            </p:cNvPr>
            <p:cNvSpPr/>
            <p:nvPr/>
          </p:nvSpPr>
          <p:spPr>
            <a:xfrm rot="5400000">
              <a:off x="5338192" y="1518743"/>
              <a:ext cx="131260" cy="120982"/>
            </a:xfrm>
            <a:prstGeom prst="triangle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49122"/>
                </a:solidFill>
              </a:endParaRPr>
            </a:p>
          </p:txBody>
        </p:sp>
        <p:sp>
          <p:nvSpPr>
            <p:cNvPr id="55" name="CustomShape 12">
              <a:extLst>
                <a:ext uri="{FF2B5EF4-FFF2-40B4-BE49-F238E27FC236}">
                  <a16:creationId xmlns:a16="http://schemas.microsoft.com/office/drawing/2014/main" xmlns="" id="{75AC7D4E-E2A1-41A7-A381-9392DC21A666}"/>
                </a:ext>
              </a:extLst>
            </p:cNvPr>
            <p:cNvSpPr/>
            <p:nvPr/>
          </p:nvSpPr>
          <p:spPr>
            <a:xfrm>
              <a:off x="2911773" y="2333196"/>
              <a:ext cx="1380025" cy="46020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89998" tIns="44999" rIns="89998" bIns="44999" anchor="ctr">
              <a:spAutoFit/>
            </a:bodyPr>
            <a:lstStyle/>
            <a:p>
              <a:pPr algn="ctr" defTabSz="457189">
                <a:spcBef>
                  <a:spcPts val="1125"/>
                </a:spcBef>
                <a:defRPr/>
              </a:pPr>
              <a:r>
                <a:rPr lang="ru-RU" sz="1200" spc="-1" dirty="0">
                  <a:solidFill>
                    <a:srgbClr val="2B4A7D"/>
                  </a:solidFill>
                </a:rPr>
                <a:t>СОГЛАСОВАНИЕ</a:t>
              </a:r>
              <a:br>
                <a:rPr lang="ru-RU" sz="1200" spc="-1" dirty="0">
                  <a:solidFill>
                    <a:srgbClr val="2B4A7D"/>
                  </a:solidFill>
                </a:rPr>
              </a:br>
              <a:r>
                <a:rPr lang="ru-RU" sz="1200" spc="-1" dirty="0">
                  <a:solidFill>
                    <a:srgbClr val="2B4A7D"/>
                  </a:solidFill>
                </a:rPr>
                <a:t> С ЗАКАЗЧИКОМ</a:t>
              </a:r>
            </a:p>
          </p:txBody>
        </p:sp>
        <p:sp>
          <p:nvSpPr>
            <p:cNvPr id="56" name="Прямоугольник: скругленные углы 6">
              <a:extLst>
                <a:ext uri="{FF2B5EF4-FFF2-40B4-BE49-F238E27FC236}">
                  <a16:creationId xmlns:a16="http://schemas.microsoft.com/office/drawing/2014/main" xmlns="" id="{9B0F1466-C53E-46C3-B14B-BC14697C457B}"/>
                </a:ext>
              </a:extLst>
            </p:cNvPr>
            <p:cNvSpPr/>
            <p:nvPr/>
          </p:nvSpPr>
          <p:spPr>
            <a:xfrm>
              <a:off x="2880681" y="2332304"/>
              <a:ext cx="1440736" cy="463198"/>
            </a:xfrm>
            <a:prstGeom prst="roundRect">
              <a:avLst>
                <a:gd name="adj" fmla="val 10887"/>
              </a:avLst>
            </a:prstGeom>
            <a:noFill/>
            <a:ln w="22225">
              <a:solidFill>
                <a:srgbClr val="2B4A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57" name="CustomShape 12">
              <a:extLst>
                <a:ext uri="{FF2B5EF4-FFF2-40B4-BE49-F238E27FC236}">
                  <a16:creationId xmlns:a16="http://schemas.microsoft.com/office/drawing/2014/main" xmlns="" id="{75AC7D4E-E2A1-41A7-A381-9392DC21A666}"/>
                </a:ext>
              </a:extLst>
            </p:cNvPr>
            <p:cNvSpPr/>
            <p:nvPr/>
          </p:nvSpPr>
          <p:spPr>
            <a:xfrm>
              <a:off x="4945449" y="2096761"/>
              <a:ext cx="1912759" cy="46020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89998" tIns="44999" rIns="89998" bIns="44999" anchor="ctr">
              <a:spAutoFit/>
            </a:bodyPr>
            <a:lstStyle/>
            <a:p>
              <a:pPr algn="ctr" defTabSz="457189">
                <a:spcBef>
                  <a:spcPts val="1125"/>
                </a:spcBef>
                <a:defRPr/>
              </a:pPr>
              <a:r>
                <a:rPr lang="ru-RU" sz="1200" spc="-1" dirty="0">
                  <a:solidFill>
                    <a:srgbClr val="2B4A7D"/>
                  </a:solidFill>
                </a:rPr>
                <a:t>РЕГЛАМЕНТНЫЕ РАБОТЫ</a:t>
              </a:r>
              <a:br>
                <a:rPr lang="ru-RU" sz="1200" spc="-1" dirty="0">
                  <a:solidFill>
                    <a:srgbClr val="2B4A7D"/>
                  </a:solidFill>
                </a:rPr>
              </a:br>
              <a:r>
                <a:rPr lang="ru-RU" sz="1200" spc="-1" dirty="0">
                  <a:solidFill>
                    <a:srgbClr val="2B4A7D"/>
                  </a:solidFill>
                </a:rPr>
                <a:t> С ЗАКАЗЧИКОМ</a:t>
              </a:r>
            </a:p>
          </p:txBody>
        </p:sp>
        <p:sp>
          <p:nvSpPr>
            <p:cNvPr id="59" name="CustomShape 12">
              <a:extLst>
                <a:ext uri="{FF2B5EF4-FFF2-40B4-BE49-F238E27FC236}">
                  <a16:creationId xmlns:a16="http://schemas.microsoft.com/office/drawing/2014/main" xmlns="" id="{75AC7D4E-E2A1-41A7-A381-9392DC21A666}"/>
                </a:ext>
              </a:extLst>
            </p:cNvPr>
            <p:cNvSpPr/>
            <p:nvPr/>
          </p:nvSpPr>
          <p:spPr>
            <a:xfrm>
              <a:off x="7195855" y="2179681"/>
              <a:ext cx="1379712" cy="27554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89998" tIns="44999" rIns="89998" bIns="44999" anchor="ctr">
              <a:spAutoFit/>
            </a:bodyPr>
            <a:lstStyle/>
            <a:p>
              <a:pPr algn="ctr" defTabSz="457189">
                <a:spcBef>
                  <a:spcPts val="1125"/>
                </a:spcBef>
                <a:defRPr/>
              </a:pPr>
              <a:r>
                <a:rPr lang="ru-RU" sz="1200" spc="-1" dirty="0">
                  <a:solidFill>
                    <a:srgbClr val="2B4A7D"/>
                  </a:solidFill>
                </a:rPr>
                <a:t>ТЕСТИРОВАНИЕ</a:t>
              </a:r>
            </a:p>
          </p:txBody>
        </p:sp>
        <p:cxnSp>
          <p:nvCxnSpPr>
            <p:cNvPr id="61" name="Прямая соединительная линия 60"/>
            <p:cNvCxnSpPr>
              <a:cxnSpLocks/>
            </p:cNvCxnSpPr>
            <p:nvPr/>
          </p:nvCxnSpPr>
          <p:spPr>
            <a:xfrm>
              <a:off x="7619786" y="1839831"/>
              <a:ext cx="0" cy="256930"/>
            </a:xfrm>
            <a:prstGeom prst="line">
              <a:avLst/>
            </a:prstGeom>
            <a:ln w="15875">
              <a:solidFill>
                <a:srgbClr val="E751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>
              <a:cxnSpLocks/>
              <a:endCxn id="38" idx="2"/>
            </p:cNvCxnSpPr>
            <p:nvPr/>
          </p:nvCxnSpPr>
          <p:spPr>
            <a:xfrm flipV="1">
              <a:off x="4163508" y="1828953"/>
              <a:ext cx="561634" cy="211604"/>
            </a:xfrm>
            <a:prstGeom prst="line">
              <a:avLst/>
            </a:prstGeom>
            <a:ln w="15875">
              <a:solidFill>
                <a:srgbClr val="E751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>
              <a:cxnSpLocks/>
              <a:stCxn id="38" idx="2"/>
            </p:cNvCxnSpPr>
            <p:nvPr/>
          </p:nvCxnSpPr>
          <p:spPr>
            <a:xfrm>
              <a:off x="4725142" y="1828953"/>
              <a:ext cx="854564" cy="259296"/>
            </a:xfrm>
            <a:prstGeom prst="line">
              <a:avLst/>
            </a:prstGeom>
            <a:ln w="15875">
              <a:solidFill>
                <a:srgbClr val="E751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Прямоугольник: скругленные углы 6">
              <a:extLst>
                <a:ext uri="{FF2B5EF4-FFF2-40B4-BE49-F238E27FC236}">
                  <a16:creationId xmlns:a16="http://schemas.microsoft.com/office/drawing/2014/main" xmlns="" id="{9B0F1466-C53E-46C3-B14B-BC14697C457B}"/>
                </a:ext>
              </a:extLst>
            </p:cNvPr>
            <p:cNvSpPr/>
            <p:nvPr/>
          </p:nvSpPr>
          <p:spPr>
            <a:xfrm>
              <a:off x="2880681" y="2040557"/>
              <a:ext cx="1451462" cy="291747"/>
            </a:xfrm>
            <a:prstGeom prst="roundRect">
              <a:avLst>
                <a:gd name="adj" fmla="val 16371"/>
              </a:avLst>
            </a:prstGeom>
            <a:noFill/>
            <a:ln w="22225">
              <a:solidFill>
                <a:srgbClr val="2B4A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64" name="CustomShape 12">
              <a:extLst>
                <a:ext uri="{FF2B5EF4-FFF2-40B4-BE49-F238E27FC236}">
                  <a16:creationId xmlns:a16="http://schemas.microsoft.com/office/drawing/2014/main" xmlns="" id="{B6BE3413-F650-A153-43E8-B926DEAE7B01}"/>
                </a:ext>
              </a:extLst>
            </p:cNvPr>
            <p:cNvSpPr/>
            <p:nvPr/>
          </p:nvSpPr>
          <p:spPr>
            <a:xfrm>
              <a:off x="1757743" y="3705892"/>
              <a:ext cx="2357534" cy="27554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89998" tIns="44999" rIns="89998" bIns="44999" anchor="ctr">
              <a:spAutoFit/>
            </a:bodyPr>
            <a:lstStyle/>
            <a:p>
              <a:pPr algn="ctr" defTabSz="457189">
                <a:spcBef>
                  <a:spcPts val="1125"/>
                </a:spcBef>
                <a:defRPr/>
              </a:pPr>
              <a:r>
                <a:rPr lang="ru-RU" sz="1200" spc="-1" dirty="0">
                  <a:solidFill>
                    <a:srgbClr val="2B4A7D"/>
                  </a:solidFill>
                </a:rPr>
                <a:t>ЗАЩИТА ИНФОРМАЦИИ</a:t>
              </a:r>
              <a:endParaRPr lang="ru-RU" sz="2000" spc="-1" dirty="0">
                <a:solidFill>
                  <a:srgbClr val="2B4A7D"/>
                </a:solidFill>
              </a:endParaRPr>
            </a:p>
          </p:txBody>
        </p:sp>
        <p:sp>
          <p:nvSpPr>
            <p:cNvPr id="65" name="Прямоугольник: скругленные углы 6"/>
            <p:cNvSpPr/>
            <p:nvPr/>
          </p:nvSpPr>
          <p:spPr>
            <a:xfrm>
              <a:off x="1584402" y="3600859"/>
              <a:ext cx="2704216" cy="454590"/>
            </a:xfrm>
            <a:prstGeom prst="roundRect">
              <a:avLst/>
            </a:prstGeom>
            <a:noFill/>
            <a:ln w="22225">
              <a:solidFill>
                <a:srgbClr val="2B4A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CustomShape 12">
              <a:extLst>
                <a:ext uri="{FF2B5EF4-FFF2-40B4-BE49-F238E27FC236}">
                  <a16:creationId xmlns:a16="http://schemas.microsoft.com/office/drawing/2014/main" xmlns="" id="{B6BE3413-F650-A153-43E8-B926DEAE7B01}"/>
                </a:ext>
              </a:extLst>
            </p:cNvPr>
            <p:cNvSpPr/>
            <p:nvPr/>
          </p:nvSpPr>
          <p:spPr>
            <a:xfrm>
              <a:off x="4778714" y="3162284"/>
              <a:ext cx="1992661" cy="46020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89998" tIns="44999" rIns="89998" bIns="44999" anchor="ctr">
              <a:spAutoFit/>
            </a:bodyPr>
            <a:lstStyle/>
            <a:p>
              <a:pPr algn="ctr" defTabSz="457189">
                <a:spcBef>
                  <a:spcPts val="1125"/>
                </a:spcBef>
                <a:defRPr/>
              </a:pPr>
              <a:r>
                <a:rPr lang="ru-RU" sz="1200" spc="-1" dirty="0">
                  <a:solidFill>
                    <a:srgbClr val="2B4A7D"/>
                  </a:solidFill>
                </a:rPr>
                <a:t>ПРИЕМКА – ПЕРЕДАЧА СИСТЕМЫ</a:t>
              </a:r>
              <a:endParaRPr lang="ru-RU" sz="2000" spc="-1" dirty="0">
                <a:solidFill>
                  <a:srgbClr val="2B4A7D"/>
                </a:solidFill>
              </a:endParaRPr>
            </a:p>
          </p:txBody>
        </p:sp>
        <p:sp>
          <p:nvSpPr>
            <p:cNvPr id="67" name="Прямоугольник: скругленные углы 6"/>
            <p:cNvSpPr/>
            <p:nvPr/>
          </p:nvSpPr>
          <p:spPr>
            <a:xfrm>
              <a:off x="4749402" y="3147503"/>
              <a:ext cx="2036554" cy="454590"/>
            </a:xfrm>
            <a:prstGeom prst="roundRect">
              <a:avLst/>
            </a:prstGeom>
            <a:noFill/>
            <a:ln w="22225">
              <a:solidFill>
                <a:srgbClr val="2B4A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CustomShape 12">
              <a:extLst>
                <a:ext uri="{FF2B5EF4-FFF2-40B4-BE49-F238E27FC236}">
                  <a16:creationId xmlns:a16="http://schemas.microsoft.com/office/drawing/2014/main" xmlns="" id="{B6BE3413-F650-A153-43E8-B926DEAE7B01}"/>
                </a:ext>
              </a:extLst>
            </p:cNvPr>
            <p:cNvSpPr/>
            <p:nvPr/>
          </p:nvSpPr>
          <p:spPr>
            <a:xfrm>
              <a:off x="7203854" y="3239836"/>
              <a:ext cx="1723385" cy="27554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89998" tIns="44999" rIns="89998" bIns="44999" anchor="ctr">
              <a:spAutoFit/>
            </a:bodyPr>
            <a:lstStyle/>
            <a:p>
              <a:pPr algn="ctr" defTabSz="457189">
                <a:spcBef>
                  <a:spcPts val="1125"/>
                </a:spcBef>
                <a:defRPr/>
              </a:pPr>
              <a:r>
                <a:rPr lang="ru-RU" sz="1200" spc="-1" dirty="0">
                  <a:solidFill>
                    <a:srgbClr val="2B4A7D"/>
                  </a:solidFill>
                </a:rPr>
                <a:t>СОПРОВОЖДЕНИЕ</a:t>
              </a:r>
              <a:endParaRPr lang="ru-RU" sz="2000" spc="-1" dirty="0">
                <a:solidFill>
                  <a:srgbClr val="2B4A7D"/>
                </a:solidFill>
              </a:endParaRPr>
            </a:p>
          </p:txBody>
        </p:sp>
        <p:sp>
          <p:nvSpPr>
            <p:cNvPr id="69" name="Прямоугольник: скругленные углы 6"/>
            <p:cNvSpPr/>
            <p:nvPr/>
          </p:nvSpPr>
          <p:spPr>
            <a:xfrm>
              <a:off x="7055254" y="3147503"/>
              <a:ext cx="2006850" cy="454590"/>
            </a:xfrm>
            <a:prstGeom prst="roundRect">
              <a:avLst/>
            </a:prstGeom>
            <a:noFill/>
            <a:ln w="22225">
              <a:solidFill>
                <a:srgbClr val="2B4A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70" name="Прямая соединительная линия 69"/>
            <p:cNvCxnSpPr>
              <a:cxnSpLocks/>
              <a:stCxn id="33" idx="3"/>
              <a:endCxn id="67" idx="1"/>
            </p:cNvCxnSpPr>
            <p:nvPr/>
          </p:nvCxnSpPr>
          <p:spPr>
            <a:xfrm>
              <a:off x="4288619" y="3374798"/>
              <a:ext cx="460783" cy="0"/>
            </a:xfrm>
            <a:prstGeom prst="line">
              <a:avLst/>
            </a:prstGeom>
            <a:ln w="15875">
              <a:solidFill>
                <a:srgbClr val="E751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>
              <a:cxnSpLocks/>
              <a:stCxn id="67" idx="3"/>
              <a:endCxn id="69" idx="1"/>
            </p:cNvCxnSpPr>
            <p:nvPr/>
          </p:nvCxnSpPr>
          <p:spPr>
            <a:xfrm>
              <a:off x="6785956" y="3374798"/>
              <a:ext cx="269298" cy="0"/>
            </a:xfrm>
            <a:prstGeom prst="line">
              <a:avLst/>
            </a:prstGeom>
            <a:ln w="15875">
              <a:solidFill>
                <a:srgbClr val="E751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>
              <a:cxnSpLocks/>
            </p:cNvCxnSpPr>
            <p:nvPr/>
          </p:nvCxnSpPr>
          <p:spPr>
            <a:xfrm>
              <a:off x="8514553" y="1579234"/>
              <a:ext cx="296561" cy="0"/>
            </a:xfrm>
            <a:prstGeom prst="line">
              <a:avLst/>
            </a:prstGeom>
            <a:ln w="15875">
              <a:solidFill>
                <a:srgbClr val="E751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>
              <a:cxnSpLocks/>
            </p:cNvCxnSpPr>
            <p:nvPr/>
          </p:nvCxnSpPr>
          <p:spPr>
            <a:xfrm>
              <a:off x="8811114" y="1577357"/>
              <a:ext cx="0" cy="1327574"/>
            </a:xfrm>
            <a:prstGeom prst="line">
              <a:avLst/>
            </a:prstGeom>
            <a:ln w="15875">
              <a:solidFill>
                <a:srgbClr val="E751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>
              <a:cxnSpLocks/>
            </p:cNvCxnSpPr>
            <p:nvPr/>
          </p:nvCxnSpPr>
          <p:spPr>
            <a:xfrm>
              <a:off x="3426045" y="2909295"/>
              <a:ext cx="5385069" cy="0"/>
            </a:xfrm>
            <a:prstGeom prst="line">
              <a:avLst/>
            </a:prstGeom>
            <a:ln w="15875">
              <a:solidFill>
                <a:srgbClr val="E751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Равнобедренный треугольник 87">
              <a:extLst>
                <a:ext uri="{FF2B5EF4-FFF2-40B4-BE49-F238E27FC236}">
                  <a16:creationId xmlns:a16="http://schemas.microsoft.com/office/drawing/2014/main" xmlns="" id="{0F26DE96-73D6-438C-BCE5-1A84F5C6B13E}"/>
                </a:ext>
              </a:extLst>
            </p:cNvPr>
            <p:cNvSpPr/>
            <p:nvPr/>
          </p:nvSpPr>
          <p:spPr>
            <a:xfrm rot="10800000">
              <a:off x="3273143" y="3002651"/>
              <a:ext cx="308458" cy="120199"/>
            </a:xfrm>
            <a:prstGeom prst="triangle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49122"/>
                </a:solidFill>
              </a:endParaRPr>
            </a:p>
          </p:txBody>
        </p:sp>
        <p:cxnSp>
          <p:nvCxnSpPr>
            <p:cNvPr id="89" name="Прямая соединительная линия 88"/>
            <p:cNvCxnSpPr>
              <a:cxnSpLocks/>
              <a:stCxn id="88" idx="3"/>
            </p:cNvCxnSpPr>
            <p:nvPr/>
          </p:nvCxnSpPr>
          <p:spPr>
            <a:xfrm flipV="1">
              <a:off x="3427372" y="2909295"/>
              <a:ext cx="0" cy="93356"/>
            </a:xfrm>
            <a:prstGeom prst="line">
              <a:avLst/>
            </a:prstGeom>
            <a:ln w="15875">
              <a:solidFill>
                <a:srgbClr val="E751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Прямоугольник: скругленные углы 6">
              <a:extLst>
                <a:ext uri="{FF2B5EF4-FFF2-40B4-BE49-F238E27FC236}">
                  <a16:creationId xmlns:a16="http://schemas.microsoft.com/office/drawing/2014/main" xmlns="" id="{9B0F1466-C53E-46C3-B14B-BC14697C457B}"/>
                </a:ext>
              </a:extLst>
            </p:cNvPr>
            <p:cNvSpPr/>
            <p:nvPr/>
          </p:nvSpPr>
          <p:spPr>
            <a:xfrm>
              <a:off x="7048950" y="2086456"/>
              <a:ext cx="1656021" cy="463198"/>
            </a:xfrm>
            <a:prstGeom prst="roundRect">
              <a:avLst>
                <a:gd name="adj" fmla="val 16371"/>
              </a:avLst>
            </a:prstGeom>
            <a:noFill/>
            <a:ln w="22225">
              <a:solidFill>
                <a:srgbClr val="2B4A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cxnSp>
          <p:nvCxnSpPr>
            <p:cNvPr id="54" name="Прямая соединительная линия 53"/>
            <p:cNvCxnSpPr>
              <a:cxnSpLocks/>
              <a:endCxn id="49" idx="2"/>
            </p:cNvCxnSpPr>
            <p:nvPr/>
          </p:nvCxnSpPr>
          <p:spPr>
            <a:xfrm flipV="1">
              <a:off x="6097921" y="1839831"/>
              <a:ext cx="0" cy="246625"/>
            </a:xfrm>
            <a:prstGeom prst="line">
              <a:avLst/>
            </a:prstGeom>
            <a:ln w="15875">
              <a:solidFill>
                <a:srgbClr val="E751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Прямоугольник: скругленные углы 6">
              <a:extLst>
                <a:ext uri="{FF2B5EF4-FFF2-40B4-BE49-F238E27FC236}">
                  <a16:creationId xmlns:a16="http://schemas.microsoft.com/office/drawing/2014/main" xmlns="" id="{9B0F1466-C53E-46C3-B14B-BC14697C457B}"/>
                </a:ext>
              </a:extLst>
            </p:cNvPr>
            <p:cNvSpPr/>
            <p:nvPr/>
          </p:nvSpPr>
          <p:spPr>
            <a:xfrm>
              <a:off x="4854009" y="2088249"/>
              <a:ext cx="2080263" cy="463198"/>
            </a:xfrm>
            <a:prstGeom prst="roundRect">
              <a:avLst>
                <a:gd name="adj" fmla="val 16371"/>
              </a:avLst>
            </a:prstGeom>
            <a:noFill/>
            <a:ln w="22225">
              <a:solidFill>
                <a:srgbClr val="2B4A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41831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8068D7F-B980-7E42-DF07-9B09F72F83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905720" y="2"/>
            <a:ext cx="2256804" cy="11278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A8D7E59-3F91-4001-B3B2-72F7F4741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404" y="324791"/>
            <a:ext cx="1206595" cy="681549"/>
          </a:xfrm>
          <a:prstGeom prst="rect">
            <a:avLst/>
          </a:prstGeom>
        </p:spPr>
      </p:pic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2A66199E-A612-4D14-9E80-D9C9945E2AF2}"/>
              </a:ext>
            </a:extLst>
          </p:cNvPr>
          <p:cNvSpPr/>
          <p:nvPr/>
        </p:nvSpPr>
        <p:spPr>
          <a:xfrm>
            <a:off x="1" y="0"/>
            <a:ext cx="1067950" cy="5143500"/>
          </a:xfrm>
          <a:custGeom>
            <a:avLst/>
            <a:gdLst>
              <a:gd name="connsiteX0" fmla="*/ 0 w 1429563"/>
              <a:gd name="connsiteY0" fmla="*/ 0 h 6858000"/>
              <a:gd name="connsiteX1" fmla="*/ 208399 w 1429563"/>
              <a:gd name="connsiteY1" fmla="*/ 0 h 6858000"/>
              <a:gd name="connsiteX2" fmla="*/ 208371 w 1429563"/>
              <a:gd name="connsiteY2" fmla="*/ 304 h 6858000"/>
              <a:gd name="connsiteX3" fmla="*/ 1351326 w 1429563"/>
              <a:gd name="connsiteY3" fmla="*/ 6668860 h 6858000"/>
              <a:gd name="connsiteX4" fmla="*/ 1429563 w 1429563"/>
              <a:gd name="connsiteY4" fmla="*/ 6858000 h 6858000"/>
              <a:gd name="connsiteX5" fmla="*/ 0 w 142956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9563" h="6858000">
                <a:moveTo>
                  <a:pt x="0" y="0"/>
                </a:moveTo>
                <a:lnTo>
                  <a:pt x="208399" y="0"/>
                </a:lnTo>
                <a:lnTo>
                  <a:pt x="208371" y="304"/>
                </a:lnTo>
                <a:cubicBezTo>
                  <a:pt x="150221" y="1190366"/>
                  <a:pt x="557267" y="4644178"/>
                  <a:pt x="1351326" y="6668860"/>
                </a:cubicBezTo>
                <a:lnTo>
                  <a:pt x="142956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53000">
                <a:srgbClr val="DE2309"/>
              </a:gs>
              <a:gs pos="100000">
                <a:srgbClr val="F59924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FA6053C-98F5-4490-9607-343FDBCF07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 rot="10800000">
            <a:off x="5599916" y="3400425"/>
            <a:ext cx="3517452" cy="1757850"/>
          </a:xfrm>
          <a:prstGeom prst="rect">
            <a:avLst/>
          </a:prstGeom>
        </p:spPr>
      </p:pic>
      <p:sp>
        <p:nvSpPr>
          <p:cNvPr id="8" name="CustomShape 3">
            <a:extLst>
              <a:ext uri="{FF2B5EF4-FFF2-40B4-BE49-F238E27FC236}">
                <a16:creationId xmlns:a16="http://schemas.microsoft.com/office/drawing/2014/main" xmlns="" id="{8F8601F1-D00E-53D8-F480-FDEBCB3D29A8}"/>
              </a:ext>
            </a:extLst>
          </p:cNvPr>
          <p:cNvSpPr/>
          <p:nvPr/>
        </p:nvSpPr>
        <p:spPr>
          <a:xfrm>
            <a:off x="757587" y="90193"/>
            <a:ext cx="7377938" cy="7329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846"/>
              </a:spcBef>
            </a:pPr>
            <a:r>
              <a:rPr lang="ru-RU" sz="2400" b="1" spc="-1" dirty="0">
                <a:solidFill>
                  <a:srgbClr val="F05522"/>
                </a:solidFill>
                <a:latin typeface="+mj-lt"/>
              </a:rPr>
              <a:t>  СТАНДАРТИЗАЦИЯ </a:t>
            </a:r>
            <a:r>
              <a:rPr lang="en-US" sz="2400" b="1" spc="-1" dirty="0">
                <a:solidFill>
                  <a:srgbClr val="F05522"/>
                </a:solidFill>
                <a:latin typeface="+mj-lt"/>
              </a:rPr>
              <a:t>IT</a:t>
            </a:r>
            <a:r>
              <a:rPr lang="ru-RU" sz="2400" b="1" spc="-1" dirty="0">
                <a:solidFill>
                  <a:srgbClr val="F05522"/>
                </a:solidFill>
                <a:latin typeface="+mj-lt"/>
              </a:rPr>
              <a:t>.</a:t>
            </a:r>
            <a:br>
              <a:rPr lang="ru-RU" sz="2400" b="1" spc="-1" dirty="0">
                <a:solidFill>
                  <a:srgbClr val="F05522"/>
                </a:solidFill>
                <a:latin typeface="+mj-lt"/>
              </a:rPr>
            </a:br>
            <a:r>
              <a:rPr lang="ru-RU" sz="2400" b="1" spc="-1" dirty="0">
                <a:solidFill>
                  <a:srgbClr val="F05522"/>
                </a:solidFill>
                <a:latin typeface="+mj-lt"/>
              </a:rPr>
              <a:t>МЫ ДОЛЖНЫ ЗНАТЬ ВСЕ, ЧТО ДЕЛАЕТСЯ В МИРЕ.</a:t>
            </a:r>
          </a:p>
        </p:txBody>
      </p:sp>
      <p:sp>
        <p:nvSpPr>
          <p:cNvPr id="9" name="CustomShape 3">
            <a:extLst>
              <a:ext uri="{FF2B5EF4-FFF2-40B4-BE49-F238E27FC236}">
                <a16:creationId xmlns:a16="http://schemas.microsoft.com/office/drawing/2014/main" xmlns="" id="{8F8601F1-D00E-53D8-F480-FDEBCB3D29A8}"/>
              </a:ext>
            </a:extLst>
          </p:cNvPr>
          <p:cNvSpPr/>
          <p:nvPr/>
        </p:nvSpPr>
        <p:spPr>
          <a:xfrm>
            <a:off x="918193" y="4601182"/>
            <a:ext cx="8225807" cy="4005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846"/>
              </a:spcBef>
            </a:pPr>
            <a:r>
              <a:rPr lang="ru-RU" sz="2400" b="1" spc="-1" dirty="0">
                <a:solidFill>
                  <a:srgbClr val="F05522"/>
                </a:solidFill>
                <a:latin typeface="+mj-lt"/>
              </a:rPr>
              <a:t>На основании работы ТК 22 мы обобщаем мировой опыт.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D9591C28-40D3-24FF-70C7-B337536CAE43}"/>
              </a:ext>
            </a:extLst>
          </p:cNvPr>
          <p:cNvGrpSpPr/>
          <p:nvPr/>
        </p:nvGrpSpPr>
        <p:grpSpPr>
          <a:xfrm>
            <a:off x="1163556" y="876287"/>
            <a:ext cx="6912526" cy="3721977"/>
            <a:chOff x="1155936" y="754367"/>
            <a:chExt cx="6912526" cy="372197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96" y="1006340"/>
              <a:ext cx="6896466" cy="3435615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EF0A42C5-7822-F112-1D55-9534073238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606"/>
            <a:stretch/>
          </p:blipFill>
          <p:spPr>
            <a:xfrm>
              <a:off x="1155936" y="754367"/>
              <a:ext cx="6912526" cy="3687588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49988BDB-A72E-57CF-9D50-8FE58ED5B2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052"/>
            <a:stretch/>
          </p:blipFill>
          <p:spPr>
            <a:xfrm>
              <a:off x="1155936" y="4169107"/>
              <a:ext cx="6912526" cy="3072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0184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8068D7F-B980-7E42-DF07-9B09F72F83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905720" y="2"/>
            <a:ext cx="2256804" cy="11278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A8D7E59-3F91-4001-B3B2-72F7F4741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404" y="324791"/>
            <a:ext cx="1206595" cy="681549"/>
          </a:xfrm>
          <a:prstGeom prst="rect">
            <a:avLst/>
          </a:prstGeom>
        </p:spPr>
      </p:pic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2A66199E-A612-4D14-9E80-D9C9945E2AF2}"/>
              </a:ext>
            </a:extLst>
          </p:cNvPr>
          <p:cNvSpPr/>
          <p:nvPr/>
        </p:nvSpPr>
        <p:spPr>
          <a:xfrm>
            <a:off x="1" y="0"/>
            <a:ext cx="1067950" cy="5143500"/>
          </a:xfrm>
          <a:custGeom>
            <a:avLst/>
            <a:gdLst>
              <a:gd name="connsiteX0" fmla="*/ 0 w 1429563"/>
              <a:gd name="connsiteY0" fmla="*/ 0 h 6858000"/>
              <a:gd name="connsiteX1" fmla="*/ 208399 w 1429563"/>
              <a:gd name="connsiteY1" fmla="*/ 0 h 6858000"/>
              <a:gd name="connsiteX2" fmla="*/ 208371 w 1429563"/>
              <a:gd name="connsiteY2" fmla="*/ 304 h 6858000"/>
              <a:gd name="connsiteX3" fmla="*/ 1351326 w 1429563"/>
              <a:gd name="connsiteY3" fmla="*/ 6668860 h 6858000"/>
              <a:gd name="connsiteX4" fmla="*/ 1429563 w 1429563"/>
              <a:gd name="connsiteY4" fmla="*/ 6858000 h 6858000"/>
              <a:gd name="connsiteX5" fmla="*/ 0 w 142956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9563" h="6858000">
                <a:moveTo>
                  <a:pt x="0" y="0"/>
                </a:moveTo>
                <a:lnTo>
                  <a:pt x="208399" y="0"/>
                </a:lnTo>
                <a:lnTo>
                  <a:pt x="208371" y="304"/>
                </a:lnTo>
                <a:cubicBezTo>
                  <a:pt x="150221" y="1190366"/>
                  <a:pt x="557267" y="4644178"/>
                  <a:pt x="1351326" y="6668860"/>
                </a:cubicBezTo>
                <a:lnTo>
                  <a:pt x="142956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53000">
                <a:srgbClr val="DE2309"/>
              </a:gs>
              <a:gs pos="100000">
                <a:srgbClr val="F59924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FA6053C-98F5-4490-9607-343FDBCF07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 rot="10800000">
            <a:off x="5599916" y="3400425"/>
            <a:ext cx="3517452" cy="1757850"/>
          </a:xfrm>
          <a:prstGeom prst="rect">
            <a:avLst/>
          </a:prstGeom>
        </p:spPr>
      </p:pic>
      <p:sp>
        <p:nvSpPr>
          <p:cNvPr id="8" name="CustomShape 3">
            <a:extLst>
              <a:ext uri="{FF2B5EF4-FFF2-40B4-BE49-F238E27FC236}">
                <a16:creationId xmlns:a16="http://schemas.microsoft.com/office/drawing/2014/main" xmlns="" id="{8F8601F1-D00E-53D8-F480-FDEBCB3D29A8}"/>
              </a:ext>
            </a:extLst>
          </p:cNvPr>
          <p:cNvSpPr/>
          <p:nvPr/>
        </p:nvSpPr>
        <p:spPr>
          <a:xfrm>
            <a:off x="4034123" y="1905722"/>
            <a:ext cx="4967002" cy="10653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846"/>
              </a:spcBef>
            </a:pPr>
            <a:r>
              <a:rPr lang="ru-RU" sz="2400" b="1" spc="-1" dirty="0">
                <a:solidFill>
                  <a:srgbClr val="F05522"/>
                </a:solidFill>
                <a:latin typeface="+mj-lt"/>
              </a:rPr>
              <a:t>МЫ ДОЛЖНЫ ЗНАТЬ И ПРИМЕНЯТЬ РАЗЛИЧНЫЕ ПРЕДМЕТНЫЕ ОНТОЛОГИИ!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" r="1895" b="3546"/>
          <a:stretch/>
        </p:blipFill>
        <p:spPr>
          <a:xfrm>
            <a:off x="1112520" y="91208"/>
            <a:ext cx="2868262" cy="4961084"/>
          </a:xfrm>
          <a:prstGeom prst="roundRect">
            <a:avLst>
              <a:gd name="adj" fmla="val 3030"/>
            </a:avLst>
          </a:prstGeom>
          <a:ln w="158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7210589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FFFFFF"/>
      </a:lt2>
      <a:accent1>
        <a:srgbClr val="ED6B49"/>
      </a:accent1>
      <a:accent2>
        <a:srgbClr val="BFBFBF"/>
      </a:accent2>
      <a:accent3>
        <a:srgbClr val="7F7F7F"/>
      </a:accent3>
      <a:accent4>
        <a:srgbClr val="BFBFBF"/>
      </a:accent4>
      <a:accent5>
        <a:srgbClr val="385E9D"/>
      </a:accent5>
      <a:accent6>
        <a:srgbClr val="FFFFFF"/>
      </a:accent6>
      <a:hlink>
        <a:srgbClr val="385E9D"/>
      </a:hlink>
      <a:folHlink>
        <a:srgbClr val="44546A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81C6ECF8-A873-4050-96EC-D3A50A0FF18B}" vid="{33ABD8AD-3081-4896-A7B8-CCCB1D06A56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3394</TotalTime>
  <Words>1477</Words>
  <Application>Microsoft Office PowerPoint</Application>
  <PresentationFormat>Экран (16:9)</PresentationFormat>
  <Paragraphs>267</Paragraphs>
  <Slides>30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Тема1</vt:lpstr>
      <vt:lpstr>О перспективах SMART-стандартизации.  IT решения для работы с "умными" документами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ОЧЕНЬ ВАЖНО: ГЛАВНОЕ В SMART – ЭТО ВЫДЕЛЕНИЕ ТРЕБОВАНИЙ! ВЫДЕЛЕНИЕ ТРБОВАНИЙ, СВЯЗИ ТРЕБОВАНИЙ С ДРУГИМИ, ПРИВЯЗКА ТРЕБОВАНИЙ  К ПРОДУКЦИИ, ЗАДАЧА МАШИНОПОНИМАНИЯ ОТНОСИТЕЛЬНО ТРЕБОВАНИЙ.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Азыркина Софья Викторовна</dc:creator>
  <cp:lastModifiedBy>Наталья Прем</cp:lastModifiedBy>
  <cp:revision>359</cp:revision>
  <cp:lastPrinted>2024-05-21T16:27:43Z</cp:lastPrinted>
  <dcterms:created xsi:type="dcterms:W3CDTF">2022-01-25T10:04:36Z</dcterms:created>
  <dcterms:modified xsi:type="dcterms:W3CDTF">2024-05-27T09:42:50Z</dcterms:modified>
</cp:coreProperties>
</file>