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285" r:id="rId3"/>
    <p:sldId id="259" r:id="rId4"/>
    <p:sldId id="288" r:id="rId5"/>
    <p:sldId id="289" r:id="rId6"/>
    <p:sldId id="297" r:id="rId7"/>
    <p:sldId id="290" r:id="rId8"/>
    <p:sldId id="291" r:id="rId9"/>
    <p:sldId id="298" r:id="rId10"/>
    <p:sldId id="286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E95"/>
    <a:srgbClr val="7F7F7F"/>
    <a:srgbClr val="E8E9E9"/>
    <a:srgbClr val="039EF0"/>
    <a:srgbClr val="E8EAE9"/>
    <a:srgbClr val="E6E6E6"/>
    <a:srgbClr val="03ACFC"/>
    <a:srgbClr val="0156B0"/>
    <a:srgbClr val="051A3D"/>
    <a:srgbClr val="00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замечаний по разделам ТР ЕАЭС</c:v>
                </c:pt>
              </c:strCache>
            </c:strRef>
          </c:tx>
          <c:spPr>
            <a:solidFill>
              <a:srgbClr val="03B0FF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По проекту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VI</c:v>
                </c:pt>
                <c:pt idx="7">
                  <c:v>VII</c:v>
                </c:pt>
                <c:pt idx="8">
                  <c:v>VIII</c:v>
                </c:pt>
                <c:pt idx="9">
                  <c:v>IX</c:v>
                </c:pt>
                <c:pt idx="10">
                  <c:v>X</c:v>
                </c:pt>
                <c:pt idx="11">
                  <c:v>Прил. 1</c:v>
                </c:pt>
                <c:pt idx="12">
                  <c:v>Прил. 2</c:v>
                </c:pt>
                <c:pt idx="13">
                  <c:v>Прил. 3</c:v>
                </c:pt>
                <c:pt idx="14">
                  <c:v>Прил. 4</c:v>
                </c:pt>
                <c:pt idx="15">
                  <c:v>Прил. 5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25</c:v>
                </c:pt>
                <c:pt idx="1">
                  <c:v>14</c:v>
                </c:pt>
                <c:pt idx="2">
                  <c:v>30</c:v>
                </c:pt>
                <c:pt idx="3">
                  <c:v>7</c:v>
                </c:pt>
                <c:pt idx="4">
                  <c:v>8</c:v>
                </c:pt>
                <c:pt idx="5">
                  <c:v>2</c:v>
                </c:pt>
                <c:pt idx="6">
                  <c:v>10</c:v>
                </c:pt>
                <c:pt idx="7">
                  <c:v>9</c:v>
                </c:pt>
                <c:pt idx="8">
                  <c:v>67</c:v>
                </c:pt>
                <c:pt idx="9">
                  <c:v>10</c:v>
                </c:pt>
                <c:pt idx="10">
                  <c:v>3</c:v>
                </c:pt>
                <c:pt idx="11">
                  <c:v>3</c:v>
                </c:pt>
                <c:pt idx="12">
                  <c:v>1</c:v>
                </c:pt>
                <c:pt idx="13">
                  <c:v>176</c:v>
                </c:pt>
                <c:pt idx="14">
                  <c:v>1</c:v>
                </c:pt>
                <c:pt idx="1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78-42D4-9C76-3F83812F7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8767280"/>
        <c:axId val="118766720"/>
      </c:barChart>
      <c:catAx>
        <c:axId val="11876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766720"/>
        <c:crosses val="autoZero"/>
        <c:auto val="1"/>
        <c:lblAlgn val="ctr"/>
        <c:lblOffset val="100"/>
        <c:noMultiLvlLbl val="0"/>
      </c:catAx>
      <c:valAx>
        <c:axId val="11876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76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Поступившие замечания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53E9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E3-4E46-8F57-96023ECF659C}"/>
              </c:ext>
            </c:extLst>
          </c:dPt>
          <c:dPt>
            <c:idx val="1"/>
            <c:bubble3D val="0"/>
            <c:spPr>
              <a:solidFill>
                <a:srgbClr val="03B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E3-4E46-8F57-96023ECF659C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AE3-4E46-8F57-96023ECF659C}"/>
              </c:ext>
            </c:extLst>
          </c:dPt>
          <c:cat>
            <c:strRef>
              <c:f>Лист1!$A$2:$A$4</c:f>
              <c:strCache>
                <c:ptCount val="3"/>
                <c:pt idx="0">
                  <c:v>Незначительные </c:v>
                </c:pt>
                <c:pt idx="1">
                  <c:v>Значительные </c:v>
                </c:pt>
                <c:pt idx="2">
                  <c:v>Замечания по существенным хар-ам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</c:v>
                </c:pt>
                <c:pt idx="1">
                  <c:v>67</c:v>
                </c:pt>
                <c:pt idx="2">
                  <c:v>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E3-4E46-8F57-96023ECF6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4925"/>
          </c:spPr>
          <c:dPt>
            <c:idx val="0"/>
            <c:bubble3D val="0"/>
            <c:spPr>
              <a:solidFill>
                <a:srgbClr val="053E95"/>
              </a:solidFill>
              <a:ln w="349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48-4AF6-BAF7-9AE16829DE29}"/>
              </c:ext>
            </c:extLst>
          </c:dPt>
          <c:dPt>
            <c:idx val="1"/>
            <c:bubble3D val="0"/>
            <c:spPr>
              <a:solidFill>
                <a:srgbClr val="053E95"/>
              </a:solidFill>
              <a:ln w="349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48-4AF6-BAF7-9AE16829DE29}"/>
              </c:ext>
            </c:extLst>
          </c:dPt>
          <c:dPt>
            <c:idx val="2"/>
            <c:bubble3D val="0"/>
            <c:spPr>
              <a:solidFill>
                <a:srgbClr val="E8E9E9"/>
              </a:solidFill>
              <a:ln w="349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48-4AF6-BAF7-9AE16829DE29}"/>
              </c:ext>
            </c:extLst>
          </c:dPt>
          <c:dPt>
            <c:idx val="3"/>
            <c:bubble3D val="0"/>
            <c:spPr>
              <a:solidFill>
                <a:srgbClr val="E8E9E9"/>
              </a:solidFill>
              <a:ln w="349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48-4AF6-BAF7-9AE16829DE29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F25C59DF-7089-4DC8-B755-231E73FEC97B}" type="VALUE">
                      <a:rPr lang="ru-RU" sz="1100" smtClean="0"/>
                      <a:pPr>
                        <a:defRPr sz="110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100" dirty="0"/>
                      <a:t> </a:t>
                    </a:r>
                  </a:p>
                  <a:p>
                    <a:pPr>
                      <a:defRPr sz="1100">
                        <a:solidFill>
                          <a:schemeClr val="bg1"/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sz="1100" dirty="0"/>
                      <a:t>ГОСТ Р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48-4AF6-BAF7-9AE16829DE2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1.535357654714988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BE594CC2-1DA3-4CA6-BEBC-6E577A03D311}" type="VALUE">
                      <a:rPr lang="ru-RU" sz="1100" smtClean="0"/>
                      <a:pPr>
                        <a:defRPr sz="110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endParaRPr lang="ru-RU" sz="1100"/>
                  </a:p>
                  <a:p>
                    <a:pPr>
                      <a:defRPr sz="1100">
                        <a:solidFill>
                          <a:schemeClr val="bg1"/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sz="1100"/>
                      <a:t>ГОСТ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48-4AF6-BAF7-9AE16829DE2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1178598802501382E-3"/>
                  <c:y val="-5.117858849049962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accent2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9893DAB8-3113-4BE2-A4AF-589437213A90}" type="VALUE">
                      <a:rPr lang="ru-RU" sz="1100" smtClean="0"/>
                      <a:pPr>
                        <a:defRPr sz="110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100"/>
                      <a:t> </a:t>
                    </a:r>
                  </a:p>
                  <a:p>
                    <a:pPr>
                      <a:defRPr sz="1100">
                        <a:solidFill>
                          <a:schemeClr val="accent2"/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sz="1100"/>
                      <a:t>ГОСТ Р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2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148-4AF6-BAF7-9AE16829DE2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accent2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8CCF2CEE-EFA7-4451-ABD9-D0765608149D}" type="VALUE">
                      <a:rPr lang="ru-RU" sz="1100" smtClean="0"/>
                      <a:pPr>
                        <a:defRPr sz="110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endParaRPr lang="ru-RU" sz="1100"/>
                  </a:p>
                  <a:p>
                    <a:pPr>
                      <a:defRPr sz="1100">
                        <a:solidFill>
                          <a:schemeClr val="accent2"/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sz="1100"/>
                      <a:t>ГОСТ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2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148-4AF6-BAF7-9AE16829DE2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По характеристикам ГОСТ Р</c:v>
                </c:pt>
                <c:pt idx="1">
                  <c:v>По характеристикам ГОСТ</c:v>
                </c:pt>
                <c:pt idx="2">
                  <c:v>По методам </c:v>
                </c:pt>
                <c:pt idx="3">
                  <c:v>По методам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</c:v>
                </c:pt>
                <c:pt idx="1">
                  <c:v>412</c:v>
                </c:pt>
                <c:pt idx="2">
                  <c:v>190</c:v>
                </c:pt>
                <c:pt idx="3">
                  <c:v>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48-4AF6-BAF7-9AE16829D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4925"/>
          </c:spPr>
          <c:dPt>
            <c:idx val="0"/>
            <c:bubble3D val="0"/>
            <c:spPr>
              <a:solidFill>
                <a:srgbClr val="053E95"/>
              </a:solidFill>
              <a:ln w="349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55-4498-812F-7963A9F81592}"/>
              </c:ext>
            </c:extLst>
          </c:dPt>
          <c:dPt>
            <c:idx val="1"/>
            <c:bubble3D val="0"/>
            <c:spPr>
              <a:solidFill>
                <a:srgbClr val="E8E9E9"/>
              </a:solidFill>
              <a:ln w="349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55-4498-812F-7963A9F8159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511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55-4498-812F-7963A9F815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2"/>
                        </a:solidFill>
                      </a:rPr>
                      <a:t>875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55-4498-812F-7963A9F815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характеристикам </c:v>
                </c:pt>
                <c:pt idx="1">
                  <c:v>По методам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511</c:v>
                </c:pt>
                <c:pt idx="1">
                  <c:v>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55-4498-812F-7963A9F81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53E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53E95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</c:v>
                </c:pt>
                <c:pt idx="1">
                  <c:v>163</c:v>
                </c:pt>
                <c:pt idx="2">
                  <c:v>158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91-454B-A962-5D2F2C7CD7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7"/>
        <c:axId val="226846032"/>
        <c:axId val="226846592"/>
      </c:barChart>
      <c:catAx>
        <c:axId val="22684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226846592"/>
        <c:crosses val="autoZero"/>
        <c:auto val="1"/>
        <c:lblAlgn val="ctr"/>
        <c:lblOffset val="100"/>
        <c:noMultiLvlLbl val="0"/>
      </c:catAx>
      <c:valAx>
        <c:axId val="226846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684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Black" panose="020B0A040201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4925"/>
          </c:spPr>
          <c:dPt>
            <c:idx val="0"/>
            <c:bubble3D val="0"/>
            <c:spPr>
              <a:solidFill>
                <a:srgbClr val="053E95"/>
              </a:solidFill>
              <a:ln w="349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48-4AF6-BAF7-9AE16829DE29}"/>
              </c:ext>
            </c:extLst>
          </c:dPt>
          <c:dPt>
            <c:idx val="1"/>
            <c:bubble3D val="0"/>
            <c:spPr>
              <a:solidFill>
                <a:srgbClr val="053E95"/>
              </a:solidFill>
              <a:ln w="349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48-4AF6-BAF7-9AE16829DE29}"/>
              </c:ext>
            </c:extLst>
          </c:dPt>
          <c:dPt>
            <c:idx val="2"/>
            <c:bubble3D val="0"/>
            <c:spPr>
              <a:solidFill>
                <a:srgbClr val="E8E9E9"/>
              </a:solidFill>
              <a:ln w="349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48-4AF6-BAF7-9AE16829DE29}"/>
              </c:ext>
            </c:extLst>
          </c:dPt>
          <c:dPt>
            <c:idx val="3"/>
            <c:bubble3D val="0"/>
            <c:spPr>
              <a:solidFill>
                <a:srgbClr val="E8E9E9"/>
              </a:solidFill>
              <a:ln w="349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48-4AF6-BAF7-9AE16829DE29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F25C59DF-7089-4DC8-B755-231E73FEC97B}" type="VALUE">
                      <a:rPr lang="ru-RU" sz="1100" smtClean="0"/>
                      <a:pPr>
                        <a:defRPr sz="110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100" dirty="0"/>
                      <a:t> </a:t>
                    </a:r>
                  </a:p>
                  <a:p>
                    <a:pPr>
                      <a:defRPr sz="1100">
                        <a:solidFill>
                          <a:schemeClr val="bg1"/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sz="1100" dirty="0"/>
                      <a:t>ГОСТ Р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48-4AF6-BAF7-9AE16829DE2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1.535357654714988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BE594CC2-1DA3-4CA6-BEBC-6E577A03D311}" type="VALUE">
                      <a:rPr lang="ru-RU" sz="1100" smtClean="0"/>
                      <a:pPr>
                        <a:defRPr sz="110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endParaRPr lang="ru-RU" sz="1100"/>
                  </a:p>
                  <a:p>
                    <a:pPr>
                      <a:defRPr sz="1100">
                        <a:solidFill>
                          <a:schemeClr val="bg1"/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sz="1100"/>
                      <a:t>ГОСТ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48-4AF6-BAF7-9AE16829DE2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1178598802501382E-3"/>
                  <c:y val="-5.117858849049962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accent2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9893DAB8-3113-4BE2-A4AF-589437213A90}" type="VALUE">
                      <a:rPr lang="ru-RU" sz="1100" smtClean="0"/>
                      <a:pPr>
                        <a:defRPr sz="110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100"/>
                      <a:t> </a:t>
                    </a:r>
                  </a:p>
                  <a:p>
                    <a:pPr>
                      <a:defRPr sz="1100">
                        <a:solidFill>
                          <a:schemeClr val="accent2"/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sz="1100"/>
                      <a:t>ГОСТ Р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2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148-4AF6-BAF7-9AE16829DE2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accent2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8CCF2CEE-EFA7-4451-ABD9-D0765608149D}" type="VALUE">
                      <a:rPr lang="ru-RU" sz="1100" smtClean="0"/>
                      <a:pPr>
                        <a:defRPr sz="110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endParaRPr lang="ru-RU" sz="1100"/>
                  </a:p>
                  <a:p>
                    <a:pPr>
                      <a:defRPr sz="1100">
                        <a:solidFill>
                          <a:schemeClr val="accent2"/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sz="1100"/>
                      <a:t>ГОСТ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2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148-4AF6-BAF7-9AE16829DE2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По характеристикам ГОСТ Р</c:v>
                </c:pt>
                <c:pt idx="1">
                  <c:v>По характеристикам ГОСТ</c:v>
                </c:pt>
                <c:pt idx="2">
                  <c:v>По методам </c:v>
                </c:pt>
                <c:pt idx="3">
                  <c:v>По методам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</c:v>
                </c:pt>
                <c:pt idx="1">
                  <c:v>412</c:v>
                </c:pt>
                <c:pt idx="2">
                  <c:v>190</c:v>
                </c:pt>
                <c:pt idx="3">
                  <c:v>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48-4AF6-BAF7-9AE16829D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4925"/>
          </c:spPr>
          <c:dPt>
            <c:idx val="0"/>
            <c:bubble3D val="0"/>
            <c:spPr>
              <a:solidFill>
                <a:srgbClr val="053E95"/>
              </a:solidFill>
              <a:ln w="349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55-4498-812F-7963A9F81592}"/>
              </c:ext>
            </c:extLst>
          </c:dPt>
          <c:dPt>
            <c:idx val="1"/>
            <c:bubble3D val="0"/>
            <c:spPr>
              <a:solidFill>
                <a:srgbClr val="E8E9E9"/>
              </a:solidFill>
              <a:ln w="349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55-4498-812F-7963A9F8159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511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55-4498-812F-7963A9F815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2"/>
                        </a:solidFill>
                      </a:rPr>
                      <a:t>875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55-4498-812F-7963A9F815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характеристикам </c:v>
                </c:pt>
                <c:pt idx="1">
                  <c:v>По методам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511</c:v>
                </c:pt>
                <c:pt idx="1">
                  <c:v>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55-4498-812F-7963A9F81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9BD3CAA4-4D64-40DE-948D-91386BF4D35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E1ACBF56-455B-4900-A128-4042BD36A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CBF56-455B-4900-A128-4042BD36A7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8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38200" y="2997842"/>
            <a:ext cx="3772382" cy="511597"/>
          </a:xfrm>
        </p:spPr>
        <p:txBody>
          <a:bodyPr anchor="b">
            <a:normAutofit/>
          </a:bodyPr>
          <a:lstStyle>
            <a:lvl1pPr algn="l">
              <a:defRPr sz="26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8200" y="5081286"/>
            <a:ext cx="3200400" cy="28936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324618" y="5916511"/>
            <a:ext cx="1451659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4ADC3476-6E7C-48E8-A68B-13B0EF3C801B}" type="datetimeFigureOut">
              <a:rPr lang="ru-RU" smtClean="0"/>
              <a:pPr/>
              <a:t>10.03.2023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0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998497"/>
            <a:ext cx="11191756" cy="3330435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4676171"/>
            <a:ext cx="11191756" cy="150470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90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998497"/>
            <a:ext cx="11191756" cy="3874445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5254906"/>
            <a:ext cx="11191756" cy="925974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8733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998497"/>
            <a:ext cx="11191756" cy="431428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5648446"/>
            <a:ext cx="11191756" cy="532434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1987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998497"/>
            <a:ext cx="11191756" cy="482356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6157731"/>
            <a:ext cx="8252751" cy="563743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179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3958542"/>
            <a:ext cx="11191756" cy="224548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1632029"/>
            <a:ext cx="10336194" cy="18982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48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2997843"/>
            <a:ext cx="11191756" cy="32061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1632030"/>
            <a:ext cx="10336194" cy="1064872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8218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2407534"/>
            <a:ext cx="11191756" cy="3796496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1585729"/>
            <a:ext cx="10336194" cy="53243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6391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3102016"/>
            <a:ext cx="11191756" cy="310201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2048718"/>
            <a:ext cx="10336194" cy="77550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717629" y="1043572"/>
            <a:ext cx="11191756" cy="63475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3078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4896090"/>
            <a:ext cx="11191756" cy="13079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2048718"/>
            <a:ext cx="10336194" cy="241911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717629" y="1043572"/>
            <a:ext cx="11191756" cy="63475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78178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54644" y="399850"/>
            <a:ext cx="4317356" cy="60472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065134" y="1061537"/>
            <a:ext cx="5844251" cy="5026748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r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r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532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38200" y="2997842"/>
            <a:ext cx="3772382" cy="511597"/>
          </a:xfrm>
        </p:spPr>
        <p:txBody>
          <a:bodyPr anchor="b">
            <a:normAutofit/>
          </a:bodyPr>
          <a:lstStyle>
            <a:lvl1pPr algn="l">
              <a:defRPr sz="26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16429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54644" y="399850"/>
            <a:ext cx="3518703" cy="60472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63656" y="1061537"/>
            <a:ext cx="7545729" cy="5026748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r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r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735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54644" y="399850"/>
            <a:ext cx="4317356" cy="60472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076709" y="1061537"/>
            <a:ext cx="5832676" cy="5026748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r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r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3328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54643" y="2037144"/>
            <a:ext cx="5208607" cy="4051141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879939" y="1061537"/>
            <a:ext cx="6029446" cy="5026748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r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r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8267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2144391"/>
            <a:ext cx="10139424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6089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3047217"/>
            <a:ext cx="10139424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546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1959196"/>
            <a:ext cx="10139424" cy="1038646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231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ДАКТИРУЕМ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3C6F1886-0D5E-4DBB-9DEF-777C0DBF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3CC3FE2-9A26-42EF-BD48-95C7BC99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A1A7053C-644F-4706-8725-D43E067B2F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2012659"/>
            <a:ext cx="10139424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809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80FA076-9B40-4275-8FF0-40C06E234133}"/>
              </a:ext>
            </a:extLst>
          </p:cNvPr>
          <p:cNvGrpSpPr/>
          <p:nvPr userDrawn="1"/>
        </p:nvGrpSpPr>
        <p:grpSpPr>
          <a:xfrm>
            <a:off x="-207611" y="947772"/>
            <a:ext cx="11899601" cy="646331"/>
            <a:chOff x="-207611" y="1207362"/>
            <a:chExt cx="11899601" cy="646331"/>
          </a:xfrm>
        </p:grpSpPr>
        <p:sp>
          <p:nvSpPr>
            <p:cNvPr id="7" name="Прямоугольник 78">
              <a:extLst>
                <a:ext uri="{FF2B5EF4-FFF2-40B4-BE49-F238E27FC236}">
                  <a16:creationId xmlns:a16="http://schemas.microsoft.com/office/drawing/2014/main" xmlns="" id="{C79F0DFC-4CDB-48D6-ACAA-5F13841553B1}"/>
                </a:ext>
              </a:extLst>
            </p:cNvPr>
            <p:cNvSpPr/>
            <p:nvPr/>
          </p:nvSpPr>
          <p:spPr>
            <a:xfrm flipH="1" flipV="1">
              <a:off x="385225" y="1297161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61647594-47B5-4AB5-A2E2-03374DE755EE}"/>
                </a:ext>
              </a:extLst>
            </p:cNvPr>
            <p:cNvGrpSpPr/>
            <p:nvPr/>
          </p:nvGrpSpPr>
          <p:grpSpPr>
            <a:xfrm>
              <a:off x="-207611" y="1207362"/>
              <a:ext cx="1062384" cy="646331"/>
              <a:chOff x="717628" y="1245659"/>
              <a:chExt cx="995363" cy="790575"/>
            </a:xfrm>
          </p:grpSpPr>
          <p:sp>
            <p:nvSpPr>
              <p:cNvPr id="9" name="Freeform 36">
                <a:extLst>
                  <a:ext uri="{FF2B5EF4-FFF2-40B4-BE49-F238E27FC236}">
                    <a16:creationId xmlns:a16="http://schemas.microsoft.com/office/drawing/2014/main" xmlns="" id="{750E74B9-D646-457A-9A7E-3E8EC26CD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541" y="1245659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37">
                <a:extLst>
                  <a:ext uri="{FF2B5EF4-FFF2-40B4-BE49-F238E27FC236}">
                    <a16:creationId xmlns:a16="http://schemas.microsoft.com/office/drawing/2014/main" xmlns="" id="{21D69C88-E656-451C-A813-F1563F01F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302809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860B4929-093F-4C75-9F3B-A13FC853B1FB}"/>
              </a:ext>
            </a:extLst>
          </p:cNvPr>
          <p:cNvGrpSpPr/>
          <p:nvPr userDrawn="1"/>
        </p:nvGrpSpPr>
        <p:grpSpPr>
          <a:xfrm>
            <a:off x="272210" y="1793349"/>
            <a:ext cx="12057879" cy="646331"/>
            <a:chOff x="272210" y="2110902"/>
            <a:chExt cx="12057879" cy="646331"/>
          </a:xfrm>
        </p:grpSpPr>
        <p:sp>
          <p:nvSpPr>
            <p:cNvPr id="12" name="Прямоугольник 78">
              <a:extLst>
                <a:ext uri="{FF2B5EF4-FFF2-40B4-BE49-F238E27FC236}">
                  <a16:creationId xmlns:a16="http://schemas.microsoft.com/office/drawing/2014/main" xmlns="" id="{D80F5380-AA5D-4425-82D3-13D71AE57561}"/>
                </a:ext>
              </a:extLst>
            </p:cNvPr>
            <p:cNvSpPr/>
            <p:nvPr/>
          </p:nvSpPr>
          <p:spPr>
            <a:xfrm flipV="1">
              <a:off x="272210" y="2190353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9AB9B6DA-CA83-4C31-A879-2A17F65D72AB}"/>
                </a:ext>
              </a:extLst>
            </p:cNvPr>
            <p:cNvGrpSpPr/>
            <p:nvPr/>
          </p:nvGrpSpPr>
          <p:grpSpPr>
            <a:xfrm flipH="1" flipV="1">
              <a:off x="11277979" y="2110902"/>
              <a:ext cx="1052110" cy="646331"/>
              <a:chOff x="717628" y="1291573"/>
              <a:chExt cx="985737" cy="790575"/>
            </a:xfrm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xmlns="" id="{8D06BD60-EC95-4116-BE5B-59946C184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915" y="1291573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16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" name="Freeform 37">
                <a:extLst>
                  <a:ext uri="{FF2B5EF4-FFF2-40B4-BE49-F238E27FC236}">
                    <a16:creationId xmlns:a16="http://schemas.microsoft.com/office/drawing/2014/main" xmlns="" id="{7275FB80-DC87-4964-8D0A-D8C0AA49F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291573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9CE382D2-FCB2-4C52-98CC-AC9B4091BFA4}"/>
              </a:ext>
            </a:extLst>
          </p:cNvPr>
          <p:cNvGrpSpPr/>
          <p:nvPr userDrawn="1"/>
        </p:nvGrpSpPr>
        <p:grpSpPr>
          <a:xfrm>
            <a:off x="-207611" y="2638926"/>
            <a:ext cx="11899601" cy="646331"/>
            <a:chOff x="-207611" y="1207362"/>
            <a:chExt cx="11899601" cy="646331"/>
          </a:xfrm>
        </p:grpSpPr>
        <p:sp>
          <p:nvSpPr>
            <p:cNvPr id="17" name="Прямоугольник 78">
              <a:extLst>
                <a:ext uri="{FF2B5EF4-FFF2-40B4-BE49-F238E27FC236}">
                  <a16:creationId xmlns:a16="http://schemas.microsoft.com/office/drawing/2014/main" xmlns="" id="{ACC9D767-D7E7-4963-A1F1-F647DBC830E2}"/>
                </a:ext>
              </a:extLst>
            </p:cNvPr>
            <p:cNvSpPr/>
            <p:nvPr/>
          </p:nvSpPr>
          <p:spPr>
            <a:xfrm flipH="1" flipV="1">
              <a:off x="385225" y="1297161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8565CAB6-A7D8-4AB9-87DA-16A91D19F50E}"/>
                </a:ext>
              </a:extLst>
            </p:cNvPr>
            <p:cNvGrpSpPr/>
            <p:nvPr/>
          </p:nvGrpSpPr>
          <p:grpSpPr>
            <a:xfrm>
              <a:off x="-207611" y="1207362"/>
              <a:ext cx="1062384" cy="646331"/>
              <a:chOff x="717628" y="1245659"/>
              <a:chExt cx="995363" cy="790575"/>
            </a:xfrm>
          </p:grpSpPr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xmlns="" id="{7C4D6C51-831F-48EF-9DF6-9DE44FB81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541" y="1245659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xmlns="" id="{768E909C-3C56-4C31-84F6-89F5C31EB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302809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3039701E-9BA0-4F96-94B5-5745D3308F2D}"/>
              </a:ext>
            </a:extLst>
          </p:cNvPr>
          <p:cNvGrpSpPr/>
          <p:nvPr userDrawn="1"/>
        </p:nvGrpSpPr>
        <p:grpSpPr>
          <a:xfrm>
            <a:off x="272210" y="3484503"/>
            <a:ext cx="12057879" cy="646331"/>
            <a:chOff x="272210" y="2110902"/>
            <a:chExt cx="12057879" cy="646331"/>
          </a:xfrm>
        </p:grpSpPr>
        <p:sp>
          <p:nvSpPr>
            <p:cNvPr id="22" name="Прямоугольник 78">
              <a:extLst>
                <a:ext uri="{FF2B5EF4-FFF2-40B4-BE49-F238E27FC236}">
                  <a16:creationId xmlns:a16="http://schemas.microsoft.com/office/drawing/2014/main" xmlns="" id="{BC537B7A-F367-4AF3-B527-56B998AD2B8C}"/>
                </a:ext>
              </a:extLst>
            </p:cNvPr>
            <p:cNvSpPr/>
            <p:nvPr/>
          </p:nvSpPr>
          <p:spPr>
            <a:xfrm flipV="1">
              <a:off x="272210" y="2190353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041500E4-7F21-4955-8367-8A91795704E7}"/>
                </a:ext>
              </a:extLst>
            </p:cNvPr>
            <p:cNvGrpSpPr/>
            <p:nvPr/>
          </p:nvGrpSpPr>
          <p:grpSpPr>
            <a:xfrm flipH="1" flipV="1">
              <a:off x="11277979" y="2110902"/>
              <a:ext cx="1052110" cy="646331"/>
              <a:chOff x="717628" y="1291573"/>
              <a:chExt cx="985737" cy="790575"/>
            </a:xfrm>
          </p:grpSpPr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xmlns="" id="{DD5F706A-0281-492E-BB62-0C8B116B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915" y="1291573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16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37">
                <a:extLst>
                  <a:ext uri="{FF2B5EF4-FFF2-40B4-BE49-F238E27FC236}">
                    <a16:creationId xmlns:a16="http://schemas.microsoft.com/office/drawing/2014/main" xmlns="" id="{985E61A6-CDD4-450E-990E-6C1B5D696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291573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E89856C2-3BFB-43D4-B940-9E076E750331}"/>
              </a:ext>
            </a:extLst>
          </p:cNvPr>
          <p:cNvGrpSpPr/>
          <p:nvPr userDrawn="1"/>
        </p:nvGrpSpPr>
        <p:grpSpPr>
          <a:xfrm>
            <a:off x="-207611" y="4330080"/>
            <a:ext cx="11899601" cy="646331"/>
            <a:chOff x="-207611" y="1207362"/>
            <a:chExt cx="11899601" cy="646331"/>
          </a:xfrm>
        </p:grpSpPr>
        <p:sp>
          <p:nvSpPr>
            <p:cNvPr id="27" name="Прямоугольник 78">
              <a:extLst>
                <a:ext uri="{FF2B5EF4-FFF2-40B4-BE49-F238E27FC236}">
                  <a16:creationId xmlns:a16="http://schemas.microsoft.com/office/drawing/2014/main" xmlns="" id="{3743DE9D-9B6D-4CBD-B777-1398C865E9EE}"/>
                </a:ext>
              </a:extLst>
            </p:cNvPr>
            <p:cNvSpPr/>
            <p:nvPr/>
          </p:nvSpPr>
          <p:spPr>
            <a:xfrm flipH="1" flipV="1">
              <a:off x="385225" y="1297161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AA9ACA74-AF19-4F16-99E7-3193312142AA}"/>
                </a:ext>
              </a:extLst>
            </p:cNvPr>
            <p:cNvGrpSpPr/>
            <p:nvPr/>
          </p:nvGrpSpPr>
          <p:grpSpPr>
            <a:xfrm>
              <a:off x="-207611" y="1207362"/>
              <a:ext cx="1062384" cy="646331"/>
              <a:chOff x="717628" y="1245659"/>
              <a:chExt cx="995363" cy="790575"/>
            </a:xfrm>
          </p:grpSpPr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xmlns="" id="{44B69FD2-D98F-487D-A142-8BECF7A64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541" y="1245659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xmlns="" id="{27D69437-B7EE-47CD-B7FD-7589C5884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302809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20FDD460-DDAC-40DF-AFF6-0D9EBF5B7F5C}"/>
              </a:ext>
            </a:extLst>
          </p:cNvPr>
          <p:cNvGrpSpPr/>
          <p:nvPr userDrawn="1"/>
        </p:nvGrpSpPr>
        <p:grpSpPr>
          <a:xfrm>
            <a:off x="272210" y="5175657"/>
            <a:ext cx="12057879" cy="646331"/>
            <a:chOff x="272210" y="2110902"/>
            <a:chExt cx="12057879" cy="646331"/>
          </a:xfrm>
        </p:grpSpPr>
        <p:sp>
          <p:nvSpPr>
            <p:cNvPr id="32" name="Прямоугольник 78">
              <a:extLst>
                <a:ext uri="{FF2B5EF4-FFF2-40B4-BE49-F238E27FC236}">
                  <a16:creationId xmlns:a16="http://schemas.microsoft.com/office/drawing/2014/main" xmlns="" id="{93DCAF4D-0622-4532-84B9-8D4BE3B0E9E8}"/>
                </a:ext>
              </a:extLst>
            </p:cNvPr>
            <p:cNvSpPr/>
            <p:nvPr/>
          </p:nvSpPr>
          <p:spPr>
            <a:xfrm flipV="1">
              <a:off x="272210" y="2190353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C44D9355-4BB3-4E55-97C2-ECC3D5F607DE}"/>
                </a:ext>
              </a:extLst>
            </p:cNvPr>
            <p:cNvGrpSpPr/>
            <p:nvPr/>
          </p:nvGrpSpPr>
          <p:grpSpPr>
            <a:xfrm flipH="1" flipV="1">
              <a:off x="11277979" y="2110902"/>
              <a:ext cx="1052110" cy="646331"/>
              <a:chOff x="717628" y="1291573"/>
              <a:chExt cx="985737" cy="790575"/>
            </a:xfrm>
          </p:grpSpPr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xmlns="" id="{B40989F4-FC19-46CF-8B8A-3B7606EC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915" y="1291573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16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xmlns="" id="{21C71F73-EDED-4034-82E3-AF0C1A03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291573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581ACF5D-1F98-4265-8A4C-82B5E50C3AB6}"/>
              </a:ext>
            </a:extLst>
          </p:cNvPr>
          <p:cNvGrpSpPr/>
          <p:nvPr userDrawn="1"/>
        </p:nvGrpSpPr>
        <p:grpSpPr>
          <a:xfrm>
            <a:off x="-207611" y="6021236"/>
            <a:ext cx="11899601" cy="646331"/>
            <a:chOff x="-207611" y="1207362"/>
            <a:chExt cx="11899601" cy="646331"/>
          </a:xfrm>
        </p:grpSpPr>
        <p:sp>
          <p:nvSpPr>
            <p:cNvPr id="37" name="Прямоугольник 78">
              <a:extLst>
                <a:ext uri="{FF2B5EF4-FFF2-40B4-BE49-F238E27FC236}">
                  <a16:creationId xmlns:a16="http://schemas.microsoft.com/office/drawing/2014/main" xmlns="" id="{D2D617EC-795B-44BF-82E4-9B6A3CFAEBA0}"/>
                </a:ext>
              </a:extLst>
            </p:cNvPr>
            <p:cNvSpPr/>
            <p:nvPr/>
          </p:nvSpPr>
          <p:spPr>
            <a:xfrm flipH="1" flipV="1">
              <a:off x="385225" y="1297161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xmlns="" id="{53D6FEA2-5466-4FDE-AAD7-4117D846FBC3}"/>
                </a:ext>
              </a:extLst>
            </p:cNvPr>
            <p:cNvGrpSpPr/>
            <p:nvPr/>
          </p:nvGrpSpPr>
          <p:grpSpPr>
            <a:xfrm>
              <a:off x="-207611" y="1207362"/>
              <a:ext cx="1062384" cy="646331"/>
              <a:chOff x="717628" y="1245659"/>
              <a:chExt cx="995363" cy="790575"/>
            </a:xfrm>
          </p:grpSpPr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xmlns="" id="{F2CC77BF-BE29-4532-9C56-6EECE57E1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541" y="1245659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xmlns="" id="{7D13EEA0-1B33-4D41-933D-6A0B4B3BC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302809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048D736B-96CA-49B4-9E02-50252DAA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xmlns="" id="{39E77D8A-6132-43A8-80ED-AAE65882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D6CF9285-8497-4C63-A20F-203C9D87E1CD}"/>
              </a:ext>
            </a:extLst>
          </p:cNvPr>
          <p:cNvSpPr/>
          <p:nvPr userDrawn="1"/>
        </p:nvSpPr>
        <p:spPr>
          <a:xfrm>
            <a:off x="-312771" y="113016"/>
            <a:ext cx="302497" cy="6744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EF65B69A-9D42-439F-967F-06403698B1D3}"/>
              </a:ext>
            </a:extLst>
          </p:cNvPr>
          <p:cNvSpPr/>
          <p:nvPr userDrawn="1"/>
        </p:nvSpPr>
        <p:spPr>
          <a:xfrm>
            <a:off x="12207644" y="112011"/>
            <a:ext cx="302497" cy="6744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49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048D736B-96CA-49B4-9E02-50252DAA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xmlns="" id="{39E77D8A-6132-43A8-80ED-AAE65882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3B520D92-6F7D-4F5C-AD69-7FA3200BDF84}"/>
              </a:ext>
            </a:extLst>
          </p:cNvPr>
          <p:cNvGrpSpPr/>
          <p:nvPr userDrawn="1"/>
        </p:nvGrpSpPr>
        <p:grpSpPr>
          <a:xfrm>
            <a:off x="-1226" y="6634976"/>
            <a:ext cx="12204000" cy="222019"/>
            <a:chOff x="-1226" y="6340962"/>
            <a:chExt cx="12204000" cy="516033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46920AF2-610F-4E06-999A-3511B871403A}"/>
                </a:ext>
              </a:extLst>
            </p:cNvPr>
            <p:cNvSpPr/>
            <p:nvPr userDrawn="1"/>
          </p:nvSpPr>
          <p:spPr>
            <a:xfrm>
              <a:off x="-363" y="6340962"/>
              <a:ext cx="12202274" cy="398845"/>
            </a:xfrm>
            <a:prstGeom prst="rect">
              <a:avLst/>
            </a:prstGeom>
            <a:gradFill>
              <a:gsLst>
                <a:gs pos="0">
                  <a:srgbClr val="0156B0"/>
                </a:gs>
                <a:gs pos="100000">
                  <a:srgbClr val="03ACFC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AD584795-5DF1-4B19-B3FE-5F2491E89029}"/>
                </a:ext>
              </a:extLst>
            </p:cNvPr>
            <p:cNvSpPr/>
            <p:nvPr userDrawn="1"/>
          </p:nvSpPr>
          <p:spPr>
            <a:xfrm>
              <a:off x="-1226" y="6458150"/>
              <a:ext cx="12204000" cy="398845"/>
            </a:xfrm>
            <a:prstGeom prst="rect">
              <a:avLst/>
            </a:prstGeom>
            <a:gradFill>
              <a:gsLst>
                <a:gs pos="0">
                  <a:srgbClr val="051A3D"/>
                </a:gs>
                <a:gs pos="100000">
                  <a:srgbClr val="0156B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86595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38199" y="2997842"/>
            <a:ext cx="4501055" cy="511597"/>
          </a:xfrm>
        </p:spPr>
        <p:txBody>
          <a:bodyPr anchor="b">
            <a:normAutofit/>
          </a:bodyPr>
          <a:lstStyle>
            <a:lvl1pPr algn="l">
              <a:defRPr sz="26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30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54644" y="399850"/>
            <a:ext cx="4317356" cy="60472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886937" y="1061537"/>
            <a:ext cx="5022448" cy="5026748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r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r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606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750707" y="5017627"/>
            <a:ext cx="2158678" cy="868101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1773380"/>
            <a:ext cx="10532963" cy="726753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r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r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086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71039" y="3772564"/>
            <a:ext cx="2680503" cy="278949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539431" y="998497"/>
            <a:ext cx="10369954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63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539431" y="998497"/>
            <a:ext cx="10369954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71039" y="3772564"/>
            <a:ext cx="2680503" cy="278949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62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539431" y="998497"/>
            <a:ext cx="10369954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99179" y="4364544"/>
            <a:ext cx="2680503" cy="1331694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076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71039" y="998497"/>
            <a:ext cx="11638346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6298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998497"/>
            <a:ext cx="11191756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2325729"/>
            <a:ext cx="11191756" cy="3855152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730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3476-6E7C-48E8-A68B-13B0EF3C801B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1C869-ECA7-49CB-AE6D-F12514901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4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68" r:id="rId5"/>
    <p:sldLayoutId id="2147483652" r:id="rId6"/>
    <p:sldLayoutId id="2147483678" r:id="rId7"/>
    <p:sldLayoutId id="2147483653" r:id="rId8"/>
    <p:sldLayoutId id="2147483657" r:id="rId9"/>
    <p:sldLayoutId id="2147483659" r:id="rId10"/>
    <p:sldLayoutId id="2147483660" r:id="rId11"/>
    <p:sldLayoutId id="2147483661" r:id="rId12"/>
    <p:sldLayoutId id="2147483654" r:id="rId13"/>
    <p:sldLayoutId id="2147483656" r:id="rId14"/>
    <p:sldLayoutId id="2147483662" r:id="rId15"/>
    <p:sldLayoutId id="2147483663" r:id="rId16"/>
    <p:sldLayoutId id="2147483664" r:id="rId17"/>
    <p:sldLayoutId id="2147483665" r:id="rId18"/>
    <p:sldLayoutId id="2147483655" r:id="rId19"/>
    <p:sldLayoutId id="2147483667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  <p:sldLayoutId id="2147483677" r:id="rId28"/>
    <p:sldLayoutId id="214748367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chart" Target="../charts/chart2.xml"/><Relationship Id="rId21" Type="http://schemas.openxmlformats.org/officeDocument/2006/relationships/image" Target="../media/image45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png"/><Relationship Id="rId2" Type="http://schemas.openxmlformats.org/officeDocument/2006/relationships/chart" Target="../charts/chart1.xml"/><Relationship Id="rId16" Type="http://schemas.openxmlformats.org/officeDocument/2006/relationships/image" Target="../media/image40.jpe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3A1CB-336F-4838-A8F2-E83840A1C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575" y="4994031"/>
            <a:ext cx="9841314" cy="854678"/>
          </a:xfrm>
        </p:spPr>
        <p:txBody>
          <a:bodyPr>
            <a:no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МЕЖДУНАРОДНЫЙ ФОРУМ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«АКТУАЛЬНЫЕ ВОПРОСЫ ТЕХНИЧЕСКОГО РЕГУЛИРОВАНИЯ И СТАНДАРТИЗАЦИИ В ЕАЭС»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13 марта 2023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B31672-7B6D-4A38-9E13-F08CA5230CBE}"/>
              </a:ext>
            </a:extLst>
          </p:cNvPr>
          <p:cNvSpPr txBox="1"/>
          <p:nvPr/>
        </p:nvSpPr>
        <p:spPr>
          <a:xfrm>
            <a:off x="526575" y="2260900"/>
            <a:ext cx="69486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РАЗРАБОТКА ПРОЕКТА ТЕХНИЧЕСКОГО РЕГЛАМЕНТА ЕАЭС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1900" b="1" dirty="0">
                <a:solidFill>
                  <a:prstClr val="white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«О БЕЗОПАСНОСТИ СТРОИТЕЛЬНЫХ МАТЕРИАЛОВ </a:t>
            </a:r>
            <a:endParaRPr lang="en-US" sz="1900" b="1" dirty="0">
              <a:solidFill>
                <a:prstClr val="white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1900" b="1" dirty="0">
                <a:solidFill>
                  <a:prstClr val="white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И ИЗДЕЛИЙ»</a:t>
            </a:r>
            <a:endParaRPr lang="en-US" sz="1900" b="1" dirty="0">
              <a:solidFill>
                <a:prstClr val="white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6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3A1CB-336F-4838-A8F2-E83840A1C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82" y="1487346"/>
            <a:ext cx="9933264" cy="202209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7678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2EC0B22A-5D72-C66E-3C37-F6EAB725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9" y="399850"/>
            <a:ext cx="6283672" cy="491402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ТЕХНИЧЕСКИЙ РЕГЛАМЕНТ ЕАЭС СМиИ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xmlns="" id="{A0D14971-2848-C46E-3401-8CD5E4BB8E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24202" y="3147376"/>
            <a:ext cx="2411412" cy="2411412"/>
            <a:chOff x="2171" y="799"/>
            <a:chExt cx="3222" cy="3222"/>
          </a:xfrm>
          <a:noFill/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EDD5D9C-9BFA-74C6-A494-5BF7DFA55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799"/>
              <a:ext cx="1570" cy="1570"/>
            </a:xfrm>
            <a:custGeom>
              <a:avLst/>
              <a:gdLst>
                <a:gd name="T0" fmla="*/ 0 w 1140"/>
                <a:gd name="T1" fmla="*/ 212 h 1140"/>
                <a:gd name="T2" fmla="*/ 928 w 1140"/>
                <a:gd name="T3" fmla="*/ 1140 h 1140"/>
                <a:gd name="T4" fmla="*/ 1140 w 1140"/>
                <a:gd name="T5" fmla="*/ 1140 h 1140"/>
                <a:gd name="T6" fmla="*/ 0 w 1140"/>
                <a:gd name="T7" fmla="*/ 0 h 1140"/>
                <a:gd name="T8" fmla="*/ 0 w 1140"/>
                <a:gd name="T9" fmla="*/ 212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1140">
                  <a:moveTo>
                    <a:pt x="0" y="212"/>
                  </a:moveTo>
                  <a:cubicBezTo>
                    <a:pt x="512" y="212"/>
                    <a:pt x="928" y="628"/>
                    <a:pt x="928" y="1140"/>
                  </a:cubicBezTo>
                  <a:cubicBezTo>
                    <a:pt x="1140" y="1140"/>
                    <a:pt x="1140" y="1140"/>
                    <a:pt x="1140" y="1140"/>
                  </a:cubicBezTo>
                  <a:cubicBezTo>
                    <a:pt x="1140" y="511"/>
                    <a:pt x="630" y="0"/>
                    <a:pt x="0" y="0"/>
                  </a:cubicBezTo>
                  <a:cubicBezTo>
                    <a:pt x="0" y="212"/>
                    <a:pt x="0" y="212"/>
                    <a:pt x="0" y="212"/>
                  </a:cubicBezTo>
                  <a:close/>
                </a:path>
              </a:pathLst>
            </a:custGeom>
            <a:grpFill/>
            <a:ln w="17463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DD0B6CDB-302A-2FB2-532E-D718CF556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449"/>
              <a:ext cx="1570" cy="1572"/>
            </a:xfrm>
            <a:custGeom>
              <a:avLst/>
              <a:gdLst>
                <a:gd name="T0" fmla="*/ 928 w 1140"/>
                <a:gd name="T1" fmla="*/ 0 h 1141"/>
                <a:gd name="T2" fmla="*/ 928 w 1140"/>
                <a:gd name="T3" fmla="*/ 1 h 1141"/>
                <a:gd name="T4" fmla="*/ 0 w 1140"/>
                <a:gd name="T5" fmla="*/ 929 h 1141"/>
                <a:gd name="T6" fmla="*/ 0 w 1140"/>
                <a:gd name="T7" fmla="*/ 929 h 1141"/>
                <a:gd name="T8" fmla="*/ 0 w 1140"/>
                <a:gd name="T9" fmla="*/ 1141 h 1141"/>
                <a:gd name="T10" fmla="*/ 1140 w 1140"/>
                <a:gd name="T11" fmla="*/ 0 h 1141"/>
                <a:gd name="T12" fmla="*/ 928 w 1140"/>
                <a:gd name="T13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0" h="1141">
                  <a:moveTo>
                    <a:pt x="928" y="0"/>
                  </a:moveTo>
                  <a:cubicBezTo>
                    <a:pt x="928" y="0"/>
                    <a:pt x="928" y="0"/>
                    <a:pt x="928" y="1"/>
                  </a:cubicBezTo>
                  <a:cubicBezTo>
                    <a:pt x="928" y="513"/>
                    <a:pt x="512" y="929"/>
                    <a:pt x="0" y="929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630" y="1141"/>
                    <a:pt x="1140" y="630"/>
                    <a:pt x="1140" y="0"/>
                  </a:cubicBezTo>
                  <a:lnTo>
                    <a:pt x="928" y="0"/>
                  </a:lnTo>
                  <a:close/>
                </a:path>
              </a:pathLst>
            </a:custGeom>
            <a:grpFill/>
            <a:ln w="17463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75C1ACBF-5D1E-84DD-0DBA-82DF16C10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2449"/>
              <a:ext cx="1572" cy="1572"/>
            </a:xfrm>
            <a:custGeom>
              <a:avLst/>
              <a:gdLst>
                <a:gd name="T0" fmla="*/ 213 w 1141"/>
                <a:gd name="T1" fmla="*/ 1 h 1141"/>
                <a:gd name="T2" fmla="*/ 213 w 1141"/>
                <a:gd name="T3" fmla="*/ 0 h 1141"/>
                <a:gd name="T4" fmla="*/ 0 w 1141"/>
                <a:gd name="T5" fmla="*/ 0 h 1141"/>
                <a:gd name="T6" fmla="*/ 1141 w 1141"/>
                <a:gd name="T7" fmla="*/ 1141 h 1141"/>
                <a:gd name="T8" fmla="*/ 1141 w 1141"/>
                <a:gd name="T9" fmla="*/ 929 h 1141"/>
                <a:gd name="T10" fmla="*/ 213 w 1141"/>
                <a:gd name="T11" fmla="*/ 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1" h="1141">
                  <a:moveTo>
                    <a:pt x="213" y="1"/>
                  </a:moveTo>
                  <a:cubicBezTo>
                    <a:pt x="213" y="0"/>
                    <a:pt x="213" y="0"/>
                    <a:pt x="2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0"/>
                    <a:pt x="511" y="1141"/>
                    <a:pt x="1141" y="1141"/>
                  </a:cubicBezTo>
                  <a:cubicBezTo>
                    <a:pt x="1141" y="929"/>
                    <a:pt x="1141" y="929"/>
                    <a:pt x="1141" y="929"/>
                  </a:cubicBezTo>
                  <a:cubicBezTo>
                    <a:pt x="628" y="929"/>
                    <a:pt x="213" y="513"/>
                    <a:pt x="213" y="1"/>
                  </a:cubicBezTo>
                  <a:close/>
                </a:path>
              </a:pathLst>
            </a:custGeom>
            <a:grpFill/>
            <a:ln w="17463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3155F3D1-BE87-72A3-280A-1AC6BD9BF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799"/>
              <a:ext cx="1572" cy="1570"/>
            </a:xfrm>
            <a:custGeom>
              <a:avLst/>
              <a:gdLst>
                <a:gd name="T0" fmla="*/ 1141 w 1141"/>
                <a:gd name="T1" fmla="*/ 212 h 1140"/>
                <a:gd name="T2" fmla="*/ 1141 w 1141"/>
                <a:gd name="T3" fmla="*/ 0 h 1140"/>
                <a:gd name="T4" fmla="*/ 0 w 1141"/>
                <a:gd name="T5" fmla="*/ 1140 h 1140"/>
                <a:gd name="T6" fmla="*/ 213 w 1141"/>
                <a:gd name="T7" fmla="*/ 1140 h 1140"/>
                <a:gd name="T8" fmla="*/ 1141 w 1141"/>
                <a:gd name="T9" fmla="*/ 212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1" h="1140">
                  <a:moveTo>
                    <a:pt x="1141" y="212"/>
                  </a:moveTo>
                  <a:cubicBezTo>
                    <a:pt x="1141" y="0"/>
                    <a:pt x="1141" y="0"/>
                    <a:pt x="1141" y="0"/>
                  </a:cubicBezTo>
                  <a:cubicBezTo>
                    <a:pt x="511" y="0"/>
                    <a:pt x="0" y="511"/>
                    <a:pt x="0" y="1140"/>
                  </a:cubicBezTo>
                  <a:cubicBezTo>
                    <a:pt x="213" y="1140"/>
                    <a:pt x="213" y="1140"/>
                    <a:pt x="213" y="1140"/>
                  </a:cubicBezTo>
                  <a:cubicBezTo>
                    <a:pt x="213" y="628"/>
                    <a:pt x="628" y="212"/>
                    <a:pt x="1141" y="212"/>
                  </a:cubicBezTo>
                  <a:close/>
                </a:path>
              </a:pathLst>
            </a:custGeom>
            <a:grpFill/>
            <a:ln w="17463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xmlns="" id="{0700BBA8-2C44-EF48-DE03-E05BB5C44609}"/>
              </a:ext>
            </a:extLst>
          </p:cNvPr>
          <p:cNvSpPr txBox="1"/>
          <p:nvPr/>
        </p:nvSpPr>
        <p:spPr>
          <a:xfrm>
            <a:off x="5374026" y="4090840"/>
            <a:ext cx="1476732" cy="522988"/>
          </a:xfrm>
          <a:prstGeom prst="rect">
            <a:avLst/>
          </a:prstGeom>
        </p:spPr>
        <p:txBody>
          <a:bodyPr vert="horz" wrap="square" lIns="0" tIns="17550" rIns="0" bIns="0" rtlCol="0">
            <a:spAutoFit/>
          </a:bodyPr>
          <a:lstStyle/>
          <a:p>
            <a:pPr marL="15954" algn="ctr">
              <a:spcBef>
                <a:spcPts val="138"/>
              </a:spcBef>
            </a:pPr>
            <a:r>
              <a:rPr lang="ru-RU" sz="1600" b="1" dirty="0">
                <a:latin typeface="Arial Black" panose="020B0A04020102020204" pitchFamily="34" charset="0"/>
                <a:cs typeface="Arial"/>
              </a:rPr>
              <a:t>ПРОЕКТ </a:t>
            </a:r>
          </a:p>
          <a:p>
            <a:pPr marL="15954" algn="ctr">
              <a:spcBef>
                <a:spcPts val="138"/>
              </a:spcBef>
            </a:pPr>
            <a:r>
              <a:rPr lang="ru-RU" sz="1600" b="1" dirty="0">
                <a:latin typeface="Arial Black" panose="020B0A04020102020204" pitchFamily="34" charset="0"/>
                <a:cs typeface="Arial"/>
              </a:rPr>
              <a:t>ТР ЕАЭС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FB3C5CD8-93F5-4911-EFAE-F4791AAE510E}"/>
              </a:ext>
            </a:extLst>
          </p:cNvPr>
          <p:cNvGrpSpPr/>
          <p:nvPr/>
        </p:nvGrpSpPr>
        <p:grpSpPr>
          <a:xfrm>
            <a:off x="5029538" y="3390398"/>
            <a:ext cx="344488" cy="344488"/>
            <a:chOff x="5733956" y="2804338"/>
            <a:chExt cx="344488" cy="344488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C4267BC7-B7D0-B3B0-B8B5-BAE976F79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3956" y="2804338"/>
              <a:ext cx="344488" cy="344488"/>
            </a:xfrm>
            <a:custGeom>
              <a:avLst/>
              <a:gdLst>
                <a:gd name="T0" fmla="*/ 110 w 220"/>
                <a:gd name="T1" fmla="*/ 220 h 220"/>
                <a:gd name="T2" fmla="*/ 0 w 220"/>
                <a:gd name="T3" fmla="*/ 110 h 220"/>
                <a:gd name="T4" fmla="*/ 110 w 220"/>
                <a:gd name="T5" fmla="*/ 0 h 220"/>
                <a:gd name="T6" fmla="*/ 220 w 220"/>
                <a:gd name="T7" fmla="*/ 110 h 220"/>
                <a:gd name="T8" fmla="*/ 110 w 220"/>
                <a:gd name="T9" fmla="*/ 220 h 220"/>
                <a:gd name="T10" fmla="*/ 110 w 220"/>
                <a:gd name="T11" fmla="*/ 4 h 220"/>
                <a:gd name="T12" fmla="*/ 4 w 220"/>
                <a:gd name="T13" fmla="*/ 110 h 220"/>
                <a:gd name="T14" fmla="*/ 110 w 220"/>
                <a:gd name="T15" fmla="*/ 216 h 220"/>
                <a:gd name="T16" fmla="*/ 216 w 220"/>
                <a:gd name="T17" fmla="*/ 110 h 220"/>
                <a:gd name="T18" fmla="*/ 110 w 220"/>
                <a:gd name="T19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220"/>
                  </a:moveTo>
                  <a:cubicBezTo>
                    <a:pt x="49" y="220"/>
                    <a:pt x="0" y="171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ubicBezTo>
                    <a:pt x="220" y="171"/>
                    <a:pt x="171" y="220"/>
                    <a:pt x="110" y="220"/>
                  </a:cubicBezTo>
                  <a:close/>
                  <a:moveTo>
                    <a:pt x="110" y="4"/>
                  </a:moveTo>
                  <a:cubicBezTo>
                    <a:pt x="52" y="4"/>
                    <a:pt x="4" y="52"/>
                    <a:pt x="4" y="110"/>
                  </a:cubicBezTo>
                  <a:cubicBezTo>
                    <a:pt x="4" y="168"/>
                    <a:pt x="52" y="216"/>
                    <a:pt x="110" y="216"/>
                  </a:cubicBezTo>
                  <a:cubicBezTo>
                    <a:pt x="168" y="216"/>
                    <a:pt x="216" y="168"/>
                    <a:pt x="216" y="110"/>
                  </a:cubicBezTo>
                  <a:cubicBezTo>
                    <a:pt x="216" y="52"/>
                    <a:pt x="168" y="4"/>
                    <a:pt x="1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xmlns="" id="{2F3819CC-4AA3-B526-D75B-A782F6D29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931" y="2858313"/>
              <a:ext cx="238125" cy="238125"/>
            </a:xfrm>
            <a:prstGeom prst="ellipse">
              <a:avLst/>
            </a:prstGeom>
            <a:solidFill>
              <a:srgbClr val="005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08F8A636-CCA2-C449-C9C5-EE00BA3A79CB}"/>
              </a:ext>
            </a:extLst>
          </p:cNvPr>
          <p:cNvGrpSpPr/>
          <p:nvPr/>
        </p:nvGrpSpPr>
        <p:grpSpPr>
          <a:xfrm>
            <a:off x="5023298" y="4907905"/>
            <a:ext cx="344488" cy="344488"/>
            <a:chOff x="5733956" y="2804338"/>
            <a:chExt cx="344488" cy="344488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56405AC1-2BB0-575A-F550-AADA98990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3956" y="2804338"/>
              <a:ext cx="344488" cy="344488"/>
            </a:xfrm>
            <a:custGeom>
              <a:avLst/>
              <a:gdLst>
                <a:gd name="T0" fmla="*/ 110 w 220"/>
                <a:gd name="T1" fmla="*/ 220 h 220"/>
                <a:gd name="T2" fmla="*/ 0 w 220"/>
                <a:gd name="T3" fmla="*/ 110 h 220"/>
                <a:gd name="T4" fmla="*/ 110 w 220"/>
                <a:gd name="T5" fmla="*/ 0 h 220"/>
                <a:gd name="T6" fmla="*/ 220 w 220"/>
                <a:gd name="T7" fmla="*/ 110 h 220"/>
                <a:gd name="T8" fmla="*/ 110 w 220"/>
                <a:gd name="T9" fmla="*/ 220 h 220"/>
                <a:gd name="T10" fmla="*/ 110 w 220"/>
                <a:gd name="T11" fmla="*/ 4 h 220"/>
                <a:gd name="T12" fmla="*/ 4 w 220"/>
                <a:gd name="T13" fmla="*/ 110 h 220"/>
                <a:gd name="T14" fmla="*/ 110 w 220"/>
                <a:gd name="T15" fmla="*/ 216 h 220"/>
                <a:gd name="T16" fmla="*/ 216 w 220"/>
                <a:gd name="T17" fmla="*/ 110 h 220"/>
                <a:gd name="T18" fmla="*/ 110 w 220"/>
                <a:gd name="T19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220"/>
                  </a:moveTo>
                  <a:cubicBezTo>
                    <a:pt x="49" y="220"/>
                    <a:pt x="0" y="171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ubicBezTo>
                    <a:pt x="220" y="171"/>
                    <a:pt x="171" y="220"/>
                    <a:pt x="110" y="220"/>
                  </a:cubicBezTo>
                  <a:close/>
                  <a:moveTo>
                    <a:pt x="110" y="4"/>
                  </a:moveTo>
                  <a:cubicBezTo>
                    <a:pt x="52" y="4"/>
                    <a:pt x="4" y="52"/>
                    <a:pt x="4" y="110"/>
                  </a:cubicBezTo>
                  <a:cubicBezTo>
                    <a:pt x="4" y="168"/>
                    <a:pt x="52" y="216"/>
                    <a:pt x="110" y="216"/>
                  </a:cubicBezTo>
                  <a:cubicBezTo>
                    <a:pt x="168" y="216"/>
                    <a:pt x="216" y="168"/>
                    <a:pt x="216" y="110"/>
                  </a:cubicBezTo>
                  <a:cubicBezTo>
                    <a:pt x="216" y="52"/>
                    <a:pt x="168" y="4"/>
                    <a:pt x="1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xmlns="" id="{6A3DD982-3DAF-8D14-F74C-E1258BFAC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931" y="2858313"/>
              <a:ext cx="238125" cy="238125"/>
            </a:xfrm>
            <a:prstGeom prst="ellipse">
              <a:avLst/>
            </a:prstGeom>
            <a:solidFill>
              <a:srgbClr val="005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DF575F4A-00A9-59DE-E4C5-576C644BAAA5}"/>
              </a:ext>
            </a:extLst>
          </p:cNvPr>
          <p:cNvGrpSpPr/>
          <p:nvPr/>
        </p:nvGrpSpPr>
        <p:grpSpPr>
          <a:xfrm>
            <a:off x="6920109" y="3393214"/>
            <a:ext cx="344488" cy="344488"/>
            <a:chOff x="5733956" y="2804338"/>
            <a:chExt cx="344488" cy="344488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489F8330-BDB6-60A1-B4BD-F5442B246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3956" y="2804338"/>
              <a:ext cx="344488" cy="344488"/>
            </a:xfrm>
            <a:custGeom>
              <a:avLst/>
              <a:gdLst>
                <a:gd name="T0" fmla="*/ 110 w 220"/>
                <a:gd name="T1" fmla="*/ 220 h 220"/>
                <a:gd name="T2" fmla="*/ 0 w 220"/>
                <a:gd name="T3" fmla="*/ 110 h 220"/>
                <a:gd name="T4" fmla="*/ 110 w 220"/>
                <a:gd name="T5" fmla="*/ 0 h 220"/>
                <a:gd name="T6" fmla="*/ 220 w 220"/>
                <a:gd name="T7" fmla="*/ 110 h 220"/>
                <a:gd name="T8" fmla="*/ 110 w 220"/>
                <a:gd name="T9" fmla="*/ 220 h 220"/>
                <a:gd name="T10" fmla="*/ 110 w 220"/>
                <a:gd name="T11" fmla="*/ 4 h 220"/>
                <a:gd name="T12" fmla="*/ 4 w 220"/>
                <a:gd name="T13" fmla="*/ 110 h 220"/>
                <a:gd name="T14" fmla="*/ 110 w 220"/>
                <a:gd name="T15" fmla="*/ 216 h 220"/>
                <a:gd name="T16" fmla="*/ 216 w 220"/>
                <a:gd name="T17" fmla="*/ 110 h 220"/>
                <a:gd name="T18" fmla="*/ 110 w 220"/>
                <a:gd name="T19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220"/>
                  </a:moveTo>
                  <a:cubicBezTo>
                    <a:pt x="49" y="220"/>
                    <a:pt x="0" y="171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ubicBezTo>
                    <a:pt x="220" y="171"/>
                    <a:pt x="171" y="220"/>
                    <a:pt x="110" y="220"/>
                  </a:cubicBezTo>
                  <a:close/>
                  <a:moveTo>
                    <a:pt x="110" y="4"/>
                  </a:moveTo>
                  <a:cubicBezTo>
                    <a:pt x="52" y="4"/>
                    <a:pt x="4" y="52"/>
                    <a:pt x="4" y="110"/>
                  </a:cubicBezTo>
                  <a:cubicBezTo>
                    <a:pt x="4" y="168"/>
                    <a:pt x="52" y="216"/>
                    <a:pt x="110" y="216"/>
                  </a:cubicBezTo>
                  <a:cubicBezTo>
                    <a:pt x="168" y="216"/>
                    <a:pt x="216" y="168"/>
                    <a:pt x="216" y="110"/>
                  </a:cubicBezTo>
                  <a:cubicBezTo>
                    <a:pt x="216" y="52"/>
                    <a:pt x="168" y="4"/>
                    <a:pt x="1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Oval 15">
              <a:extLst>
                <a:ext uri="{FF2B5EF4-FFF2-40B4-BE49-F238E27FC236}">
                  <a16:creationId xmlns:a16="http://schemas.microsoft.com/office/drawing/2014/main" xmlns="" id="{3472853D-21A2-74F9-4957-029A44DC6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931" y="2858313"/>
              <a:ext cx="238125" cy="238125"/>
            </a:xfrm>
            <a:prstGeom prst="ellipse">
              <a:avLst/>
            </a:prstGeom>
            <a:solidFill>
              <a:srgbClr val="005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F8687C23-A976-88AE-58FE-CEB8829EC17C}"/>
              </a:ext>
            </a:extLst>
          </p:cNvPr>
          <p:cNvGrpSpPr/>
          <p:nvPr/>
        </p:nvGrpSpPr>
        <p:grpSpPr>
          <a:xfrm>
            <a:off x="6920109" y="4907905"/>
            <a:ext cx="344488" cy="344488"/>
            <a:chOff x="5733956" y="2804338"/>
            <a:chExt cx="344488" cy="344488"/>
          </a:xfrm>
        </p:grpSpPr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xmlns="" id="{4D54E58B-4401-6743-83C2-6BD93B25CA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3956" y="2804338"/>
              <a:ext cx="344488" cy="344488"/>
            </a:xfrm>
            <a:custGeom>
              <a:avLst/>
              <a:gdLst>
                <a:gd name="T0" fmla="*/ 110 w 220"/>
                <a:gd name="T1" fmla="*/ 220 h 220"/>
                <a:gd name="T2" fmla="*/ 0 w 220"/>
                <a:gd name="T3" fmla="*/ 110 h 220"/>
                <a:gd name="T4" fmla="*/ 110 w 220"/>
                <a:gd name="T5" fmla="*/ 0 h 220"/>
                <a:gd name="T6" fmla="*/ 220 w 220"/>
                <a:gd name="T7" fmla="*/ 110 h 220"/>
                <a:gd name="T8" fmla="*/ 110 w 220"/>
                <a:gd name="T9" fmla="*/ 220 h 220"/>
                <a:gd name="T10" fmla="*/ 110 w 220"/>
                <a:gd name="T11" fmla="*/ 4 h 220"/>
                <a:gd name="T12" fmla="*/ 4 w 220"/>
                <a:gd name="T13" fmla="*/ 110 h 220"/>
                <a:gd name="T14" fmla="*/ 110 w 220"/>
                <a:gd name="T15" fmla="*/ 216 h 220"/>
                <a:gd name="T16" fmla="*/ 216 w 220"/>
                <a:gd name="T17" fmla="*/ 110 h 220"/>
                <a:gd name="T18" fmla="*/ 110 w 220"/>
                <a:gd name="T19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220"/>
                  </a:moveTo>
                  <a:cubicBezTo>
                    <a:pt x="49" y="220"/>
                    <a:pt x="0" y="171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ubicBezTo>
                    <a:pt x="220" y="171"/>
                    <a:pt x="171" y="220"/>
                    <a:pt x="110" y="220"/>
                  </a:cubicBezTo>
                  <a:close/>
                  <a:moveTo>
                    <a:pt x="110" y="4"/>
                  </a:moveTo>
                  <a:cubicBezTo>
                    <a:pt x="52" y="4"/>
                    <a:pt x="4" y="52"/>
                    <a:pt x="4" y="110"/>
                  </a:cubicBezTo>
                  <a:cubicBezTo>
                    <a:pt x="4" y="168"/>
                    <a:pt x="52" y="216"/>
                    <a:pt x="110" y="216"/>
                  </a:cubicBezTo>
                  <a:cubicBezTo>
                    <a:pt x="168" y="216"/>
                    <a:pt x="216" y="168"/>
                    <a:pt x="216" y="110"/>
                  </a:cubicBezTo>
                  <a:cubicBezTo>
                    <a:pt x="216" y="52"/>
                    <a:pt x="168" y="4"/>
                    <a:pt x="1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xmlns="" id="{06C01024-32A2-AAC1-0D73-EF0C9414C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931" y="2858313"/>
              <a:ext cx="238125" cy="238125"/>
            </a:xfrm>
            <a:prstGeom prst="ellipse">
              <a:avLst/>
            </a:prstGeom>
            <a:solidFill>
              <a:srgbClr val="005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AA2CB7C8-304B-874A-EA88-11853E31C525}"/>
              </a:ext>
            </a:extLst>
          </p:cNvPr>
          <p:cNvGrpSpPr/>
          <p:nvPr/>
        </p:nvGrpSpPr>
        <p:grpSpPr>
          <a:xfrm>
            <a:off x="7878825" y="2067515"/>
            <a:ext cx="4058136" cy="1932128"/>
            <a:chOff x="654074" y="1221104"/>
            <a:chExt cx="3102770" cy="1332681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8873DBAA-B0E1-DD0D-216C-ACAB9AB16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74" y="1311537"/>
              <a:ext cx="3101088" cy="1242248"/>
            </a:xfrm>
            <a:custGeom>
              <a:avLst/>
              <a:gdLst>
                <a:gd name="T0" fmla="*/ 1896 w 1896"/>
                <a:gd name="T1" fmla="*/ 100 h 844"/>
                <a:gd name="T2" fmla="*/ 1896 w 1896"/>
                <a:gd name="T3" fmla="*/ 744 h 844"/>
                <a:gd name="T4" fmla="*/ 1797 w 1896"/>
                <a:gd name="T5" fmla="*/ 844 h 844"/>
                <a:gd name="T6" fmla="*/ 100 w 1896"/>
                <a:gd name="T7" fmla="*/ 844 h 844"/>
                <a:gd name="T8" fmla="*/ 0 w 1896"/>
                <a:gd name="T9" fmla="*/ 744 h 844"/>
                <a:gd name="T10" fmla="*/ 0 w 1896"/>
                <a:gd name="T11" fmla="*/ 100 h 844"/>
                <a:gd name="T12" fmla="*/ 100 w 1896"/>
                <a:gd name="T13" fmla="*/ 0 h 844"/>
                <a:gd name="T14" fmla="*/ 1797 w 1896"/>
                <a:gd name="T15" fmla="*/ 0 h 844"/>
                <a:gd name="T16" fmla="*/ 1896 w 1896"/>
                <a:gd name="T17" fmla="*/ 10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6" h="844">
                  <a:moveTo>
                    <a:pt x="1896" y="100"/>
                  </a:moveTo>
                  <a:cubicBezTo>
                    <a:pt x="1896" y="744"/>
                    <a:pt x="1896" y="744"/>
                    <a:pt x="1896" y="744"/>
                  </a:cubicBezTo>
                  <a:cubicBezTo>
                    <a:pt x="1896" y="799"/>
                    <a:pt x="1852" y="844"/>
                    <a:pt x="1797" y="844"/>
                  </a:cubicBezTo>
                  <a:cubicBezTo>
                    <a:pt x="100" y="844"/>
                    <a:pt x="100" y="844"/>
                    <a:pt x="100" y="844"/>
                  </a:cubicBezTo>
                  <a:cubicBezTo>
                    <a:pt x="45" y="844"/>
                    <a:pt x="0" y="799"/>
                    <a:pt x="0" y="74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797" y="0"/>
                    <a:pt x="1797" y="0"/>
                    <a:pt x="1797" y="0"/>
                  </a:cubicBezTo>
                  <a:cubicBezTo>
                    <a:pt x="1852" y="0"/>
                    <a:pt x="1896" y="45"/>
                    <a:pt x="1896" y="10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51AB496F-CBD9-D628-4B25-FA7D74DD7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74" y="1221104"/>
              <a:ext cx="3102770" cy="643467"/>
            </a:xfrm>
            <a:custGeom>
              <a:avLst/>
              <a:gdLst>
                <a:gd name="T0" fmla="*/ 1896 w 1896"/>
                <a:gd name="T1" fmla="*/ 100 h 282"/>
                <a:gd name="T2" fmla="*/ 1896 w 1896"/>
                <a:gd name="T3" fmla="*/ 282 h 282"/>
                <a:gd name="T4" fmla="*/ 0 w 1896"/>
                <a:gd name="T5" fmla="*/ 282 h 282"/>
                <a:gd name="T6" fmla="*/ 0 w 1896"/>
                <a:gd name="T7" fmla="*/ 100 h 282"/>
                <a:gd name="T8" fmla="*/ 100 w 1896"/>
                <a:gd name="T9" fmla="*/ 0 h 282"/>
                <a:gd name="T10" fmla="*/ 1797 w 1896"/>
                <a:gd name="T11" fmla="*/ 0 h 282"/>
                <a:gd name="T12" fmla="*/ 1896 w 1896"/>
                <a:gd name="T13" fmla="*/ 10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6" h="282">
                  <a:moveTo>
                    <a:pt x="1896" y="100"/>
                  </a:moveTo>
                  <a:cubicBezTo>
                    <a:pt x="1896" y="282"/>
                    <a:pt x="1896" y="282"/>
                    <a:pt x="1896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797" y="0"/>
                    <a:pt x="1797" y="0"/>
                    <a:pt x="1797" y="0"/>
                  </a:cubicBezTo>
                  <a:cubicBezTo>
                    <a:pt x="1852" y="0"/>
                    <a:pt x="1896" y="45"/>
                    <a:pt x="1896" y="1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AC736635-9CE8-FA28-2F2E-823F33FD026E}"/>
              </a:ext>
            </a:extLst>
          </p:cNvPr>
          <p:cNvSpPr txBox="1"/>
          <p:nvPr/>
        </p:nvSpPr>
        <p:spPr>
          <a:xfrm>
            <a:off x="7871435" y="3129787"/>
            <a:ext cx="4058136" cy="399877"/>
          </a:xfrm>
          <a:prstGeom prst="rect">
            <a:avLst/>
          </a:prstGeom>
        </p:spPr>
        <p:txBody>
          <a:bodyPr vert="horz" wrap="square" lIns="0" tIns="17550" rIns="0" bIns="0" rtlCol="0">
            <a:spAutoFit/>
          </a:bodyPr>
          <a:lstStyle/>
          <a:p>
            <a:pPr marL="15954" algn="ctr">
              <a:spcBef>
                <a:spcPts val="138"/>
              </a:spcBef>
            </a:pPr>
            <a:r>
              <a:rPr lang="ru-RU" sz="1200" b="1" dirty="0">
                <a:solidFill>
                  <a:srgbClr val="00375F"/>
                </a:solidFill>
                <a:latin typeface="Arial"/>
                <a:cs typeface="Arial"/>
              </a:rPr>
              <a:t>(ПРИНЯТ ЗАКОНОМ ОТ 29 ЯНВАРЯ </a:t>
            </a:r>
          </a:p>
          <a:p>
            <a:pPr marL="15954" algn="ctr">
              <a:spcBef>
                <a:spcPts val="138"/>
              </a:spcBef>
            </a:pPr>
            <a:r>
              <a:rPr lang="ru-RU" sz="1200" b="1" dirty="0">
                <a:solidFill>
                  <a:srgbClr val="00375F"/>
                </a:solidFill>
                <a:latin typeface="Arial"/>
                <a:cs typeface="Arial"/>
              </a:rPr>
              <a:t>2010 ГОДА N 18)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96E4379-758A-689A-8165-1177C1CC4380}"/>
              </a:ext>
            </a:extLst>
          </p:cNvPr>
          <p:cNvSpPr txBox="1"/>
          <p:nvPr/>
        </p:nvSpPr>
        <p:spPr>
          <a:xfrm>
            <a:off x="7969381" y="2124697"/>
            <a:ext cx="3882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954" algn="ctr">
              <a:spcBef>
                <a:spcPts val="138"/>
              </a:spcBef>
            </a:pPr>
            <a:r>
              <a:rPr lang="ru-RU" sz="1200" b="1" dirty="0">
                <a:solidFill>
                  <a:srgbClr val="00375F"/>
                </a:solidFill>
                <a:latin typeface="Arial"/>
                <a:cs typeface="Arial"/>
              </a:rPr>
              <a:t>ТЕХНИЧЕСКИЙ РЕГЛАМЕНТ КЫРГЫЗСКОЙ РЕСПУБЛИКИ «БЕЗОПАСНОСТЬ СТРОИТЕЛЬНЫХ МАТЕРИАЛОВ, ИЗДЕЛИЙ И КОНСТРУКЦИЙ» 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5886EF8A-E2B7-92BE-5236-729D33A3A979}"/>
              </a:ext>
            </a:extLst>
          </p:cNvPr>
          <p:cNvGrpSpPr/>
          <p:nvPr/>
        </p:nvGrpSpPr>
        <p:grpSpPr>
          <a:xfrm>
            <a:off x="364657" y="2067515"/>
            <a:ext cx="4058136" cy="1932128"/>
            <a:chOff x="654074" y="1221104"/>
            <a:chExt cx="3102770" cy="1332681"/>
          </a:xfrm>
        </p:grpSpPr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7B082204-5CF8-2243-6E91-009BAEC2C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74" y="1311537"/>
              <a:ext cx="3101088" cy="1242248"/>
            </a:xfrm>
            <a:custGeom>
              <a:avLst/>
              <a:gdLst>
                <a:gd name="T0" fmla="*/ 1896 w 1896"/>
                <a:gd name="T1" fmla="*/ 100 h 844"/>
                <a:gd name="T2" fmla="*/ 1896 w 1896"/>
                <a:gd name="T3" fmla="*/ 744 h 844"/>
                <a:gd name="T4" fmla="*/ 1797 w 1896"/>
                <a:gd name="T5" fmla="*/ 844 h 844"/>
                <a:gd name="T6" fmla="*/ 100 w 1896"/>
                <a:gd name="T7" fmla="*/ 844 h 844"/>
                <a:gd name="T8" fmla="*/ 0 w 1896"/>
                <a:gd name="T9" fmla="*/ 744 h 844"/>
                <a:gd name="T10" fmla="*/ 0 w 1896"/>
                <a:gd name="T11" fmla="*/ 100 h 844"/>
                <a:gd name="T12" fmla="*/ 100 w 1896"/>
                <a:gd name="T13" fmla="*/ 0 h 844"/>
                <a:gd name="T14" fmla="*/ 1797 w 1896"/>
                <a:gd name="T15" fmla="*/ 0 h 844"/>
                <a:gd name="T16" fmla="*/ 1896 w 1896"/>
                <a:gd name="T17" fmla="*/ 10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6" h="844">
                  <a:moveTo>
                    <a:pt x="1896" y="100"/>
                  </a:moveTo>
                  <a:cubicBezTo>
                    <a:pt x="1896" y="744"/>
                    <a:pt x="1896" y="744"/>
                    <a:pt x="1896" y="744"/>
                  </a:cubicBezTo>
                  <a:cubicBezTo>
                    <a:pt x="1896" y="799"/>
                    <a:pt x="1852" y="844"/>
                    <a:pt x="1797" y="844"/>
                  </a:cubicBezTo>
                  <a:cubicBezTo>
                    <a:pt x="100" y="844"/>
                    <a:pt x="100" y="844"/>
                    <a:pt x="100" y="844"/>
                  </a:cubicBezTo>
                  <a:cubicBezTo>
                    <a:pt x="45" y="844"/>
                    <a:pt x="0" y="799"/>
                    <a:pt x="0" y="74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797" y="0"/>
                    <a:pt x="1797" y="0"/>
                    <a:pt x="1797" y="0"/>
                  </a:cubicBezTo>
                  <a:cubicBezTo>
                    <a:pt x="1852" y="0"/>
                    <a:pt x="1896" y="45"/>
                    <a:pt x="1896" y="10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xmlns="" id="{C60191BF-6EDD-78EC-2132-970D2FBDF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74" y="1221104"/>
              <a:ext cx="3102770" cy="643467"/>
            </a:xfrm>
            <a:custGeom>
              <a:avLst/>
              <a:gdLst>
                <a:gd name="T0" fmla="*/ 1896 w 1896"/>
                <a:gd name="T1" fmla="*/ 100 h 282"/>
                <a:gd name="T2" fmla="*/ 1896 w 1896"/>
                <a:gd name="T3" fmla="*/ 282 h 282"/>
                <a:gd name="T4" fmla="*/ 0 w 1896"/>
                <a:gd name="T5" fmla="*/ 282 h 282"/>
                <a:gd name="T6" fmla="*/ 0 w 1896"/>
                <a:gd name="T7" fmla="*/ 100 h 282"/>
                <a:gd name="T8" fmla="*/ 100 w 1896"/>
                <a:gd name="T9" fmla="*/ 0 h 282"/>
                <a:gd name="T10" fmla="*/ 1797 w 1896"/>
                <a:gd name="T11" fmla="*/ 0 h 282"/>
                <a:gd name="T12" fmla="*/ 1896 w 1896"/>
                <a:gd name="T13" fmla="*/ 10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6" h="282">
                  <a:moveTo>
                    <a:pt x="1896" y="100"/>
                  </a:moveTo>
                  <a:cubicBezTo>
                    <a:pt x="1896" y="282"/>
                    <a:pt x="1896" y="282"/>
                    <a:pt x="1896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797" y="0"/>
                    <a:pt x="1797" y="0"/>
                    <a:pt x="1797" y="0"/>
                  </a:cubicBezTo>
                  <a:cubicBezTo>
                    <a:pt x="1852" y="0"/>
                    <a:pt x="1896" y="45"/>
                    <a:pt x="1896" y="1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" name="object 16">
            <a:extLst>
              <a:ext uri="{FF2B5EF4-FFF2-40B4-BE49-F238E27FC236}">
                <a16:creationId xmlns:a16="http://schemas.microsoft.com/office/drawing/2014/main" xmlns="" id="{1ADE2478-491B-C403-DCB6-F0774CFECA66}"/>
              </a:ext>
            </a:extLst>
          </p:cNvPr>
          <p:cNvSpPr txBox="1"/>
          <p:nvPr/>
        </p:nvSpPr>
        <p:spPr>
          <a:xfrm>
            <a:off x="357267" y="3129787"/>
            <a:ext cx="4058136" cy="597367"/>
          </a:xfrm>
          <a:prstGeom prst="rect">
            <a:avLst/>
          </a:prstGeom>
        </p:spPr>
        <p:txBody>
          <a:bodyPr vert="horz" wrap="square" lIns="0" tIns="17550" rIns="0" bIns="0" rtlCol="0">
            <a:spAutoFit/>
          </a:bodyPr>
          <a:lstStyle/>
          <a:p>
            <a:pPr marL="15954" algn="ctr">
              <a:spcBef>
                <a:spcPts val="138"/>
              </a:spcBef>
            </a:pPr>
            <a:r>
              <a:rPr lang="ru-RU" sz="1200" b="1" dirty="0">
                <a:solidFill>
                  <a:srgbClr val="00375F"/>
                </a:solidFill>
                <a:latin typeface="Arial"/>
                <a:cs typeface="Arial"/>
              </a:rPr>
              <a:t>ТР 2009/013/ВY (УТВЕРЖДЕН ПОСТАНОВЛЕНИЕМ СОВЕТА МИНИСТРОВ РЕСПУБЛИКИ БЕЛАРУСЬ </a:t>
            </a:r>
          </a:p>
          <a:p>
            <a:pPr marL="15954" algn="ctr">
              <a:spcBef>
                <a:spcPts val="138"/>
              </a:spcBef>
            </a:pPr>
            <a:r>
              <a:rPr lang="ru-RU" sz="1200" b="1" dirty="0">
                <a:solidFill>
                  <a:srgbClr val="00375F"/>
                </a:solidFill>
                <a:latin typeface="Arial"/>
                <a:cs typeface="Arial"/>
              </a:rPr>
              <a:t>ОТ 31.12.2009 № 1748)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E7DBEE2-BBDD-F888-02E5-1B1B0BEEC7A1}"/>
              </a:ext>
            </a:extLst>
          </p:cNvPr>
          <p:cNvSpPr txBox="1"/>
          <p:nvPr/>
        </p:nvSpPr>
        <p:spPr>
          <a:xfrm>
            <a:off x="455213" y="2124697"/>
            <a:ext cx="3882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954" algn="ctr">
              <a:spcBef>
                <a:spcPts val="138"/>
              </a:spcBef>
            </a:pPr>
            <a:r>
              <a:rPr lang="ru-RU" sz="1200" b="1" dirty="0">
                <a:solidFill>
                  <a:srgbClr val="00375F"/>
                </a:solidFill>
                <a:latin typeface="Arial"/>
                <a:cs typeface="Arial"/>
              </a:rPr>
              <a:t>ТЕХНИЧЕСКИЙ РЕГЛАМЕНТ РЕСПУБЛИКИ БЕЛАРУСЬ «ЗДАНИЯ И СООРУЖЕНИЯ, СТРОИТЕЛЬНЫЕ МАТЕРИАЛЫ И ИЗДЕЛИЯ. БЕЗОПАСНОСТЬ» 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F667DDE4-2B8B-4C14-2AB6-69C7948FB082}"/>
              </a:ext>
            </a:extLst>
          </p:cNvPr>
          <p:cNvGrpSpPr/>
          <p:nvPr/>
        </p:nvGrpSpPr>
        <p:grpSpPr>
          <a:xfrm>
            <a:off x="7881025" y="4613698"/>
            <a:ext cx="4058136" cy="1932128"/>
            <a:chOff x="654074" y="1221104"/>
            <a:chExt cx="3102770" cy="1332681"/>
          </a:xfrm>
        </p:grpSpPr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xmlns="" id="{270CDBC0-18E9-3065-8321-DA0313BAE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74" y="1311537"/>
              <a:ext cx="3101088" cy="1242248"/>
            </a:xfrm>
            <a:custGeom>
              <a:avLst/>
              <a:gdLst>
                <a:gd name="T0" fmla="*/ 1896 w 1896"/>
                <a:gd name="T1" fmla="*/ 100 h 844"/>
                <a:gd name="T2" fmla="*/ 1896 w 1896"/>
                <a:gd name="T3" fmla="*/ 744 h 844"/>
                <a:gd name="T4" fmla="*/ 1797 w 1896"/>
                <a:gd name="T5" fmla="*/ 844 h 844"/>
                <a:gd name="T6" fmla="*/ 100 w 1896"/>
                <a:gd name="T7" fmla="*/ 844 h 844"/>
                <a:gd name="T8" fmla="*/ 0 w 1896"/>
                <a:gd name="T9" fmla="*/ 744 h 844"/>
                <a:gd name="T10" fmla="*/ 0 w 1896"/>
                <a:gd name="T11" fmla="*/ 100 h 844"/>
                <a:gd name="T12" fmla="*/ 100 w 1896"/>
                <a:gd name="T13" fmla="*/ 0 h 844"/>
                <a:gd name="T14" fmla="*/ 1797 w 1896"/>
                <a:gd name="T15" fmla="*/ 0 h 844"/>
                <a:gd name="T16" fmla="*/ 1896 w 1896"/>
                <a:gd name="T17" fmla="*/ 10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6" h="844">
                  <a:moveTo>
                    <a:pt x="1896" y="100"/>
                  </a:moveTo>
                  <a:cubicBezTo>
                    <a:pt x="1896" y="744"/>
                    <a:pt x="1896" y="744"/>
                    <a:pt x="1896" y="744"/>
                  </a:cubicBezTo>
                  <a:cubicBezTo>
                    <a:pt x="1896" y="799"/>
                    <a:pt x="1852" y="844"/>
                    <a:pt x="1797" y="844"/>
                  </a:cubicBezTo>
                  <a:cubicBezTo>
                    <a:pt x="100" y="844"/>
                    <a:pt x="100" y="844"/>
                    <a:pt x="100" y="844"/>
                  </a:cubicBezTo>
                  <a:cubicBezTo>
                    <a:pt x="45" y="844"/>
                    <a:pt x="0" y="799"/>
                    <a:pt x="0" y="74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797" y="0"/>
                    <a:pt x="1797" y="0"/>
                    <a:pt x="1797" y="0"/>
                  </a:cubicBezTo>
                  <a:cubicBezTo>
                    <a:pt x="1852" y="0"/>
                    <a:pt x="1896" y="45"/>
                    <a:pt x="1896" y="10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xmlns="" id="{2B0A0157-25E2-0B56-F403-DE2CD8B77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74" y="1221104"/>
              <a:ext cx="3102770" cy="643467"/>
            </a:xfrm>
            <a:custGeom>
              <a:avLst/>
              <a:gdLst>
                <a:gd name="T0" fmla="*/ 1896 w 1896"/>
                <a:gd name="T1" fmla="*/ 100 h 282"/>
                <a:gd name="T2" fmla="*/ 1896 w 1896"/>
                <a:gd name="T3" fmla="*/ 282 h 282"/>
                <a:gd name="T4" fmla="*/ 0 w 1896"/>
                <a:gd name="T5" fmla="*/ 282 h 282"/>
                <a:gd name="T6" fmla="*/ 0 w 1896"/>
                <a:gd name="T7" fmla="*/ 100 h 282"/>
                <a:gd name="T8" fmla="*/ 100 w 1896"/>
                <a:gd name="T9" fmla="*/ 0 h 282"/>
                <a:gd name="T10" fmla="*/ 1797 w 1896"/>
                <a:gd name="T11" fmla="*/ 0 h 282"/>
                <a:gd name="T12" fmla="*/ 1896 w 1896"/>
                <a:gd name="T13" fmla="*/ 10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6" h="282">
                  <a:moveTo>
                    <a:pt x="1896" y="100"/>
                  </a:moveTo>
                  <a:cubicBezTo>
                    <a:pt x="1896" y="282"/>
                    <a:pt x="1896" y="282"/>
                    <a:pt x="1896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797" y="0"/>
                    <a:pt x="1797" y="0"/>
                    <a:pt x="1797" y="0"/>
                  </a:cubicBezTo>
                  <a:cubicBezTo>
                    <a:pt x="1852" y="0"/>
                    <a:pt x="1896" y="45"/>
                    <a:pt x="1896" y="1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object 16">
            <a:extLst>
              <a:ext uri="{FF2B5EF4-FFF2-40B4-BE49-F238E27FC236}">
                <a16:creationId xmlns:a16="http://schemas.microsoft.com/office/drawing/2014/main" xmlns="" id="{1514380A-3922-87E0-E605-65681F454332}"/>
              </a:ext>
            </a:extLst>
          </p:cNvPr>
          <p:cNvSpPr txBox="1"/>
          <p:nvPr/>
        </p:nvSpPr>
        <p:spPr>
          <a:xfrm>
            <a:off x="7948119" y="5558788"/>
            <a:ext cx="4058136" cy="953875"/>
          </a:xfrm>
          <a:prstGeom prst="rect">
            <a:avLst/>
          </a:prstGeom>
        </p:spPr>
        <p:txBody>
          <a:bodyPr vert="horz" wrap="square" lIns="0" tIns="17550" rIns="0" bIns="0" rtlCol="0">
            <a:spAutoFit/>
          </a:bodyPr>
          <a:lstStyle/>
          <a:p>
            <a:pPr marL="15954" algn="ctr">
              <a:spcBef>
                <a:spcPts val="138"/>
              </a:spcBef>
            </a:pPr>
            <a:r>
              <a:rPr lang="ru-RU" sz="1200" b="1" dirty="0">
                <a:solidFill>
                  <a:srgbClr val="00375F"/>
                </a:solidFill>
                <a:latin typeface="Arial"/>
                <a:cs typeface="Arial"/>
              </a:rPr>
              <a:t>«ОБ УТВЕРЖДЕНИИ ЕДИНОГО ПЕРЕЧНЯ ПРОДУКЦИИ, ПОДЛЕЖАЩЕЙ ОБЯЗАТЕЛЬНОЙ СЕРТИФИКАЦИИ,  И ЕДИНОГО ПЕРЕЧНЯ ПРОДУКЦИИ, ПОДЛЕЖАЩЕЙ ДЕКЛАРИРОВАНИЮ СООТВЕТСТВИЯ»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9A5013F-01C5-9D22-581C-85B7B51621B9}"/>
              </a:ext>
            </a:extLst>
          </p:cNvPr>
          <p:cNvSpPr txBox="1"/>
          <p:nvPr/>
        </p:nvSpPr>
        <p:spPr>
          <a:xfrm>
            <a:off x="7971581" y="4670880"/>
            <a:ext cx="3882214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954" algn="ctr">
              <a:spcBef>
                <a:spcPts val="138"/>
              </a:spcBef>
            </a:pPr>
            <a:r>
              <a:rPr lang="ru-RU" sz="1200" b="1" dirty="0">
                <a:solidFill>
                  <a:srgbClr val="00375F"/>
                </a:solidFill>
                <a:latin typeface="Arial"/>
                <a:cs typeface="Arial"/>
              </a:rPr>
              <a:t>ПОСТАНОВЛЕНИЕ </a:t>
            </a:r>
          </a:p>
          <a:p>
            <a:pPr marL="15954" algn="ctr">
              <a:spcBef>
                <a:spcPts val="138"/>
              </a:spcBef>
            </a:pPr>
            <a:r>
              <a:rPr lang="ru-RU" sz="1200" b="1" dirty="0">
                <a:solidFill>
                  <a:srgbClr val="00375F"/>
                </a:solidFill>
                <a:latin typeface="Arial"/>
                <a:cs typeface="Arial"/>
              </a:rPr>
              <a:t>ПРАВИТЕЛЬСТВА РОССИЙСКОЙ ФЕДЕРАЦИИ </a:t>
            </a:r>
          </a:p>
          <a:p>
            <a:pPr marL="15954" algn="ctr">
              <a:spcBef>
                <a:spcPts val="138"/>
              </a:spcBef>
            </a:pPr>
            <a:r>
              <a:rPr lang="ru-RU" sz="1200" b="1" dirty="0">
                <a:solidFill>
                  <a:srgbClr val="00375F"/>
                </a:solidFill>
                <a:latin typeface="Arial"/>
                <a:cs typeface="Arial"/>
              </a:rPr>
              <a:t>ОТ 23 ДЕКАБРЯ 2021 ГОДА № 2425 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4FCE61EF-D101-95C1-806A-DDCD2DA265FD}"/>
              </a:ext>
            </a:extLst>
          </p:cNvPr>
          <p:cNvGrpSpPr/>
          <p:nvPr/>
        </p:nvGrpSpPr>
        <p:grpSpPr>
          <a:xfrm>
            <a:off x="352077" y="4613698"/>
            <a:ext cx="4058136" cy="1932128"/>
            <a:chOff x="654074" y="1221104"/>
            <a:chExt cx="3102770" cy="1332681"/>
          </a:xfrm>
        </p:grpSpPr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xmlns="" id="{BDC5E586-6F7B-3B0D-A72E-25EEE4EA0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74" y="1311537"/>
              <a:ext cx="3101088" cy="1242248"/>
            </a:xfrm>
            <a:custGeom>
              <a:avLst/>
              <a:gdLst>
                <a:gd name="T0" fmla="*/ 1896 w 1896"/>
                <a:gd name="T1" fmla="*/ 100 h 844"/>
                <a:gd name="T2" fmla="*/ 1896 w 1896"/>
                <a:gd name="T3" fmla="*/ 744 h 844"/>
                <a:gd name="T4" fmla="*/ 1797 w 1896"/>
                <a:gd name="T5" fmla="*/ 844 h 844"/>
                <a:gd name="T6" fmla="*/ 100 w 1896"/>
                <a:gd name="T7" fmla="*/ 844 h 844"/>
                <a:gd name="T8" fmla="*/ 0 w 1896"/>
                <a:gd name="T9" fmla="*/ 744 h 844"/>
                <a:gd name="T10" fmla="*/ 0 w 1896"/>
                <a:gd name="T11" fmla="*/ 100 h 844"/>
                <a:gd name="T12" fmla="*/ 100 w 1896"/>
                <a:gd name="T13" fmla="*/ 0 h 844"/>
                <a:gd name="T14" fmla="*/ 1797 w 1896"/>
                <a:gd name="T15" fmla="*/ 0 h 844"/>
                <a:gd name="T16" fmla="*/ 1896 w 1896"/>
                <a:gd name="T17" fmla="*/ 10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6" h="844">
                  <a:moveTo>
                    <a:pt x="1896" y="100"/>
                  </a:moveTo>
                  <a:cubicBezTo>
                    <a:pt x="1896" y="744"/>
                    <a:pt x="1896" y="744"/>
                    <a:pt x="1896" y="744"/>
                  </a:cubicBezTo>
                  <a:cubicBezTo>
                    <a:pt x="1896" y="799"/>
                    <a:pt x="1852" y="844"/>
                    <a:pt x="1797" y="844"/>
                  </a:cubicBezTo>
                  <a:cubicBezTo>
                    <a:pt x="100" y="844"/>
                    <a:pt x="100" y="844"/>
                    <a:pt x="100" y="844"/>
                  </a:cubicBezTo>
                  <a:cubicBezTo>
                    <a:pt x="45" y="844"/>
                    <a:pt x="0" y="799"/>
                    <a:pt x="0" y="74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797" y="0"/>
                    <a:pt x="1797" y="0"/>
                    <a:pt x="1797" y="0"/>
                  </a:cubicBezTo>
                  <a:cubicBezTo>
                    <a:pt x="1852" y="0"/>
                    <a:pt x="1896" y="45"/>
                    <a:pt x="1896" y="10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xmlns="" id="{268CB99B-E49E-E9B7-D2B9-F0046C31F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74" y="1221104"/>
              <a:ext cx="3102770" cy="643467"/>
            </a:xfrm>
            <a:custGeom>
              <a:avLst/>
              <a:gdLst>
                <a:gd name="T0" fmla="*/ 1896 w 1896"/>
                <a:gd name="T1" fmla="*/ 100 h 282"/>
                <a:gd name="T2" fmla="*/ 1896 w 1896"/>
                <a:gd name="T3" fmla="*/ 282 h 282"/>
                <a:gd name="T4" fmla="*/ 0 w 1896"/>
                <a:gd name="T5" fmla="*/ 282 h 282"/>
                <a:gd name="T6" fmla="*/ 0 w 1896"/>
                <a:gd name="T7" fmla="*/ 100 h 282"/>
                <a:gd name="T8" fmla="*/ 100 w 1896"/>
                <a:gd name="T9" fmla="*/ 0 h 282"/>
                <a:gd name="T10" fmla="*/ 1797 w 1896"/>
                <a:gd name="T11" fmla="*/ 0 h 282"/>
                <a:gd name="T12" fmla="*/ 1896 w 1896"/>
                <a:gd name="T13" fmla="*/ 10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6" h="282">
                  <a:moveTo>
                    <a:pt x="1896" y="100"/>
                  </a:moveTo>
                  <a:cubicBezTo>
                    <a:pt x="1896" y="282"/>
                    <a:pt x="1896" y="282"/>
                    <a:pt x="1896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797" y="0"/>
                    <a:pt x="1797" y="0"/>
                    <a:pt x="1797" y="0"/>
                  </a:cubicBezTo>
                  <a:cubicBezTo>
                    <a:pt x="1852" y="0"/>
                    <a:pt x="1896" y="45"/>
                    <a:pt x="1896" y="1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7" name="object 16">
            <a:extLst>
              <a:ext uri="{FF2B5EF4-FFF2-40B4-BE49-F238E27FC236}">
                <a16:creationId xmlns:a16="http://schemas.microsoft.com/office/drawing/2014/main" xmlns="" id="{1AB9A59B-CB8A-ACEB-A0B2-FFFB6F2AB6FB}"/>
              </a:ext>
            </a:extLst>
          </p:cNvPr>
          <p:cNvSpPr txBox="1"/>
          <p:nvPr/>
        </p:nvSpPr>
        <p:spPr>
          <a:xfrm>
            <a:off x="344687" y="5675970"/>
            <a:ext cx="4058136" cy="597367"/>
          </a:xfrm>
          <a:prstGeom prst="rect">
            <a:avLst/>
          </a:prstGeom>
        </p:spPr>
        <p:txBody>
          <a:bodyPr vert="horz" wrap="square" lIns="0" tIns="17550" rIns="0" bIns="0" rtlCol="0">
            <a:spAutoFit/>
          </a:bodyPr>
          <a:lstStyle/>
          <a:p>
            <a:pPr marL="15954" algn="ctr">
              <a:spcBef>
                <a:spcPts val="138"/>
              </a:spcBef>
            </a:pPr>
            <a:r>
              <a:rPr lang="ru-RU" sz="1200" b="1" dirty="0">
                <a:solidFill>
                  <a:srgbClr val="00375F"/>
                </a:solidFill>
                <a:latin typeface="Arial"/>
                <a:cs typeface="Arial"/>
              </a:rPr>
              <a:t>(УТВЕРЖДЕН ПОСТАНОВЛЕНИЕМ ПРАВИТЕЛЬСТВА РЕСПУБЛИКИ КАЗАХСТАН </a:t>
            </a:r>
          </a:p>
          <a:p>
            <a:pPr marL="15954" algn="ctr">
              <a:spcBef>
                <a:spcPts val="138"/>
              </a:spcBef>
            </a:pPr>
            <a:r>
              <a:rPr lang="ru-RU" sz="1200" b="1" dirty="0">
                <a:solidFill>
                  <a:srgbClr val="00375F"/>
                </a:solidFill>
                <a:latin typeface="Arial"/>
                <a:cs typeface="Arial"/>
              </a:rPr>
              <a:t>ОТ 17 НОЯБРЯ 2010 ГОДА №1202)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7ECF803-7341-84BC-C71A-05B5BF261182}"/>
              </a:ext>
            </a:extLst>
          </p:cNvPr>
          <p:cNvSpPr txBox="1"/>
          <p:nvPr/>
        </p:nvSpPr>
        <p:spPr>
          <a:xfrm>
            <a:off x="442633" y="4670880"/>
            <a:ext cx="3882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954" algn="ctr">
              <a:spcBef>
                <a:spcPts val="138"/>
              </a:spcBef>
            </a:pPr>
            <a:r>
              <a:rPr lang="ru-RU" sz="1200" b="1" dirty="0">
                <a:solidFill>
                  <a:srgbClr val="00375F"/>
                </a:solidFill>
                <a:latin typeface="Arial"/>
                <a:cs typeface="Arial"/>
              </a:rPr>
              <a:t>ТЕХНИЧЕСКИЙ РЕГЛАМЕНТ РЕСПУБЛИКИ КАЗАХСТАН «ТРЕБОВАНИЯ К БЕЗОПАСНОСТИ ЗДАНИЙ И СООРУЖЕНИЙ, СТРОИТЕЛЬНЫХ МАТЕРИАЛОВ И ИЗДЕЛИЙ» </a:t>
            </a:r>
          </a:p>
        </p:txBody>
      </p:sp>
      <p:sp>
        <p:nvSpPr>
          <p:cNvPr id="49" name="Скругленный прямоугольник 4">
            <a:extLst>
              <a:ext uri="{FF2B5EF4-FFF2-40B4-BE49-F238E27FC236}">
                <a16:creationId xmlns:a16="http://schemas.microsoft.com/office/drawing/2014/main" xmlns="" id="{581B95F4-73CB-7767-A245-5FF5D205B2B7}"/>
              </a:ext>
            </a:extLst>
          </p:cNvPr>
          <p:cNvSpPr/>
          <p:nvPr/>
        </p:nvSpPr>
        <p:spPr>
          <a:xfrm>
            <a:off x="2635866" y="806753"/>
            <a:ext cx="9301095" cy="11378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445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ЕВРАЗИЙСКОЙ ЭКОНОМИЧЕСКОЙ КОМИССИИ УТВЕРДИЛ НОВУЮ РЕДАКЦИЮ ПЛАНА РАЗРАБОТКИ ТЕХНИЧЕСКИХ РЕГЛАМЕНТОВ РЕШЕНИЕМ ОТ 23.04.2021 № 57, </a:t>
            </a:r>
          </a:p>
          <a:p>
            <a:pPr algn="just" defTabSz="4445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КОТОРЫЙ ВКЛЮЧЕНА РАЗРАБОТКА ТЕХНИЧЕСКОГО РЕГЛАМЕНТА ЕАЭС </a:t>
            </a:r>
          </a:p>
          <a:p>
            <a:pPr algn="just" defTabSz="4445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БЕЗОПАСНОСТИ СТРОИТЕЛЬНЫХ МАТЕРИАЛОВ И ИЗДЕЛИЙ»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726CA64-C511-DA08-232B-2CCC6FC943BE}"/>
              </a:ext>
            </a:extLst>
          </p:cNvPr>
          <p:cNvSpPr txBox="1"/>
          <p:nvPr/>
        </p:nvSpPr>
        <p:spPr>
          <a:xfrm>
            <a:off x="255039" y="1097505"/>
            <a:ext cx="243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BD987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23.04.2021</a:t>
            </a:r>
          </a:p>
        </p:txBody>
      </p:sp>
    </p:spTree>
    <p:extLst>
      <p:ext uri="{BB962C8B-B14F-4D97-AF65-F5344CB8AC3E}">
        <p14:creationId xmlns:p14="http://schemas.microsoft.com/office/powerpoint/2010/main" val="191933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717629" y="150027"/>
            <a:ext cx="11474371" cy="4914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ХОД РАБОТЫ ПО РАЗРАБОТКЕ ТЕХНИЧЕСКОГО РЕГЛАМЕНТА ЕАЭС</a:t>
            </a:r>
          </a:p>
        </p:txBody>
      </p:sp>
      <p:sp>
        <p:nvSpPr>
          <p:cNvPr id="51" name="Номер слайда 98">
            <a:extLst>
              <a:ext uri="{FF2B5EF4-FFF2-40B4-BE49-F238E27FC236}">
                <a16:creationId xmlns:a16="http://schemas.microsoft.com/office/drawing/2014/main" xmlns="" id="{84FD12F2-4EE0-4F8B-9B68-247A8665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1AC03-DBAC-452A-9E4A-6CF77251696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2" name="Freeform 5"/>
          <p:cNvSpPr>
            <a:spLocks/>
          </p:cNvSpPr>
          <p:nvPr/>
        </p:nvSpPr>
        <p:spPr bwMode="auto">
          <a:xfrm>
            <a:off x="631825" y="666709"/>
            <a:ext cx="10928350" cy="3514725"/>
          </a:xfrm>
          <a:custGeom>
            <a:avLst/>
            <a:gdLst>
              <a:gd name="T0" fmla="*/ 2959 w 3255"/>
              <a:gd name="T1" fmla="*/ 0 h 1045"/>
              <a:gd name="T2" fmla="*/ 1354 w 3255"/>
              <a:gd name="T3" fmla="*/ 0 h 1045"/>
              <a:gd name="T4" fmla="*/ 1353 w 3255"/>
              <a:gd name="T5" fmla="*/ 0 h 1045"/>
              <a:gd name="T6" fmla="*/ 830 w 3255"/>
              <a:gd name="T7" fmla="*/ 0 h 1045"/>
              <a:gd name="T8" fmla="*/ 267 w 3255"/>
              <a:gd name="T9" fmla="*/ 0 h 1045"/>
              <a:gd name="T10" fmla="*/ 267 w 3255"/>
              <a:gd name="T11" fmla="*/ 40 h 1045"/>
              <a:gd name="T12" fmla="*/ 830 w 3255"/>
              <a:gd name="T13" fmla="*/ 40 h 1045"/>
              <a:gd name="T14" fmla="*/ 1353 w 3255"/>
              <a:gd name="T15" fmla="*/ 40 h 1045"/>
              <a:gd name="T16" fmla="*/ 1354 w 3255"/>
              <a:gd name="T17" fmla="*/ 40 h 1045"/>
              <a:gd name="T18" fmla="*/ 2963 w 3255"/>
              <a:gd name="T19" fmla="*/ 39 h 1045"/>
              <a:gd name="T20" fmla="*/ 3215 w 3255"/>
              <a:gd name="T21" fmla="*/ 271 h 1045"/>
              <a:gd name="T22" fmla="*/ 2963 w 3255"/>
              <a:gd name="T23" fmla="*/ 503 h 1045"/>
              <a:gd name="T24" fmla="*/ 1354 w 3255"/>
              <a:gd name="T25" fmla="*/ 502 h 1045"/>
              <a:gd name="T26" fmla="*/ 1353 w 3255"/>
              <a:gd name="T27" fmla="*/ 502 h 1045"/>
              <a:gd name="T28" fmla="*/ 830 w 3255"/>
              <a:gd name="T29" fmla="*/ 502 h 1045"/>
              <a:gd name="T30" fmla="*/ 318 w 3255"/>
              <a:gd name="T31" fmla="*/ 502 h 1045"/>
              <a:gd name="T32" fmla="*/ 275 w 3255"/>
              <a:gd name="T33" fmla="*/ 502 h 1045"/>
              <a:gd name="T34" fmla="*/ 275 w 3255"/>
              <a:gd name="T35" fmla="*/ 1044 h 1045"/>
              <a:gd name="T36" fmla="*/ 307 w 3255"/>
              <a:gd name="T37" fmla="*/ 1045 h 1045"/>
              <a:gd name="T38" fmla="*/ 830 w 3255"/>
              <a:gd name="T39" fmla="*/ 1045 h 1045"/>
              <a:gd name="T40" fmla="*/ 2988 w 3255"/>
              <a:gd name="T41" fmla="*/ 1045 h 1045"/>
              <a:gd name="T42" fmla="*/ 2988 w 3255"/>
              <a:gd name="T43" fmla="*/ 1005 h 1045"/>
              <a:gd name="T44" fmla="*/ 830 w 3255"/>
              <a:gd name="T45" fmla="*/ 1005 h 1045"/>
              <a:gd name="T46" fmla="*/ 307 w 3255"/>
              <a:gd name="T47" fmla="*/ 1005 h 1045"/>
              <a:gd name="T48" fmla="*/ 275 w 3255"/>
              <a:gd name="T49" fmla="*/ 1005 h 1045"/>
              <a:gd name="T50" fmla="*/ 275 w 3255"/>
              <a:gd name="T51" fmla="*/ 542 h 1045"/>
              <a:gd name="T52" fmla="*/ 307 w 3255"/>
              <a:gd name="T53" fmla="*/ 542 h 1045"/>
              <a:gd name="T54" fmla="*/ 830 w 3255"/>
              <a:gd name="T55" fmla="*/ 542 h 1045"/>
              <a:gd name="T56" fmla="*/ 1353 w 3255"/>
              <a:gd name="T57" fmla="*/ 542 h 1045"/>
              <a:gd name="T58" fmla="*/ 1354 w 3255"/>
              <a:gd name="T59" fmla="*/ 542 h 1045"/>
              <a:gd name="T60" fmla="*/ 2959 w 3255"/>
              <a:gd name="T61" fmla="*/ 542 h 1045"/>
              <a:gd name="T62" fmla="*/ 3255 w 3255"/>
              <a:gd name="T63" fmla="*/ 271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55" h="1045">
                <a:moveTo>
                  <a:pt x="2980" y="0"/>
                </a:moveTo>
                <a:cubicBezTo>
                  <a:pt x="2959" y="0"/>
                  <a:pt x="2959" y="0"/>
                  <a:pt x="2959" y="0"/>
                </a:cubicBezTo>
                <a:cubicBezTo>
                  <a:pt x="2959" y="0"/>
                  <a:pt x="2959" y="0"/>
                  <a:pt x="2959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3" y="0"/>
                  <a:pt x="1353" y="0"/>
                  <a:pt x="1353" y="0"/>
                </a:cubicBezTo>
                <a:cubicBezTo>
                  <a:pt x="1353" y="0"/>
                  <a:pt x="1353" y="0"/>
                  <a:pt x="1353" y="0"/>
                </a:cubicBezTo>
                <a:cubicBezTo>
                  <a:pt x="830" y="0"/>
                  <a:pt x="830" y="0"/>
                  <a:pt x="830" y="0"/>
                </a:cubicBezTo>
                <a:cubicBezTo>
                  <a:pt x="830" y="0"/>
                  <a:pt x="830" y="0"/>
                  <a:pt x="830" y="0"/>
                </a:cubicBezTo>
                <a:cubicBezTo>
                  <a:pt x="830" y="0"/>
                  <a:pt x="830" y="0"/>
                  <a:pt x="830" y="0"/>
                </a:cubicBezTo>
                <a:cubicBezTo>
                  <a:pt x="267" y="0"/>
                  <a:pt x="267" y="0"/>
                  <a:pt x="267" y="0"/>
                </a:cubicBezTo>
                <a:cubicBezTo>
                  <a:pt x="256" y="0"/>
                  <a:pt x="247" y="9"/>
                  <a:pt x="247" y="20"/>
                </a:cubicBezTo>
                <a:cubicBezTo>
                  <a:pt x="247" y="31"/>
                  <a:pt x="256" y="40"/>
                  <a:pt x="267" y="40"/>
                </a:cubicBezTo>
                <a:cubicBezTo>
                  <a:pt x="830" y="40"/>
                  <a:pt x="830" y="40"/>
                  <a:pt x="830" y="40"/>
                </a:cubicBezTo>
                <a:cubicBezTo>
                  <a:pt x="830" y="40"/>
                  <a:pt x="830" y="40"/>
                  <a:pt x="830" y="40"/>
                </a:cubicBezTo>
                <a:cubicBezTo>
                  <a:pt x="830" y="40"/>
                  <a:pt x="830" y="40"/>
                  <a:pt x="830" y="40"/>
                </a:cubicBezTo>
                <a:cubicBezTo>
                  <a:pt x="1353" y="40"/>
                  <a:pt x="1353" y="40"/>
                  <a:pt x="1353" y="40"/>
                </a:cubicBezTo>
                <a:cubicBezTo>
                  <a:pt x="1353" y="40"/>
                  <a:pt x="1353" y="40"/>
                  <a:pt x="1353" y="40"/>
                </a:cubicBezTo>
                <a:cubicBezTo>
                  <a:pt x="1353" y="40"/>
                  <a:pt x="1353" y="40"/>
                  <a:pt x="1354" y="40"/>
                </a:cubicBezTo>
                <a:cubicBezTo>
                  <a:pt x="2959" y="40"/>
                  <a:pt x="2959" y="40"/>
                  <a:pt x="2959" y="40"/>
                </a:cubicBezTo>
                <a:cubicBezTo>
                  <a:pt x="2960" y="40"/>
                  <a:pt x="2962" y="40"/>
                  <a:pt x="2963" y="39"/>
                </a:cubicBezTo>
                <a:cubicBezTo>
                  <a:pt x="2980" y="39"/>
                  <a:pt x="2980" y="39"/>
                  <a:pt x="2980" y="39"/>
                </a:cubicBezTo>
                <a:cubicBezTo>
                  <a:pt x="3110" y="39"/>
                  <a:pt x="3215" y="143"/>
                  <a:pt x="3215" y="271"/>
                </a:cubicBezTo>
                <a:cubicBezTo>
                  <a:pt x="3215" y="399"/>
                  <a:pt x="3110" y="503"/>
                  <a:pt x="2980" y="503"/>
                </a:cubicBezTo>
                <a:cubicBezTo>
                  <a:pt x="2963" y="503"/>
                  <a:pt x="2963" y="503"/>
                  <a:pt x="2963" y="503"/>
                </a:cubicBezTo>
                <a:cubicBezTo>
                  <a:pt x="2962" y="502"/>
                  <a:pt x="2960" y="502"/>
                  <a:pt x="2959" y="502"/>
                </a:cubicBezTo>
                <a:cubicBezTo>
                  <a:pt x="1354" y="502"/>
                  <a:pt x="1354" y="502"/>
                  <a:pt x="1354" y="502"/>
                </a:cubicBezTo>
                <a:cubicBezTo>
                  <a:pt x="1353" y="502"/>
                  <a:pt x="1353" y="502"/>
                  <a:pt x="1353" y="502"/>
                </a:cubicBezTo>
                <a:cubicBezTo>
                  <a:pt x="1353" y="502"/>
                  <a:pt x="1353" y="502"/>
                  <a:pt x="1353" y="502"/>
                </a:cubicBezTo>
                <a:cubicBezTo>
                  <a:pt x="830" y="502"/>
                  <a:pt x="830" y="502"/>
                  <a:pt x="830" y="502"/>
                </a:cubicBezTo>
                <a:cubicBezTo>
                  <a:pt x="830" y="502"/>
                  <a:pt x="830" y="502"/>
                  <a:pt x="830" y="502"/>
                </a:cubicBezTo>
                <a:cubicBezTo>
                  <a:pt x="830" y="502"/>
                  <a:pt x="830" y="502"/>
                  <a:pt x="830" y="502"/>
                </a:cubicBezTo>
                <a:cubicBezTo>
                  <a:pt x="318" y="502"/>
                  <a:pt x="318" y="502"/>
                  <a:pt x="318" y="502"/>
                </a:cubicBezTo>
                <a:cubicBezTo>
                  <a:pt x="307" y="502"/>
                  <a:pt x="307" y="502"/>
                  <a:pt x="307" y="502"/>
                </a:cubicBezTo>
                <a:cubicBezTo>
                  <a:pt x="275" y="502"/>
                  <a:pt x="275" y="502"/>
                  <a:pt x="275" y="502"/>
                </a:cubicBezTo>
                <a:cubicBezTo>
                  <a:pt x="123" y="502"/>
                  <a:pt x="0" y="624"/>
                  <a:pt x="0" y="773"/>
                </a:cubicBezTo>
                <a:cubicBezTo>
                  <a:pt x="0" y="923"/>
                  <a:pt x="123" y="1044"/>
                  <a:pt x="275" y="1044"/>
                </a:cubicBezTo>
                <a:cubicBezTo>
                  <a:pt x="304" y="1044"/>
                  <a:pt x="304" y="1044"/>
                  <a:pt x="304" y="1044"/>
                </a:cubicBezTo>
                <a:cubicBezTo>
                  <a:pt x="305" y="1044"/>
                  <a:pt x="306" y="1045"/>
                  <a:pt x="307" y="1045"/>
                </a:cubicBezTo>
                <a:cubicBezTo>
                  <a:pt x="830" y="1045"/>
                  <a:pt x="830" y="1045"/>
                  <a:pt x="830" y="1045"/>
                </a:cubicBezTo>
                <a:cubicBezTo>
                  <a:pt x="830" y="1045"/>
                  <a:pt x="830" y="1045"/>
                  <a:pt x="830" y="1045"/>
                </a:cubicBezTo>
                <a:cubicBezTo>
                  <a:pt x="830" y="1045"/>
                  <a:pt x="830" y="1045"/>
                  <a:pt x="830" y="1045"/>
                </a:cubicBezTo>
                <a:cubicBezTo>
                  <a:pt x="2988" y="1045"/>
                  <a:pt x="2988" y="1045"/>
                  <a:pt x="2988" y="1045"/>
                </a:cubicBezTo>
                <a:cubicBezTo>
                  <a:pt x="2999" y="1045"/>
                  <a:pt x="3008" y="1036"/>
                  <a:pt x="3008" y="1025"/>
                </a:cubicBezTo>
                <a:cubicBezTo>
                  <a:pt x="3008" y="1014"/>
                  <a:pt x="2999" y="1005"/>
                  <a:pt x="2988" y="1005"/>
                </a:cubicBezTo>
                <a:cubicBezTo>
                  <a:pt x="830" y="1005"/>
                  <a:pt x="830" y="1005"/>
                  <a:pt x="830" y="1005"/>
                </a:cubicBezTo>
                <a:cubicBezTo>
                  <a:pt x="830" y="1005"/>
                  <a:pt x="830" y="1005"/>
                  <a:pt x="830" y="1005"/>
                </a:cubicBezTo>
                <a:cubicBezTo>
                  <a:pt x="830" y="1005"/>
                  <a:pt x="830" y="1005"/>
                  <a:pt x="830" y="1005"/>
                </a:cubicBezTo>
                <a:cubicBezTo>
                  <a:pt x="307" y="1005"/>
                  <a:pt x="307" y="1005"/>
                  <a:pt x="307" y="1005"/>
                </a:cubicBezTo>
                <a:cubicBezTo>
                  <a:pt x="305" y="1005"/>
                  <a:pt x="304" y="1005"/>
                  <a:pt x="303" y="1005"/>
                </a:cubicBezTo>
                <a:cubicBezTo>
                  <a:pt x="275" y="1005"/>
                  <a:pt x="275" y="1005"/>
                  <a:pt x="275" y="1005"/>
                </a:cubicBezTo>
                <a:cubicBezTo>
                  <a:pt x="146" y="1005"/>
                  <a:pt x="40" y="901"/>
                  <a:pt x="40" y="773"/>
                </a:cubicBezTo>
                <a:cubicBezTo>
                  <a:pt x="40" y="645"/>
                  <a:pt x="146" y="542"/>
                  <a:pt x="275" y="542"/>
                </a:cubicBezTo>
                <a:cubicBezTo>
                  <a:pt x="302" y="542"/>
                  <a:pt x="302" y="542"/>
                  <a:pt x="302" y="542"/>
                </a:cubicBezTo>
                <a:cubicBezTo>
                  <a:pt x="303" y="542"/>
                  <a:pt x="305" y="542"/>
                  <a:pt x="307" y="542"/>
                </a:cubicBezTo>
                <a:cubicBezTo>
                  <a:pt x="830" y="542"/>
                  <a:pt x="830" y="542"/>
                  <a:pt x="830" y="542"/>
                </a:cubicBezTo>
                <a:cubicBezTo>
                  <a:pt x="830" y="542"/>
                  <a:pt x="830" y="542"/>
                  <a:pt x="830" y="542"/>
                </a:cubicBezTo>
                <a:cubicBezTo>
                  <a:pt x="830" y="542"/>
                  <a:pt x="830" y="542"/>
                  <a:pt x="830" y="542"/>
                </a:cubicBezTo>
                <a:cubicBezTo>
                  <a:pt x="1353" y="542"/>
                  <a:pt x="1353" y="542"/>
                  <a:pt x="1353" y="542"/>
                </a:cubicBezTo>
                <a:cubicBezTo>
                  <a:pt x="1353" y="542"/>
                  <a:pt x="1353" y="542"/>
                  <a:pt x="1353" y="542"/>
                </a:cubicBezTo>
                <a:cubicBezTo>
                  <a:pt x="1353" y="542"/>
                  <a:pt x="1353" y="542"/>
                  <a:pt x="1354" y="542"/>
                </a:cubicBezTo>
                <a:cubicBezTo>
                  <a:pt x="2938" y="542"/>
                  <a:pt x="2938" y="542"/>
                  <a:pt x="2938" y="542"/>
                </a:cubicBezTo>
                <a:cubicBezTo>
                  <a:pt x="2959" y="542"/>
                  <a:pt x="2959" y="542"/>
                  <a:pt x="2959" y="542"/>
                </a:cubicBezTo>
                <a:cubicBezTo>
                  <a:pt x="2980" y="542"/>
                  <a:pt x="2980" y="542"/>
                  <a:pt x="2980" y="542"/>
                </a:cubicBezTo>
                <a:cubicBezTo>
                  <a:pt x="3132" y="542"/>
                  <a:pt x="3255" y="421"/>
                  <a:pt x="3255" y="271"/>
                </a:cubicBezTo>
                <a:cubicBezTo>
                  <a:pt x="3255" y="122"/>
                  <a:pt x="3132" y="0"/>
                  <a:pt x="298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6" name="Группа 85"/>
          <p:cNvGrpSpPr/>
          <p:nvPr/>
        </p:nvGrpSpPr>
        <p:grpSpPr>
          <a:xfrm>
            <a:off x="1916414" y="549370"/>
            <a:ext cx="1791855" cy="358337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87" name="Нашивка 86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0" name="Пятиугольник 89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220655" y="549370"/>
            <a:ext cx="1791855" cy="358337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92" name="Нашивка 91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ятиугольник 93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8538064" y="549370"/>
            <a:ext cx="1791855" cy="358337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100" name="Нашивка 99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ятиугольник 101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 rot="10800000">
            <a:off x="1916414" y="2246785"/>
            <a:ext cx="1791855" cy="358337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104" name="Нашивка 103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6" name="Пятиугольник 105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7" name="Группа 106"/>
          <p:cNvGrpSpPr/>
          <p:nvPr/>
        </p:nvGrpSpPr>
        <p:grpSpPr>
          <a:xfrm rot="10800000">
            <a:off x="5220655" y="2246786"/>
            <a:ext cx="1791855" cy="358337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108" name="Нашивка 107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ятиугольник 109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/>
        </p:nvGrpSpPr>
        <p:grpSpPr>
          <a:xfrm rot="10800000">
            <a:off x="8538064" y="2246785"/>
            <a:ext cx="1791855" cy="358337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131" name="Нашивка 130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ятиугольник 136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2044552" y="3946198"/>
            <a:ext cx="1791855" cy="358337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139" name="Нашивка 138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ятиугольник 140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4380751" y="3946198"/>
            <a:ext cx="3727938" cy="358337"/>
            <a:chOff x="2728631" y="2228831"/>
            <a:chExt cx="8064011" cy="382167"/>
          </a:xfrm>
          <a:solidFill>
            <a:srgbClr val="053E95"/>
          </a:solidFill>
        </p:grpSpPr>
        <p:sp>
          <p:nvSpPr>
            <p:cNvPr id="143" name="Нашивка 142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ятиугольник 144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8666202" y="3946198"/>
            <a:ext cx="1791855" cy="358337"/>
            <a:chOff x="2728631" y="2228831"/>
            <a:chExt cx="8064011" cy="382167"/>
          </a:xfrm>
          <a:solidFill>
            <a:srgbClr val="039EF0"/>
          </a:solidFill>
        </p:grpSpPr>
        <p:sp>
          <p:nvSpPr>
            <p:cNvPr id="147" name="Нашивка 146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ятиугольник 148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xmlns="" id="{BBD70847-55AC-4093-9B3F-016B9C02E08E}"/>
              </a:ext>
            </a:extLst>
          </p:cNvPr>
          <p:cNvSpPr/>
          <p:nvPr/>
        </p:nvSpPr>
        <p:spPr>
          <a:xfrm>
            <a:off x="2174983" y="574650"/>
            <a:ext cx="1274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13.03.2022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xmlns="" id="{BBD70847-55AC-4093-9B3F-016B9C02E08E}"/>
              </a:ext>
            </a:extLst>
          </p:cNvPr>
          <p:cNvSpPr/>
          <p:nvPr/>
        </p:nvSpPr>
        <p:spPr>
          <a:xfrm>
            <a:off x="5479224" y="574650"/>
            <a:ext cx="1274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15.04.2022</a:t>
            </a:r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xmlns="" id="{BBD70847-55AC-4093-9B3F-016B9C02E08E}"/>
              </a:ext>
            </a:extLst>
          </p:cNvPr>
          <p:cNvSpPr/>
          <p:nvPr/>
        </p:nvSpPr>
        <p:spPr>
          <a:xfrm>
            <a:off x="8796633" y="574650"/>
            <a:ext cx="1274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30.06.2022</a:t>
            </a: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xmlns="" id="{BBD70847-55AC-4093-9B3F-016B9C02E08E}"/>
              </a:ext>
            </a:extLst>
          </p:cNvPr>
          <p:cNvSpPr/>
          <p:nvPr/>
        </p:nvSpPr>
        <p:spPr>
          <a:xfrm>
            <a:off x="8796633" y="2272066"/>
            <a:ext cx="1274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18.08.2022</a:t>
            </a:r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xmlns="" id="{BBD70847-55AC-4093-9B3F-016B9C02E08E}"/>
              </a:ext>
            </a:extLst>
          </p:cNvPr>
          <p:cNvSpPr/>
          <p:nvPr/>
        </p:nvSpPr>
        <p:spPr>
          <a:xfrm>
            <a:off x="5479224" y="2272066"/>
            <a:ext cx="1274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31.08.2022</a:t>
            </a: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xmlns="" id="{BBD70847-55AC-4093-9B3F-016B9C02E08E}"/>
              </a:ext>
            </a:extLst>
          </p:cNvPr>
          <p:cNvSpPr/>
          <p:nvPr/>
        </p:nvSpPr>
        <p:spPr>
          <a:xfrm>
            <a:off x="2174983" y="2272066"/>
            <a:ext cx="1274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25.09.2022</a:t>
            </a: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xmlns="" id="{BBD70847-55AC-4093-9B3F-016B9C02E08E}"/>
              </a:ext>
            </a:extLst>
          </p:cNvPr>
          <p:cNvSpPr/>
          <p:nvPr/>
        </p:nvSpPr>
        <p:spPr>
          <a:xfrm>
            <a:off x="2303121" y="3971478"/>
            <a:ext cx="1274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28.02.2023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xmlns="" id="{BBD70847-55AC-4093-9B3F-016B9C02E08E}"/>
              </a:ext>
            </a:extLst>
          </p:cNvPr>
          <p:cNvSpPr/>
          <p:nvPr/>
        </p:nvSpPr>
        <p:spPr>
          <a:xfrm>
            <a:off x="4558969" y="3971478"/>
            <a:ext cx="3371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28.02.2023  -  30.10.2023</a:t>
            </a: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xmlns="" id="{BBD70847-55AC-4093-9B3F-016B9C02E08E}"/>
              </a:ext>
            </a:extLst>
          </p:cNvPr>
          <p:cNvSpPr/>
          <p:nvPr/>
        </p:nvSpPr>
        <p:spPr>
          <a:xfrm>
            <a:off x="8924771" y="3971478"/>
            <a:ext cx="1274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30.12.2023</a:t>
            </a: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1753299" y="963441"/>
            <a:ext cx="2293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Сформирован состав Межгосударственной рабочей группы</a:t>
            </a: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5057540" y="963441"/>
            <a:ext cx="2293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Подготовлена первая редакции проекта </a:t>
            </a:r>
          </a:p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ТР ЕАЭС</a:t>
            </a: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7551671" y="963441"/>
            <a:ext cx="3939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Сформированы сводные перечни </a:t>
            </a:r>
          </a:p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существенных характеристик по группам строительной продукции и видам базовых требований безопасности</a:t>
            </a:r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8320667" y="2573004"/>
            <a:ext cx="348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Подготовлены проекты перечней международных </a:t>
            </a:r>
          </a:p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и региональных стандартов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3788748" y="2537834"/>
            <a:ext cx="4592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Подготовлен проект программы </a:t>
            </a:r>
          </a:p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 разработке (внесению изменений, пересмотру) межгосударственных стандартов</a:t>
            </a: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1668597" y="2537834"/>
            <a:ext cx="2301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Дополнительные согласования проекта </a:t>
            </a:r>
          </a:p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ТР ЕАЭС</a:t>
            </a: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5018855" y="3464300"/>
            <a:ext cx="2532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Согласование проекта ТР ЕАЭС в рамках Союза</a:t>
            </a: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1834439" y="3464300"/>
            <a:ext cx="2293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Проведение заседания Рабочей группы</a:t>
            </a:r>
            <a:endParaRPr lang="ru-RU" sz="1200" b="1" dirty="0">
              <a:solidFill>
                <a:srgbClr val="292A2B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8306113" y="3460396"/>
            <a:ext cx="2593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ВГС технического регламента в Российской Федерации</a:t>
            </a:r>
          </a:p>
        </p:txBody>
      </p:sp>
      <p:sp>
        <p:nvSpPr>
          <p:cNvPr id="2" name="Номер слайда 98">
            <a:extLst>
              <a:ext uri="{FF2B5EF4-FFF2-40B4-BE49-F238E27FC236}">
                <a16:creationId xmlns:a16="http://schemas.microsoft.com/office/drawing/2014/main" xmlns="" id="{78B19246-4C40-F822-C00B-B01B6C38E861}"/>
              </a:ext>
            </a:extLst>
          </p:cNvPr>
          <p:cNvSpPr txBox="1">
            <a:spLocks/>
          </p:cNvSpPr>
          <p:nvPr/>
        </p:nvSpPr>
        <p:spPr>
          <a:xfrm>
            <a:off x="916618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D21AC03-DBAC-452A-9E4A-6CF77251696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xmlns="" id="{06FF3A55-9095-7F5E-39EA-F0EAE7DE9648}"/>
              </a:ext>
            </a:extLst>
          </p:cNvPr>
          <p:cNvSpPr/>
          <p:nvPr/>
        </p:nvSpPr>
        <p:spPr>
          <a:xfrm>
            <a:off x="318449" y="4387625"/>
            <a:ext cx="11300957" cy="2209723"/>
          </a:xfrm>
          <a:prstGeom prst="parallelogram">
            <a:avLst>
              <a:gd name="adj" fmla="val 34527"/>
            </a:avLst>
          </a:prstGeom>
          <a:solidFill>
            <a:srgbClr val="E8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xmlns="" id="{FB1D6E28-3F20-EB82-A576-D767B560AC73}"/>
              </a:ext>
            </a:extLst>
          </p:cNvPr>
          <p:cNvSpPr/>
          <p:nvPr/>
        </p:nvSpPr>
        <p:spPr>
          <a:xfrm>
            <a:off x="318449" y="4374873"/>
            <a:ext cx="4588527" cy="641888"/>
          </a:xfrm>
          <a:prstGeom prst="parallelogram">
            <a:avLst>
              <a:gd name="adj" fmla="val 33188"/>
            </a:avLst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2B96AF6-0337-034C-3FFE-8298EA175F52}"/>
              </a:ext>
            </a:extLst>
          </p:cNvPr>
          <p:cNvSpPr/>
          <p:nvPr/>
        </p:nvSpPr>
        <p:spPr>
          <a:xfrm>
            <a:off x="1079688" y="4387625"/>
            <a:ext cx="36855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СОГЛАСОВАНИЕ ПРОЕКТА ТР ЕАЭС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В РАМКАХ СОЮЗА</a:t>
            </a:r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xmlns="" id="{6C60F20C-EFC0-ED6F-6D40-F12C7F1803A2}"/>
              </a:ext>
            </a:extLst>
          </p:cNvPr>
          <p:cNvSpPr>
            <a:spLocks noEditPoints="1"/>
          </p:cNvSpPr>
          <p:nvPr/>
        </p:nvSpPr>
        <p:spPr bwMode="auto">
          <a:xfrm>
            <a:off x="703564" y="4461937"/>
            <a:ext cx="261334" cy="248524"/>
          </a:xfrm>
          <a:custGeom>
            <a:avLst/>
            <a:gdLst>
              <a:gd name="T0" fmla="*/ 166 w 204"/>
              <a:gd name="T1" fmla="*/ 90 h 194"/>
              <a:gd name="T2" fmla="*/ 204 w 204"/>
              <a:gd name="T3" fmla="*/ 90 h 194"/>
              <a:gd name="T4" fmla="*/ 102 w 204"/>
              <a:gd name="T5" fmla="*/ 0 h 194"/>
              <a:gd name="T6" fmla="*/ 0 w 204"/>
              <a:gd name="T7" fmla="*/ 90 h 194"/>
              <a:gd name="T8" fmla="*/ 38 w 204"/>
              <a:gd name="T9" fmla="*/ 90 h 194"/>
              <a:gd name="T10" fmla="*/ 38 w 204"/>
              <a:gd name="T11" fmla="*/ 146 h 194"/>
              <a:gd name="T12" fmla="*/ 0 w 204"/>
              <a:gd name="T13" fmla="*/ 146 h 194"/>
              <a:gd name="T14" fmla="*/ 0 w 204"/>
              <a:gd name="T15" fmla="*/ 194 h 194"/>
              <a:gd name="T16" fmla="*/ 200 w 204"/>
              <a:gd name="T17" fmla="*/ 194 h 194"/>
              <a:gd name="T18" fmla="*/ 200 w 204"/>
              <a:gd name="T19" fmla="*/ 146 h 194"/>
              <a:gd name="T20" fmla="*/ 166 w 204"/>
              <a:gd name="T21" fmla="*/ 146 h 194"/>
              <a:gd name="T22" fmla="*/ 166 w 204"/>
              <a:gd name="T23" fmla="*/ 90 h 194"/>
              <a:gd name="T24" fmla="*/ 150 w 204"/>
              <a:gd name="T25" fmla="*/ 146 h 194"/>
              <a:gd name="T26" fmla="*/ 128 w 204"/>
              <a:gd name="T27" fmla="*/ 146 h 194"/>
              <a:gd name="T28" fmla="*/ 128 w 204"/>
              <a:gd name="T29" fmla="*/ 90 h 194"/>
              <a:gd name="T30" fmla="*/ 150 w 204"/>
              <a:gd name="T31" fmla="*/ 90 h 194"/>
              <a:gd name="T32" fmla="*/ 150 w 204"/>
              <a:gd name="T33" fmla="*/ 146 h 194"/>
              <a:gd name="T34" fmla="*/ 112 w 204"/>
              <a:gd name="T35" fmla="*/ 90 h 194"/>
              <a:gd name="T36" fmla="*/ 112 w 204"/>
              <a:gd name="T37" fmla="*/ 146 h 194"/>
              <a:gd name="T38" fmla="*/ 92 w 204"/>
              <a:gd name="T39" fmla="*/ 146 h 194"/>
              <a:gd name="T40" fmla="*/ 92 w 204"/>
              <a:gd name="T41" fmla="*/ 90 h 194"/>
              <a:gd name="T42" fmla="*/ 112 w 204"/>
              <a:gd name="T43" fmla="*/ 90 h 194"/>
              <a:gd name="T44" fmla="*/ 102 w 204"/>
              <a:gd name="T45" fmla="*/ 20 h 194"/>
              <a:gd name="T46" fmla="*/ 166 w 204"/>
              <a:gd name="T47" fmla="*/ 74 h 194"/>
              <a:gd name="T48" fmla="*/ 38 w 204"/>
              <a:gd name="T49" fmla="*/ 74 h 194"/>
              <a:gd name="T50" fmla="*/ 102 w 204"/>
              <a:gd name="T51" fmla="*/ 20 h 194"/>
              <a:gd name="T52" fmla="*/ 54 w 204"/>
              <a:gd name="T53" fmla="*/ 90 h 194"/>
              <a:gd name="T54" fmla="*/ 76 w 204"/>
              <a:gd name="T55" fmla="*/ 90 h 194"/>
              <a:gd name="T56" fmla="*/ 76 w 204"/>
              <a:gd name="T57" fmla="*/ 146 h 194"/>
              <a:gd name="T58" fmla="*/ 54 w 204"/>
              <a:gd name="T59" fmla="*/ 146 h 194"/>
              <a:gd name="T60" fmla="*/ 54 w 204"/>
              <a:gd name="T61" fmla="*/ 90 h 194"/>
              <a:gd name="T62" fmla="*/ 184 w 204"/>
              <a:gd name="T63" fmla="*/ 178 h 194"/>
              <a:gd name="T64" fmla="*/ 16 w 204"/>
              <a:gd name="T65" fmla="*/ 178 h 194"/>
              <a:gd name="T66" fmla="*/ 16 w 204"/>
              <a:gd name="T67" fmla="*/ 162 h 194"/>
              <a:gd name="T68" fmla="*/ 184 w 204"/>
              <a:gd name="T69" fmla="*/ 162 h 194"/>
              <a:gd name="T70" fmla="*/ 184 w 204"/>
              <a:gd name="T71" fmla="*/ 17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4" h="194">
                <a:moveTo>
                  <a:pt x="166" y="90"/>
                </a:moveTo>
                <a:lnTo>
                  <a:pt x="204" y="90"/>
                </a:lnTo>
                <a:lnTo>
                  <a:pt x="102" y="0"/>
                </a:lnTo>
                <a:lnTo>
                  <a:pt x="0" y="90"/>
                </a:lnTo>
                <a:lnTo>
                  <a:pt x="38" y="90"/>
                </a:lnTo>
                <a:lnTo>
                  <a:pt x="38" y="146"/>
                </a:lnTo>
                <a:lnTo>
                  <a:pt x="0" y="146"/>
                </a:lnTo>
                <a:lnTo>
                  <a:pt x="0" y="194"/>
                </a:lnTo>
                <a:lnTo>
                  <a:pt x="200" y="194"/>
                </a:lnTo>
                <a:lnTo>
                  <a:pt x="200" y="146"/>
                </a:lnTo>
                <a:lnTo>
                  <a:pt x="166" y="146"/>
                </a:lnTo>
                <a:lnTo>
                  <a:pt x="166" y="90"/>
                </a:lnTo>
                <a:close/>
                <a:moveTo>
                  <a:pt x="150" y="146"/>
                </a:moveTo>
                <a:lnTo>
                  <a:pt x="128" y="146"/>
                </a:lnTo>
                <a:lnTo>
                  <a:pt x="128" y="90"/>
                </a:lnTo>
                <a:lnTo>
                  <a:pt x="150" y="90"/>
                </a:lnTo>
                <a:lnTo>
                  <a:pt x="150" y="146"/>
                </a:lnTo>
                <a:close/>
                <a:moveTo>
                  <a:pt x="112" y="90"/>
                </a:moveTo>
                <a:lnTo>
                  <a:pt x="112" y="146"/>
                </a:lnTo>
                <a:lnTo>
                  <a:pt x="92" y="146"/>
                </a:lnTo>
                <a:lnTo>
                  <a:pt x="92" y="90"/>
                </a:lnTo>
                <a:lnTo>
                  <a:pt x="112" y="90"/>
                </a:lnTo>
                <a:close/>
                <a:moveTo>
                  <a:pt x="102" y="20"/>
                </a:moveTo>
                <a:lnTo>
                  <a:pt x="166" y="74"/>
                </a:lnTo>
                <a:lnTo>
                  <a:pt x="38" y="74"/>
                </a:lnTo>
                <a:lnTo>
                  <a:pt x="102" y="20"/>
                </a:lnTo>
                <a:close/>
                <a:moveTo>
                  <a:pt x="54" y="90"/>
                </a:moveTo>
                <a:lnTo>
                  <a:pt x="76" y="90"/>
                </a:lnTo>
                <a:lnTo>
                  <a:pt x="76" y="146"/>
                </a:lnTo>
                <a:lnTo>
                  <a:pt x="54" y="146"/>
                </a:lnTo>
                <a:lnTo>
                  <a:pt x="54" y="90"/>
                </a:lnTo>
                <a:close/>
                <a:moveTo>
                  <a:pt x="184" y="178"/>
                </a:moveTo>
                <a:lnTo>
                  <a:pt x="16" y="178"/>
                </a:lnTo>
                <a:lnTo>
                  <a:pt x="16" y="162"/>
                </a:lnTo>
                <a:lnTo>
                  <a:pt x="184" y="162"/>
                </a:lnTo>
                <a:lnTo>
                  <a:pt x="184" y="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5A93B21-EECB-B2BB-8A26-F29C04508651}"/>
              </a:ext>
            </a:extLst>
          </p:cNvPr>
          <p:cNvGrpSpPr/>
          <p:nvPr/>
        </p:nvGrpSpPr>
        <p:grpSpPr>
          <a:xfrm>
            <a:off x="4906976" y="4387625"/>
            <a:ext cx="2634484" cy="641464"/>
            <a:chOff x="4895169" y="4232179"/>
            <a:chExt cx="2634484" cy="64146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F3211CCA-9F71-D710-20DE-CE7132E163BC}"/>
                </a:ext>
              </a:extLst>
            </p:cNvPr>
            <p:cNvSpPr/>
            <p:nvPr/>
          </p:nvSpPr>
          <p:spPr>
            <a:xfrm>
              <a:off x="4895169" y="4411978"/>
              <a:ext cx="26344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Рассмотрение </a:t>
              </a:r>
            </a:p>
            <a:p>
              <a:pPr algn="ctr"/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на Консультативном Комитете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CAE4ED8F-7B26-BF99-8FE8-00F43AF78C37}"/>
                </a:ext>
              </a:extLst>
            </p:cNvPr>
            <p:cNvSpPr/>
            <p:nvPr/>
          </p:nvSpPr>
          <p:spPr>
            <a:xfrm>
              <a:off x="5919282" y="4232179"/>
              <a:ext cx="5559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53E95"/>
                  </a:solidFill>
                  <a:latin typeface="Arial Black" panose="020B0A04020102020204" pitchFamily="34" charset="0"/>
                  <a:ea typeface="Roboto" pitchFamily="2" charset="0"/>
                  <a:cs typeface="Arial" panose="020B0604020202020204" pitchFamily="34" charset="0"/>
                </a:rPr>
                <a:t>3.1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26D03E1-880E-076F-4009-E3FD91EA5A43}"/>
              </a:ext>
            </a:extLst>
          </p:cNvPr>
          <p:cNvGrpSpPr/>
          <p:nvPr/>
        </p:nvGrpSpPr>
        <p:grpSpPr>
          <a:xfrm>
            <a:off x="8344094" y="4385461"/>
            <a:ext cx="2137342" cy="639524"/>
            <a:chOff x="8520838" y="4214488"/>
            <a:chExt cx="2137342" cy="63952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2FED3EF3-D93C-406A-D28E-A3DFD3F630C8}"/>
                </a:ext>
              </a:extLst>
            </p:cNvPr>
            <p:cNvSpPr/>
            <p:nvPr/>
          </p:nvSpPr>
          <p:spPr>
            <a:xfrm>
              <a:off x="8520838" y="4392347"/>
              <a:ext cx="21373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Публичное обсуждение </a:t>
              </a:r>
            </a:p>
            <a:p>
              <a:pPr algn="ctr"/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на сайте Союза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AF892497-C427-5F4C-F47D-49646EA03C08}"/>
                </a:ext>
              </a:extLst>
            </p:cNvPr>
            <p:cNvSpPr/>
            <p:nvPr/>
          </p:nvSpPr>
          <p:spPr>
            <a:xfrm>
              <a:off x="9332751" y="4214488"/>
              <a:ext cx="5559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53E95"/>
                  </a:solidFill>
                  <a:latin typeface="Arial Black" panose="020B0A04020102020204" pitchFamily="34" charset="0"/>
                  <a:ea typeface="Roboto" pitchFamily="2" charset="0"/>
                  <a:cs typeface="Arial" panose="020B0604020202020204" pitchFamily="34" charset="0"/>
                </a:rPr>
                <a:t>3.2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837B9DEB-D141-5A98-A6B0-D8ED8EF8532E}"/>
              </a:ext>
            </a:extLst>
          </p:cNvPr>
          <p:cNvGrpSpPr/>
          <p:nvPr/>
        </p:nvGrpSpPr>
        <p:grpSpPr>
          <a:xfrm>
            <a:off x="1355799" y="5070634"/>
            <a:ext cx="3452342" cy="709114"/>
            <a:chOff x="1236239" y="5056406"/>
            <a:chExt cx="3452342" cy="70911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8567CA3-1CED-EEEE-F612-9CE6D4A9A5E2}"/>
                </a:ext>
              </a:extLst>
            </p:cNvPr>
            <p:cNvSpPr/>
            <p:nvPr/>
          </p:nvSpPr>
          <p:spPr>
            <a:xfrm>
              <a:off x="1236239" y="5303855"/>
              <a:ext cx="34523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Заседание Рабочей группы </a:t>
              </a:r>
            </a:p>
            <a:p>
              <a:pPr algn="ctr"/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по рассмотрению доработанного проекта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0D46D4ED-53A5-D382-0863-087EF031F161}"/>
                </a:ext>
              </a:extLst>
            </p:cNvPr>
            <p:cNvSpPr/>
            <p:nvPr/>
          </p:nvSpPr>
          <p:spPr>
            <a:xfrm>
              <a:off x="2659675" y="5056406"/>
              <a:ext cx="5559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53E95"/>
                  </a:solidFill>
                  <a:latin typeface="Arial Black" panose="020B0A04020102020204" pitchFamily="34" charset="0"/>
                  <a:ea typeface="Roboto" pitchFamily="2" charset="0"/>
                  <a:cs typeface="Arial" panose="020B0604020202020204" pitchFamily="34" charset="0"/>
                </a:rPr>
                <a:t>3.3</a:t>
              </a:r>
            </a:p>
          </p:txBody>
        </p:sp>
      </p:grpSp>
      <p:sp>
        <p:nvSpPr>
          <p:cNvPr id="16" name="Нашивка 110">
            <a:extLst>
              <a:ext uri="{FF2B5EF4-FFF2-40B4-BE49-F238E27FC236}">
                <a16:creationId xmlns:a16="http://schemas.microsoft.com/office/drawing/2014/main" xmlns="" id="{2EAB4CAC-127E-E20E-0742-1ABD3F0BAD89}"/>
              </a:ext>
            </a:extLst>
          </p:cNvPr>
          <p:cNvSpPr/>
          <p:nvPr/>
        </p:nvSpPr>
        <p:spPr>
          <a:xfrm>
            <a:off x="7819632" y="4460432"/>
            <a:ext cx="226582" cy="224397"/>
          </a:xfrm>
          <a:prstGeom prst="chevron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11">
            <a:extLst>
              <a:ext uri="{FF2B5EF4-FFF2-40B4-BE49-F238E27FC236}">
                <a16:creationId xmlns:a16="http://schemas.microsoft.com/office/drawing/2014/main" xmlns="" id="{BD988F45-D3DA-2787-1089-09FEC3BFEC76}"/>
              </a:ext>
            </a:extLst>
          </p:cNvPr>
          <p:cNvSpPr/>
          <p:nvPr/>
        </p:nvSpPr>
        <p:spPr>
          <a:xfrm>
            <a:off x="10793804" y="4460431"/>
            <a:ext cx="226582" cy="224397"/>
          </a:xfrm>
          <a:prstGeom prst="chevron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12">
            <a:extLst>
              <a:ext uri="{FF2B5EF4-FFF2-40B4-BE49-F238E27FC236}">
                <a16:creationId xmlns:a16="http://schemas.microsoft.com/office/drawing/2014/main" xmlns="" id="{B19660AA-8134-A052-13F1-E4719BFDD432}"/>
              </a:ext>
            </a:extLst>
          </p:cNvPr>
          <p:cNvSpPr/>
          <p:nvPr/>
        </p:nvSpPr>
        <p:spPr>
          <a:xfrm>
            <a:off x="1009657" y="5312993"/>
            <a:ext cx="226582" cy="224397"/>
          </a:xfrm>
          <a:prstGeom prst="chevron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BDB994D-D1FE-1E4B-5CB8-2D7378E71582}"/>
              </a:ext>
            </a:extLst>
          </p:cNvPr>
          <p:cNvGrpSpPr/>
          <p:nvPr/>
        </p:nvGrpSpPr>
        <p:grpSpPr>
          <a:xfrm>
            <a:off x="5273843" y="5070634"/>
            <a:ext cx="3501844" cy="709114"/>
            <a:chOff x="5094412" y="5056405"/>
            <a:chExt cx="3501844" cy="709114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11B3C738-EEDA-B9C6-177D-109977E61581}"/>
                </a:ext>
              </a:extLst>
            </p:cNvPr>
            <p:cNvSpPr/>
            <p:nvPr/>
          </p:nvSpPr>
          <p:spPr>
            <a:xfrm>
              <a:off x="5094412" y="5303854"/>
              <a:ext cx="35018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Получение от </a:t>
              </a:r>
              <a:r>
                <a:rPr lang="ru-RU" sz="1200" b="1" dirty="0" err="1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Росстандарта</a:t>
              </a:r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заключения </a:t>
              </a:r>
            </a:p>
            <a:p>
              <a:pPr algn="ctr"/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по метрологической экспертизе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2CA5B675-3A08-0727-5B57-AB964214EE90}"/>
                </a:ext>
              </a:extLst>
            </p:cNvPr>
            <p:cNvSpPr/>
            <p:nvPr/>
          </p:nvSpPr>
          <p:spPr>
            <a:xfrm>
              <a:off x="6567350" y="5056405"/>
              <a:ext cx="5559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53E95"/>
                  </a:solidFill>
                  <a:latin typeface="Arial Black" panose="020B0A04020102020204" pitchFamily="34" charset="0"/>
                  <a:ea typeface="Roboto" pitchFamily="2" charset="0"/>
                  <a:cs typeface="Arial" panose="020B0604020202020204" pitchFamily="34" charset="0"/>
                </a:rPr>
                <a:t>3.4</a:t>
              </a:r>
            </a:p>
          </p:txBody>
        </p:sp>
      </p:grpSp>
      <p:sp>
        <p:nvSpPr>
          <p:cNvPr id="22" name="Нашивка 115">
            <a:extLst>
              <a:ext uri="{FF2B5EF4-FFF2-40B4-BE49-F238E27FC236}">
                <a16:creationId xmlns:a16="http://schemas.microsoft.com/office/drawing/2014/main" xmlns="" id="{F683BF3D-2A29-4516-00B8-510C50926B46}"/>
              </a:ext>
            </a:extLst>
          </p:cNvPr>
          <p:cNvSpPr/>
          <p:nvPr/>
        </p:nvSpPr>
        <p:spPr>
          <a:xfrm>
            <a:off x="4927701" y="5312993"/>
            <a:ext cx="226582" cy="224397"/>
          </a:xfrm>
          <a:prstGeom prst="chevron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BA12B994-3D84-FB61-788E-980DBACB774A}"/>
              </a:ext>
            </a:extLst>
          </p:cNvPr>
          <p:cNvGrpSpPr/>
          <p:nvPr/>
        </p:nvGrpSpPr>
        <p:grpSpPr>
          <a:xfrm>
            <a:off x="9241389" y="5070634"/>
            <a:ext cx="1341363" cy="709114"/>
            <a:chOff x="9166185" y="5037970"/>
            <a:chExt cx="1341363" cy="709114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D3D2E86C-EF0E-023A-7F3B-48F9E68C7805}"/>
                </a:ext>
              </a:extLst>
            </p:cNvPr>
            <p:cNvSpPr/>
            <p:nvPr/>
          </p:nvSpPr>
          <p:spPr>
            <a:xfrm>
              <a:off x="9166185" y="5285419"/>
              <a:ext cx="13413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Рассмотрение ТР в ЕЭК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4F15CD36-F683-C091-E10E-1EE9BF77B05F}"/>
                </a:ext>
              </a:extLst>
            </p:cNvPr>
            <p:cNvSpPr/>
            <p:nvPr/>
          </p:nvSpPr>
          <p:spPr>
            <a:xfrm>
              <a:off x="9558882" y="5037970"/>
              <a:ext cx="5559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53E95"/>
                  </a:solidFill>
                  <a:latin typeface="Arial Black" panose="020B0A04020102020204" pitchFamily="34" charset="0"/>
                  <a:ea typeface="Roboto" pitchFamily="2" charset="0"/>
                  <a:cs typeface="Arial" panose="020B0604020202020204" pitchFamily="34" charset="0"/>
                </a:rPr>
                <a:t>3.5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F4BC322E-6FD5-293E-55F8-3B9618823D82}"/>
              </a:ext>
            </a:extLst>
          </p:cNvPr>
          <p:cNvGrpSpPr/>
          <p:nvPr/>
        </p:nvGrpSpPr>
        <p:grpSpPr>
          <a:xfrm>
            <a:off x="3917865" y="5894559"/>
            <a:ext cx="1558322" cy="697152"/>
            <a:chOff x="1086909" y="5924234"/>
            <a:chExt cx="1558322" cy="697152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0ED6C3F7-838D-A787-B74D-35418998666E}"/>
                </a:ext>
              </a:extLst>
            </p:cNvPr>
            <p:cNvSpPr/>
            <p:nvPr/>
          </p:nvSpPr>
          <p:spPr>
            <a:xfrm>
              <a:off x="1086909" y="6159721"/>
              <a:ext cx="15583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Рассмотрение ТР </a:t>
              </a:r>
            </a:p>
            <a:p>
              <a:pPr algn="ctr"/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членами Союза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4533E784-5C8C-6965-793C-4BE4F9D84DA2}"/>
                </a:ext>
              </a:extLst>
            </p:cNvPr>
            <p:cNvSpPr/>
            <p:nvPr/>
          </p:nvSpPr>
          <p:spPr>
            <a:xfrm>
              <a:off x="1588086" y="5924234"/>
              <a:ext cx="5559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53E95"/>
                  </a:solidFill>
                  <a:latin typeface="Arial Black" panose="020B0A04020102020204" pitchFamily="34" charset="0"/>
                  <a:ea typeface="Roboto" pitchFamily="2" charset="0"/>
                  <a:cs typeface="Arial" panose="020B0604020202020204" pitchFamily="34" charset="0"/>
                </a:rPr>
                <a:t>3.6</a:t>
              </a:r>
            </a:p>
          </p:txBody>
        </p:sp>
      </p:grpSp>
      <p:sp>
        <p:nvSpPr>
          <p:cNvPr id="30" name="Нашивка 121">
            <a:extLst>
              <a:ext uri="{FF2B5EF4-FFF2-40B4-BE49-F238E27FC236}">
                <a16:creationId xmlns:a16="http://schemas.microsoft.com/office/drawing/2014/main" xmlns="" id="{602AB497-C219-EDDA-74B4-0EDD4DA4A2E1}"/>
              </a:ext>
            </a:extLst>
          </p:cNvPr>
          <p:cNvSpPr/>
          <p:nvPr/>
        </p:nvSpPr>
        <p:spPr>
          <a:xfrm>
            <a:off x="8895247" y="5312993"/>
            <a:ext cx="226582" cy="224397"/>
          </a:xfrm>
          <a:prstGeom prst="chevron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122">
            <a:extLst>
              <a:ext uri="{FF2B5EF4-FFF2-40B4-BE49-F238E27FC236}">
                <a16:creationId xmlns:a16="http://schemas.microsoft.com/office/drawing/2014/main" xmlns="" id="{AE837FB8-325F-F916-2103-D65F7C86BF53}"/>
              </a:ext>
            </a:extLst>
          </p:cNvPr>
          <p:cNvSpPr/>
          <p:nvPr/>
        </p:nvSpPr>
        <p:spPr>
          <a:xfrm>
            <a:off x="10702310" y="5312993"/>
            <a:ext cx="226582" cy="224397"/>
          </a:xfrm>
          <a:prstGeom prst="chevron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Нашивка 123">
            <a:extLst>
              <a:ext uri="{FF2B5EF4-FFF2-40B4-BE49-F238E27FC236}">
                <a16:creationId xmlns:a16="http://schemas.microsoft.com/office/drawing/2014/main" xmlns="" id="{4E3826E8-2C67-8F18-F054-BDC5F12744D7}"/>
              </a:ext>
            </a:extLst>
          </p:cNvPr>
          <p:cNvSpPr/>
          <p:nvPr/>
        </p:nvSpPr>
        <p:spPr>
          <a:xfrm>
            <a:off x="3444845" y="6130937"/>
            <a:ext cx="226582" cy="224397"/>
          </a:xfrm>
          <a:prstGeom prst="chevron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Нашивка 124">
            <a:extLst>
              <a:ext uri="{FF2B5EF4-FFF2-40B4-BE49-F238E27FC236}">
                <a16:creationId xmlns:a16="http://schemas.microsoft.com/office/drawing/2014/main" xmlns="" id="{C1DBF7B2-4FE0-1417-FDD6-3EF4617BB590}"/>
              </a:ext>
            </a:extLst>
          </p:cNvPr>
          <p:cNvSpPr/>
          <p:nvPr/>
        </p:nvSpPr>
        <p:spPr>
          <a:xfrm>
            <a:off x="5722625" y="6130937"/>
            <a:ext cx="226582" cy="224397"/>
          </a:xfrm>
          <a:prstGeom prst="chevron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32F6ECDE-6B60-FCD9-AF29-EE70A1A8B3CC}"/>
              </a:ext>
            </a:extLst>
          </p:cNvPr>
          <p:cNvGrpSpPr/>
          <p:nvPr/>
        </p:nvGrpSpPr>
        <p:grpSpPr>
          <a:xfrm>
            <a:off x="6195645" y="5894559"/>
            <a:ext cx="2691630" cy="697152"/>
            <a:chOff x="3063534" y="5890030"/>
            <a:chExt cx="2691630" cy="697152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BCBCB0FF-EC63-D12D-C298-A8E88B765118}"/>
                </a:ext>
              </a:extLst>
            </p:cNvPr>
            <p:cNvSpPr/>
            <p:nvPr/>
          </p:nvSpPr>
          <p:spPr>
            <a:xfrm>
              <a:off x="3063534" y="6125517"/>
              <a:ext cx="26916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Внутригосударственное согласование проекта ТР ЕАЭС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ED8FE8F0-AD7A-8EFB-AAF5-CE8A3157327F}"/>
                </a:ext>
              </a:extLst>
            </p:cNvPr>
            <p:cNvSpPr/>
            <p:nvPr/>
          </p:nvSpPr>
          <p:spPr>
            <a:xfrm>
              <a:off x="4131365" y="5890030"/>
              <a:ext cx="5559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53E95"/>
                  </a:solidFill>
                  <a:latin typeface="Arial Black" panose="020B0A04020102020204" pitchFamily="34" charset="0"/>
                  <a:ea typeface="Roboto" pitchFamily="2" charset="0"/>
                  <a:cs typeface="Arial" panose="020B0604020202020204" pitchFamily="34" charset="0"/>
                </a:rPr>
                <a:t>3.7</a:t>
              </a:r>
            </a:p>
          </p:txBody>
        </p:sp>
      </p:grp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EDAC6C36-72C7-DE24-9A82-EB28800D8CAB}"/>
              </a:ext>
            </a:extLst>
          </p:cNvPr>
          <p:cNvCxnSpPr/>
          <p:nvPr/>
        </p:nvCxnSpPr>
        <p:spPr>
          <a:xfrm>
            <a:off x="4808141" y="5016761"/>
            <a:ext cx="612075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69C146CF-C47F-1166-9B4E-7F3D2CE63356}"/>
              </a:ext>
            </a:extLst>
          </p:cNvPr>
          <p:cNvCxnSpPr/>
          <p:nvPr/>
        </p:nvCxnSpPr>
        <p:spPr>
          <a:xfrm>
            <a:off x="810098" y="5850086"/>
            <a:ext cx="998370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4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96055" y="8320"/>
            <a:ext cx="10743544" cy="8158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КОМПЛЕКТ ДОКУМЕНТОВ ТР ЕАЭС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«О БЕЗОПАСНОСТИ СТРОИТЕЛЬНЫХ МАТЕРИАЛОВ И ИЗДЕЛИЙ»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990461" y="3113784"/>
            <a:ext cx="6385846" cy="3201009"/>
            <a:chOff x="2612047" y="3231351"/>
            <a:chExt cx="6385846" cy="3201009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2675605" y="3395272"/>
              <a:ext cx="6188466" cy="3037088"/>
            </a:xfrm>
            <a:custGeom>
              <a:avLst/>
              <a:gdLst>
                <a:gd name="T0" fmla="*/ 0 w 4344"/>
                <a:gd name="T1" fmla="*/ 2130 h 2130"/>
                <a:gd name="T2" fmla="*/ 2172 w 4344"/>
                <a:gd name="T3" fmla="*/ 0 h 2130"/>
                <a:gd name="T4" fmla="*/ 4344 w 4344"/>
                <a:gd name="T5" fmla="*/ 2130 h 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44" h="2130">
                  <a:moveTo>
                    <a:pt x="0" y="2130"/>
                  </a:moveTo>
                  <a:cubicBezTo>
                    <a:pt x="0" y="954"/>
                    <a:pt x="972" y="0"/>
                    <a:pt x="2172" y="0"/>
                  </a:cubicBezTo>
                  <a:cubicBezTo>
                    <a:pt x="3371" y="0"/>
                    <a:pt x="4344" y="954"/>
                    <a:pt x="4344" y="2130"/>
                  </a:cubicBezTo>
                </a:path>
              </a:pathLst>
            </a:custGeom>
            <a:solidFill>
              <a:schemeClr val="bg1"/>
            </a:solidFill>
            <a:ln w="112713" cap="flat">
              <a:solidFill>
                <a:srgbClr val="053E9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2612047" y="5675094"/>
              <a:ext cx="335285" cy="335285"/>
            </a:xfrm>
            <a:custGeom>
              <a:avLst/>
              <a:gdLst>
                <a:gd name="T0" fmla="*/ 315 w 315"/>
                <a:gd name="T1" fmla="*/ 158 h 315"/>
                <a:gd name="T2" fmla="*/ 312 w 315"/>
                <a:gd name="T3" fmla="*/ 189 h 315"/>
                <a:gd name="T4" fmla="*/ 302 w 315"/>
                <a:gd name="T5" fmla="*/ 219 h 315"/>
                <a:gd name="T6" fmla="*/ 288 w 315"/>
                <a:gd name="T7" fmla="*/ 246 h 315"/>
                <a:gd name="T8" fmla="*/ 268 w 315"/>
                <a:gd name="T9" fmla="*/ 268 h 315"/>
                <a:gd name="T10" fmla="*/ 246 w 315"/>
                <a:gd name="T11" fmla="*/ 288 h 315"/>
                <a:gd name="T12" fmla="*/ 219 w 315"/>
                <a:gd name="T13" fmla="*/ 302 h 315"/>
                <a:gd name="T14" fmla="*/ 189 w 315"/>
                <a:gd name="T15" fmla="*/ 312 h 315"/>
                <a:gd name="T16" fmla="*/ 157 w 315"/>
                <a:gd name="T17" fmla="*/ 315 h 315"/>
                <a:gd name="T18" fmla="*/ 141 w 315"/>
                <a:gd name="T19" fmla="*/ 314 h 315"/>
                <a:gd name="T20" fmla="*/ 110 w 315"/>
                <a:gd name="T21" fmla="*/ 308 h 315"/>
                <a:gd name="T22" fmla="*/ 82 w 315"/>
                <a:gd name="T23" fmla="*/ 295 h 315"/>
                <a:gd name="T24" fmla="*/ 57 w 315"/>
                <a:gd name="T25" fmla="*/ 279 h 315"/>
                <a:gd name="T26" fmla="*/ 35 w 315"/>
                <a:gd name="T27" fmla="*/ 258 h 315"/>
                <a:gd name="T28" fmla="*/ 18 w 315"/>
                <a:gd name="T29" fmla="*/ 233 h 315"/>
                <a:gd name="T30" fmla="*/ 7 w 315"/>
                <a:gd name="T31" fmla="*/ 205 h 315"/>
                <a:gd name="T32" fmla="*/ 0 w 315"/>
                <a:gd name="T33" fmla="*/ 173 h 315"/>
                <a:gd name="T34" fmla="*/ 0 w 315"/>
                <a:gd name="T35" fmla="*/ 158 h 315"/>
                <a:gd name="T36" fmla="*/ 3 w 315"/>
                <a:gd name="T37" fmla="*/ 126 h 315"/>
                <a:gd name="T38" fmla="*/ 11 w 315"/>
                <a:gd name="T39" fmla="*/ 96 h 315"/>
                <a:gd name="T40" fmla="*/ 27 w 315"/>
                <a:gd name="T41" fmla="*/ 69 h 315"/>
                <a:gd name="T42" fmla="*/ 46 w 315"/>
                <a:gd name="T43" fmla="*/ 46 h 315"/>
                <a:gd name="T44" fmla="*/ 69 w 315"/>
                <a:gd name="T45" fmla="*/ 27 h 315"/>
                <a:gd name="T46" fmla="*/ 96 w 315"/>
                <a:gd name="T47" fmla="*/ 11 h 315"/>
                <a:gd name="T48" fmla="*/ 126 w 315"/>
                <a:gd name="T49" fmla="*/ 2 h 315"/>
                <a:gd name="T50" fmla="*/ 157 w 315"/>
                <a:gd name="T51" fmla="*/ 0 h 315"/>
                <a:gd name="T52" fmla="*/ 173 w 315"/>
                <a:gd name="T53" fmla="*/ 0 h 315"/>
                <a:gd name="T54" fmla="*/ 205 w 315"/>
                <a:gd name="T55" fmla="*/ 7 h 315"/>
                <a:gd name="T56" fmla="*/ 233 w 315"/>
                <a:gd name="T57" fmla="*/ 19 h 315"/>
                <a:gd name="T58" fmla="*/ 258 w 315"/>
                <a:gd name="T59" fmla="*/ 35 h 315"/>
                <a:gd name="T60" fmla="*/ 279 w 315"/>
                <a:gd name="T61" fmla="*/ 56 h 315"/>
                <a:gd name="T62" fmla="*/ 297 w 315"/>
                <a:gd name="T63" fmla="*/ 82 h 315"/>
                <a:gd name="T64" fmla="*/ 308 w 315"/>
                <a:gd name="T65" fmla="*/ 110 h 315"/>
                <a:gd name="T66" fmla="*/ 314 w 315"/>
                <a:gd name="T67" fmla="*/ 141 h 315"/>
                <a:gd name="T68" fmla="*/ 315 w 315"/>
                <a:gd name="T69" fmla="*/ 15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315">
                  <a:moveTo>
                    <a:pt x="315" y="158"/>
                  </a:moveTo>
                  <a:lnTo>
                    <a:pt x="315" y="158"/>
                  </a:lnTo>
                  <a:lnTo>
                    <a:pt x="314" y="173"/>
                  </a:lnTo>
                  <a:lnTo>
                    <a:pt x="312" y="189"/>
                  </a:lnTo>
                  <a:lnTo>
                    <a:pt x="308" y="205"/>
                  </a:lnTo>
                  <a:lnTo>
                    <a:pt x="302" y="219"/>
                  </a:lnTo>
                  <a:lnTo>
                    <a:pt x="297" y="233"/>
                  </a:lnTo>
                  <a:lnTo>
                    <a:pt x="288" y="246"/>
                  </a:lnTo>
                  <a:lnTo>
                    <a:pt x="279" y="258"/>
                  </a:lnTo>
                  <a:lnTo>
                    <a:pt x="268" y="268"/>
                  </a:lnTo>
                  <a:lnTo>
                    <a:pt x="258" y="279"/>
                  </a:lnTo>
                  <a:lnTo>
                    <a:pt x="246" y="288"/>
                  </a:lnTo>
                  <a:lnTo>
                    <a:pt x="233" y="295"/>
                  </a:lnTo>
                  <a:lnTo>
                    <a:pt x="219" y="302"/>
                  </a:lnTo>
                  <a:lnTo>
                    <a:pt x="205" y="308"/>
                  </a:lnTo>
                  <a:lnTo>
                    <a:pt x="189" y="312"/>
                  </a:lnTo>
                  <a:lnTo>
                    <a:pt x="173" y="314"/>
                  </a:lnTo>
                  <a:lnTo>
                    <a:pt x="157" y="315"/>
                  </a:lnTo>
                  <a:lnTo>
                    <a:pt x="157" y="315"/>
                  </a:lnTo>
                  <a:lnTo>
                    <a:pt x="141" y="314"/>
                  </a:lnTo>
                  <a:lnTo>
                    <a:pt x="126" y="312"/>
                  </a:lnTo>
                  <a:lnTo>
                    <a:pt x="110" y="308"/>
                  </a:lnTo>
                  <a:lnTo>
                    <a:pt x="96" y="302"/>
                  </a:lnTo>
                  <a:lnTo>
                    <a:pt x="82" y="295"/>
                  </a:lnTo>
                  <a:lnTo>
                    <a:pt x="69" y="288"/>
                  </a:lnTo>
                  <a:lnTo>
                    <a:pt x="57" y="279"/>
                  </a:lnTo>
                  <a:lnTo>
                    <a:pt x="46" y="268"/>
                  </a:lnTo>
                  <a:lnTo>
                    <a:pt x="35" y="258"/>
                  </a:lnTo>
                  <a:lnTo>
                    <a:pt x="27" y="246"/>
                  </a:lnTo>
                  <a:lnTo>
                    <a:pt x="18" y="233"/>
                  </a:lnTo>
                  <a:lnTo>
                    <a:pt x="11" y="219"/>
                  </a:lnTo>
                  <a:lnTo>
                    <a:pt x="7" y="205"/>
                  </a:lnTo>
                  <a:lnTo>
                    <a:pt x="3" y="189"/>
                  </a:lnTo>
                  <a:lnTo>
                    <a:pt x="0" y="173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41"/>
                  </a:lnTo>
                  <a:lnTo>
                    <a:pt x="3" y="126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8" y="82"/>
                  </a:lnTo>
                  <a:lnTo>
                    <a:pt x="27" y="69"/>
                  </a:lnTo>
                  <a:lnTo>
                    <a:pt x="35" y="56"/>
                  </a:lnTo>
                  <a:lnTo>
                    <a:pt x="46" y="46"/>
                  </a:lnTo>
                  <a:lnTo>
                    <a:pt x="57" y="35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1"/>
                  </a:lnTo>
                  <a:lnTo>
                    <a:pt x="110" y="7"/>
                  </a:lnTo>
                  <a:lnTo>
                    <a:pt x="126" y="2"/>
                  </a:lnTo>
                  <a:lnTo>
                    <a:pt x="141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73" y="0"/>
                  </a:lnTo>
                  <a:lnTo>
                    <a:pt x="189" y="2"/>
                  </a:lnTo>
                  <a:lnTo>
                    <a:pt x="205" y="7"/>
                  </a:lnTo>
                  <a:lnTo>
                    <a:pt x="219" y="11"/>
                  </a:lnTo>
                  <a:lnTo>
                    <a:pt x="233" y="19"/>
                  </a:lnTo>
                  <a:lnTo>
                    <a:pt x="246" y="27"/>
                  </a:lnTo>
                  <a:lnTo>
                    <a:pt x="258" y="35"/>
                  </a:lnTo>
                  <a:lnTo>
                    <a:pt x="268" y="46"/>
                  </a:lnTo>
                  <a:lnTo>
                    <a:pt x="279" y="56"/>
                  </a:lnTo>
                  <a:lnTo>
                    <a:pt x="288" y="69"/>
                  </a:lnTo>
                  <a:lnTo>
                    <a:pt x="297" y="82"/>
                  </a:lnTo>
                  <a:lnTo>
                    <a:pt x="302" y="96"/>
                  </a:lnTo>
                  <a:lnTo>
                    <a:pt x="308" y="110"/>
                  </a:lnTo>
                  <a:lnTo>
                    <a:pt x="312" y="126"/>
                  </a:lnTo>
                  <a:lnTo>
                    <a:pt x="314" y="141"/>
                  </a:lnTo>
                  <a:lnTo>
                    <a:pt x="315" y="158"/>
                  </a:lnTo>
                  <a:lnTo>
                    <a:pt x="315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23000" sy="123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3967989" y="3671209"/>
              <a:ext cx="335285" cy="335285"/>
            </a:xfrm>
            <a:custGeom>
              <a:avLst/>
              <a:gdLst>
                <a:gd name="T0" fmla="*/ 315 w 315"/>
                <a:gd name="T1" fmla="*/ 158 h 315"/>
                <a:gd name="T2" fmla="*/ 312 w 315"/>
                <a:gd name="T3" fmla="*/ 189 h 315"/>
                <a:gd name="T4" fmla="*/ 302 w 315"/>
                <a:gd name="T5" fmla="*/ 219 h 315"/>
                <a:gd name="T6" fmla="*/ 288 w 315"/>
                <a:gd name="T7" fmla="*/ 246 h 315"/>
                <a:gd name="T8" fmla="*/ 268 w 315"/>
                <a:gd name="T9" fmla="*/ 268 h 315"/>
                <a:gd name="T10" fmla="*/ 246 w 315"/>
                <a:gd name="T11" fmla="*/ 288 h 315"/>
                <a:gd name="T12" fmla="*/ 219 w 315"/>
                <a:gd name="T13" fmla="*/ 302 h 315"/>
                <a:gd name="T14" fmla="*/ 189 w 315"/>
                <a:gd name="T15" fmla="*/ 312 h 315"/>
                <a:gd name="T16" fmla="*/ 157 w 315"/>
                <a:gd name="T17" fmla="*/ 315 h 315"/>
                <a:gd name="T18" fmla="*/ 141 w 315"/>
                <a:gd name="T19" fmla="*/ 314 h 315"/>
                <a:gd name="T20" fmla="*/ 110 w 315"/>
                <a:gd name="T21" fmla="*/ 308 h 315"/>
                <a:gd name="T22" fmla="*/ 82 w 315"/>
                <a:gd name="T23" fmla="*/ 295 h 315"/>
                <a:gd name="T24" fmla="*/ 57 w 315"/>
                <a:gd name="T25" fmla="*/ 279 h 315"/>
                <a:gd name="T26" fmla="*/ 35 w 315"/>
                <a:gd name="T27" fmla="*/ 258 h 315"/>
                <a:gd name="T28" fmla="*/ 18 w 315"/>
                <a:gd name="T29" fmla="*/ 233 h 315"/>
                <a:gd name="T30" fmla="*/ 7 w 315"/>
                <a:gd name="T31" fmla="*/ 205 h 315"/>
                <a:gd name="T32" fmla="*/ 0 w 315"/>
                <a:gd name="T33" fmla="*/ 173 h 315"/>
                <a:gd name="T34" fmla="*/ 0 w 315"/>
                <a:gd name="T35" fmla="*/ 158 h 315"/>
                <a:gd name="T36" fmla="*/ 3 w 315"/>
                <a:gd name="T37" fmla="*/ 126 h 315"/>
                <a:gd name="T38" fmla="*/ 11 w 315"/>
                <a:gd name="T39" fmla="*/ 96 h 315"/>
                <a:gd name="T40" fmla="*/ 27 w 315"/>
                <a:gd name="T41" fmla="*/ 69 h 315"/>
                <a:gd name="T42" fmla="*/ 46 w 315"/>
                <a:gd name="T43" fmla="*/ 46 h 315"/>
                <a:gd name="T44" fmla="*/ 69 w 315"/>
                <a:gd name="T45" fmla="*/ 27 h 315"/>
                <a:gd name="T46" fmla="*/ 96 w 315"/>
                <a:gd name="T47" fmla="*/ 11 h 315"/>
                <a:gd name="T48" fmla="*/ 126 w 315"/>
                <a:gd name="T49" fmla="*/ 2 h 315"/>
                <a:gd name="T50" fmla="*/ 157 w 315"/>
                <a:gd name="T51" fmla="*/ 0 h 315"/>
                <a:gd name="T52" fmla="*/ 173 w 315"/>
                <a:gd name="T53" fmla="*/ 0 h 315"/>
                <a:gd name="T54" fmla="*/ 205 w 315"/>
                <a:gd name="T55" fmla="*/ 7 h 315"/>
                <a:gd name="T56" fmla="*/ 233 w 315"/>
                <a:gd name="T57" fmla="*/ 19 h 315"/>
                <a:gd name="T58" fmla="*/ 258 w 315"/>
                <a:gd name="T59" fmla="*/ 35 h 315"/>
                <a:gd name="T60" fmla="*/ 279 w 315"/>
                <a:gd name="T61" fmla="*/ 56 h 315"/>
                <a:gd name="T62" fmla="*/ 297 w 315"/>
                <a:gd name="T63" fmla="*/ 82 h 315"/>
                <a:gd name="T64" fmla="*/ 308 w 315"/>
                <a:gd name="T65" fmla="*/ 110 h 315"/>
                <a:gd name="T66" fmla="*/ 314 w 315"/>
                <a:gd name="T67" fmla="*/ 141 h 315"/>
                <a:gd name="T68" fmla="*/ 315 w 315"/>
                <a:gd name="T69" fmla="*/ 15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315">
                  <a:moveTo>
                    <a:pt x="315" y="158"/>
                  </a:moveTo>
                  <a:lnTo>
                    <a:pt x="315" y="158"/>
                  </a:lnTo>
                  <a:lnTo>
                    <a:pt x="314" y="173"/>
                  </a:lnTo>
                  <a:lnTo>
                    <a:pt x="312" y="189"/>
                  </a:lnTo>
                  <a:lnTo>
                    <a:pt x="308" y="205"/>
                  </a:lnTo>
                  <a:lnTo>
                    <a:pt x="302" y="219"/>
                  </a:lnTo>
                  <a:lnTo>
                    <a:pt x="297" y="233"/>
                  </a:lnTo>
                  <a:lnTo>
                    <a:pt x="288" y="246"/>
                  </a:lnTo>
                  <a:lnTo>
                    <a:pt x="279" y="258"/>
                  </a:lnTo>
                  <a:lnTo>
                    <a:pt x="268" y="268"/>
                  </a:lnTo>
                  <a:lnTo>
                    <a:pt x="258" y="279"/>
                  </a:lnTo>
                  <a:lnTo>
                    <a:pt x="246" y="288"/>
                  </a:lnTo>
                  <a:lnTo>
                    <a:pt x="233" y="295"/>
                  </a:lnTo>
                  <a:lnTo>
                    <a:pt x="219" y="302"/>
                  </a:lnTo>
                  <a:lnTo>
                    <a:pt x="205" y="308"/>
                  </a:lnTo>
                  <a:lnTo>
                    <a:pt x="189" y="312"/>
                  </a:lnTo>
                  <a:lnTo>
                    <a:pt x="173" y="314"/>
                  </a:lnTo>
                  <a:lnTo>
                    <a:pt x="157" y="315"/>
                  </a:lnTo>
                  <a:lnTo>
                    <a:pt x="157" y="315"/>
                  </a:lnTo>
                  <a:lnTo>
                    <a:pt x="141" y="314"/>
                  </a:lnTo>
                  <a:lnTo>
                    <a:pt x="126" y="312"/>
                  </a:lnTo>
                  <a:lnTo>
                    <a:pt x="110" y="308"/>
                  </a:lnTo>
                  <a:lnTo>
                    <a:pt x="96" y="302"/>
                  </a:lnTo>
                  <a:lnTo>
                    <a:pt x="82" y="295"/>
                  </a:lnTo>
                  <a:lnTo>
                    <a:pt x="69" y="288"/>
                  </a:lnTo>
                  <a:lnTo>
                    <a:pt x="57" y="279"/>
                  </a:lnTo>
                  <a:lnTo>
                    <a:pt x="46" y="268"/>
                  </a:lnTo>
                  <a:lnTo>
                    <a:pt x="35" y="258"/>
                  </a:lnTo>
                  <a:lnTo>
                    <a:pt x="27" y="246"/>
                  </a:lnTo>
                  <a:lnTo>
                    <a:pt x="18" y="233"/>
                  </a:lnTo>
                  <a:lnTo>
                    <a:pt x="11" y="219"/>
                  </a:lnTo>
                  <a:lnTo>
                    <a:pt x="7" y="205"/>
                  </a:lnTo>
                  <a:lnTo>
                    <a:pt x="3" y="189"/>
                  </a:lnTo>
                  <a:lnTo>
                    <a:pt x="0" y="173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41"/>
                  </a:lnTo>
                  <a:lnTo>
                    <a:pt x="3" y="126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8" y="82"/>
                  </a:lnTo>
                  <a:lnTo>
                    <a:pt x="27" y="69"/>
                  </a:lnTo>
                  <a:lnTo>
                    <a:pt x="35" y="56"/>
                  </a:lnTo>
                  <a:lnTo>
                    <a:pt x="46" y="46"/>
                  </a:lnTo>
                  <a:lnTo>
                    <a:pt x="57" y="35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1"/>
                  </a:lnTo>
                  <a:lnTo>
                    <a:pt x="110" y="7"/>
                  </a:lnTo>
                  <a:lnTo>
                    <a:pt x="126" y="2"/>
                  </a:lnTo>
                  <a:lnTo>
                    <a:pt x="141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73" y="0"/>
                  </a:lnTo>
                  <a:lnTo>
                    <a:pt x="189" y="2"/>
                  </a:lnTo>
                  <a:lnTo>
                    <a:pt x="205" y="7"/>
                  </a:lnTo>
                  <a:lnTo>
                    <a:pt x="219" y="11"/>
                  </a:lnTo>
                  <a:lnTo>
                    <a:pt x="233" y="19"/>
                  </a:lnTo>
                  <a:lnTo>
                    <a:pt x="246" y="27"/>
                  </a:lnTo>
                  <a:lnTo>
                    <a:pt x="258" y="35"/>
                  </a:lnTo>
                  <a:lnTo>
                    <a:pt x="268" y="46"/>
                  </a:lnTo>
                  <a:lnTo>
                    <a:pt x="279" y="56"/>
                  </a:lnTo>
                  <a:lnTo>
                    <a:pt x="288" y="69"/>
                  </a:lnTo>
                  <a:lnTo>
                    <a:pt x="297" y="82"/>
                  </a:lnTo>
                  <a:lnTo>
                    <a:pt x="302" y="96"/>
                  </a:lnTo>
                  <a:lnTo>
                    <a:pt x="308" y="110"/>
                  </a:lnTo>
                  <a:lnTo>
                    <a:pt x="312" y="126"/>
                  </a:lnTo>
                  <a:lnTo>
                    <a:pt x="314" y="141"/>
                  </a:lnTo>
                  <a:lnTo>
                    <a:pt x="315" y="158"/>
                  </a:lnTo>
                  <a:lnTo>
                    <a:pt x="315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23000" sy="123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7236398" y="3671208"/>
              <a:ext cx="335285" cy="335285"/>
            </a:xfrm>
            <a:custGeom>
              <a:avLst/>
              <a:gdLst>
                <a:gd name="T0" fmla="*/ 315 w 315"/>
                <a:gd name="T1" fmla="*/ 158 h 315"/>
                <a:gd name="T2" fmla="*/ 312 w 315"/>
                <a:gd name="T3" fmla="*/ 189 h 315"/>
                <a:gd name="T4" fmla="*/ 302 w 315"/>
                <a:gd name="T5" fmla="*/ 219 h 315"/>
                <a:gd name="T6" fmla="*/ 288 w 315"/>
                <a:gd name="T7" fmla="*/ 246 h 315"/>
                <a:gd name="T8" fmla="*/ 268 w 315"/>
                <a:gd name="T9" fmla="*/ 268 h 315"/>
                <a:gd name="T10" fmla="*/ 246 w 315"/>
                <a:gd name="T11" fmla="*/ 288 h 315"/>
                <a:gd name="T12" fmla="*/ 219 w 315"/>
                <a:gd name="T13" fmla="*/ 302 h 315"/>
                <a:gd name="T14" fmla="*/ 189 w 315"/>
                <a:gd name="T15" fmla="*/ 312 h 315"/>
                <a:gd name="T16" fmla="*/ 157 w 315"/>
                <a:gd name="T17" fmla="*/ 315 h 315"/>
                <a:gd name="T18" fmla="*/ 141 w 315"/>
                <a:gd name="T19" fmla="*/ 314 h 315"/>
                <a:gd name="T20" fmla="*/ 110 w 315"/>
                <a:gd name="T21" fmla="*/ 308 h 315"/>
                <a:gd name="T22" fmla="*/ 82 w 315"/>
                <a:gd name="T23" fmla="*/ 295 h 315"/>
                <a:gd name="T24" fmla="*/ 57 w 315"/>
                <a:gd name="T25" fmla="*/ 279 h 315"/>
                <a:gd name="T26" fmla="*/ 35 w 315"/>
                <a:gd name="T27" fmla="*/ 258 h 315"/>
                <a:gd name="T28" fmla="*/ 18 w 315"/>
                <a:gd name="T29" fmla="*/ 233 h 315"/>
                <a:gd name="T30" fmla="*/ 7 w 315"/>
                <a:gd name="T31" fmla="*/ 205 h 315"/>
                <a:gd name="T32" fmla="*/ 0 w 315"/>
                <a:gd name="T33" fmla="*/ 173 h 315"/>
                <a:gd name="T34" fmla="*/ 0 w 315"/>
                <a:gd name="T35" fmla="*/ 158 h 315"/>
                <a:gd name="T36" fmla="*/ 3 w 315"/>
                <a:gd name="T37" fmla="*/ 126 h 315"/>
                <a:gd name="T38" fmla="*/ 11 w 315"/>
                <a:gd name="T39" fmla="*/ 96 h 315"/>
                <a:gd name="T40" fmla="*/ 27 w 315"/>
                <a:gd name="T41" fmla="*/ 69 h 315"/>
                <a:gd name="T42" fmla="*/ 46 w 315"/>
                <a:gd name="T43" fmla="*/ 46 h 315"/>
                <a:gd name="T44" fmla="*/ 69 w 315"/>
                <a:gd name="T45" fmla="*/ 27 h 315"/>
                <a:gd name="T46" fmla="*/ 96 w 315"/>
                <a:gd name="T47" fmla="*/ 11 h 315"/>
                <a:gd name="T48" fmla="*/ 126 w 315"/>
                <a:gd name="T49" fmla="*/ 2 h 315"/>
                <a:gd name="T50" fmla="*/ 157 w 315"/>
                <a:gd name="T51" fmla="*/ 0 h 315"/>
                <a:gd name="T52" fmla="*/ 173 w 315"/>
                <a:gd name="T53" fmla="*/ 0 h 315"/>
                <a:gd name="T54" fmla="*/ 205 w 315"/>
                <a:gd name="T55" fmla="*/ 7 h 315"/>
                <a:gd name="T56" fmla="*/ 233 w 315"/>
                <a:gd name="T57" fmla="*/ 19 h 315"/>
                <a:gd name="T58" fmla="*/ 258 w 315"/>
                <a:gd name="T59" fmla="*/ 35 h 315"/>
                <a:gd name="T60" fmla="*/ 279 w 315"/>
                <a:gd name="T61" fmla="*/ 56 h 315"/>
                <a:gd name="T62" fmla="*/ 297 w 315"/>
                <a:gd name="T63" fmla="*/ 82 h 315"/>
                <a:gd name="T64" fmla="*/ 308 w 315"/>
                <a:gd name="T65" fmla="*/ 110 h 315"/>
                <a:gd name="T66" fmla="*/ 314 w 315"/>
                <a:gd name="T67" fmla="*/ 141 h 315"/>
                <a:gd name="T68" fmla="*/ 315 w 315"/>
                <a:gd name="T69" fmla="*/ 15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315">
                  <a:moveTo>
                    <a:pt x="315" y="158"/>
                  </a:moveTo>
                  <a:lnTo>
                    <a:pt x="315" y="158"/>
                  </a:lnTo>
                  <a:lnTo>
                    <a:pt x="314" y="173"/>
                  </a:lnTo>
                  <a:lnTo>
                    <a:pt x="312" y="189"/>
                  </a:lnTo>
                  <a:lnTo>
                    <a:pt x="308" y="205"/>
                  </a:lnTo>
                  <a:lnTo>
                    <a:pt x="302" y="219"/>
                  </a:lnTo>
                  <a:lnTo>
                    <a:pt x="297" y="233"/>
                  </a:lnTo>
                  <a:lnTo>
                    <a:pt x="288" y="246"/>
                  </a:lnTo>
                  <a:lnTo>
                    <a:pt x="279" y="258"/>
                  </a:lnTo>
                  <a:lnTo>
                    <a:pt x="268" y="268"/>
                  </a:lnTo>
                  <a:lnTo>
                    <a:pt x="258" y="279"/>
                  </a:lnTo>
                  <a:lnTo>
                    <a:pt x="246" y="288"/>
                  </a:lnTo>
                  <a:lnTo>
                    <a:pt x="233" y="295"/>
                  </a:lnTo>
                  <a:lnTo>
                    <a:pt x="219" y="302"/>
                  </a:lnTo>
                  <a:lnTo>
                    <a:pt x="205" y="308"/>
                  </a:lnTo>
                  <a:lnTo>
                    <a:pt x="189" y="312"/>
                  </a:lnTo>
                  <a:lnTo>
                    <a:pt x="173" y="314"/>
                  </a:lnTo>
                  <a:lnTo>
                    <a:pt x="157" y="315"/>
                  </a:lnTo>
                  <a:lnTo>
                    <a:pt x="157" y="315"/>
                  </a:lnTo>
                  <a:lnTo>
                    <a:pt x="141" y="314"/>
                  </a:lnTo>
                  <a:lnTo>
                    <a:pt x="126" y="312"/>
                  </a:lnTo>
                  <a:lnTo>
                    <a:pt x="110" y="308"/>
                  </a:lnTo>
                  <a:lnTo>
                    <a:pt x="96" y="302"/>
                  </a:lnTo>
                  <a:lnTo>
                    <a:pt x="82" y="295"/>
                  </a:lnTo>
                  <a:lnTo>
                    <a:pt x="69" y="288"/>
                  </a:lnTo>
                  <a:lnTo>
                    <a:pt x="57" y="279"/>
                  </a:lnTo>
                  <a:lnTo>
                    <a:pt x="46" y="268"/>
                  </a:lnTo>
                  <a:lnTo>
                    <a:pt x="35" y="258"/>
                  </a:lnTo>
                  <a:lnTo>
                    <a:pt x="27" y="246"/>
                  </a:lnTo>
                  <a:lnTo>
                    <a:pt x="18" y="233"/>
                  </a:lnTo>
                  <a:lnTo>
                    <a:pt x="11" y="219"/>
                  </a:lnTo>
                  <a:lnTo>
                    <a:pt x="7" y="205"/>
                  </a:lnTo>
                  <a:lnTo>
                    <a:pt x="3" y="189"/>
                  </a:lnTo>
                  <a:lnTo>
                    <a:pt x="0" y="173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41"/>
                  </a:lnTo>
                  <a:lnTo>
                    <a:pt x="3" y="126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8" y="82"/>
                  </a:lnTo>
                  <a:lnTo>
                    <a:pt x="27" y="69"/>
                  </a:lnTo>
                  <a:lnTo>
                    <a:pt x="35" y="56"/>
                  </a:lnTo>
                  <a:lnTo>
                    <a:pt x="46" y="46"/>
                  </a:lnTo>
                  <a:lnTo>
                    <a:pt x="57" y="35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1"/>
                  </a:lnTo>
                  <a:lnTo>
                    <a:pt x="110" y="7"/>
                  </a:lnTo>
                  <a:lnTo>
                    <a:pt x="126" y="2"/>
                  </a:lnTo>
                  <a:lnTo>
                    <a:pt x="141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73" y="0"/>
                  </a:lnTo>
                  <a:lnTo>
                    <a:pt x="189" y="2"/>
                  </a:lnTo>
                  <a:lnTo>
                    <a:pt x="205" y="7"/>
                  </a:lnTo>
                  <a:lnTo>
                    <a:pt x="219" y="11"/>
                  </a:lnTo>
                  <a:lnTo>
                    <a:pt x="233" y="19"/>
                  </a:lnTo>
                  <a:lnTo>
                    <a:pt x="246" y="27"/>
                  </a:lnTo>
                  <a:lnTo>
                    <a:pt x="258" y="35"/>
                  </a:lnTo>
                  <a:lnTo>
                    <a:pt x="268" y="46"/>
                  </a:lnTo>
                  <a:lnTo>
                    <a:pt x="279" y="56"/>
                  </a:lnTo>
                  <a:lnTo>
                    <a:pt x="288" y="69"/>
                  </a:lnTo>
                  <a:lnTo>
                    <a:pt x="297" y="82"/>
                  </a:lnTo>
                  <a:lnTo>
                    <a:pt x="302" y="96"/>
                  </a:lnTo>
                  <a:lnTo>
                    <a:pt x="308" y="110"/>
                  </a:lnTo>
                  <a:lnTo>
                    <a:pt x="312" y="126"/>
                  </a:lnTo>
                  <a:lnTo>
                    <a:pt x="314" y="141"/>
                  </a:lnTo>
                  <a:lnTo>
                    <a:pt x="315" y="158"/>
                  </a:lnTo>
                  <a:lnTo>
                    <a:pt x="315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23000" sy="123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8662608" y="5675093"/>
              <a:ext cx="335285" cy="335285"/>
            </a:xfrm>
            <a:custGeom>
              <a:avLst/>
              <a:gdLst>
                <a:gd name="T0" fmla="*/ 315 w 315"/>
                <a:gd name="T1" fmla="*/ 158 h 315"/>
                <a:gd name="T2" fmla="*/ 312 w 315"/>
                <a:gd name="T3" fmla="*/ 189 h 315"/>
                <a:gd name="T4" fmla="*/ 302 w 315"/>
                <a:gd name="T5" fmla="*/ 219 h 315"/>
                <a:gd name="T6" fmla="*/ 288 w 315"/>
                <a:gd name="T7" fmla="*/ 246 h 315"/>
                <a:gd name="T8" fmla="*/ 268 w 315"/>
                <a:gd name="T9" fmla="*/ 268 h 315"/>
                <a:gd name="T10" fmla="*/ 246 w 315"/>
                <a:gd name="T11" fmla="*/ 288 h 315"/>
                <a:gd name="T12" fmla="*/ 219 w 315"/>
                <a:gd name="T13" fmla="*/ 302 h 315"/>
                <a:gd name="T14" fmla="*/ 189 w 315"/>
                <a:gd name="T15" fmla="*/ 312 h 315"/>
                <a:gd name="T16" fmla="*/ 157 w 315"/>
                <a:gd name="T17" fmla="*/ 315 h 315"/>
                <a:gd name="T18" fmla="*/ 141 w 315"/>
                <a:gd name="T19" fmla="*/ 314 h 315"/>
                <a:gd name="T20" fmla="*/ 110 w 315"/>
                <a:gd name="T21" fmla="*/ 308 h 315"/>
                <a:gd name="T22" fmla="*/ 82 w 315"/>
                <a:gd name="T23" fmla="*/ 295 h 315"/>
                <a:gd name="T24" fmla="*/ 57 w 315"/>
                <a:gd name="T25" fmla="*/ 279 h 315"/>
                <a:gd name="T26" fmla="*/ 35 w 315"/>
                <a:gd name="T27" fmla="*/ 258 h 315"/>
                <a:gd name="T28" fmla="*/ 18 w 315"/>
                <a:gd name="T29" fmla="*/ 233 h 315"/>
                <a:gd name="T30" fmla="*/ 7 w 315"/>
                <a:gd name="T31" fmla="*/ 205 h 315"/>
                <a:gd name="T32" fmla="*/ 0 w 315"/>
                <a:gd name="T33" fmla="*/ 173 h 315"/>
                <a:gd name="T34" fmla="*/ 0 w 315"/>
                <a:gd name="T35" fmla="*/ 158 h 315"/>
                <a:gd name="T36" fmla="*/ 3 w 315"/>
                <a:gd name="T37" fmla="*/ 126 h 315"/>
                <a:gd name="T38" fmla="*/ 11 w 315"/>
                <a:gd name="T39" fmla="*/ 96 h 315"/>
                <a:gd name="T40" fmla="*/ 27 w 315"/>
                <a:gd name="T41" fmla="*/ 69 h 315"/>
                <a:gd name="T42" fmla="*/ 46 w 315"/>
                <a:gd name="T43" fmla="*/ 46 h 315"/>
                <a:gd name="T44" fmla="*/ 69 w 315"/>
                <a:gd name="T45" fmla="*/ 27 h 315"/>
                <a:gd name="T46" fmla="*/ 96 w 315"/>
                <a:gd name="T47" fmla="*/ 11 h 315"/>
                <a:gd name="T48" fmla="*/ 126 w 315"/>
                <a:gd name="T49" fmla="*/ 2 h 315"/>
                <a:gd name="T50" fmla="*/ 157 w 315"/>
                <a:gd name="T51" fmla="*/ 0 h 315"/>
                <a:gd name="T52" fmla="*/ 173 w 315"/>
                <a:gd name="T53" fmla="*/ 0 h 315"/>
                <a:gd name="T54" fmla="*/ 205 w 315"/>
                <a:gd name="T55" fmla="*/ 7 h 315"/>
                <a:gd name="T56" fmla="*/ 233 w 315"/>
                <a:gd name="T57" fmla="*/ 19 h 315"/>
                <a:gd name="T58" fmla="*/ 258 w 315"/>
                <a:gd name="T59" fmla="*/ 35 h 315"/>
                <a:gd name="T60" fmla="*/ 279 w 315"/>
                <a:gd name="T61" fmla="*/ 56 h 315"/>
                <a:gd name="T62" fmla="*/ 297 w 315"/>
                <a:gd name="T63" fmla="*/ 82 h 315"/>
                <a:gd name="T64" fmla="*/ 308 w 315"/>
                <a:gd name="T65" fmla="*/ 110 h 315"/>
                <a:gd name="T66" fmla="*/ 314 w 315"/>
                <a:gd name="T67" fmla="*/ 141 h 315"/>
                <a:gd name="T68" fmla="*/ 315 w 315"/>
                <a:gd name="T69" fmla="*/ 15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315">
                  <a:moveTo>
                    <a:pt x="315" y="158"/>
                  </a:moveTo>
                  <a:lnTo>
                    <a:pt x="315" y="158"/>
                  </a:lnTo>
                  <a:lnTo>
                    <a:pt x="314" y="173"/>
                  </a:lnTo>
                  <a:lnTo>
                    <a:pt x="312" y="189"/>
                  </a:lnTo>
                  <a:lnTo>
                    <a:pt x="308" y="205"/>
                  </a:lnTo>
                  <a:lnTo>
                    <a:pt x="302" y="219"/>
                  </a:lnTo>
                  <a:lnTo>
                    <a:pt x="297" y="233"/>
                  </a:lnTo>
                  <a:lnTo>
                    <a:pt x="288" y="246"/>
                  </a:lnTo>
                  <a:lnTo>
                    <a:pt x="279" y="258"/>
                  </a:lnTo>
                  <a:lnTo>
                    <a:pt x="268" y="268"/>
                  </a:lnTo>
                  <a:lnTo>
                    <a:pt x="258" y="279"/>
                  </a:lnTo>
                  <a:lnTo>
                    <a:pt x="246" y="288"/>
                  </a:lnTo>
                  <a:lnTo>
                    <a:pt x="233" y="295"/>
                  </a:lnTo>
                  <a:lnTo>
                    <a:pt x="219" y="302"/>
                  </a:lnTo>
                  <a:lnTo>
                    <a:pt x="205" y="308"/>
                  </a:lnTo>
                  <a:lnTo>
                    <a:pt x="189" y="312"/>
                  </a:lnTo>
                  <a:lnTo>
                    <a:pt x="173" y="314"/>
                  </a:lnTo>
                  <a:lnTo>
                    <a:pt x="157" y="315"/>
                  </a:lnTo>
                  <a:lnTo>
                    <a:pt x="157" y="315"/>
                  </a:lnTo>
                  <a:lnTo>
                    <a:pt x="141" y="314"/>
                  </a:lnTo>
                  <a:lnTo>
                    <a:pt x="126" y="312"/>
                  </a:lnTo>
                  <a:lnTo>
                    <a:pt x="110" y="308"/>
                  </a:lnTo>
                  <a:lnTo>
                    <a:pt x="96" y="302"/>
                  </a:lnTo>
                  <a:lnTo>
                    <a:pt x="82" y="295"/>
                  </a:lnTo>
                  <a:lnTo>
                    <a:pt x="69" y="288"/>
                  </a:lnTo>
                  <a:lnTo>
                    <a:pt x="57" y="279"/>
                  </a:lnTo>
                  <a:lnTo>
                    <a:pt x="46" y="268"/>
                  </a:lnTo>
                  <a:lnTo>
                    <a:pt x="35" y="258"/>
                  </a:lnTo>
                  <a:lnTo>
                    <a:pt x="27" y="246"/>
                  </a:lnTo>
                  <a:lnTo>
                    <a:pt x="18" y="233"/>
                  </a:lnTo>
                  <a:lnTo>
                    <a:pt x="11" y="219"/>
                  </a:lnTo>
                  <a:lnTo>
                    <a:pt x="7" y="205"/>
                  </a:lnTo>
                  <a:lnTo>
                    <a:pt x="3" y="189"/>
                  </a:lnTo>
                  <a:lnTo>
                    <a:pt x="0" y="173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41"/>
                  </a:lnTo>
                  <a:lnTo>
                    <a:pt x="3" y="126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8" y="82"/>
                  </a:lnTo>
                  <a:lnTo>
                    <a:pt x="27" y="69"/>
                  </a:lnTo>
                  <a:lnTo>
                    <a:pt x="35" y="56"/>
                  </a:lnTo>
                  <a:lnTo>
                    <a:pt x="46" y="46"/>
                  </a:lnTo>
                  <a:lnTo>
                    <a:pt x="57" y="35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1"/>
                  </a:lnTo>
                  <a:lnTo>
                    <a:pt x="110" y="7"/>
                  </a:lnTo>
                  <a:lnTo>
                    <a:pt x="126" y="2"/>
                  </a:lnTo>
                  <a:lnTo>
                    <a:pt x="141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73" y="0"/>
                  </a:lnTo>
                  <a:lnTo>
                    <a:pt x="189" y="2"/>
                  </a:lnTo>
                  <a:lnTo>
                    <a:pt x="205" y="7"/>
                  </a:lnTo>
                  <a:lnTo>
                    <a:pt x="219" y="11"/>
                  </a:lnTo>
                  <a:lnTo>
                    <a:pt x="233" y="19"/>
                  </a:lnTo>
                  <a:lnTo>
                    <a:pt x="246" y="27"/>
                  </a:lnTo>
                  <a:lnTo>
                    <a:pt x="258" y="35"/>
                  </a:lnTo>
                  <a:lnTo>
                    <a:pt x="268" y="46"/>
                  </a:lnTo>
                  <a:lnTo>
                    <a:pt x="279" y="56"/>
                  </a:lnTo>
                  <a:lnTo>
                    <a:pt x="288" y="69"/>
                  </a:lnTo>
                  <a:lnTo>
                    <a:pt x="297" y="82"/>
                  </a:lnTo>
                  <a:lnTo>
                    <a:pt x="302" y="96"/>
                  </a:lnTo>
                  <a:lnTo>
                    <a:pt x="308" y="110"/>
                  </a:lnTo>
                  <a:lnTo>
                    <a:pt x="312" y="126"/>
                  </a:lnTo>
                  <a:lnTo>
                    <a:pt x="314" y="141"/>
                  </a:lnTo>
                  <a:lnTo>
                    <a:pt x="315" y="158"/>
                  </a:lnTo>
                  <a:lnTo>
                    <a:pt x="315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23000" sy="123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5602193" y="3231351"/>
              <a:ext cx="335285" cy="335285"/>
            </a:xfrm>
            <a:custGeom>
              <a:avLst/>
              <a:gdLst>
                <a:gd name="T0" fmla="*/ 315 w 315"/>
                <a:gd name="T1" fmla="*/ 158 h 315"/>
                <a:gd name="T2" fmla="*/ 312 w 315"/>
                <a:gd name="T3" fmla="*/ 189 h 315"/>
                <a:gd name="T4" fmla="*/ 302 w 315"/>
                <a:gd name="T5" fmla="*/ 219 h 315"/>
                <a:gd name="T6" fmla="*/ 288 w 315"/>
                <a:gd name="T7" fmla="*/ 246 h 315"/>
                <a:gd name="T8" fmla="*/ 268 w 315"/>
                <a:gd name="T9" fmla="*/ 268 h 315"/>
                <a:gd name="T10" fmla="*/ 246 w 315"/>
                <a:gd name="T11" fmla="*/ 288 h 315"/>
                <a:gd name="T12" fmla="*/ 219 w 315"/>
                <a:gd name="T13" fmla="*/ 302 h 315"/>
                <a:gd name="T14" fmla="*/ 189 w 315"/>
                <a:gd name="T15" fmla="*/ 312 h 315"/>
                <a:gd name="T16" fmla="*/ 157 w 315"/>
                <a:gd name="T17" fmla="*/ 315 h 315"/>
                <a:gd name="T18" fmla="*/ 141 w 315"/>
                <a:gd name="T19" fmla="*/ 314 h 315"/>
                <a:gd name="T20" fmla="*/ 110 w 315"/>
                <a:gd name="T21" fmla="*/ 308 h 315"/>
                <a:gd name="T22" fmla="*/ 82 w 315"/>
                <a:gd name="T23" fmla="*/ 295 h 315"/>
                <a:gd name="T24" fmla="*/ 57 w 315"/>
                <a:gd name="T25" fmla="*/ 279 h 315"/>
                <a:gd name="T26" fmla="*/ 35 w 315"/>
                <a:gd name="T27" fmla="*/ 258 h 315"/>
                <a:gd name="T28" fmla="*/ 18 w 315"/>
                <a:gd name="T29" fmla="*/ 233 h 315"/>
                <a:gd name="T30" fmla="*/ 7 w 315"/>
                <a:gd name="T31" fmla="*/ 205 h 315"/>
                <a:gd name="T32" fmla="*/ 0 w 315"/>
                <a:gd name="T33" fmla="*/ 173 h 315"/>
                <a:gd name="T34" fmla="*/ 0 w 315"/>
                <a:gd name="T35" fmla="*/ 158 h 315"/>
                <a:gd name="T36" fmla="*/ 3 w 315"/>
                <a:gd name="T37" fmla="*/ 126 h 315"/>
                <a:gd name="T38" fmla="*/ 11 w 315"/>
                <a:gd name="T39" fmla="*/ 96 h 315"/>
                <a:gd name="T40" fmla="*/ 27 w 315"/>
                <a:gd name="T41" fmla="*/ 69 h 315"/>
                <a:gd name="T42" fmla="*/ 46 w 315"/>
                <a:gd name="T43" fmla="*/ 46 h 315"/>
                <a:gd name="T44" fmla="*/ 69 w 315"/>
                <a:gd name="T45" fmla="*/ 27 h 315"/>
                <a:gd name="T46" fmla="*/ 96 w 315"/>
                <a:gd name="T47" fmla="*/ 11 h 315"/>
                <a:gd name="T48" fmla="*/ 126 w 315"/>
                <a:gd name="T49" fmla="*/ 2 h 315"/>
                <a:gd name="T50" fmla="*/ 157 w 315"/>
                <a:gd name="T51" fmla="*/ 0 h 315"/>
                <a:gd name="T52" fmla="*/ 173 w 315"/>
                <a:gd name="T53" fmla="*/ 0 h 315"/>
                <a:gd name="T54" fmla="*/ 205 w 315"/>
                <a:gd name="T55" fmla="*/ 7 h 315"/>
                <a:gd name="T56" fmla="*/ 233 w 315"/>
                <a:gd name="T57" fmla="*/ 19 h 315"/>
                <a:gd name="T58" fmla="*/ 258 w 315"/>
                <a:gd name="T59" fmla="*/ 35 h 315"/>
                <a:gd name="T60" fmla="*/ 279 w 315"/>
                <a:gd name="T61" fmla="*/ 56 h 315"/>
                <a:gd name="T62" fmla="*/ 297 w 315"/>
                <a:gd name="T63" fmla="*/ 82 h 315"/>
                <a:gd name="T64" fmla="*/ 308 w 315"/>
                <a:gd name="T65" fmla="*/ 110 h 315"/>
                <a:gd name="T66" fmla="*/ 314 w 315"/>
                <a:gd name="T67" fmla="*/ 141 h 315"/>
                <a:gd name="T68" fmla="*/ 315 w 315"/>
                <a:gd name="T69" fmla="*/ 15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315">
                  <a:moveTo>
                    <a:pt x="315" y="158"/>
                  </a:moveTo>
                  <a:lnTo>
                    <a:pt x="315" y="158"/>
                  </a:lnTo>
                  <a:lnTo>
                    <a:pt x="314" y="173"/>
                  </a:lnTo>
                  <a:lnTo>
                    <a:pt x="312" y="189"/>
                  </a:lnTo>
                  <a:lnTo>
                    <a:pt x="308" y="205"/>
                  </a:lnTo>
                  <a:lnTo>
                    <a:pt x="302" y="219"/>
                  </a:lnTo>
                  <a:lnTo>
                    <a:pt x="297" y="233"/>
                  </a:lnTo>
                  <a:lnTo>
                    <a:pt x="288" y="246"/>
                  </a:lnTo>
                  <a:lnTo>
                    <a:pt x="279" y="258"/>
                  </a:lnTo>
                  <a:lnTo>
                    <a:pt x="268" y="268"/>
                  </a:lnTo>
                  <a:lnTo>
                    <a:pt x="258" y="279"/>
                  </a:lnTo>
                  <a:lnTo>
                    <a:pt x="246" y="288"/>
                  </a:lnTo>
                  <a:lnTo>
                    <a:pt x="233" y="295"/>
                  </a:lnTo>
                  <a:lnTo>
                    <a:pt x="219" y="302"/>
                  </a:lnTo>
                  <a:lnTo>
                    <a:pt x="205" y="308"/>
                  </a:lnTo>
                  <a:lnTo>
                    <a:pt x="189" y="312"/>
                  </a:lnTo>
                  <a:lnTo>
                    <a:pt x="173" y="314"/>
                  </a:lnTo>
                  <a:lnTo>
                    <a:pt x="157" y="315"/>
                  </a:lnTo>
                  <a:lnTo>
                    <a:pt x="157" y="315"/>
                  </a:lnTo>
                  <a:lnTo>
                    <a:pt x="141" y="314"/>
                  </a:lnTo>
                  <a:lnTo>
                    <a:pt x="126" y="312"/>
                  </a:lnTo>
                  <a:lnTo>
                    <a:pt x="110" y="308"/>
                  </a:lnTo>
                  <a:lnTo>
                    <a:pt x="96" y="302"/>
                  </a:lnTo>
                  <a:lnTo>
                    <a:pt x="82" y="295"/>
                  </a:lnTo>
                  <a:lnTo>
                    <a:pt x="69" y="288"/>
                  </a:lnTo>
                  <a:lnTo>
                    <a:pt x="57" y="279"/>
                  </a:lnTo>
                  <a:lnTo>
                    <a:pt x="46" y="268"/>
                  </a:lnTo>
                  <a:lnTo>
                    <a:pt x="35" y="258"/>
                  </a:lnTo>
                  <a:lnTo>
                    <a:pt x="27" y="246"/>
                  </a:lnTo>
                  <a:lnTo>
                    <a:pt x="18" y="233"/>
                  </a:lnTo>
                  <a:lnTo>
                    <a:pt x="11" y="219"/>
                  </a:lnTo>
                  <a:lnTo>
                    <a:pt x="7" y="205"/>
                  </a:lnTo>
                  <a:lnTo>
                    <a:pt x="3" y="189"/>
                  </a:lnTo>
                  <a:lnTo>
                    <a:pt x="0" y="173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41"/>
                  </a:lnTo>
                  <a:lnTo>
                    <a:pt x="3" y="126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8" y="82"/>
                  </a:lnTo>
                  <a:lnTo>
                    <a:pt x="27" y="69"/>
                  </a:lnTo>
                  <a:lnTo>
                    <a:pt x="35" y="56"/>
                  </a:lnTo>
                  <a:lnTo>
                    <a:pt x="46" y="46"/>
                  </a:lnTo>
                  <a:lnTo>
                    <a:pt x="57" y="35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1"/>
                  </a:lnTo>
                  <a:lnTo>
                    <a:pt x="110" y="7"/>
                  </a:lnTo>
                  <a:lnTo>
                    <a:pt x="126" y="2"/>
                  </a:lnTo>
                  <a:lnTo>
                    <a:pt x="141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73" y="0"/>
                  </a:lnTo>
                  <a:lnTo>
                    <a:pt x="189" y="2"/>
                  </a:lnTo>
                  <a:lnTo>
                    <a:pt x="205" y="7"/>
                  </a:lnTo>
                  <a:lnTo>
                    <a:pt x="219" y="11"/>
                  </a:lnTo>
                  <a:lnTo>
                    <a:pt x="233" y="19"/>
                  </a:lnTo>
                  <a:lnTo>
                    <a:pt x="246" y="27"/>
                  </a:lnTo>
                  <a:lnTo>
                    <a:pt x="258" y="35"/>
                  </a:lnTo>
                  <a:lnTo>
                    <a:pt x="268" y="46"/>
                  </a:lnTo>
                  <a:lnTo>
                    <a:pt x="279" y="56"/>
                  </a:lnTo>
                  <a:lnTo>
                    <a:pt x="288" y="69"/>
                  </a:lnTo>
                  <a:lnTo>
                    <a:pt x="297" y="82"/>
                  </a:lnTo>
                  <a:lnTo>
                    <a:pt x="302" y="96"/>
                  </a:lnTo>
                  <a:lnTo>
                    <a:pt x="308" y="110"/>
                  </a:lnTo>
                  <a:lnTo>
                    <a:pt x="312" y="126"/>
                  </a:lnTo>
                  <a:lnTo>
                    <a:pt x="314" y="141"/>
                  </a:lnTo>
                  <a:lnTo>
                    <a:pt x="315" y="158"/>
                  </a:lnTo>
                  <a:lnTo>
                    <a:pt x="315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23000" sy="123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Номер слайда 98">
            <a:extLst>
              <a:ext uri="{FF2B5EF4-FFF2-40B4-BE49-F238E27FC236}">
                <a16:creationId xmlns:a16="http://schemas.microsoft.com/office/drawing/2014/main" xmlns="" id="{84FD12F2-4EE0-4F8B-9B68-247A8665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3958849" y="4582652"/>
            <a:ext cx="4378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92A2B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ПРОЕКТ ТЕХНИЧЕСКОГО РЕГЛАМЕНТА ЕАЭС </a:t>
            </a:r>
          </a:p>
          <a:p>
            <a:pPr algn="ctr"/>
            <a:r>
              <a:rPr lang="ru-RU" sz="1600" b="1" dirty="0">
                <a:solidFill>
                  <a:srgbClr val="292A2B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«О БЕЗОПАСНОСТИ СТРОИТЕЛЬНЫХ МАТЕРИАЛОВ </a:t>
            </a:r>
          </a:p>
          <a:p>
            <a:pPr algn="ctr"/>
            <a:r>
              <a:rPr lang="ru-RU" sz="1600" b="1" dirty="0">
                <a:solidFill>
                  <a:srgbClr val="292A2B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И ИЗДЕЛИЙ»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602904" y="2411867"/>
            <a:ext cx="4115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Перечень международных и региональных (межгосударственных) стандартов </a:t>
            </a:r>
          </a:p>
          <a:p>
            <a:pPr algn="ctr"/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 существенным характеристикам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8167619" y="2445540"/>
            <a:ext cx="334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Перечень международных </a:t>
            </a:r>
          </a:p>
          <a:p>
            <a:pPr algn="ctr"/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и региональных (межгосударственных) стандартов по методам</a:t>
            </a:r>
          </a:p>
        </p:txBody>
      </p:sp>
      <p:sp>
        <p:nvSpPr>
          <p:cNvPr id="40" name="Параллелограмм 39"/>
          <p:cNvSpPr/>
          <p:nvPr/>
        </p:nvSpPr>
        <p:spPr>
          <a:xfrm>
            <a:off x="5038918" y="1276259"/>
            <a:ext cx="2211801" cy="613996"/>
          </a:xfrm>
          <a:prstGeom prst="parallelogram">
            <a:avLst>
              <a:gd name="adj" fmla="val 33188"/>
            </a:avLst>
          </a:prstGeom>
          <a:solidFill>
            <a:srgbClr val="E8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5334745" y="1352424"/>
            <a:ext cx="1620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Перспективная </a:t>
            </a:r>
          </a:p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программа</a:t>
            </a:r>
          </a:p>
        </p:txBody>
      </p:sp>
      <p:sp>
        <p:nvSpPr>
          <p:cNvPr id="42" name="Овал 41"/>
          <p:cNvSpPr/>
          <p:nvPr/>
        </p:nvSpPr>
        <p:spPr>
          <a:xfrm>
            <a:off x="5065812" y="1461084"/>
            <a:ext cx="169631" cy="169631"/>
          </a:xfrm>
          <a:prstGeom prst="ellipse">
            <a:avLst/>
          </a:prstGeom>
          <a:solidFill>
            <a:srgbClr val="053E95"/>
          </a:solidFill>
          <a:ln>
            <a:solidFill>
              <a:srgbClr val="053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047862" y="1465861"/>
            <a:ext cx="169631" cy="169631"/>
          </a:xfrm>
          <a:prstGeom prst="ellipse">
            <a:avLst/>
          </a:prstGeom>
          <a:solidFill>
            <a:srgbClr val="053E95"/>
          </a:solidFill>
          <a:ln>
            <a:solidFill>
              <a:srgbClr val="053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660875" y="1532837"/>
            <a:ext cx="7179505" cy="466077"/>
            <a:chOff x="2608623" y="1611745"/>
            <a:chExt cx="7179505" cy="3562410"/>
          </a:xfrm>
        </p:grpSpPr>
        <p:cxnSp>
          <p:nvCxnSpPr>
            <p:cNvPr id="45" name="Соединительная линия уступом 44"/>
            <p:cNvCxnSpPr>
              <a:stCxn id="38" idx="0"/>
              <a:endCxn id="42" idx="2"/>
            </p:cNvCxnSpPr>
            <p:nvPr/>
          </p:nvCxnSpPr>
          <p:spPr>
            <a:xfrm rot="5400000" flipH="1" flipV="1">
              <a:off x="2096558" y="2123810"/>
              <a:ext cx="3429067" cy="2404938"/>
            </a:xfrm>
            <a:prstGeom prst="bentConnector2">
              <a:avLst/>
            </a:prstGeom>
            <a:ln>
              <a:solidFill>
                <a:srgbClr val="7F7F7F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Соединительная линия уступом 45"/>
            <p:cNvCxnSpPr>
              <a:stCxn id="39" idx="0"/>
              <a:endCxn id="43" idx="6"/>
            </p:cNvCxnSpPr>
            <p:nvPr/>
          </p:nvCxnSpPr>
          <p:spPr>
            <a:xfrm rot="16200000" flipV="1">
              <a:off x="6704939" y="2090966"/>
              <a:ext cx="3543492" cy="2622886"/>
            </a:xfrm>
            <a:prstGeom prst="bentConnector2">
              <a:avLst/>
            </a:prstGeom>
            <a:ln>
              <a:solidFill>
                <a:srgbClr val="7F7F7F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5630503" y="2230815"/>
            <a:ext cx="10579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Проект ТР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8545812" y="3437843"/>
            <a:ext cx="3559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Уведомление о разработке проекта ТР ЕАЭС СМиИ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431586" y="3346789"/>
            <a:ext cx="3914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Проект Решения Коллегии ЕЭК о переходных положениях ТР ЕАЭС СМиИ</a:t>
            </a:r>
          </a:p>
        </p:txBody>
      </p:sp>
      <p:pic>
        <p:nvPicPr>
          <p:cNvPr id="50" name="Рисунок 49" descr="Открытая папка">
            <a:extLst>
              <a:ext uri="{FF2B5EF4-FFF2-40B4-BE49-F238E27FC236}">
                <a16:creationId xmlns:a16="http://schemas.microsoft.com/office/drawing/2014/main" xmlns="" id="{CEEFA417-6640-2D4F-ADE3-E771A1DCB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47174" y="1922601"/>
            <a:ext cx="388958" cy="388958"/>
          </a:xfrm>
          <a:prstGeom prst="rect">
            <a:avLst/>
          </a:prstGeom>
        </p:spPr>
      </p:pic>
      <p:pic>
        <p:nvPicPr>
          <p:cNvPr id="51" name="Рисунок 50" descr="Иерархия">
            <a:extLst>
              <a:ext uri="{FF2B5EF4-FFF2-40B4-BE49-F238E27FC236}">
                <a16:creationId xmlns:a16="http://schemas.microsoft.com/office/drawing/2014/main" xmlns="" id="{7A3EEA1B-23F5-F44E-A469-DD8491504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17980" y="1914502"/>
            <a:ext cx="485786" cy="485786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9702362" y="2071436"/>
            <a:ext cx="288657" cy="328210"/>
            <a:chOff x="295199" y="1367428"/>
            <a:chExt cx="288657" cy="328210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xmlns="" id="{25E14D25-FE1F-476D-BFB4-F4F66BA93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22" y="1367428"/>
              <a:ext cx="276034" cy="151482"/>
            </a:xfrm>
            <a:custGeom>
              <a:avLst/>
              <a:gdLst>
                <a:gd name="T0" fmla="*/ 1550 w 1638"/>
                <a:gd name="T1" fmla="*/ 0 h 899"/>
                <a:gd name="T2" fmla="*/ 0 w 1638"/>
                <a:gd name="T3" fmla="*/ 899 h 899"/>
                <a:gd name="T4" fmla="*/ 213 w 1638"/>
                <a:gd name="T5" fmla="*/ 213 h 899"/>
                <a:gd name="T6" fmla="*/ 1336 w 1638"/>
                <a:gd name="T7" fmla="*/ 377 h 899"/>
                <a:gd name="T8" fmla="*/ 1325 w 1638"/>
                <a:gd name="T9" fmla="*/ 383 h 899"/>
                <a:gd name="T10" fmla="*/ 1304 w 1638"/>
                <a:gd name="T11" fmla="*/ 400 h 899"/>
                <a:gd name="T12" fmla="*/ 1286 w 1638"/>
                <a:gd name="T13" fmla="*/ 418 h 899"/>
                <a:gd name="T14" fmla="*/ 1270 w 1638"/>
                <a:gd name="T15" fmla="*/ 439 h 899"/>
                <a:gd name="T16" fmla="*/ 1257 w 1638"/>
                <a:gd name="T17" fmla="*/ 461 h 899"/>
                <a:gd name="T18" fmla="*/ 1247 w 1638"/>
                <a:gd name="T19" fmla="*/ 484 h 899"/>
                <a:gd name="T20" fmla="*/ 1240 w 1638"/>
                <a:gd name="T21" fmla="*/ 510 h 899"/>
                <a:gd name="T22" fmla="*/ 1236 w 1638"/>
                <a:gd name="T23" fmla="*/ 537 h 899"/>
                <a:gd name="T24" fmla="*/ 1236 w 1638"/>
                <a:gd name="T25" fmla="*/ 551 h 899"/>
                <a:gd name="T26" fmla="*/ 1240 w 1638"/>
                <a:gd name="T27" fmla="*/ 592 h 899"/>
                <a:gd name="T28" fmla="*/ 1251 w 1638"/>
                <a:gd name="T29" fmla="*/ 629 h 899"/>
                <a:gd name="T30" fmla="*/ 1270 w 1638"/>
                <a:gd name="T31" fmla="*/ 664 h 899"/>
                <a:gd name="T32" fmla="*/ 1295 w 1638"/>
                <a:gd name="T33" fmla="*/ 694 h 899"/>
                <a:gd name="T34" fmla="*/ 1324 w 1638"/>
                <a:gd name="T35" fmla="*/ 718 h 899"/>
                <a:gd name="T36" fmla="*/ 1358 w 1638"/>
                <a:gd name="T37" fmla="*/ 736 h 899"/>
                <a:gd name="T38" fmla="*/ 1396 w 1638"/>
                <a:gd name="T39" fmla="*/ 749 h 899"/>
                <a:gd name="T40" fmla="*/ 1437 w 1638"/>
                <a:gd name="T41" fmla="*/ 753 h 899"/>
                <a:gd name="T42" fmla="*/ 1457 w 1638"/>
                <a:gd name="T43" fmla="*/ 752 h 899"/>
                <a:gd name="T44" fmla="*/ 1497 w 1638"/>
                <a:gd name="T45" fmla="*/ 743 h 899"/>
                <a:gd name="T46" fmla="*/ 1533 w 1638"/>
                <a:gd name="T47" fmla="*/ 728 h 899"/>
                <a:gd name="T48" fmla="*/ 1564 w 1638"/>
                <a:gd name="T49" fmla="*/ 707 h 899"/>
                <a:gd name="T50" fmla="*/ 1592 w 1638"/>
                <a:gd name="T51" fmla="*/ 679 h 899"/>
                <a:gd name="T52" fmla="*/ 1613 w 1638"/>
                <a:gd name="T53" fmla="*/ 647 h 899"/>
                <a:gd name="T54" fmla="*/ 1629 w 1638"/>
                <a:gd name="T55" fmla="*/ 611 h 899"/>
                <a:gd name="T56" fmla="*/ 1637 w 1638"/>
                <a:gd name="T57" fmla="*/ 572 h 899"/>
                <a:gd name="T58" fmla="*/ 1638 w 1638"/>
                <a:gd name="T59" fmla="*/ 551 h 899"/>
                <a:gd name="T60" fmla="*/ 1637 w 1638"/>
                <a:gd name="T61" fmla="*/ 525 h 899"/>
                <a:gd name="T62" fmla="*/ 1632 w 1638"/>
                <a:gd name="T63" fmla="*/ 501 h 899"/>
                <a:gd name="T64" fmla="*/ 1625 w 1638"/>
                <a:gd name="T65" fmla="*/ 477 h 899"/>
                <a:gd name="T66" fmla="*/ 1615 w 1638"/>
                <a:gd name="T67" fmla="*/ 456 h 899"/>
                <a:gd name="T68" fmla="*/ 1601 w 1638"/>
                <a:gd name="T69" fmla="*/ 434 h 899"/>
                <a:gd name="T70" fmla="*/ 1586 w 1638"/>
                <a:gd name="T71" fmla="*/ 416 h 899"/>
                <a:gd name="T72" fmla="*/ 1569 w 1638"/>
                <a:gd name="T73" fmla="*/ 399 h 899"/>
                <a:gd name="T74" fmla="*/ 1550 w 1638"/>
                <a:gd name="T75" fmla="*/ 38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8" h="899">
                  <a:moveTo>
                    <a:pt x="1550" y="384"/>
                  </a:moveTo>
                  <a:lnTo>
                    <a:pt x="155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213" y="899"/>
                  </a:lnTo>
                  <a:lnTo>
                    <a:pt x="213" y="213"/>
                  </a:lnTo>
                  <a:lnTo>
                    <a:pt x="1336" y="213"/>
                  </a:lnTo>
                  <a:lnTo>
                    <a:pt x="1336" y="377"/>
                  </a:lnTo>
                  <a:lnTo>
                    <a:pt x="1336" y="377"/>
                  </a:lnTo>
                  <a:lnTo>
                    <a:pt x="1325" y="383"/>
                  </a:lnTo>
                  <a:lnTo>
                    <a:pt x="1314" y="392"/>
                  </a:lnTo>
                  <a:lnTo>
                    <a:pt x="1304" y="400"/>
                  </a:lnTo>
                  <a:lnTo>
                    <a:pt x="1295" y="408"/>
                  </a:lnTo>
                  <a:lnTo>
                    <a:pt x="1286" y="418"/>
                  </a:lnTo>
                  <a:lnTo>
                    <a:pt x="1277" y="427"/>
                  </a:lnTo>
                  <a:lnTo>
                    <a:pt x="1270" y="439"/>
                  </a:lnTo>
                  <a:lnTo>
                    <a:pt x="1263" y="449"/>
                  </a:lnTo>
                  <a:lnTo>
                    <a:pt x="1257" y="461"/>
                  </a:lnTo>
                  <a:lnTo>
                    <a:pt x="1252" y="472"/>
                  </a:lnTo>
                  <a:lnTo>
                    <a:pt x="1247" y="484"/>
                  </a:lnTo>
                  <a:lnTo>
                    <a:pt x="1243" y="498"/>
                  </a:lnTo>
                  <a:lnTo>
                    <a:pt x="1240" y="510"/>
                  </a:lnTo>
                  <a:lnTo>
                    <a:pt x="1238" y="523"/>
                  </a:lnTo>
                  <a:lnTo>
                    <a:pt x="1236" y="537"/>
                  </a:lnTo>
                  <a:lnTo>
                    <a:pt x="1236" y="551"/>
                  </a:lnTo>
                  <a:lnTo>
                    <a:pt x="1236" y="551"/>
                  </a:lnTo>
                  <a:lnTo>
                    <a:pt x="1237" y="572"/>
                  </a:lnTo>
                  <a:lnTo>
                    <a:pt x="1240" y="592"/>
                  </a:lnTo>
                  <a:lnTo>
                    <a:pt x="1245" y="611"/>
                  </a:lnTo>
                  <a:lnTo>
                    <a:pt x="1251" y="629"/>
                  </a:lnTo>
                  <a:lnTo>
                    <a:pt x="1260" y="647"/>
                  </a:lnTo>
                  <a:lnTo>
                    <a:pt x="1270" y="664"/>
                  </a:lnTo>
                  <a:lnTo>
                    <a:pt x="1282" y="679"/>
                  </a:lnTo>
                  <a:lnTo>
                    <a:pt x="1295" y="694"/>
                  </a:lnTo>
                  <a:lnTo>
                    <a:pt x="1309" y="707"/>
                  </a:lnTo>
                  <a:lnTo>
                    <a:pt x="1324" y="718"/>
                  </a:lnTo>
                  <a:lnTo>
                    <a:pt x="1341" y="728"/>
                  </a:lnTo>
                  <a:lnTo>
                    <a:pt x="1358" y="736"/>
                  </a:lnTo>
                  <a:lnTo>
                    <a:pt x="1377" y="743"/>
                  </a:lnTo>
                  <a:lnTo>
                    <a:pt x="1396" y="749"/>
                  </a:lnTo>
                  <a:lnTo>
                    <a:pt x="1416" y="752"/>
                  </a:lnTo>
                  <a:lnTo>
                    <a:pt x="1437" y="753"/>
                  </a:lnTo>
                  <a:lnTo>
                    <a:pt x="1437" y="753"/>
                  </a:lnTo>
                  <a:lnTo>
                    <a:pt x="1457" y="752"/>
                  </a:lnTo>
                  <a:lnTo>
                    <a:pt x="1478" y="749"/>
                  </a:lnTo>
                  <a:lnTo>
                    <a:pt x="1497" y="743"/>
                  </a:lnTo>
                  <a:lnTo>
                    <a:pt x="1515" y="736"/>
                  </a:lnTo>
                  <a:lnTo>
                    <a:pt x="1533" y="728"/>
                  </a:lnTo>
                  <a:lnTo>
                    <a:pt x="1549" y="718"/>
                  </a:lnTo>
                  <a:lnTo>
                    <a:pt x="1564" y="707"/>
                  </a:lnTo>
                  <a:lnTo>
                    <a:pt x="1579" y="694"/>
                  </a:lnTo>
                  <a:lnTo>
                    <a:pt x="1592" y="679"/>
                  </a:lnTo>
                  <a:lnTo>
                    <a:pt x="1604" y="664"/>
                  </a:lnTo>
                  <a:lnTo>
                    <a:pt x="1613" y="647"/>
                  </a:lnTo>
                  <a:lnTo>
                    <a:pt x="1623" y="629"/>
                  </a:lnTo>
                  <a:lnTo>
                    <a:pt x="1629" y="611"/>
                  </a:lnTo>
                  <a:lnTo>
                    <a:pt x="1634" y="592"/>
                  </a:lnTo>
                  <a:lnTo>
                    <a:pt x="1637" y="572"/>
                  </a:lnTo>
                  <a:lnTo>
                    <a:pt x="1638" y="551"/>
                  </a:lnTo>
                  <a:lnTo>
                    <a:pt x="1638" y="551"/>
                  </a:lnTo>
                  <a:lnTo>
                    <a:pt x="1638" y="538"/>
                  </a:lnTo>
                  <a:lnTo>
                    <a:pt x="1637" y="525"/>
                  </a:lnTo>
                  <a:lnTo>
                    <a:pt x="1635" y="513"/>
                  </a:lnTo>
                  <a:lnTo>
                    <a:pt x="1632" y="501"/>
                  </a:lnTo>
                  <a:lnTo>
                    <a:pt x="1629" y="490"/>
                  </a:lnTo>
                  <a:lnTo>
                    <a:pt x="1625" y="477"/>
                  </a:lnTo>
                  <a:lnTo>
                    <a:pt x="1620" y="466"/>
                  </a:lnTo>
                  <a:lnTo>
                    <a:pt x="1615" y="456"/>
                  </a:lnTo>
                  <a:lnTo>
                    <a:pt x="1608" y="445"/>
                  </a:lnTo>
                  <a:lnTo>
                    <a:pt x="1601" y="434"/>
                  </a:lnTo>
                  <a:lnTo>
                    <a:pt x="1594" y="425"/>
                  </a:lnTo>
                  <a:lnTo>
                    <a:pt x="1586" y="416"/>
                  </a:lnTo>
                  <a:lnTo>
                    <a:pt x="1578" y="407"/>
                  </a:lnTo>
                  <a:lnTo>
                    <a:pt x="1569" y="399"/>
                  </a:lnTo>
                  <a:lnTo>
                    <a:pt x="1559" y="392"/>
                  </a:lnTo>
                  <a:lnTo>
                    <a:pt x="1550" y="384"/>
                  </a:lnTo>
                  <a:lnTo>
                    <a:pt x="1550" y="384"/>
                  </a:lnTo>
                  <a:close/>
                </a:path>
              </a:pathLst>
            </a:custGeom>
            <a:solidFill>
              <a:srgbClr val="053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xmlns="" id="{434A425C-7322-4E71-9F06-88441801E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99" y="1544156"/>
              <a:ext cx="276034" cy="151482"/>
            </a:xfrm>
            <a:custGeom>
              <a:avLst/>
              <a:gdLst>
                <a:gd name="T0" fmla="*/ 302 w 1639"/>
                <a:gd name="T1" fmla="*/ 687 h 900"/>
                <a:gd name="T2" fmla="*/ 302 w 1639"/>
                <a:gd name="T3" fmla="*/ 523 h 900"/>
                <a:gd name="T4" fmla="*/ 324 w 1639"/>
                <a:gd name="T5" fmla="*/ 508 h 900"/>
                <a:gd name="T6" fmla="*/ 343 w 1639"/>
                <a:gd name="T7" fmla="*/ 491 h 900"/>
                <a:gd name="T8" fmla="*/ 361 w 1639"/>
                <a:gd name="T9" fmla="*/ 472 h 900"/>
                <a:gd name="T10" fmla="*/ 375 w 1639"/>
                <a:gd name="T11" fmla="*/ 450 h 900"/>
                <a:gd name="T12" fmla="*/ 387 w 1639"/>
                <a:gd name="T13" fmla="*/ 427 h 900"/>
                <a:gd name="T14" fmla="*/ 395 w 1639"/>
                <a:gd name="T15" fmla="*/ 402 h 900"/>
                <a:gd name="T16" fmla="*/ 401 w 1639"/>
                <a:gd name="T17" fmla="*/ 376 h 900"/>
                <a:gd name="T18" fmla="*/ 402 w 1639"/>
                <a:gd name="T19" fmla="*/ 348 h 900"/>
                <a:gd name="T20" fmla="*/ 401 w 1639"/>
                <a:gd name="T21" fmla="*/ 328 h 900"/>
                <a:gd name="T22" fmla="*/ 394 w 1639"/>
                <a:gd name="T23" fmla="*/ 288 h 900"/>
                <a:gd name="T24" fmla="*/ 379 w 1639"/>
                <a:gd name="T25" fmla="*/ 252 h 900"/>
                <a:gd name="T26" fmla="*/ 356 w 1639"/>
                <a:gd name="T27" fmla="*/ 221 h 900"/>
                <a:gd name="T28" fmla="*/ 330 w 1639"/>
                <a:gd name="T29" fmla="*/ 193 h 900"/>
                <a:gd name="T30" fmla="*/ 297 w 1639"/>
                <a:gd name="T31" fmla="*/ 172 h 900"/>
                <a:gd name="T32" fmla="*/ 261 w 1639"/>
                <a:gd name="T33" fmla="*/ 157 h 900"/>
                <a:gd name="T34" fmla="*/ 222 w 1639"/>
                <a:gd name="T35" fmla="*/ 148 h 900"/>
                <a:gd name="T36" fmla="*/ 201 w 1639"/>
                <a:gd name="T37" fmla="*/ 147 h 900"/>
                <a:gd name="T38" fmla="*/ 160 w 1639"/>
                <a:gd name="T39" fmla="*/ 151 h 900"/>
                <a:gd name="T40" fmla="*/ 123 w 1639"/>
                <a:gd name="T41" fmla="*/ 163 h 900"/>
                <a:gd name="T42" fmla="*/ 89 w 1639"/>
                <a:gd name="T43" fmla="*/ 182 h 900"/>
                <a:gd name="T44" fmla="*/ 59 w 1639"/>
                <a:gd name="T45" fmla="*/ 206 h 900"/>
                <a:gd name="T46" fmla="*/ 35 w 1639"/>
                <a:gd name="T47" fmla="*/ 236 h 900"/>
                <a:gd name="T48" fmla="*/ 15 w 1639"/>
                <a:gd name="T49" fmla="*/ 270 h 900"/>
                <a:gd name="T50" fmla="*/ 4 w 1639"/>
                <a:gd name="T51" fmla="*/ 307 h 900"/>
                <a:gd name="T52" fmla="*/ 0 w 1639"/>
                <a:gd name="T53" fmla="*/ 348 h 900"/>
                <a:gd name="T54" fmla="*/ 0 w 1639"/>
                <a:gd name="T55" fmla="*/ 362 h 900"/>
                <a:gd name="T56" fmla="*/ 4 w 1639"/>
                <a:gd name="T57" fmla="*/ 386 h 900"/>
                <a:gd name="T58" fmla="*/ 10 w 1639"/>
                <a:gd name="T59" fmla="*/ 410 h 900"/>
                <a:gd name="T60" fmla="*/ 18 w 1639"/>
                <a:gd name="T61" fmla="*/ 433 h 900"/>
                <a:gd name="T62" fmla="*/ 31 w 1639"/>
                <a:gd name="T63" fmla="*/ 454 h 900"/>
                <a:gd name="T64" fmla="*/ 44 w 1639"/>
                <a:gd name="T65" fmla="*/ 474 h 900"/>
                <a:gd name="T66" fmla="*/ 60 w 1639"/>
                <a:gd name="T67" fmla="*/ 492 h 900"/>
                <a:gd name="T68" fmla="*/ 79 w 1639"/>
                <a:gd name="T69" fmla="*/ 507 h 900"/>
                <a:gd name="T70" fmla="*/ 89 w 1639"/>
                <a:gd name="T71" fmla="*/ 900 h 900"/>
                <a:gd name="T72" fmla="*/ 1639 w 1639"/>
                <a:gd name="T73" fmla="*/ 0 h 900"/>
                <a:gd name="T74" fmla="*/ 1425 w 1639"/>
                <a:gd name="T75" fmla="*/ 687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9" h="900">
                  <a:moveTo>
                    <a:pt x="1425" y="687"/>
                  </a:moveTo>
                  <a:lnTo>
                    <a:pt x="302" y="687"/>
                  </a:lnTo>
                  <a:lnTo>
                    <a:pt x="302" y="523"/>
                  </a:lnTo>
                  <a:lnTo>
                    <a:pt x="302" y="523"/>
                  </a:lnTo>
                  <a:lnTo>
                    <a:pt x="314" y="516"/>
                  </a:lnTo>
                  <a:lnTo>
                    <a:pt x="324" y="508"/>
                  </a:lnTo>
                  <a:lnTo>
                    <a:pt x="334" y="500"/>
                  </a:lnTo>
                  <a:lnTo>
                    <a:pt x="343" y="491"/>
                  </a:lnTo>
                  <a:lnTo>
                    <a:pt x="352" y="482"/>
                  </a:lnTo>
                  <a:lnTo>
                    <a:pt x="361" y="472"/>
                  </a:lnTo>
                  <a:lnTo>
                    <a:pt x="368" y="461"/>
                  </a:lnTo>
                  <a:lnTo>
                    <a:pt x="375" y="450"/>
                  </a:lnTo>
                  <a:lnTo>
                    <a:pt x="381" y="439"/>
                  </a:lnTo>
                  <a:lnTo>
                    <a:pt x="387" y="427"/>
                  </a:lnTo>
                  <a:lnTo>
                    <a:pt x="391" y="415"/>
                  </a:lnTo>
                  <a:lnTo>
                    <a:pt x="395" y="402"/>
                  </a:lnTo>
                  <a:lnTo>
                    <a:pt x="398" y="389"/>
                  </a:lnTo>
                  <a:lnTo>
                    <a:pt x="401" y="376"/>
                  </a:lnTo>
                  <a:lnTo>
                    <a:pt x="402" y="363"/>
                  </a:lnTo>
                  <a:lnTo>
                    <a:pt x="402" y="348"/>
                  </a:lnTo>
                  <a:lnTo>
                    <a:pt x="402" y="348"/>
                  </a:lnTo>
                  <a:lnTo>
                    <a:pt x="401" y="328"/>
                  </a:lnTo>
                  <a:lnTo>
                    <a:pt x="398" y="307"/>
                  </a:lnTo>
                  <a:lnTo>
                    <a:pt x="394" y="288"/>
                  </a:lnTo>
                  <a:lnTo>
                    <a:pt x="387" y="270"/>
                  </a:lnTo>
                  <a:lnTo>
                    <a:pt x="379" y="252"/>
                  </a:lnTo>
                  <a:lnTo>
                    <a:pt x="369" y="236"/>
                  </a:lnTo>
                  <a:lnTo>
                    <a:pt x="356" y="221"/>
                  </a:lnTo>
                  <a:lnTo>
                    <a:pt x="344" y="206"/>
                  </a:lnTo>
                  <a:lnTo>
                    <a:pt x="330" y="193"/>
                  </a:lnTo>
                  <a:lnTo>
                    <a:pt x="314" y="182"/>
                  </a:lnTo>
                  <a:lnTo>
                    <a:pt x="297" y="172"/>
                  </a:lnTo>
                  <a:lnTo>
                    <a:pt x="280" y="163"/>
                  </a:lnTo>
                  <a:lnTo>
                    <a:pt x="261" y="157"/>
                  </a:lnTo>
                  <a:lnTo>
                    <a:pt x="242" y="151"/>
                  </a:lnTo>
                  <a:lnTo>
                    <a:pt x="222" y="148"/>
                  </a:lnTo>
                  <a:lnTo>
                    <a:pt x="201" y="147"/>
                  </a:lnTo>
                  <a:lnTo>
                    <a:pt x="201" y="147"/>
                  </a:lnTo>
                  <a:lnTo>
                    <a:pt x="181" y="148"/>
                  </a:lnTo>
                  <a:lnTo>
                    <a:pt x="160" y="151"/>
                  </a:lnTo>
                  <a:lnTo>
                    <a:pt x="142" y="157"/>
                  </a:lnTo>
                  <a:lnTo>
                    <a:pt x="123" y="163"/>
                  </a:lnTo>
                  <a:lnTo>
                    <a:pt x="105" y="172"/>
                  </a:lnTo>
                  <a:lnTo>
                    <a:pt x="89" y="182"/>
                  </a:lnTo>
                  <a:lnTo>
                    <a:pt x="74" y="193"/>
                  </a:lnTo>
                  <a:lnTo>
                    <a:pt x="59" y="206"/>
                  </a:lnTo>
                  <a:lnTo>
                    <a:pt x="46" y="221"/>
                  </a:lnTo>
                  <a:lnTo>
                    <a:pt x="35" y="236"/>
                  </a:lnTo>
                  <a:lnTo>
                    <a:pt x="25" y="252"/>
                  </a:lnTo>
                  <a:lnTo>
                    <a:pt x="15" y="270"/>
                  </a:lnTo>
                  <a:lnTo>
                    <a:pt x="9" y="288"/>
                  </a:lnTo>
                  <a:lnTo>
                    <a:pt x="4" y="307"/>
                  </a:lnTo>
                  <a:lnTo>
                    <a:pt x="1" y="328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0" y="362"/>
                  </a:lnTo>
                  <a:lnTo>
                    <a:pt x="2" y="374"/>
                  </a:lnTo>
                  <a:lnTo>
                    <a:pt x="4" y="386"/>
                  </a:lnTo>
                  <a:lnTo>
                    <a:pt x="6" y="398"/>
                  </a:lnTo>
                  <a:lnTo>
                    <a:pt x="10" y="410"/>
                  </a:lnTo>
                  <a:lnTo>
                    <a:pt x="14" y="422"/>
                  </a:lnTo>
                  <a:lnTo>
                    <a:pt x="18" y="433"/>
                  </a:lnTo>
                  <a:lnTo>
                    <a:pt x="25" y="444"/>
                  </a:lnTo>
                  <a:lnTo>
                    <a:pt x="31" y="454"/>
                  </a:lnTo>
                  <a:lnTo>
                    <a:pt x="37" y="465"/>
                  </a:lnTo>
                  <a:lnTo>
                    <a:pt x="44" y="474"/>
                  </a:lnTo>
                  <a:lnTo>
                    <a:pt x="52" y="483"/>
                  </a:lnTo>
                  <a:lnTo>
                    <a:pt x="60" y="492"/>
                  </a:lnTo>
                  <a:lnTo>
                    <a:pt x="69" y="500"/>
                  </a:lnTo>
                  <a:lnTo>
                    <a:pt x="79" y="507"/>
                  </a:lnTo>
                  <a:lnTo>
                    <a:pt x="89" y="514"/>
                  </a:lnTo>
                  <a:lnTo>
                    <a:pt x="89" y="900"/>
                  </a:lnTo>
                  <a:lnTo>
                    <a:pt x="1639" y="900"/>
                  </a:lnTo>
                  <a:lnTo>
                    <a:pt x="1639" y="0"/>
                  </a:lnTo>
                  <a:lnTo>
                    <a:pt x="1425" y="0"/>
                  </a:lnTo>
                  <a:lnTo>
                    <a:pt x="1425" y="687"/>
                  </a:lnTo>
                  <a:close/>
                </a:path>
              </a:pathLst>
            </a:custGeom>
            <a:solidFill>
              <a:srgbClr val="053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CE15E660-3CA6-91B2-7BD6-FD7AED5E2DE7}"/>
              </a:ext>
            </a:extLst>
          </p:cNvPr>
          <p:cNvSpPr/>
          <p:nvPr/>
        </p:nvSpPr>
        <p:spPr>
          <a:xfrm>
            <a:off x="-159433" y="4097227"/>
            <a:ext cx="38465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Проект Решения Коллегии ЕЭК о Перечнях международных и региональных (межгосударственных) стандартов </a:t>
            </a:r>
          </a:p>
          <a:p>
            <a:pPr algn="ctr"/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 существенным характеристикам</a:t>
            </a:r>
          </a:p>
          <a:p>
            <a:pPr algn="ctr"/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И методам и правилам 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C23BC216-DDE6-713A-4533-BEA966FCA375}"/>
              </a:ext>
            </a:extLst>
          </p:cNvPr>
          <p:cNvSpPr/>
          <p:nvPr/>
        </p:nvSpPr>
        <p:spPr>
          <a:xfrm>
            <a:off x="120515" y="5494338"/>
            <a:ext cx="293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Проект Решения Совета ЕЭК об утверждении ТР ЕАЭС СМиИ </a:t>
            </a:r>
          </a:p>
        </p:txBody>
      </p:sp>
      <p:grpSp>
        <p:nvGrpSpPr>
          <p:cNvPr id="75" name="Group 4">
            <a:extLst>
              <a:ext uri="{FF2B5EF4-FFF2-40B4-BE49-F238E27FC236}">
                <a16:creationId xmlns:a16="http://schemas.microsoft.com/office/drawing/2014/main" xmlns="" id="{D00404FB-AF97-D4C7-2BB3-49EC8CB4ED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29" y="5255634"/>
            <a:ext cx="196851" cy="196851"/>
            <a:chOff x="1122" y="948"/>
            <a:chExt cx="124" cy="124"/>
          </a:xfrm>
          <a:solidFill>
            <a:srgbClr val="053E95"/>
          </a:solidFill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xmlns="" id="{07176BC2-0E86-C05E-79CD-6E2ABD3C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948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24 w 43"/>
                <a:gd name="T3" fmla="*/ 43 h 43"/>
                <a:gd name="T4" fmla="*/ 0 w 43"/>
                <a:gd name="T5" fmla="*/ 19 h 43"/>
                <a:gd name="T6" fmla="*/ 18 w 43"/>
                <a:gd name="T7" fmla="*/ 3 h 43"/>
                <a:gd name="T8" fmla="*/ 18 w 43"/>
                <a:gd name="T9" fmla="*/ 3 h 43"/>
                <a:gd name="T10" fmla="*/ 21 w 43"/>
                <a:gd name="T11" fmla="*/ 0 h 43"/>
                <a:gd name="T12" fmla="*/ 24 w 43"/>
                <a:gd name="T13" fmla="*/ 3 h 43"/>
                <a:gd name="T14" fmla="*/ 43 w 43"/>
                <a:gd name="T15" fmla="*/ 19 h 43"/>
                <a:gd name="T16" fmla="*/ 43 w 43"/>
                <a:gd name="T17" fmla="*/ 19 h 43"/>
                <a:gd name="T18" fmla="*/ 43 w 43"/>
                <a:gd name="T19" fmla="*/ 22 h 43"/>
                <a:gd name="T20" fmla="*/ 43 w 43"/>
                <a:gd name="T21" fmla="*/ 28 h 43"/>
                <a:gd name="T22" fmla="*/ 43 w 43"/>
                <a:gd name="T2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3">
                  <a:moveTo>
                    <a:pt x="43" y="28"/>
                  </a:moveTo>
                  <a:lnTo>
                    <a:pt x="24" y="43"/>
                  </a:lnTo>
                  <a:lnTo>
                    <a:pt x="0" y="19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2"/>
                  </a:lnTo>
                  <a:lnTo>
                    <a:pt x="43" y="28"/>
                  </a:lnTo>
                  <a:lnTo>
                    <a:pt x="4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xmlns="" id="{A635C071-6615-81DE-B8C3-A99F21271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982"/>
              <a:ext cx="90" cy="90"/>
            </a:xfrm>
            <a:custGeom>
              <a:avLst/>
              <a:gdLst>
                <a:gd name="T0" fmla="*/ 65 w 90"/>
                <a:gd name="T1" fmla="*/ 0 h 90"/>
                <a:gd name="T2" fmla="*/ 90 w 90"/>
                <a:gd name="T3" fmla="*/ 25 h 90"/>
                <a:gd name="T4" fmla="*/ 31 w 90"/>
                <a:gd name="T5" fmla="*/ 84 h 90"/>
                <a:gd name="T6" fmla="*/ 0 w 90"/>
                <a:gd name="T7" fmla="*/ 90 h 90"/>
                <a:gd name="T8" fmla="*/ 6 w 90"/>
                <a:gd name="T9" fmla="*/ 59 h 90"/>
                <a:gd name="T10" fmla="*/ 65 w 9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0">
                  <a:moveTo>
                    <a:pt x="65" y="0"/>
                  </a:moveTo>
                  <a:lnTo>
                    <a:pt x="90" y="25"/>
                  </a:lnTo>
                  <a:lnTo>
                    <a:pt x="31" y="84"/>
                  </a:lnTo>
                  <a:lnTo>
                    <a:pt x="0" y="90"/>
                  </a:lnTo>
                  <a:lnTo>
                    <a:pt x="6" y="59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935B406E-E60B-A557-3CF5-82BBDDC08559}"/>
              </a:ext>
            </a:extLst>
          </p:cNvPr>
          <p:cNvSpPr/>
          <p:nvPr/>
        </p:nvSpPr>
        <p:spPr>
          <a:xfrm>
            <a:off x="9282602" y="4340197"/>
            <a:ext cx="2793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Пояснительная записка к проекту ТР ЕАЭС СМиИ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31D7B486-1537-1D80-44B1-B87F884702A9}"/>
              </a:ext>
            </a:extLst>
          </p:cNvPr>
          <p:cNvSpPr/>
          <p:nvPr/>
        </p:nvSpPr>
        <p:spPr>
          <a:xfrm>
            <a:off x="9450654" y="5176320"/>
            <a:ext cx="2654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Пояснительная записка </a:t>
            </a:r>
          </a:p>
          <a:p>
            <a:pPr algn="ctr"/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к проектам перечней стандартов необходимых для применения и исполнения требований ТР ЕАЭС СМиИ</a:t>
            </a:r>
          </a:p>
        </p:txBody>
      </p:sp>
      <p:sp>
        <p:nvSpPr>
          <p:cNvPr id="86" name="Freeform 21"/>
          <p:cNvSpPr>
            <a:spLocks/>
          </p:cNvSpPr>
          <p:nvPr/>
        </p:nvSpPr>
        <p:spPr bwMode="auto">
          <a:xfrm>
            <a:off x="3415395" y="4428141"/>
            <a:ext cx="335285" cy="335285"/>
          </a:xfrm>
          <a:custGeom>
            <a:avLst/>
            <a:gdLst>
              <a:gd name="T0" fmla="*/ 315 w 315"/>
              <a:gd name="T1" fmla="*/ 158 h 315"/>
              <a:gd name="T2" fmla="*/ 312 w 315"/>
              <a:gd name="T3" fmla="*/ 189 h 315"/>
              <a:gd name="T4" fmla="*/ 302 w 315"/>
              <a:gd name="T5" fmla="*/ 219 h 315"/>
              <a:gd name="T6" fmla="*/ 288 w 315"/>
              <a:gd name="T7" fmla="*/ 246 h 315"/>
              <a:gd name="T8" fmla="*/ 268 w 315"/>
              <a:gd name="T9" fmla="*/ 268 h 315"/>
              <a:gd name="T10" fmla="*/ 246 w 315"/>
              <a:gd name="T11" fmla="*/ 288 h 315"/>
              <a:gd name="T12" fmla="*/ 219 w 315"/>
              <a:gd name="T13" fmla="*/ 302 h 315"/>
              <a:gd name="T14" fmla="*/ 189 w 315"/>
              <a:gd name="T15" fmla="*/ 312 h 315"/>
              <a:gd name="T16" fmla="*/ 157 w 315"/>
              <a:gd name="T17" fmla="*/ 315 h 315"/>
              <a:gd name="T18" fmla="*/ 141 w 315"/>
              <a:gd name="T19" fmla="*/ 314 h 315"/>
              <a:gd name="T20" fmla="*/ 110 w 315"/>
              <a:gd name="T21" fmla="*/ 308 h 315"/>
              <a:gd name="T22" fmla="*/ 82 w 315"/>
              <a:gd name="T23" fmla="*/ 295 h 315"/>
              <a:gd name="T24" fmla="*/ 57 w 315"/>
              <a:gd name="T25" fmla="*/ 279 h 315"/>
              <a:gd name="T26" fmla="*/ 35 w 315"/>
              <a:gd name="T27" fmla="*/ 258 h 315"/>
              <a:gd name="T28" fmla="*/ 18 w 315"/>
              <a:gd name="T29" fmla="*/ 233 h 315"/>
              <a:gd name="T30" fmla="*/ 7 w 315"/>
              <a:gd name="T31" fmla="*/ 205 h 315"/>
              <a:gd name="T32" fmla="*/ 0 w 315"/>
              <a:gd name="T33" fmla="*/ 173 h 315"/>
              <a:gd name="T34" fmla="*/ 0 w 315"/>
              <a:gd name="T35" fmla="*/ 158 h 315"/>
              <a:gd name="T36" fmla="*/ 3 w 315"/>
              <a:gd name="T37" fmla="*/ 126 h 315"/>
              <a:gd name="T38" fmla="*/ 11 w 315"/>
              <a:gd name="T39" fmla="*/ 96 h 315"/>
              <a:gd name="T40" fmla="*/ 27 w 315"/>
              <a:gd name="T41" fmla="*/ 69 h 315"/>
              <a:gd name="T42" fmla="*/ 46 w 315"/>
              <a:gd name="T43" fmla="*/ 46 h 315"/>
              <a:gd name="T44" fmla="*/ 69 w 315"/>
              <a:gd name="T45" fmla="*/ 27 h 315"/>
              <a:gd name="T46" fmla="*/ 96 w 315"/>
              <a:gd name="T47" fmla="*/ 11 h 315"/>
              <a:gd name="T48" fmla="*/ 126 w 315"/>
              <a:gd name="T49" fmla="*/ 2 h 315"/>
              <a:gd name="T50" fmla="*/ 157 w 315"/>
              <a:gd name="T51" fmla="*/ 0 h 315"/>
              <a:gd name="T52" fmla="*/ 173 w 315"/>
              <a:gd name="T53" fmla="*/ 0 h 315"/>
              <a:gd name="T54" fmla="*/ 205 w 315"/>
              <a:gd name="T55" fmla="*/ 7 h 315"/>
              <a:gd name="T56" fmla="*/ 233 w 315"/>
              <a:gd name="T57" fmla="*/ 19 h 315"/>
              <a:gd name="T58" fmla="*/ 258 w 315"/>
              <a:gd name="T59" fmla="*/ 35 h 315"/>
              <a:gd name="T60" fmla="*/ 279 w 315"/>
              <a:gd name="T61" fmla="*/ 56 h 315"/>
              <a:gd name="T62" fmla="*/ 297 w 315"/>
              <a:gd name="T63" fmla="*/ 82 h 315"/>
              <a:gd name="T64" fmla="*/ 308 w 315"/>
              <a:gd name="T65" fmla="*/ 110 h 315"/>
              <a:gd name="T66" fmla="*/ 314 w 315"/>
              <a:gd name="T67" fmla="*/ 141 h 315"/>
              <a:gd name="T68" fmla="*/ 315 w 315"/>
              <a:gd name="T69" fmla="*/ 158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5" h="315">
                <a:moveTo>
                  <a:pt x="315" y="158"/>
                </a:moveTo>
                <a:lnTo>
                  <a:pt x="315" y="158"/>
                </a:lnTo>
                <a:lnTo>
                  <a:pt x="314" y="173"/>
                </a:lnTo>
                <a:lnTo>
                  <a:pt x="312" y="189"/>
                </a:lnTo>
                <a:lnTo>
                  <a:pt x="308" y="205"/>
                </a:lnTo>
                <a:lnTo>
                  <a:pt x="302" y="219"/>
                </a:lnTo>
                <a:lnTo>
                  <a:pt x="297" y="233"/>
                </a:lnTo>
                <a:lnTo>
                  <a:pt x="288" y="246"/>
                </a:lnTo>
                <a:lnTo>
                  <a:pt x="279" y="258"/>
                </a:lnTo>
                <a:lnTo>
                  <a:pt x="268" y="268"/>
                </a:lnTo>
                <a:lnTo>
                  <a:pt x="258" y="279"/>
                </a:lnTo>
                <a:lnTo>
                  <a:pt x="246" y="288"/>
                </a:lnTo>
                <a:lnTo>
                  <a:pt x="233" y="295"/>
                </a:lnTo>
                <a:lnTo>
                  <a:pt x="219" y="302"/>
                </a:lnTo>
                <a:lnTo>
                  <a:pt x="205" y="308"/>
                </a:lnTo>
                <a:lnTo>
                  <a:pt x="189" y="312"/>
                </a:lnTo>
                <a:lnTo>
                  <a:pt x="173" y="314"/>
                </a:lnTo>
                <a:lnTo>
                  <a:pt x="157" y="315"/>
                </a:lnTo>
                <a:lnTo>
                  <a:pt x="157" y="315"/>
                </a:lnTo>
                <a:lnTo>
                  <a:pt x="141" y="314"/>
                </a:lnTo>
                <a:lnTo>
                  <a:pt x="126" y="312"/>
                </a:lnTo>
                <a:lnTo>
                  <a:pt x="110" y="308"/>
                </a:lnTo>
                <a:lnTo>
                  <a:pt x="96" y="302"/>
                </a:lnTo>
                <a:lnTo>
                  <a:pt x="82" y="295"/>
                </a:lnTo>
                <a:lnTo>
                  <a:pt x="69" y="288"/>
                </a:lnTo>
                <a:lnTo>
                  <a:pt x="57" y="279"/>
                </a:lnTo>
                <a:lnTo>
                  <a:pt x="46" y="268"/>
                </a:lnTo>
                <a:lnTo>
                  <a:pt x="35" y="258"/>
                </a:lnTo>
                <a:lnTo>
                  <a:pt x="27" y="246"/>
                </a:lnTo>
                <a:lnTo>
                  <a:pt x="18" y="233"/>
                </a:lnTo>
                <a:lnTo>
                  <a:pt x="11" y="219"/>
                </a:lnTo>
                <a:lnTo>
                  <a:pt x="7" y="205"/>
                </a:lnTo>
                <a:lnTo>
                  <a:pt x="3" y="189"/>
                </a:lnTo>
                <a:lnTo>
                  <a:pt x="0" y="173"/>
                </a:lnTo>
                <a:lnTo>
                  <a:pt x="0" y="158"/>
                </a:lnTo>
                <a:lnTo>
                  <a:pt x="0" y="158"/>
                </a:lnTo>
                <a:lnTo>
                  <a:pt x="0" y="141"/>
                </a:lnTo>
                <a:lnTo>
                  <a:pt x="3" y="126"/>
                </a:lnTo>
                <a:lnTo>
                  <a:pt x="7" y="110"/>
                </a:lnTo>
                <a:lnTo>
                  <a:pt x="11" y="96"/>
                </a:lnTo>
                <a:lnTo>
                  <a:pt x="18" y="82"/>
                </a:lnTo>
                <a:lnTo>
                  <a:pt x="27" y="69"/>
                </a:lnTo>
                <a:lnTo>
                  <a:pt x="35" y="56"/>
                </a:lnTo>
                <a:lnTo>
                  <a:pt x="46" y="46"/>
                </a:lnTo>
                <a:lnTo>
                  <a:pt x="57" y="35"/>
                </a:lnTo>
                <a:lnTo>
                  <a:pt x="69" y="27"/>
                </a:lnTo>
                <a:lnTo>
                  <a:pt x="82" y="19"/>
                </a:lnTo>
                <a:lnTo>
                  <a:pt x="96" y="11"/>
                </a:lnTo>
                <a:lnTo>
                  <a:pt x="110" y="7"/>
                </a:lnTo>
                <a:lnTo>
                  <a:pt x="126" y="2"/>
                </a:lnTo>
                <a:lnTo>
                  <a:pt x="141" y="0"/>
                </a:lnTo>
                <a:lnTo>
                  <a:pt x="157" y="0"/>
                </a:lnTo>
                <a:lnTo>
                  <a:pt x="157" y="0"/>
                </a:lnTo>
                <a:lnTo>
                  <a:pt x="173" y="0"/>
                </a:lnTo>
                <a:lnTo>
                  <a:pt x="189" y="2"/>
                </a:lnTo>
                <a:lnTo>
                  <a:pt x="205" y="7"/>
                </a:lnTo>
                <a:lnTo>
                  <a:pt x="219" y="11"/>
                </a:lnTo>
                <a:lnTo>
                  <a:pt x="233" y="19"/>
                </a:lnTo>
                <a:lnTo>
                  <a:pt x="246" y="27"/>
                </a:lnTo>
                <a:lnTo>
                  <a:pt x="258" y="35"/>
                </a:lnTo>
                <a:lnTo>
                  <a:pt x="268" y="46"/>
                </a:lnTo>
                <a:lnTo>
                  <a:pt x="279" y="56"/>
                </a:lnTo>
                <a:lnTo>
                  <a:pt x="288" y="69"/>
                </a:lnTo>
                <a:lnTo>
                  <a:pt x="297" y="82"/>
                </a:lnTo>
                <a:lnTo>
                  <a:pt x="302" y="96"/>
                </a:lnTo>
                <a:lnTo>
                  <a:pt x="308" y="110"/>
                </a:lnTo>
                <a:lnTo>
                  <a:pt x="312" y="126"/>
                </a:lnTo>
                <a:lnTo>
                  <a:pt x="314" y="141"/>
                </a:lnTo>
                <a:lnTo>
                  <a:pt x="315" y="158"/>
                </a:lnTo>
                <a:lnTo>
                  <a:pt x="315" y="1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23000" sy="123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Freeform 21"/>
          <p:cNvSpPr>
            <a:spLocks/>
          </p:cNvSpPr>
          <p:nvPr/>
        </p:nvSpPr>
        <p:spPr bwMode="auto">
          <a:xfrm>
            <a:off x="8545812" y="4437415"/>
            <a:ext cx="335285" cy="335285"/>
          </a:xfrm>
          <a:custGeom>
            <a:avLst/>
            <a:gdLst>
              <a:gd name="T0" fmla="*/ 315 w 315"/>
              <a:gd name="T1" fmla="*/ 158 h 315"/>
              <a:gd name="T2" fmla="*/ 312 w 315"/>
              <a:gd name="T3" fmla="*/ 189 h 315"/>
              <a:gd name="T4" fmla="*/ 302 w 315"/>
              <a:gd name="T5" fmla="*/ 219 h 315"/>
              <a:gd name="T6" fmla="*/ 288 w 315"/>
              <a:gd name="T7" fmla="*/ 246 h 315"/>
              <a:gd name="T8" fmla="*/ 268 w 315"/>
              <a:gd name="T9" fmla="*/ 268 h 315"/>
              <a:gd name="T10" fmla="*/ 246 w 315"/>
              <a:gd name="T11" fmla="*/ 288 h 315"/>
              <a:gd name="T12" fmla="*/ 219 w 315"/>
              <a:gd name="T13" fmla="*/ 302 h 315"/>
              <a:gd name="T14" fmla="*/ 189 w 315"/>
              <a:gd name="T15" fmla="*/ 312 h 315"/>
              <a:gd name="T16" fmla="*/ 157 w 315"/>
              <a:gd name="T17" fmla="*/ 315 h 315"/>
              <a:gd name="T18" fmla="*/ 141 w 315"/>
              <a:gd name="T19" fmla="*/ 314 h 315"/>
              <a:gd name="T20" fmla="*/ 110 w 315"/>
              <a:gd name="T21" fmla="*/ 308 h 315"/>
              <a:gd name="T22" fmla="*/ 82 w 315"/>
              <a:gd name="T23" fmla="*/ 295 h 315"/>
              <a:gd name="T24" fmla="*/ 57 w 315"/>
              <a:gd name="T25" fmla="*/ 279 h 315"/>
              <a:gd name="T26" fmla="*/ 35 w 315"/>
              <a:gd name="T27" fmla="*/ 258 h 315"/>
              <a:gd name="T28" fmla="*/ 18 w 315"/>
              <a:gd name="T29" fmla="*/ 233 h 315"/>
              <a:gd name="T30" fmla="*/ 7 w 315"/>
              <a:gd name="T31" fmla="*/ 205 h 315"/>
              <a:gd name="T32" fmla="*/ 0 w 315"/>
              <a:gd name="T33" fmla="*/ 173 h 315"/>
              <a:gd name="T34" fmla="*/ 0 w 315"/>
              <a:gd name="T35" fmla="*/ 158 h 315"/>
              <a:gd name="T36" fmla="*/ 3 w 315"/>
              <a:gd name="T37" fmla="*/ 126 h 315"/>
              <a:gd name="T38" fmla="*/ 11 w 315"/>
              <a:gd name="T39" fmla="*/ 96 h 315"/>
              <a:gd name="T40" fmla="*/ 27 w 315"/>
              <a:gd name="T41" fmla="*/ 69 h 315"/>
              <a:gd name="T42" fmla="*/ 46 w 315"/>
              <a:gd name="T43" fmla="*/ 46 h 315"/>
              <a:gd name="T44" fmla="*/ 69 w 315"/>
              <a:gd name="T45" fmla="*/ 27 h 315"/>
              <a:gd name="T46" fmla="*/ 96 w 315"/>
              <a:gd name="T47" fmla="*/ 11 h 315"/>
              <a:gd name="T48" fmla="*/ 126 w 315"/>
              <a:gd name="T49" fmla="*/ 2 h 315"/>
              <a:gd name="T50" fmla="*/ 157 w 315"/>
              <a:gd name="T51" fmla="*/ 0 h 315"/>
              <a:gd name="T52" fmla="*/ 173 w 315"/>
              <a:gd name="T53" fmla="*/ 0 h 315"/>
              <a:gd name="T54" fmla="*/ 205 w 315"/>
              <a:gd name="T55" fmla="*/ 7 h 315"/>
              <a:gd name="T56" fmla="*/ 233 w 315"/>
              <a:gd name="T57" fmla="*/ 19 h 315"/>
              <a:gd name="T58" fmla="*/ 258 w 315"/>
              <a:gd name="T59" fmla="*/ 35 h 315"/>
              <a:gd name="T60" fmla="*/ 279 w 315"/>
              <a:gd name="T61" fmla="*/ 56 h 315"/>
              <a:gd name="T62" fmla="*/ 297 w 315"/>
              <a:gd name="T63" fmla="*/ 82 h 315"/>
              <a:gd name="T64" fmla="*/ 308 w 315"/>
              <a:gd name="T65" fmla="*/ 110 h 315"/>
              <a:gd name="T66" fmla="*/ 314 w 315"/>
              <a:gd name="T67" fmla="*/ 141 h 315"/>
              <a:gd name="T68" fmla="*/ 315 w 315"/>
              <a:gd name="T69" fmla="*/ 158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5" h="315">
                <a:moveTo>
                  <a:pt x="315" y="158"/>
                </a:moveTo>
                <a:lnTo>
                  <a:pt x="315" y="158"/>
                </a:lnTo>
                <a:lnTo>
                  <a:pt x="314" y="173"/>
                </a:lnTo>
                <a:lnTo>
                  <a:pt x="312" y="189"/>
                </a:lnTo>
                <a:lnTo>
                  <a:pt x="308" y="205"/>
                </a:lnTo>
                <a:lnTo>
                  <a:pt x="302" y="219"/>
                </a:lnTo>
                <a:lnTo>
                  <a:pt x="297" y="233"/>
                </a:lnTo>
                <a:lnTo>
                  <a:pt x="288" y="246"/>
                </a:lnTo>
                <a:lnTo>
                  <a:pt x="279" y="258"/>
                </a:lnTo>
                <a:lnTo>
                  <a:pt x="268" y="268"/>
                </a:lnTo>
                <a:lnTo>
                  <a:pt x="258" y="279"/>
                </a:lnTo>
                <a:lnTo>
                  <a:pt x="246" y="288"/>
                </a:lnTo>
                <a:lnTo>
                  <a:pt x="233" y="295"/>
                </a:lnTo>
                <a:lnTo>
                  <a:pt x="219" y="302"/>
                </a:lnTo>
                <a:lnTo>
                  <a:pt x="205" y="308"/>
                </a:lnTo>
                <a:lnTo>
                  <a:pt x="189" y="312"/>
                </a:lnTo>
                <a:lnTo>
                  <a:pt x="173" y="314"/>
                </a:lnTo>
                <a:lnTo>
                  <a:pt x="157" y="315"/>
                </a:lnTo>
                <a:lnTo>
                  <a:pt x="157" y="315"/>
                </a:lnTo>
                <a:lnTo>
                  <a:pt x="141" y="314"/>
                </a:lnTo>
                <a:lnTo>
                  <a:pt x="126" y="312"/>
                </a:lnTo>
                <a:lnTo>
                  <a:pt x="110" y="308"/>
                </a:lnTo>
                <a:lnTo>
                  <a:pt x="96" y="302"/>
                </a:lnTo>
                <a:lnTo>
                  <a:pt x="82" y="295"/>
                </a:lnTo>
                <a:lnTo>
                  <a:pt x="69" y="288"/>
                </a:lnTo>
                <a:lnTo>
                  <a:pt x="57" y="279"/>
                </a:lnTo>
                <a:lnTo>
                  <a:pt x="46" y="268"/>
                </a:lnTo>
                <a:lnTo>
                  <a:pt x="35" y="258"/>
                </a:lnTo>
                <a:lnTo>
                  <a:pt x="27" y="246"/>
                </a:lnTo>
                <a:lnTo>
                  <a:pt x="18" y="233"/>
                </a:lnTo>
                <a:lnTo>
                  <a:pt x="11" y="219"/>
                </a:lnTo>
                <a:lnTo>
                  <a:pt x="7" y="205"/>
                </a:lnTo>
                <a:lnTo>
                  <a:pt x="3" y="189"/>
                </a:lnTo>
                <a:lnTo>
                  <a:pt x="0" y="173"/>
                </a:lnTo>
                <a:lnTo>
                  <a:pt x="0" y="158"/>
                </a:lnTo>
                <a:lnTo>
                  <a:pt x="0" y="158"/>
                </a:lnTo>
                <a:lnTo>
                  <a:pt x="0" y="141"/>
                </a:lnTo>
                <a:lnTo>
                  <a:pt x="3" y="126"/>
                </a:lnTo>
                <a:lnTo>
                  <a:pt x="7" y="110"/>
                </a:lnTo>
                <a:lnTo>
                  <a:pt x="11" y="96"/>
                </a:lnTo>
                <a:lnTo>
                  <a:pt x="18" y="82"/>
                </a:lnTo>
                <a:lnTo>
                  <a:pt x="27" y="69"/>
                </a:lnTo>
                <a:lnTo>
                  <a:pt x="35" y="56"/>
                </a:lnTo>
                <a:lnTo>
                  <a:pt x="46" y="46"/>
                </a:lnTo>
                <a:lnTo>
                  <a:pt x="57" y="35"/>
                </a:lnTo>
                <a:lnTo>
                  <a:pt x="69" y="27"/>
                </a:lnTo>
                <a:lnTo>
                  <a:pt x="82" y="19"/>
                </a:lnTo>
                <a:lnTo>
                  <a:pt x="96" y="11"/>
                </a:lnTo>
                <a:lnTo>
                  <a:pt x="110" y="7"/>
                </a:lnTo>
                <a:lnTo>
                  <a:pt x="126" y="2"/>
                </a:lnTo>
                <a:lnTo>
                  <a:pt x="141" y="0"/>
                </a:lnTo>
                <a:lnTo>
                  <a:pt x="157" y="0"/>
                </a:lnTo>
                <a:lnTo>
                  <a:pt x="157" y="0"/>
                </a:lnTo>
                <a:lnTo>
                  <a:pt x="173" y="0"/>
                </a:lnTo>
                <a:lnTo>
                  <a:pt x="189" y="2"/>
                </a:lnTo>
                <a:lnTo>
                  <a:pt x="205" y="7"/>
                </a:lnTo>
                <a:lnTo>
                  <a:pt x="219" y="11"/>
                </a:lnTo>
                <a:lnTo>
                  <a:pt x="233" y="19"/>
                </a:lnTo>
                <a:lnTo>
                  <a:pt x="246" y="27"/>
                </a:lnTo>
                <a:lnTo>
                  <a:pt x="258" y="35"/>
                </a:lnTo>
                <a:lnTo>
                  <a:pt x="268" y="46"/>
                </a:lnTo>
                <a:lnTo>
                  <a:pt x="279" y="56"/>
                </a:lnTo>
                <a:lnTo>
                  <a:pt x="288" y="69"/>
                </a:lnTo>
                <a:lnTo>
                  <a:pt x="297" y="82"/>
                </a:lnTo>
                <a:lnTo>
                  <a:pt x="302" y="96"/>
                </a:lnTo>
                <a:lnTo>
                  <a:pt x="308" y="110"/>
                </a:lnTo>
                <a:lnTo>
                  <a:pt x="312" y="126"/>
                </a:lnTo>
                <a:lnTo>
                  <a:pt x="314" y="141"/>
                </a:lnTo>
                <a:lnTo>
                  <a:pt x="315" y="158"/>
                </a:lnTo>
                <a:lnTo>
                  <a:pt x="315" y="1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23000" sy="123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8" name="Group 4">
            <a:extLst>
              <a:ext uri="{FF2B5EF4-FFF2-40B4-BE49-F238E27FC236}">
                <a16:creationId xmlns:a16="http://schemas.microsoft.com/office/drawing/2014/main" xmlns="" id="{D00404FB-AF97-D4C7-2BB3-49EC8CB4ED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79401" y="4939037"/>
            <a:ext cx="196851" cy="196851"/>
            <a:chOff x="1122" y="948"/>
            <a:chExt cx="124" cy="124"/>
          </a:xfrm>
          <a:solidFill>
            <a:srgbClr val="053E95"/>
          </a:solidFill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xmlns="" id="{07176BC2-0E86-C05E-79CD-6E2ABD3C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948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24 w 43"/>
                <a:gd name="T3" fmla="*/ 43 h 43"/>
                <a:gd name="T4" fmla="*/ 0 w 43"/>
                <a:gd name="T5" fmla="*/ 19 h 43"/>
                <a:gd name="T6" fmla="*/ 18 w 43"/>
                <a:gd name="T7" fmla="*/ 3 h 43"/>
                <a:gd name="T8" fmla="*/ 18 w 43"/>
                <a:gd name="T9" fmla="*/ 3 h 43"/>
                <a:gd name="T10" fmla="*/ 21 w 43"/>
                <a:gd name="T11" fmla="*/ 0 h 43"/>
                <a:gd name="T12" fmla="*/ 24 w 43"/>
                <a:gd name="T13" fmla="*/ 3 h 43"/>
                <a:gd name="T14" fmla="*/ 43 w 43"/>
                <a:gd name="T15" fmla="*/ 19 h 43"/>
                <a:gd name="T16" fmla="*/ 43 w 43"/>
                <a:gd name="T17" fmla="*/ 19 h 43"/>
                <a:gd name="T18" fmla="*/ 43 w 43"/>
                <a:gd name="T19" fmla="*/ 22 h 43"/>
                <a:gd name="T20" fmla="*/ 43 w 43"/>
                <a:gd name="T21" fmla="*/ 28 h 43"/>
                <a:gd name="T22" fmla="*/ 43 w 43"/>
                <a:gd name="T2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3">
                  <a:moveTo>
                    <a:pt x="43" y="28"/>
                  </a:moveTo>
                  <a:lnTo>
                    <a:pt x="24" y="43"/>
                  </a:lnTo>
                  <a:lnTo>
                    <a:pt x="0" y="19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2"/>
                  </a:lnTo>
                  <a:lnTo>
                    <a:pt x="43" y="28"/>
                  </a:lnTo>
                  <a:lnTo>
                    <a:pt x="4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xmlns="" id="{A635C071-6615-81DE-B8C3-A99F21271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982"/>
              <a:ext cx="90" cy="90"/>
            </a:xfrm>
            <a:custGeom>
              <a:avLst/>
              <a:gdLst>
                <a:gd name="T0" fmla="*/ 65 w 90"/>
                <a:gd name="T1" fmla="*/ 0 h 90"/>
                <a:gd name="T2" fmla="*/ 90 w 90"/>
                <a:gd name="T3" fmla="*/ 25 h 90"/>
                <a:gd name="T4" fmla="*/ 31 w 90"/>
                <a:gd name="T5" fmla="*/ 84 h 90"/>
                <a:gd name="T6" fmla="*/ 0 w 90"/>
                <a:gd name="T7" fmla="*/ 90 h 90"/>
                <a:gd name="T8" fmla="*/ 6 w 90"/>
                <a:gd name="T9" fmla="*/ 59 h 90"/>
                <a:gd name="T10" fmla="*/ 65 w 9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0">
                  <a:moveTo>
                    <a:pt x="65" y="0"/>
                  </a:moveTo>
                  <a:lnTo>
                    <a:pt x="90" y="25"/>
                  </a:lnTo>
                  <a:lnTo>
                    <a:pt x="31" y="84"/>
                  </a:lnTo>
                  <a:lnTo>
                    <a:pt x="0" y="90"/>
                  </a:lnTo>
                  <a:lnTo>
                    <a:pt x="6" y="59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Group 4">
            <a:extLst>
              <a:ext uri="{FF2B5EF4-FFF2-40B4-BE49-F238E27FC236}">
                <a16:creationId xmlns:a16="http://schemas.microsoft.com/office/drawing/2014/main" xmlns="" id="{D00404FB-AF97-D4C7-2BB3-49EC8CB4ED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53988" y="4058836"/>
            <a:ext cx="196851" cy="196851"/>
            <a:chOff x="1122" y="948"/>
            <a:chExt cx="124" cy="124"/>
          </a:xfrm>
          <a:solidFill>
            <a:srgbClr val="053E95"/>
          </a:solidFill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xmlns="" id="{07176BC2-0E86-C05E-79CD-6E2ABD3C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948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24 w 43"/>
                <a:gd name="T3" fmla="*/ 43 h 43"/>
                <a:gd name="T4" fmla="*/ 0 w 43"/>
                <a:gd name="T5" fmla="*/ 19 h 43"/>
                <a:gd name="T6" fmla="*/ 18 w 43"/>
                <a:gd name="T7" fmla="*/ 3 h 43"/>
                <a:gd name="T8" fmla="*/ 18 w 43"/>
                <a:gd name="T9" fmla="*/ 3 h 43"/>
                <a:gd name="T10" fmla="*/ 21 w 43"/>
                <a:gd name="T11" fmla="*/ 0 h 43"/>
                <a:gd name="T12" fmla="*/ 24 w 43"/>
                <a:gd name="T13" fmla="*/ 3 h 43"/>
                <a:gd name="T14" fmla="*/ 43 w 43"/>
                <a:gd name="T15" fmla="*/ 19 h 43"/>
                <a:gd name="T16" fmla="*/ 43 w 43"/>
                <a:gd name="T17" fmla="*/ 19 h 43"/>
                <a:gd name="T18" fmla="*/ 43 w 43"/>
                <a:gd name="T19" fmla="*/ 22 h 43"/>
                <a:gd name="T20" fmla="*/ 43 w 43"/>
                <a:gd name="T21" fmla="*/ 28 h 43"/>
                <a:gd name="T22" fmla="*/ 43 w 43"/>
                <a:gd name="T2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3">
                  <a:moveTo>
                    <a:pt x="43" y="28"/>
                  </a:moveTo>
                  <a:lnTo>
                    <a:pt x="24" y="43"/>
                  </a:lnTo>
                  <a:lnTo>
                    <a:pt x="0" y="19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2"/>
                  </a:lnTo>
                  <a:lnTo>
                    <a:pt x="43" y="28"/>
                  </a:lnTo>
                  <a:lnTo>
                    <a:pt x="4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xmlns="" id="{A635C071-6615-81DE-B8C3-A99F21271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982"/>
              <a:ext cx="90" cy="90"/>
            </a:xfrm>
            <a:custGeom>
              <a:avLst/>
              <a:gdLst>
                <a:gd name="T0" fmla="*/ 65 w 90"/>
                <a:gd name="T1" fmla="*/ 0 h 90"/>
                <a:gd name="T2" fmla="*/ 90 w 90"/>
                <a:gd name="T3" fmla="*/ 25 h 90"/>
                <a:gd name="T4" fmla="*/ 31 w 90"/>
                <a:gd name="T5" fmla="*/ 84 h 90"/>
                <a:gd name="T6" fmla="*/ 0 w 90"/>
                <a:gd name="T7" fmla="*/ 90 h 90"/>
                <a:gd name="T8" fmla="*/ 6 w 90"/>
                <a:gd name="T9" fmla="*/ 59 h 90"/>
                <a:gd name="T10" fmla="*/ 65 w 9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0">
                  <a:moveTo>
                    <a:pt x="65" y="0"/>
                  </a:moveTo>
                  <a:lnTo>
                    <a:pt x="90" y="25"/>
                  </a:lnTo>
                  <a:lnTo>
                    <a:pt x="31" y="84"/>
                  </a:lnTo>
                  <a:lnTo>
                    <a:pt x="0" y="90"/>
                  </a:lnTo>
                  <a:lnTo>
                    <a:pt x="6" y="59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4" name="Group 4">
            <a:extLst>
              <a:ext uri="{FF2B5EF4-FFF2-40B4-BE49-F238E27FC236}">
                <a16:creationId xmlns:a16="http://schemas.microsoft.com/office/drawing/2014/main" xmlns="" id="{D00404FB-AF97-D4C7-2BB3-49EC8CB4ED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60593" y="3194192"/>
            <a:ext cx="196851" cy="196851"/>
            <a:chOff x="1122" y="948"/>
            <a:chExt cx="124" cy="124"/>
          </a:xfrm>
          <a:solidFill>
            <a:srgbClr val="053E95"/>
          </a:solidFill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xmlns="" id="{07176BC2-0E86-C05E-79CD-6E2ABD3C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948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24 w 43"/>
                <a:gd name="T3" fmla="*/ 43 h 43"/>
                <a:gd name="T4" fmla="*/ 0 w 43"/>
                <a:gd name="T5" fmla="*/ 19 h 43"/>
                <a:gd name="T6" fmla="*/ 18 w 43"/>
                <a:gd name="T7" fmla="*/ 3 h 43"/>
                <a:gd name="T8" fmla="*/ 18 w 43"/>
                <a:gd name="T9" fmla="*/ 3 h 43"/>
                <a:gd name="T10" fmla="*/ 21 w 43"/>
                <a:gd name="T11" fmla="*/ 0 h 43"/>
                <a:gd name="T12" fmla="*/ 24 w 43"/>
                <a:gd name="T13" fmla="*/ 3 h 43"/>
                <a:gd name="T14" fmla="*/ 43 w 43"/>
                <a:gd name="T15" fmla="*/ 19 h 43"/>
                <a:gd name="T16" fmla="*/ 43 w 43"/>
                <a:gd name="T17" fmla="*/ 19 h 43"/>
                <a:gd name="T18" fmla="*/ 43 w 43"/>
                <a:gd name="T19" fmla="*/ 22 h 43"/>
                <a:gd name="T20" fmla="*/ 43 w 43"/>
                <a:gd name="T21" fmla="*/ 28 h 43"/>
                <a:gd name="T22" fmla="*/ 43 w 43"/>
                <a:gd name="T2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3">
                  <a:moveTo>
                    <a:pt x="43" y="28"/>
                  </a:moveTo>
                  <a:lnTo>
                    <a:pt x="24" y="43"/>
                  </a:lnTo>
                  <a:lnTo>
                    <a:pt x="0" y="19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2"/>
                  </a:lnTo>
                  <a:lnTo>
                    <a:pt x="43" y="28"/>
                  </a:lnTo>
                  <a:lnTo>
                    <a:pt x="4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xmlns="" id="{A635C071-6615-81DE-B8C3-A99F21271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982"/>
              <a:ext cx="90" cy="90"/>
            </a:xfrm>
            <a:custGeom>
              <a:avLst/>
              <a:gdLst>
                <a:gd name="T0" fmla="*/ 65 w 90"/>
                <a:gd name="T1" fmla="*/ 0 h 90"/>
                <a:gd name="T2" fmla="*/ 90 w 90"/>
                <a:gd name="T3" fmla="*/ 25 h 90"/>
                <a:gd name="T4" fmla="*/ 31 w 90"/>
                <a:gd name="T5" fmla="*/ 84 h 90"/>
                <a:gd name="T6" fmla="*/ 0 w 90"/>
                <a:gd name="T7" fmla="*/ 90 h 90"/>
                <a:gd name="T8" fmla="*/ 6 w 90"/>
                <a:gd name="T9" fmla="*/ 59 h 90"/>
                <a:gd name="T10" fmla="*/ 65 w 9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0">
                  <a:moveTo>
                    <a:pt x="65" y="0"/>
                  </a:moveTo>
                  <a:lnTo>
                    <a:pt x="90" y="25"/>
                  </a:lnTo>
                  <a:lnTo>
                    <a:pt x="31" y="84"/>
                  </a:lnTo>
                  <a:lnTo>
                    <a:pt x="0" y="90"/>
                  </a:lnTo>
                  <a:lnTo>
                    <a:pt x="6" y="59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7" name="Group 4">
            <a:extLst>
              <a:ext uri="{FF2B5EF4-FFF2-40B4-BE49-F238E27FC236}">
                <a16:creationId xmlns:a16="http://schemas.microsoft.com/office/drawing/2014/main" xmlns="" id="{D00404FB-AF97-D4C7-2BB3-49EC8CB4ED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29" y="3862429"/>
            <a:ext cx="196851" cy="196851"/>
            <a:chOff x="1122" y="948"/>
            <a:chExt cx="124" cy="124"/>
          </a:xfrm>
          <a:solidFill>
            <a:srgbClr val="053E95"/>
          </a:solidFill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07176BC2-0E86-C05E-79CD-6E2ABD3C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948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24 w 43"/>
                <a:gd name="T3" fmla="*/ 43 h 43"/>
                <a:gd name="T4" fmla="*/ 0 w 43"/>
                <a:gd name="T5" fmla="*/ 19 h 43"/>
                <a:gd name="T6" fmla="*/ 18 w 43"/>
                <a:gd name="T7" fmla="*/ 3 h 43"/>
                <a:gd name="T8" fmla="*/ 18 w 43"/>
                <a:gd name="T9" fmla="*/ 3 h 43"/>
                <a:gd name="T10" fmla="*/ 21 w 43"/>
                <a:gd name="T11" fmla="*/ 0 h 43"/>
                <a:gd name="T12" fmla="*/ 24 w 43"/>
                <a:gd name="T13" fmla="*/ 3 h 43"/>
                <a:gd name="T14" fmla="*/ 43 w 43"/>
                <a:gd name="T15" fmla="*/ 19 h 43"/>
                <a:gd name="T16" fmla="*/ 43 w 43"/>
                <a:gd name="T17" fmla="*/ 19 h 43"/>
                <a:gd name="T18" fmla="*/ 43 w 43"/>
                <a:gd name="T19" fmla="*/ 22 h 43"/>
                <a:gd name="T20" fmla="*/ 43 w 43"/>
                <a:gd name="T21" fmla="*/ 28 h 43"/>
                <a:gd name="T22" fmla="*/ 43 w 43"/>
                <a:gd name="T2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3">
                  <a:moveTo>
                    <a:pt x="43" y="28"/>
                  </a:moveTo>
                  <a:lnTo>
                    <a:pt x="24" y="43"/>
                  </a:lnTo>
                  <a:lnTo>
                    <a:pt x="0" y="19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2"/>
                  </a:lnTo>
                  <a:lnTo>
                    <a:pt x="43" y="28"/>
                  </a:lnTo>
                  <a:lnTo>
                    <a:pt x="4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A635C071-6615-81DE-B8C3-A99F21271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982"/>
              <a:ext cx="90" cy="90"/>
            </a:xfrm>
            <a:custGeom>
              <a:avLst/>
              <a:gdLst>
                <a:gd name="T0" fmla="*/ 65 w 90"/>
                <a:gd name="T1" fmla="*/ 0 h 90"/>
                <a:gd name="T2" fmla="*/ 90 w 90"/>
                <a:gd name="T3" fmla="*/ 25 h 90"/>
                <a:gd name="T4" fmla="*/ 31 w 90"/>
                <a:gd name="T5" fmla="*/ 84 h 90"/>
                <a:gd name="T6" fmla="*/ 0 w 90"/>
                <a:gd name="T7" fmla="*/ 90 h 90"/>
                <a:gd name="T8" fmla="*/ 6 w 90"/>
                <a:gd name="T9" fmla="*/ 59 h 90"/>
                <a:gd name="T10" fmla="*/ 65 w 9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0">
                  <a:moveTo>
                    <a:pt x="65" y="0"/>
                  </a:moveTo>
                  <a:lnTo>
                    <a:pt x="90" y="25"/>
                  </a:lnTo>
                  <a:lnTo>
                    <a:pt x="31" y="84"/>
                  </a:lnTo>
                  <a:lnTo>
                    <a:pt x="0" y="90"/>
                  </a:lnTo>
                  <a:lnTo>
                    <a:pt x="6" y="59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0" name="Group 4">
            <a:extLst>
              <a:ext uri="{FF2B5EF4-FFF2-40B4-BE49-F238E27FC236}">
                <a16:creationId xmlns:a16="http://schemas.microsoft.com/office/drawing/2014/main" xmlns="" id="{D00404FB-AF97-D4C7-2BB3-49EC8CB4ED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90568" y="3113784"/>
            <a:ext cx="196851" cy="196851"/>
            <a:chOff x="1122" y="948"/>
            <a:chExt cx="124" cy="124"/>
          </a:xfrm>
          <a:solidFill>
            <a:srgbClr val="053E95"/>
          </a:solidFill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xmlns="" id="{07176BC2-0E86-C05E-79CD-6E2ABD3C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948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24 w 43"/>
                <a:gd name="T3" fmla="*/ 43 h 43"/>
                <a:gd name="T4" fmla="*/ 0 w 43"/>
                <a:gd name="T5" fmla="*/ 19 h 43"/>
                <a:gd name="T6" fmla="*/ 18 w 43"/>
                <a:gd name="T7" fmla="*/ 3 h 43"/>
                <a:gd name="T8" fmla="*/ 18 w 43"/>
                <a:gd name="T9" fmla="*/ 3 h 43"/>
                <a:gd name="T10" fmla="*/ 21 w 43"/>
                <a:gd name="T11" fmla="*/ 0 h 43"/>
                <a:gd name="T12" fmla="*/ 24 w 43"/>
                <a:gd name="T13" fmla="*/ 3 h 43"/>
                <a:gd name="T14" fmla="*/ 43 w 43"/>
                <a:gd name="T15" fmla="*/ 19 h 43"/>
                <a:gd name="T16" fmla="*/ 43 w 43"/>
                <a:gd name="T17" fmla="*/ 19 h 43"/>
                <a:gd name="T18" fmla="*/ 43 w 43"/>
                <a:gd name="T19" fmla="*/ 22 h 43"/>
                <a:gd name="T20" fmla="*/ 43 w 43"/>
                <a:gd name="T21" fmla="*/ 28 h 43"/>
                <a:gd name="T22" fmla="*/ 43 w 43"/>
                <a:gd name="T2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3">
                  <a:moveTo>
                    <a:pt x="43" y="28"/>
                  </a:moveTo>
                  <a:lnTo>
                    <a:pt x="24" y="43"/>
                  </a:lnTo>
                  <a:lnTo>
                    <a:pt x="0" y="19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2"/>
                  </a:lnTo>
                  <a:lnTo>
                    <a:pt x="43" y="28"/>
                  </a:lnTo>
                  <a:lnTo>
                    <a:pt x="4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xmlns="" id="{A635C071-6615-81DE-B8C3-A99F21271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982"/>
              <a:ext cx="90" cy="90"/>
            </a:xfrm>
            <a:custGeom>
              <a:avLst/>
              <a:gdLst>
                <a:gd name="T0" fmla="*/ 65 w 90"/>
                <a:gd name="T1" fmla="*/ 0 h 90"/>
                <a:gd name="T2" fmla="*/ 90 w 90"/>
                <a:gd name="T3" fmla="*/ 25 h 90"/>
                <a:gd name="T4" fmla="*/ 31 w 90"/>
                <a:gd name="T5" fmla="*/ 84 h 90"/>
                <a:gd name="T6" fmla="*/ 0 w 90"/>
                <a:gd name="T7" fmla="*/ 90 h 90"/>
                <a:gd name="T8" fmla="*/ 6 w 90"/>
                <a:gd name="T9" fmla="*/ 59 h 90"/>
                <a:gd name="T10" fmla="*/ 65 w 9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0">
                  <a:moveTo>
                    <a:pt x="65" y="0"/>
                  </a:moveTo>
                  <a:lnTo>
                    <a:pt x="90" y="25"/>
                  </a:lnTo>
                  <a:lnTo>
                    <a:pt x="31" y="84"/>
                  </a:lnTo>
                  <a:lnTo>
                    <a:pt x="0" y="90"/>
                  </a:lnTo>
                  <a:lnTo>
                    <a:pt x="6" y="59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9180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Диаграмма 85">
            <a:extLst>
              <a:ext uri="{FF2B5EF4-FFF2-40B4-BE49-F238E27FC236}">
                <a16:creationId xmlns:a16="http://schemas.microsoft.com/office/drawing/2014/main" xmlns="" id="{686711BE-8961-D71B-E7BA-7DC642B137C7}"/>
              </a:ext>
            </a:extLst>
          </p:cNvPr>
          <p:cNvGraphicFramePr/>
          <p:nvPr/>
        </p:nvGraphicFramePr>
        <p:xfrm>
          <a:off x="456176" y="3811993"/>
          <a:ext cx="5425753" cy="211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96055" y="8320"/>
            <a:ext cx="10743544" cy="8158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ОТРАБОТКА ЗАМЕЧАНИЙ ПО ТР ЕАЭС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AE46606C-B590-6E96-3F95-66C933AB80DE}"/>
              </a:ext>
            </a:extLst>
          </p:cNvPr>
          <p:cNvGraphicFramePr/>
          <p:nvPr/>
        </p:nvGraphicFramePr>
        <p:xfrm>
          <a:off x="94176" y="1027402"/>
          <a:ext cx="2883325" cy="2669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1386A0C9-C6E7-4523-94A5-875E32D84387}"/>
              </a:ext>
            </a:extLst>
          </p:cNvPr>
          <p:cNvSpPr/>
          <p:nvPr/>
        </p:nvSpPr>
        <p:spPr>
          <a:xfrm>
            <a:off x="679828" y="2140785"/>
            <a:ext cx="1711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ПОСТУПИВШИЕ</a:t>
            </a:r>
          </a:p>
          <a:p>
            <a:pPr algn="ctr"/>
            <a:r>
              <a:rPr lang="ru-RU" sz="1400" b="1" dirty="0">
                <a:solidFill>
                  <a:schemeClr val="accent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ЗАМЕЧАНИЯ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-7377" y="2171253"/>
            <a:ext cx="10579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46%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1314417" y="3148344"/>
            <a:ext cx="10579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17%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2021060" y="2115392"/>
            <a:ext cx="10579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37%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3047133" y="1485923"/>
            <a:ext cx="2537635" cy="369332"/>
            <a:chOff x="717629" y="5274412"/>
            <a:chExt cx="2537635" cy="369332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717629" y="5337158"/>
              <a:ext cx="243840" cy="243840"/>
            </a:xfrm>
            <a:prstGeom prst="roundRect">
              <a:avLst/>
            </a:prstGeom>
            <a:solidFill>
              <a:srgbClr val="053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1F610095-3CA7-4E8F-AC4E-DE15785AD0B2}"/>
                </a:ext>
              </a:extLst>
            </p:cNvPr>
            <p:cNvSpPr/>
            <p:nvPr/>
          </p:nvSpPr>
          <p:spPr>
            <a:xfrm>
              <a:off x="961468" y="5274412"/>
              <a:ext cx="22937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НЕЗНАЧИТЕЛЬНЫЕ (</a:t>
              </a:r>
              <a:r>
                <a:rPr lang="ru-RU" b="1" dirty="0">
                  <a:solidFill>
                    <a:schemeClr val="tx2"/>
                  </a:solidFill>
                  <a:latin typeface="Arial Black" panose="020B0A04020102020204" pitchFamily="34" charset="0"/>
                  <a:ea typeface="Roboto" pitchFamily="2" charset="0"/>
                  <a:cs typeface="Arial" panose="020B0604020202020204" pitchFamily="34" charset="0"/>
                </a:rPr>
                <a:t>140</a:t>
              </a:r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) 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047133" y="2043659"/>
            <a:ext cx="2537634" cy="369332"/>
            <a:chOff x="717629" y="5643744"/>
            <a:chExt cx="2537634" cy="369332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717629" y="5706490"/>
              <a:ext cx="243840" cy="243840"/>
            </a:xfrm>
            <a:prstGeom prst="roundRect">
              <a:avLst/>
            </a:prstGeom>
            <a:solidFill>
              <a:srgbClr val="03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1F610095-3CA7-4E8F-AC4E-DE15785AD0B2}"/>
                </a:ext>
              </a:extLst>
            </p:cNvPr>
            <p:cNvSpPr/>
            <p:nvPr/>
          </p:nvSpPr>
          <p:spPr>
            <a:xfrm>
              <a:off x="961467" y="5643744"/>
              <a:ext cx="22937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ЗНАЧИТЕЛЬНЫЕ (</a:t>
              </a:r>
              <a:r>
                <a:rPr lang="ru-RU" b="1" dirty="0">
                  <a:solidFill>
                    <a:schemeClr val="tx2"/>
                  </a:solidFill>
                  <a:latin typeface="Arial Black" panose="020B0A04020102020204" pitchFamily="34" charset="0"/>
                  <a:ea typeface="Roboto" pitchFamily="2" charset="0"/>
                  <a:cs typeface="Arial" panose="020B0604020202020204" pitchFamily="34" charset="0"/>
                </a:rPr>
                <a:t>67</a:t>
              </a:r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) 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047133" y="2601395"/>
            <a:ext cx="3087792" cy="553998"/>
            <a:chOff x="717629" y="6009236"/>
            <a:chExt cx="3087792" cy="553998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17629" y="6075822"/>
              <a:ext cx="243840" cy="243840"/>
            </a:xfrm>
            <a:prstGeom prst="roundRect">
              <a:avLst/>
            </a:prstGeom>
            <a:solidFill>
              <a:srgbClr val="75A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F610095-3CA7-4E8F-AC4E-DE15785AD0B2}"/>
                </a:ext>
              </a:extLst>
            </p:cNvPr>
            <p:cNvSpPr/>
            <p:nvPr/>
          </p:nvSpPr>
          <p:spPr>
            <a:xfrm>
              <a:off x="961466" y="6009236"/>
              <a:ext cx="28439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ЗАМЕЧЕНИЯ ПО СУЩЕСТВЕННЫМ</a:t>
              </a:r>
            </a:p>
            <a:p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ХАРАКТЕРИСТИКАМ (</a:t>
              </a:r>
              <a:r>
                <a:rPr lang="ru-RU" b="1" dirty="0">
                  <a:solidFill>
                    <a:schemeClr val="tx2"/>
                  </a:solidFill>
                  <a:latin typeface="Arial Black" panose="020B0A04020102020204" pitchFamily="34" charset="0"/>
                  <a:ea typeface="Roboto" pitchFamily="2" charset="0"/>
                  <a:cs typeface="Arial" panose="020B0604020202020204" pitchFamily="34" charset="0"/>
                </a:rPr>
                <a:t>183</a:t>
              </a:r>
              <a:r>
                <a:rPr lang="ru-RU" sz="12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) </a:t>
              </a:r>
            </a:p>
          </p:txBody>
        </p: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1386A0C9-C6E7-4523-94A5-875E32D84387}"/>
              </a:ext>
            </a:extLst>
          </p:cNvPr>
          <p:cNvSpPr/>
          <p:nvPr/>
        </p:nvSpPr>
        <p:spPr>
          <a:xfrm>
            <a:off x="7129082" y="750185"/>
            <a:ext cx="4437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ОРГАНИЗАЦИИ, ПРИСЛАВШИЕ НАИБОЛЕЕ ЗНАЧИМЫЕ ЗАМЕЧАНИЯ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785159" y="1541356"/>
            <a:ext cx="5000003" cy="1212275"/>
            <a:chOff x="6896991" y="1740822"/>
            <a:chExt cx="5000003" cy="1212275"/>
          </a:xfrm>
        </p:grpSpPr>
        <p:pic>
          <p:nvPicPr>
            <p:cNvPr id="1036" name="Picture 12" descr="https://bashlikent.kayakentrayon.ru/images/photos/medium/article91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514" y="1766971"/>
              <a:ext cx="997480" cy="997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МЧС России эмблема. 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991" y="1812246"/>
              <a:ext cx="906933" cy="906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i.siteapi.org/zQTnXooL1ytIDwrsEOB6Xhm0KBo=/fit-in/1400x1000/center/top/s.siteapi.org/98e0723448d3e9b.ru/img/9y8wegl6rxsswkkk00kogscww0wkc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703" y="1740822"/>
              <a:ext cx="1188962" cy="121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artcontract.ru/uploads/communityDomains/pages/minpromtorg%20r-_416zY5Y19CZy2yTS994ykuw-cHlOM2Y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8444" y="2019585"/>
              <a:ext cx="1538291" cy="492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6721263" y="2713848"/>
            <a:ext cx="5189629" cy="1034725"/>
            <a:chOff x="6721263" y="2863748"/>
            <a:chExt cx="5189629" cy="1034725"/>
          </a:xfrm>
        </p:grpSpPr>
        <p:pic>
          <p:nvPicPr>
            <p:cNvPr id="1038" name="Picture 14" descr="https://avt-3.foto.mail.ru/mail/yano4ka___47/_avatar180?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263" y="2863748"/>
              <a:ext cx="1034725" cy="103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storage.myseldon.com/trademark-7a/7AAEE40AF1C76AFB977639D14CF15AE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7680" y="3233711"/>
              <a:ext cx="1582911" cy="404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s://sdgs.devitgso.iron.hostflyby.net/kcfinder/upload/images/gosstandart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7983" y="3004192"/>
              <a:ext cx="1841477" cy="863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s://aercom.by/wp-content/uploads/2015/01/stroytehnorm-logo-2015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4003" y="3085359"/>
              <a:ext cx="836889" cy="611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6808337" y="3700537"/>
            <a:ext cx="5102554" cy="825925"/>
            <a:chOff x="6808337" y="3808277"/>
            <a:chExt cx="5102554" cy="825925"/>
          </a:xfrm>
        </p:grpSpPr>
        <p:pic>
          <p:nvPicPr>
            <p:cNvPr id="1046" name="Picture 22" descr="https://static10.tgstat.ru/channels/_0/dd/dd909427d54431bea9b394c7499d73d0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337" y="3915250"/>
              <a:ext cx="718952" cy="718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https://yt3.googleusercontent.com/9lc3a9YaPNAu__RXO0gTcnsgY2QYYNgilVut0PVCJqziKcR93i1hFDnJHv0na3cb0xa5lElrWw=s900-c-k-c0x00ffffff-no-rj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538" y="3808277"/>
              <a:ext cx="808321" cy="808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s://2021.minexkazakhstan.com/wp-content/uploads/2020/01/ministry-kz-200.pn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95" b="32305"/>
            <a:stretch/>
          </p:blipFill>
          <p:spPr bwMode="auto">
            <a:xfrm>
              <a:off x="8642108" y="3954779"/>
              <a:ext cx="1869544" cy="66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https://iqaa.kz/images/partners/kazstandart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4902" y="4052513"/>
              <a:ext cx="1245989" cy="375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6534734" y="4402043"/>
            <a:ext cx="5623192" cy="1240505"/>
            <a:chOff x="6534734" y="4673748"/>
            <a:chExt cx="5623192" cy="1240505"/>
          </a:xfrm>
        </p:grpSpPr>
        <p:pic>
          <p:nvPicPr>
            <p:cNvPr id="1060" name="Picture 36" descr="ТПП РФ и Ассоциация европейского бизнеса продолжают взаимодействие - Online...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591" y="4673748"/>
              <a:ext cx="1856880" cy="1240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https://ortcom.kz/cache/imagine/1200/uploads/posts/5e2/056/056/5e205605675ef788268263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734" y="4679795"/>
              <a:ext cx="1828898" cy="1228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https://www.pss.spb.ru/files/lists/ServList/1_Images_1479290785_2-nopriz-logo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5843" y="5119403"/>
              <a:ext cx="1349185" cy="483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https://qa-delivery-ru-master.moneyman.ru/wp-content/uploads/2021/09/Rossijskij-soyuz-promyshlennikov-i-predprinimatelej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1777" y="4818336"/>
              <a:ext cx="1606149" cy="9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7665548" y="5658549"/>
            <a:ext cx="3107144" cy="898064"/>
            <a:chOff x="7665548" y="5733499"/>
            <a:chExt cx="3107144" cy="898064"/>
          </a:xfrm>
        </p:grpSpPr>
        <p:pic>
          <p:nvPicPr>
            <p:cNvPr id="1064" name="Picture 40" descr="https://static.tildacdn.com/tild3763-3936-4935-a236-303166326630/logo_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5548" y="6004838"/>
              <a:ext cx="1575544" cy="355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https://app-rus.org/files/vstuplenie_v_nopsm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1890" y="5733499"/>
              <a:ext cx="1210802" cy="898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1386A0C9-C6E7-4523-94A5-875E32D84387}"/>
              </a:ext>
            </a:extLst>
          </p:cNvPr>
          <p:cNvSpPr/>
          <p:nvPr/>
        </p:nvSpPr>
        <p:spPr>
          <a:xfrm>
            <a:off x="1314417" y="6066311"/>
            <a:ext cx="4164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КОЛИЧЕСТВО ЗАМЕЧАНИЙ ПО РАЗДЕЛАМ ТР ЕАЭС (391 </a:t>
            </a:r>
            <a:r>
              <a:rPr lang="ru-RU" sz="1200" b="1" dirty="0" err="1">
                <a:solidFill>
                  <a:schemeClr val="accent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ЗиП</a:t>
            </a:r>
            <a:r>
              <a:rPr lang="ru-RU" sz="1200" b="1" dirty="0">
                <a:solidFill>
                  <a:schemeClr val="accent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045088" y="6082890"/>
            <a:ext cx="243840" cy="243840"/>
          </a:xfrm>
          <a:prstGeom prst="roundRect">
            <a:avLst/>
          </a:prstGeom>
          <a:solidFill>
            <a:srgbClr val="03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Номер слайда 98">
            <a:extLst>
              <a:ext uri="{FF2B5EF4-FFF2-40B4-BE49-F238E27FC236}">
                <a16:creationId xmlns:a16="http://schemas.microsoft.com/office/drawing/2014/main" xmlns="" id="{84FD12F2-4EE0-4F8B-9B68-247A8665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684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96055" y="8320"/>
            <a:ext cx="10743544" cy="8158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ОТРАБОТКА ЗАМЕЧАНИЙ ПО ТР ЕАЭС</a:t>
            </a:r>
          </a:p>
        </p:txBody>
      </p:sp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xmlns="" id="{E2156092-28D9-778B-8CBB-148BCA555CE0}"/>
              </a:ext>
            </a:extLst>
          </p:cNvPr>
          <p:cNvGraphicFramePr>
            <a:graphicFrameLocks noGrp="1"/>
          </p:cNvGraphicFramePr>
          <p:nvPr/>
        </p:nvGraphicFramePr>
        <p:xfrm>
          <a:off x="822867" y="715507"/>
          <a:ext cx="10749373" cy="5426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1332">
                  <a:extLst>
                    <a:ext uri="{9D8B030D-6E8A-4147-A177-3AD203B41FA5}">
                      <a16:colId xmlns:a16="http://schemas.microsoft.com/office/drawing/2014/main" xmlns="" val="1080089008"/>
                    </a:ext>
                  </a:extLst>
                </a:gridCol>
                <a:gridCol w="1431334">
                  <a:extLst>
                    <a:ext uri="{9D8B030D-6E8A-4147-A177-3AD203B41FA5}">
                      <a16:colId xmlns:a16="http://schemas.microsoft.com/office/drawing/2014/main" xmlns="" val="2936524581"/>
                    </a:ext>
                  </a:extLst>
                </a:gridCol>
                <a:gridCol w="1409418">
                  <a:extLst>
                    <a:ext uri="{9D8B030D-6E8A-4147-A177-3AD203B41FA5}">
                      <a16:colId xmlns:a16="http://schemas.microsoft.com/office/drawing/2014/main" xmlns="" val="2906280647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xmlns="" val="170004747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xmlns="" val="2841343194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xmlns="" val="2330538350"/>
                    </a:ext>
                  </a:extLst>
                </a:gridCol>
                <a:gridCol w="1727289">
                  <a:extLst>
                    <a:ext uri="{9D8B030D-6E8A-4147-A177-3AD203B41FA5}">
                      <a16:colId xmlns:a16="http://schemas.microsoft.com/office/drawing/2014/main" xmlns="" val="240470158"/>
                    </a:ext>
                  </a:extLst>
                </a:gridCol>
              </a:tblGrid>
              <a:tr h="436214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strike="noStrike" dirty="0">
                          <a:solidFill>
                            <a:srgbClr val="292A2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292A2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организаций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Представлена позиция (из них «согласовано»)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Отсутствует позиция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Проведено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совещаний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Замечания и предложения</a:t>
                      </a: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8554438"/>
                  </a:ext>
                </a:extLst>
              </a:tr>
              <a:tr h="844964"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292A2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Общее количество</a:t>
                      </a: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Принято/Частично принято/Не принято</a:t>
                      </a: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5046029"/>
                  </a:ext>
                </a:extLst>
              </a:tr>
              <a:tr h="753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28 (15)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169/29/43</a:t>
                      </a: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986029"/>
                  </a:ext>
                </a:extLst>
              </a:tr>
              <a:tr h="753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Беларусь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 (0)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71/8/8</a:t>
                      </a: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019082"/>
                  </a:ext>
                </a:extLst>
              </a:tr>
              <a:tr h="753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Казахстан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9 (1)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42/9/8</a:t>
                      </a: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843371"/>
                  </a:ext>
                </a:extLst>
              </a:tr>
              <a:tr h="753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Армения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 (0)</a:t>
                      </a:r>
                      <a:endParaRPr lang="ru-RU" sz="180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1/0/1</a:t>
                      </a: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9194056"/>
                  </a:ext>
                </a:extLst>
              </a:tr>
              <a:tr h="753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Киргизия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 (1)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0/0/2</a:t>
                      </a: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7370023"/>
                  </a:ext>
                </a:extLst>
              </a:tr>
              <a:tr h="376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53E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20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48 (17)</a:t>
                      </a:r>
                      <a:endParaRPr lang="ru-RU" sz="20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0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dirty="0">
                        <a:solidFill>
                          <a:srgbClr val="292A2B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391</a:t>
                      </a: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292A2B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283/46/62</a:t>
                      </a:r>
                    </a:p>
                  </a:txBody>
                  <a:tcPr marL="68580" marR="68580" marT="0" marB="0" anchor="ctr">
                    <a:solidFill>
                      <a:srgbClr val="E8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402122"/>
                  </a:ext>
                </a:extLst>
              </a:tr>
            </a:tbl>
          </a:graphicData>
        </a:graphic>
      </p:graphicFrame>
      <p:sp>
        <p:nvSpPr>
          <p:cNvPr id="74" name="Номер слайда 98">
            <a:extLst>
              <a:ext uri="{FF2B5EF4-FFF2-40B4-BE49-F238E27FC236}">
                <a16:creationId xmlns:a16="http://schemas.microsoft.com/office/drawing/2014/main" xmlns="" id="{84FD12F2-4EE0-4F8B-9B68-247A8665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089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араллелограмм 110"/>
          <p:cNvSpPr/>
          <p:nvPr/>
        </p:nvSpPr>
        <p:spPr>
          <a:xfrm>
            <a:off x="8107999" y="1114093"/>
            <a:ext cx="3813453" cy="811154"/>
          </a:xfrm>
          <a:prstGeom prst="parallelogram">
            <a:avLst>
              <a:gd name="adj" fmla="val 33188"/>
            </a:avLst>
          </a:prstGeom>
          <a:solidFill>
            <a:srgbClr val="E8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араллелограмм 98"/>
          <p:cNvSpPr/>
          <p:nvPr/>
        </p:nvSpPr>
        <p:spPr>
          <a:xfrm>
            <a:off x="526470" y="1098015"/>
            <a:ext cx="7355490" cy="860122"/>
          </a:xfrm>
          <a:prstGeom prst="parallelogram">
            <a:avLst>
              <a:gd name="adj" fmla="val 33188"/>
            </a:avLst>
          </a:prstGeom>
          <a:solidFill>
            <a:srgbClr val="E8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-838428" y="1909700"/>
            <a:ext cx="6875729" cy="4583820"/>
            <a:chOff x="-1097280" y="1758462"/>
            <a:chExt cx="7444518" cy="4963013"/>
          </a:xfrm>
        </p:grpSpPr>
        <p:graphicFrame>
          <p:nvGraphicFramePr>
            <p:cNvPr id="83" name="Диаграмма 82"/>
            <p:cNvGraphicFramePr/>
            <p:nvPr/>
          </p:nvGraphicFramePr>
          <p:xfrm>
            <a:off x="-1097280" y="1758462"/>
            <a:ext cx="7444518" cy="49630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2" name="Диаграмма 21"/>
            <p:cNvGraphicFramePr/>
            <p:nvPr/>
          </p:nvGraphicFramePr>
          <p:xfrm>
            <a:off x="124447" y="2572947"/>
            <a:ext cx="5001064" cy="3334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51" name="Номер слайда 98">
            <a:extLst>
              <a:ext uri="{FF2B5EF4-FFF2-40B4-BE49-F238E27FC236}">
                <a16:creationId xmlns:a16="http://schemas.microsoft.com/office/drawing/2014/main" xmlns="" id="{84FD12F2-4EE0-4F8B-9B68-247A8665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1AC03-DBAC-452A-9E4A-6CF77251696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729035" y="1132505"/>
            <a:ext cx="69503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Количество ГОСТ и ГОСТ Р по Перечням стандартов по существенным характеристикам и по методам.</a:t>
            </a:r>
          </a:p>
          <a:p>
            <a:pPr algn="ctr"/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Всего: </a:t>
            </a:r>
            <a:r>
              <a:rPr lang="ru-RU" b="1" dirty="0">
                <a:solidFill>
                  <a:srgbClr val="053E95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1386 НТД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16552" y="2466326"/>
            <a:ext cx="299585" cy="270605"/>
          </a:xfrm>
          <a:prstGeom prst="roundRect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716551" y="3494566"/>
            <a:ext cx="299585" cy="270605"/>
          </a:xfrm>
          <a:prstGeom prst="roundRect">
            <a:avLst/>
          </a:prstGeom>
          <a:solidFill>
            <a:srgbClr val="E8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5148834" y="2427418"/>
            <a:ext cx="2016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КОЛ-ВО СТАНДАРТОВ ПО ПЕРЕЧНЮ СУЩЕСТВЕННЫХ ХАРАКТЕРИСТИК 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5148833" y="3468721"/>
            <a:ext cx="2016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КОЛ-ВО СТАНДАРТОВ ПО ПЕРЕЧНЮ ПО МЕТОДАМ 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8263921" y="1132505"/>
            <a:ext cx="3501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Перспективная программа </a:t>
            </a:r>
          </a:p>
          <a:p>
            <a:pPr algn="ctr"/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 годам (количество стандартов)</a:t>
            </a:r>
          </a:p>
          <a:p>
            <a:pPr algn="ctr"/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Всего: </a:t>
            </a:r>
            <a:r>
              <a:rPr lang="ru-RU" b="1" dirty="0">
                <a:solidFill>
                  <a:srgbClr val="053E95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485 НТД </a:t>
            </a: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8107999" y="2289842"/>
          <a:ext cx="3617836" cy="370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Заголовок 2"/>
          <p:cNvSpPr txBox="1">
            <a:spLocks/>
          </p:cNvSpPr>
          <p:nvPr/>
        </p:nvSpPr>
        <p:spPr>
          <a:xfrm>
            <a:off x="396055" y="8320"/>
            <a:ext cx="10743544" cy="815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053E95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ОБЪЕМ БАЗЫ ДЛЯ ФОРМИРОВАНИЯ ТР ЕАЭС</a:t>
            </a:r>
          </a:p>
        </p:txBody>
      </p:sp>
    </p:spTree>
    <p:extLst>
      <p:ext uri="{BB962C8B-B14F-4D97-AF65-F5344CB8AC3E}">
        <p14:creationId xmlns:p14="http://schemas.microsoft.com/office/powerpoint/2010/main" val="190252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-213672" y="1048464"/>
            <a:ext cx="6875729" cy="4583820"/>
            <a:chOff x="-1097280" y="1758462"/>
            <a:chExt cx="7444518" cy="4963013"/>
          </a:xfrm>
        </p:grpSpPr>
        <p:graphicFrame>
          <p:nvGraphicFramePr>
            <p:cNvPr id="83" name="Диаграмма 82"/>
            <p:cNvGraphicFramePr/>
            <p:nvPr/>
          </p:nvGraphicFramePr>
          <p:xfrm>
            <a:off x="-1097280" y="1758462"/>
            <a:ext cx="7444518" cy="49630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2" name="Диаграмма 21"/>
            <p:cNvGraphicFramePr/>
            <p:nvPr/>
          </p:nvGraphicFramePr>
          <p:xfrm>
            <a:off x="124446" y="2561290"/>
            <a:ext cx="5001064" cy="3334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51" name="Номер слайда 98">
            <a:extLst>
              <a:ext uri="{FF2B5EF4-FFF2-40B4-BE49-F238E27FC236}">
                <a16:creationId xmlns:a16="http://schemas.microsoft.com/office/drawing/2014/main" xmlns="" id="{84FD12F2-4EE0-4F8B-9B68-247A8665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1AC03-DBAC-452A-9E4A-6CF77251696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89888" y="5546807"/>
            <a:ext cx="238366" cy="227234"/>
          </a:xfrm>
          <a:prstGeom prst="roundRect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389888" y="6136880"/>
            <a:ext cx="238366" cy="227234"/>
          </a:xfrm>
          <a:prstGeom prst="roundRect">
            <a:avLst/>
          </a:prstGeom>
          <a:solidFill>
            <a:srgbClr val="E8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2036999" y="5442583"/>
            <a:ext cx="4024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КОЛ-ВО СТАНДАРТОВ ПО ПЕРЕЧНЮ СУЩЕСТВЕННЫХ ХАРАКТЕРИСТИК 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2036999" y="6032656"/>
            <a:ext cx="2547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КОЛ-ВО СТАНДАРТОВ </a:t>
            </a:r>
          </a:p>
          <a:p>
            <a:r>
              <a:rPr lang="ru-RU" sz="1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 ПЕРЕЧНЮ ПО МЕТОДАМ 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3CE9EA99-CBE2-6775-A2E5-647F23D61A66}"/>
              </a:ext>
            </a:extLst>
          </p:cNvPr>
          <p:cNvSpPr/>
          <p:nvPr/>
        </p:nvSpPr>
        <p:spPr>
          <a:xfrm>
            <a:off x="6840934" y="760728"/>
            <a:ext cx="4954826" cy="1684488"/>
          </a:xfrm>
          <a:prstGeom prst="roundRect">
            <a:avLst>
              <a:gd name="adj" fmla="val 427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показателей качества продукции. Строительство.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284/165 (37)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ГОСТ 4. ______- актуализация;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ГОСТ 4.______ - разработка нового документа.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 </a:t>
            </a:r>
            <a:r>
              <a:rPr lang="ru-RU" sz="1600" dirty="0">
                <a:solidFill>
                  <a:srgbClr val="053E9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108 ГОСТ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E57C6C9-7825-2AAA-8434-69BA86EB971E}"/>
              </a:ext>
            </a:extLst>
          </p:cNvPr>
          <p:cNvSpPr/>
          <p:nvPr/>
        </p:nvSpPr>
        <p:spPr>
          <a:xfrm>
            <a:off x="6840934" y="2631006"/>
            <a:ext cx="4954826" cy="1276774"/>
          </a:xfrm>
          <a:prstGeom prst="roundRect">
            <a:avLst>
              <a:gd name="adj" fmla="val 618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на методы и правила испытаний.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284 вида продукции (32 группы продукции)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около </a:t>
            </a:r>
            <a:r>
              <a:rPr lang="ru-RU" sz="1400" dirty="0">
                <a:solidFill>
                  <a:srgbClr val="053E9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300 ГОСТ</a:t>
            </a: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396055" y="8320"/>
            <a:ext cx="10743544" cy="815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053E95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ОБЪЕМ БАЗЫ ДЛЯ ФОРМИРОВАНИЯ ТР ЕАЭС (Предложение)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386A0C9-C6E7-4523-94A5-875E32D84387}"/>
              </a:ext>
            </a:extLst>
          </p:cNvPr>
          <p:cNvSpPr/>
          <p:nvPr/>
        </p:nvSpPr>
        <p:spPr>
          <a:xfrm>
            <a:off x="339363" y="736685"/>
            <a:ext cx="6322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КОЛИЧЕСТВО ГОСТ И ГОСТ Р ПО ПЕРЕЧНЯМ СТАНДАРТОВ ПО СУЩЕСТВЕННЫМ ХАРАКТЕРИСТИКАМ И ПО МЕТОДАМ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386A0C9-C6E7-4523-94A5-875E32D84387}"/>
              </a:ext>
            </a:extLst>
          </p:cNvPr>
          <p:cNvSpPr/>
          <p:nvPr/>
        </p:nvSpPr>
        <p:spPr>
          <a:xfrm>
            <a:off x="6840934" y="4180563"/>
            <a:ext cx="4954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ПРЕДЛОЖЕНИЯ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63D32F04-FD3F-1748-3942-DF8B1C2E9586}"/>
              </a:ext>
            </a:extLst>
          </p:cNvPr>
          <p:cNvSpPr>
            <a:spLocks noChangeAspect="1"/>
          </p:cNvSpPr>
          <p:nvPr/>
        </p:nvSpPr>
        <p:spPr bwMode="auto">
          <a:xfrm>
            <a:off x="6840934" y="4635994"/>
            <a:ext cx="253319" cy="199979"/>
          </a:xfrm>
          <a:custGeom>
            <a:avLst/>
            <a:gdLst>
              <a:gd name="T0" fmla="*/ 1300 w 3754"/>
              <a:gd name="T1" fmla="*/ 3218 h 3218"/>
              <a:gd name="T2" fmla="*/ 0 w 3754"/>
              <a:gd name="T3" fmla="*/ 2185 h 3218"/>
              <a:gd name="T4" fmla="*/ 648 w 3754"/>
              <a:gd name="T5" fmla="*/ 1380 h 3218"/>
              <a:gd name="T6" fmla="*/ 1215 w 3754"/>
              <a:gd name="T7" fmla="*/ 1831 h 3218"/>
              <a:gd name="T8" fmla="*/ 3012 w 3754"/>
              <a:gd name="T9" fmla="*/ 0 h 3218"/>
              <a:gd name="T10" fmla="*/ 3754 w 3754"/>
              <a:gd name="T11" fmla="*/ 720 h 3218"/>
              <a:gd name="T12" fmla="*/ 1300 w 3754"/>
              <a:gd name="T13" fmla="*/ 3218 h 3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4" h="3218">
                <a:moveTo>
                  <a:pt x="1300" y="3218"/>
                </a:moveTo>
                <a:lnTo>
                  <a:pt x="0" y="2185"/>
                </a:lnTo>
                <a:lnTo>
                  <a:pt x="648" y="1380"/>
                </a:lnTo>
                <a:lnTo>
                  <a:pt x="1215" y="1831"/>
                </a:lnTo>
                <a:lnTo>
                  <a:pt x="3012" y="0"/>
                </a:lnTo>
                <a:lnTo>
                  <a:pt x="3754" y="720"/>
                </a:lnTo>
                <a:lnTo>
                  <a:pt x="1300" y="3218"/>
                </a:lnTo>
                <a:close/>
              </a:path>
            </a:pathLst>
          </a:custGeom>
          <a:solidFill>
            <a:srgbClr val="053E9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53E9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7161436" y="4635994"/>
            <a:ext cx="4164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Провести НИР по сопоставительному анализу ГОСТов  и документов РБ, РК, РК, РА</a:t>
            </a: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xmlns="" id="{63D32F04-FD3F-1748-3942-DF8B1C2E9586}"/>
              </a:ext>
            </a:extLst>
          </p:cNvPr>
          <p:cNvSpPr>
            <a:spLocks noChangeAspect="1"/>
          </p:cNvSpPr>
          <p:nvPr/>
        </p:nvSpPr>
        <p:spPr bwMode="auto">
          <a:xfrm>
            <a:off x="6840934" y="5283881"/>
            <a:ext cx="253319" cy="199979"/>
          </a:xfrm>
          <a:custGeom>
            <a:avLst/>
            <a:gdLst>
              <a:gd name="T0" fmla="*/ 1300 w 3754"/>
              <a:gd name="T1" fmla="*/ 3218 h 3218"/>
              <a:gd name="T2" fmla="*/ 0 w 3754"/>
              <a:gd name="T3" fmla="*/ 2185 h 3218"/>
              <a:gd name="T4" fmla="*/ 648 w 3754"/>
              <a:gd name="T5" fmla="*/ 1380 h 3218"/>
              <a:gd name="T6" fmla="*/ 1215 w 3754"/>
              <a:gd name="T7" fmla="*/ 1831 h 3218"/>
              <a:gd name="T8" fmla="*/ 3012 w 3754"/>
              <a:gd name="T9" fmla="*/ 0 h 3218"/>
              <a:gd name="T10" fmla="*/ 3754 w 3754"/>
              <a:gd name="T11" fmla="*/ 720 h 3218"/>
              <a:gd name="T12" fmla="*/ 1300 w 3754"/>
              <a:gd name="T13" fmla="*/ 3218 h 3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4" h="3218">
                <a:moveTo>
                  <a:pt x="1300" y="3218"/>
                </a:moveTo>
                <a:lnTo>
                  <a:pt x="0" y="2185"/>
                </a:lnTo>
                <a:lnTo>
                  <a:pt x="648" y="1380"/>
                </a:lnTo>
                <a:lnTo>
                  <a:pt x="1215" y="1831"/>
                </a:lnTo>
                <a:lnTo>
                  <a:pt x="3012" y="0"/>
                </a:lnTo>
                <a:lnTo>
                  <a:pt x="3754" y="720"/>
                </a:lnTo>
                <a:lnTo>
                  <a:pt x="1300" y="3218"/>
                </a:lnTo>
                <a:close/>
              </a:path>
            </a:pathLst>
          </a:custGeom>
          <a:solidFill>
            <a:srgbClr val="053E9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53E9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7161436" y="5283881"/>
            <a:ext cx="4634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Разработать структуру (содержание) ГОСТов на существеннее характеристики и правила и методы испытаний</a:t>
            </a: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xmlns="" id="{63D32F04-FD3F-1748-3942-DF8B1C2E9586}"/>
              </a:ext>
            </a:extLst>
          </p:cNvPr>
          <p:cNvSpPr>
            <a:spLocks noChangeAspect="1"/>
          </p:cNvSpPr>
          <p:nvPr/>
        </p:nvSpPr>
        <p:spPr bwMode="auto">
          <a:xfrm>
            <a:off x="6866978" y="5926971"/>
            <a:ext cx="253319" cy="199979"/>
          </a:xfrm>
          <a:custGeom>
            <a:avLst/>
            <a:gdLst>
              <a:gd name="T0" fmla="*/ 1300 w 3754"/>
              <a:gd name="T1" fmla="*/ 3218 h 3218"/>
              <a:gd name="T2" fmla="*/ 0 w 3754"/>
              <a:gd name="T3" fmla="*/ 2185 h 3218"/>
              <a:gd name="T4" fmla="*/ 648 w 3754"/>
              <a:gd name="T5" fmla="*/ 1380 h 3218"/>
              <a:gd name="T6" fmla="*/ 1215 w 3754"/>
              <a:gd name="T7" fmla="*/ 1831 h 3218"/>
              <a:gd name="T8" fmla="*/ 3012 w 3754"/>
              <a:gd name="T9" fmla="*/ 0 h 3218"/>
              <a:gd name="T10" fmla="*/ 3754 w 3754"/>
              <a:gd name="T11" fmla="*/ 720 h 3218"/>
              <a:gd name="T12" fmla="*/ 1300 w 3754"/>
              <a:gd name="T13" fmla="*/ 3218 h 3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4" h="3218">
                <a:moveTo>
                  <a:pt x="1300" y="3218"/>
                </a:moveTo>
                <a:lnTo>
                  <a:pt x="0" y="2185"/>
                </a:lnTo>
                <a:lnTo>
                  <a:pt x="648" y="1380"/>
                </a:lnTo>
                <a:lnTo>
                  <a:pt x="1215" y="1831"/>
                </a:lnTo>
                <a:lnTo>
                  <a:pt x="3012" y="0"/>
                </a:lnTo>
                <a:lnTo>
                  <a:pt x="3754" y="720"/>
                </a:lnTo>
                <a:lnTo>
                  <a:pt x="1300" y="3218"/>
                </a:lnTo>
                <a:close/>
              </a:path>
            </a:pathLst>
          </a:custGeom>
          <a:solidFill>
            <a:srgbClr val="053E9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53E9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F610095-3CA7-4E8F-AC4E-DE15785AD0B2}"/>
              </a:ext>
            </a:extLst>
          </p:cNvPr>
          <p:cNvSpPr/>
          <p:nvPr/>
        </p:nvSpPr>
        <p:spPr>
          <a:xfrm>
            <a:off x="7187479" y="5926971"/>
            <a:ext cx="4721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Доработать перечни и перспективную программу стандартизации</a:t>
            </a:r>
          </a:p>
        </p:txBody>
      </p:sp>
    </p:spTree>
    <p:extLst>
      <p:ext uri="{BB962C8B-B14F-4D97-AF65-F5344CB8AC3E}">
        <p14:creationId xmlns:p14="http://schemas.microsoft.com/office/powerpoint/2010/main" val="317675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3F1721-55C0-402F-B943-3A1BC587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8" y="399850"/>
            <a:ext cx="9575663" cy="491402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изменения в ТР ЕАЭС по ходу разработки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123D5A4-1233-4AA1-9538-D47A8EFD400F}"/>
              </a:ext>
            </a:extLst>
          </p:cNvPr>
          <p:cNvSpPr/>
          <p:nvPr/>
        </p:nvSpPr>
        <p:spPr>
          <a:xfrm>
            <a:off x="717628" y="756396"/>
            <a:ext cx="11236683" cy="5701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92A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Доработан Раздел 2 «Основные понятия»;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92A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Дорабатывается Раздел 3 «Правила идентификации строительных материалов и изделий»;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92A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Дополнено продукцией из ПП №2425 «Об утверждении единого перечня продукции, подлежащей обязательной сертификации, и единого перечня продукции, подлежащей декларированию соответствия»;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92A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Актуализировано Приложение 3 «Перечень существенных характеристик для строительных материалов и изделий»;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92A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Совместно с МЧС России ведется доработка требований, относящихся к пожарной безопасности;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92A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Исключены конструкции строительные как по тексту проекта ТР ЕАЭС, так и из Приложения 3;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92A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Введен механизм нотификации строительных материалов и изделий (подтверждение пригодности);</a:t>
            </a:r>
          </a:p>
          <a:p>
            <a:pPr algn="just">
              <a:lnSpc>
                <a:spcPct val="107000"/>
              </a:lnSpc>
            </a:pPr>
            <a:r>
              <a:rPr lang="ru-RU" b="1" dirty="0">
                <a:solidFill>
                  <a:srgbClr val="292A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Переработано Приложение 5 «Порядок подтверждения пригодности строительных материалов и изделий для применения в строительстве»;</a:t>
            </a:r>
          </a:p>
          <a:p>
            <a:pPr algn="just">
              <a:lnSpc>
                <a:spcPct val="107000"/>
              </a:lnSpc>
            </a:pPr>
            <a:r>
              <a:rPr lang="ru-RU" b="1" dirty="0">
                <a:solidFill>
                  <a:srgbClr val="292A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Определены классы строительных материалов и изделий в зависимости от риска невыполнения базовых требований безопасности к зданиям и сооружениям и назначены формы и схемы подтверждения соответствия.</a:t>
            </a:r>
          </a:p>
          <a:p>
            <a:pPr algn="just">
              <a:lnSpc>
                <a:spcPct val="107000"/>
              </a:lnSpc>
            </a:pPr>
            <a:r>
              <a:rPr lang="ru-RU" b="1" dirty="0">
                <a:solidFill>
                  <a:srgbClr val="292A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Проведен сопоставительный анализ базовых требований стран-участников Союза.</a:t>
            </a:r>
          </a:p>
        </p:txBody>
      </p:sp>
    </p:spTree>
    <p:extLst>
      <p:ext uri="{BB962C8B-B14F-4D97-AF65-F5344CB8AC3E}">
        <p14:creationId xmlns:p14="http://schemas.microsoft.com/office/powerpoint/2010/main" val="1933301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">
      <a:dk1>
        <a:sysClr val="windowText" lastClr="000000"/>
      </a:dk1>
      <a:lt1>
        <a:sysClr val="window" lastClr="FFFFFF"/>
      </a:lt1>
      <a:dk2>
        <a:srgbClr val="053E95"/>
      </a:dk2>
      <a:lt2>
        <a:srgbClr val="051A3D"/>
      </a:lt2>
      <a:accent1>
        <a:srgbClr val="03B0FF"/>
      </a:accent1>
      <a:accent2>
        <a:srgbClr val="7F7F7F"/>
      </a:accent2>
      <a:accent3>
        <a:srgbClr val="292A2B"/>
      </a:accent3>
      <a:accent4>
        <a:srgbClr val="E8E9E9"/>
      </a:accent4>
      <a:accent5>
        <a:srgbClr val="E5EBF7"/>
      </a:accent5>
      <a:accent6>
        <a:srgbClr val="CFCED8"/>
      </a:accent6>
      <a:hlink>
        <a:srgbClr val="0563C1"/>
      </a:hlink>
      <a:folHlink>
        <a:srgbClr val="032961"/>
      </a:folHlink>
    </a:clrScheme>
    <a:fontScheme name="Текст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8246</TotalTime>
  <Words>944</Words>
  <Application>Microsoft Office PowerPoint</Application>
  <PresentationFormat>Широкоэкранный</PresentationFormat>
  <Paragraphs>218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Roboto</vt:lpstr>
      <vt:lpstr>Times New Roman</vt:lpstr>
      <vt:lpstr>Тема Office</vt:lpstr>
      <vt:lpstr>МЕЖДУНАРОДНЫЙ ФОРУМ «АКТУАЛЬНЫЕ ВОПРОСЫ ТЕХНИЧЕСКОГО РЕГУЛИРОВАНИЯ И СТАНДАРТИЗАЦИИ В ЕАЭС»  13 марта 2023 г.</vt:lpstr>
      <vt:lpstr>ТЕХНИЧЕСКИЙ РЕГЛАМЕНТ ЕАЭС СМиИ</vt:lpstr>
      <vt:lpstr>ХОД РАБОТЫ ПО РАЗРАБОТКЕ ТЕХНИЧЕСКОГО РЕГЛАМЕНТА ЕАЭС</vt:lpstr>
      <vt:lpstr>КОМПЛЕКТ ДОКУМЕНТОВ ТР ЕАЭС «О БЕЗОПАСНОСТИ СТРОИТЕЛЬНЫХ МАТЕРИАЛОВ И ИЗДЕЛИЙ»</vt:lpstr>
      <vt:lpstr>ОТРАБОТКА ЗАМЕЧАНИЙ ПО ТР ЕАЭС</vt:lpstr>
      <vt:lpstr>ОТРАБОТКА ЗАМЕЧАНИЙ ПО ТР ЕАЭС</vt:lpstr>
      <vt:lpstr>Презентация PowerPoint</vt:lpstr>
      <vt:lpstr>Презентация PowerPoint</vt:lpstr>
      <vt:lpstr>Основные изменения в ТР ЕАЭС по ходу разработки проекта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Павлюк Ольга Николаевна</cp:lastModifiedBy>
  <cp:revision>247</cp:revision>
  <cp:lastPrinted>2021-08-05T13:24:24Z</cp:lastPrinted>
  <dcterms:created xsi:type="dcterms:W3CDTF">2021-05-14T12:27:57Z</dcterms:created>
  <dcterms:modified xsi:type="dcterms:W3CDTF">2023-03-10T08:37:23Z</dcterms:modified>
</cp:coreProperties>
</file>