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</p:sldMasterIdLst>
  <p:notesMasterIdLst>
    <p:notesMasterId r:id="rId25"/>
  </p:notesMasterIdLst>
  <p:sldIdLst>
    <p:sldId id="266" r:id="rId3"/>
    <p:sldId id="283" r:id="rId4"/>
    <p:sldId id="282" r:id="rId5"/>
    <p:sldId id="284" r:id="rId6"/>
    <p:sldId id="285" r:id="rId7"/>
    <p:sldId id="270" r:id="rId8"/>
    <p:sldId id="287" r:id="rId9"/>
    <p:sldId id="300" r:id="rId10"/>
    <p:sldId id="301" r:id="rId11"/>
    <p:sldId id="256" r:id="rId12"/>
    <p:sldId id="271" r:id="rId13"/>
    <p:sldId id="257" r:id="rId14"/>
    <p:sldId id="258" r:id="rId15"/>
    <p:sldId id="260" r:id="rId16"/>
    <p:sldId id="297" r:id="rId17"/>
    <p:sldId id="274" r:id="rId18"/>
    <p:sldId id="290" r:id="rId19"/>
    <p:sldId id="291" r:id="rId20"/>
    <p:sldId id="261" r:id="rId21"/>
    <p:sldId id="289" r:id="rId22"/>
    <p:sldId id="292" r:id="rId23"/>
    <p:sldId id="299" r:id="rId24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асильцюн Юлия Петровна" initials="ВЮП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BC1D"/>
    <a:srgbClr val="D7E3F0"/>
    <a:srgbClr val="25A666"/>
    <a:srgbClr val="28AAE2"/>
    <a:srgbClr val="013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83" autoAdjust="0"/>
    <p:restoredTop sz="94687"/>
  </p:normalViewPr>
  <p:slideViewPr>
    <p:cSldViewPr snapToGrid="0">
      <p:cViewPr varScale="1">
        <p:scale>
          <a:sx n="70" d="100"/>
          <a:sy n="70" d="100"/>
        </p:scale>
        <p:origin x="-304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9EAED-D3A3-407D-B096-740AA76BD1B7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ED87C-4166-48FB-9F8E-CBF85C952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87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ED87C-4166-48FB-9F8E-CBF85C9522C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144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ED87C-4166-48FB-9F8E-CBF85C9522C1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811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8600" y="1746250"/>
            <a:ext cx="9144000" cy="1630363"/>
          </a:xfrm>
        </p:spPr>
        <p:txBody>
          <a:bodyPr anchor="b"/>
          <a:lstStyle>
            <a:lvl1pPr algn="ctr">
              <a:defRPr sz="6000"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0700" y="3817938"/>
            <a:ext cx="5753100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32466" y="329625"/>
            <a:ext cx="7958054" cy="58477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0" i="0" dirty="0">
                <a:solidFill>
                  <a:srgbClr val="013856"/>
                </a:solidFill>
                <a:latin typeface="Gilroy Light" pitchFamily="2" charset="0"/>
              </a:rPr>
              <a:t>Координационно-Информационный Центр</a:t>
            </a:r>
            <a:br>
              <a:rPr lang="ru-RU" altLang="ru-RU" sz="1600" b="0" i="0" dirty="0">
                <a:solidFill>
                  <a:srgbClr val="013856"/>
                </a:solidFill>
                <a:latin typeface="Gilroy Light" pitchFamily="2" charset="0"/>
              </a:rPr>
            </a:br>
            <a:r>
              <a:rPr lang="ru-RU" altLang="ru-RU" sz="1600" b="0" i="0" dirty="0">
                <a:solidFill>
                  <a:srgbClr val="013856"/>
                </a:solidFill>
                <a:latin typeface="Gilroy Light" pitchFamily="2" charset="0"/>
              </a:rPr>
              <a:t>государств-участников СНГ по сближению регуляторных практик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rgbClr val="013856"/>
              </a:solidFill>
              <a:effectLst/>
              <a:latin typeface="Gilroy Light" pitchFamily="2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722039" y="995206"/>
            <a:ext cx="8472553" cy="72000"/>
            <a:chOff x="4472811" y="975956"/>
            <a:chExt cx="8472553" cy="143543"/>
          </a:xfrm>
        </p:grpSpPr>
        <p:sp>
          <p:nvSpPr>
            <p:cNvPr id="6" name="Равнобедренный треугольник 5"/>
            <p:cNvSpPr/>
            <p:nvPr/>
          </p:nvSpPr>
          <p:spPr>
            <a:xfrm>
              <a:off x="4472811" y="975956"/>
              <a:ext cx="238024" cy="143543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593364" y="975956"/>
              <a:ext cx="8352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0" y="1197404"/>
            <a:ext cx="3119437" cy="76886"/>
            <a:chOff x="-6163" y="1079434"/>
            <a:chExt cx="3119437" cy="153284"/>
          </a:xfrm>
        </p:grpSpPr>
        <p:sp>
          <p:nvSpPr>
            <p:cNvPr id="14" name="Равнобедренный треугольник 13"/>
            <p:cNvSpPr/>
            <p:nvPr/>
          </p:nvSpPr>
          <p:spPr>
            <a:xfrm rot="10800000">
              <a:off x="2856648" y="1079434"/>
              <a:ext cx="256626" cy="150720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00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6163" y="1081998"/>
              <a:ext cx="2988000" cy="150720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5062488" y="6335193"/>
            <a:ext cx="2016224" cy="483839"/>
          </a:xfrm>
        </p:spPr>
        <p:txBody>
          <a:bodyPr>
            <a:noAutofit/>
          </a:bodyPr>
          <a:lstStyle>
            <a:lvl1pPr marL="0" indent="0" algn="ctr">
              <a:buNone/>
              <a:defRPr sz="1300">
                <a:latin typeface="+mn-lt"/>
              </a:defRPr>
            </a:lvl1pPr>
          </a:lstStyle>
          <a:p>
            <a:pPr lvl="0"/>
            <a:r>
              <a:rPr lang="ru-RU" dirty="0"/>
              <a:t>Дата</a:t>
            </a:r>
            <a:br>
              <a:rPr lang="ru-RU" dirty="0"/>
            </a:br>
            <a:r>
              <a:rPr lang="ru-RU" dirty="0"/>
              <a:t>Место</a:t>
            </a:r>
          </a:p>
        </p:txBody>
      </p:sp>
    </p:spTree>
    <p:extLst>
      <p:ext uri="{BB962C8B-B14F-4D97-AF65-F5344CB8AC3E}">
        <p14:creationId xmlns:p14="http://schemas.microsoft.com/office/powerpoint/2010/main" val="98161229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 b="1"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3" name="Равнобедренный треугольник 12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68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2" name="Равнобедренный треугольник 11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308100" y="21210"/>
            <a:ext cx="9575800" cy="1141018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62730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2" name="Равнобедренный треугольник 11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403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1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екстовый слайд с двумя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body" idx="1"/>
          </p:nvPr>
        </p:nvSpPr>
        <p:spPr>
          <a:xfrm>
            <a:off x="479999" y="1106490"/>
            <a:ext cx="7410936" cy="616146"/>
          </a:xfrm>
          <a:prstGeom prst="rect">
            <a:avLst/>
          </a:prstGeom>
        </p:spPr>
        <p:txBody>
          <a:bodyPr>
            <a:noAutofit/>
          </a:bodyPr>
          <a:lstStyle>
            <a:lvl1pPr defTabSz="900024">
              <a:lnSpc>
                <a:spcPts val="2000"/>
              </a:lnSpc>
              <a:spcBef>
                <a:spcPts val="0"/>
              </a:spcBef>
              <a:defRPr sz="1600"/>
            </a:lvl1pPr>
            <a:lvl2pPr defTabSz="900024">
              <a:lnSpc>
                <a:spcPts val="2000"/>
              </a:lnSpc>
              <a:spcBef>
                <a:spcPts val="0"/>
              </a:spcBef>
              <a:defRPr sz="1600"/>
            </a:lvl2pPr>
            <a:lvl3pPr defTabSz="900024">
              <a:lnSpc>
                <a:spcPts val="2000"/>
              </a:lnSpc>
              <a:spcBef>
                <a:spcPts val="0"/>
              </a:spcBef>
              <a:defRPr sz="1600"/>
            </a:lvl3pPr>
            <a:lvl4pPr defTabSz="900024">
              <a:lnSpc>
                <a:spcPts val="2000"/>
              </a:lnSpc>
              <a:spcBef>
                <a:spcPts val="0"/>
              </a:spcBef>
              <a:defRPr sz="1600"/>
            </a:lvl4pPr>
            <a:lvl5pPr defTabSz="900024">
              <a:lnSpc>
                <a:spcPts val="2000"/>
              </a:lnSpc>
              <a:spcBef>
                <a:spcPts val="0"/>
              </a:spcBef>
              <a:defRPr sz="1600"/>
            </a:lvl5pPr>
          </a:lstStyle>
          <a:p>
            <a:pPr lvl="0">
              <a:defRPr sz="1800"/>
            </a:pPr>
            <a:r>
              <a:rPr sz="1600"/>
              <a:t>Body Level One</a:t>
            </a:r>
          </a:p>
          <a:p>
            <a:pPr lvl="1">
              <a:defRPr sz="1800"/>
            </a:pPr>
            <a:r>
              <a:rPr sz="1600"/>
              <a:t>Body Level Two</a:t>
            </a:r>
          </a:p>
          <a:p>
            <a:pPr lvl="2">
              <a:defRPr sz="1800"/>
            </a:pPr>
            <a:r>
              <a:rPr sz="1600"/>
              <a:t>Body Level Three</a:t>
            </a:r>
          </a:p>
          <a:p>
            <a:pPr lvl="3">
              <a:defRPr sz="1800"/>
            </a:pPr>
            <a:r>
              <a:rPr sz="1600"/>
              <a:t>Body Level Four</a:t>
            </a:r>
          </a:p>
          <a:p>
            <a:pPr lvl="4">
              <a:defRPr sz="1800"/>
            </a:pPr>
            <a:r>
              <a:rPr sz="1600"/>
              <a:t>Body Level Five</a:t>
            </a:r>
          </a:p>
        </p:txBody>
      </p:sp>
      <p:sp>
        <p:nvSpPr>
          <p:cNvPr id="101" name="Shape 1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651598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>
            <a:extLst>
              <a:ext uri="{FF2B5EF4-FFF2-40B4-BE49-F238E27FC236}">
                <a16:creationId xmlns="" xmlns:a16="http://schemas.microsoft.com/office/drawing/2014/main" id="{BBF4B108-949C-3C48-6F99-3E4696B523E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84552" y="205368"/>
            <a:ext cx="9265720" cy="6972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lvl="0" fontAlgn="auto" hangingPunct="1"/>
            <a:r>
              <a:rPr dirty="0" err="1"/>
              <a:t>Текст</a:t>
            </a:r>
            <a:r>
              <a:rPr dirty="0"/>
              <a:t> </a:t>
            </a:r>
            <a:r>
              <a:rPr dirty="0" err="1"/>
              <a:t>заголовка</a:t>
            </a:r>
            <a:r>
              <a:rPr lang="ru-RU" dirty="0"/>
              <a:t/>
            </a:r>
            <a:br>
              <a:rPr lang="ru-RU" dirty="0"/>
            </a:b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289FDB7-07DC-0292-8215-EB9786CEB9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0060" y="1471773"/>
            <a:ext cx="10851881" cy="49315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054081"/>
      </p:ext>
    </p:extLst>
  </p:cSld>
  <p:clrMapOvr>
    <a:masterClrMapping/>
  </p:clrMapOvr>
  <p:transition spd="med"/>
  <p:extLst>
    <p:ext uri="{DCECCB84-F9BA-43D5-87BE-67443E8EF086}">
      <p15:sldGuideLst xmlns="" xmlns:p15="http://schemas.microsoft.com/office/powerpoint/2012/main">
        <p15:guide id="1" orient="horz" pos="3560">
          <p15:clr>
            <a:srgbClr val="FBAE40"/>
          </p15:clr>
        </p15:guide>
        <p15:guide id="2" pos="692">
          <p15:clr>
            <a:srgbClr val="FBAE40"/>
          </p15:clr>
        </p15:guide>
        <p15:guide id="3" pos="11966">
          <p15:clr>
            <a:srgbClr val="FBAE40"/>
          </p15:clr>
        </p15:guide>
        <p15:guide id="4" orient="horz" pos="15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8600" y="1746250"/>
            <a:ext cx="9144000" cy="1630363"/>
          </a:xfrm>
        </p:spPr>
        <p:txBody>
          <a:bodyPr anchor="b"/>
          <a:lstStyle>
            <a:lvl1pPr algn="ctr">
              <a:defRPr sz="6000"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0700" y="3817938"/>
            <a:ext cx="5753100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32466" y="329625"/>
            <a:ext cx="7958054" cy="58477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0" i="0" dirty="0">
                <a:solidFill>
                  <a:srgbClr val="013856"/>
                </a:solidFill>
                <a:latin typeface="Gilroy Light" pitchFamily="2" charset="0"/>
              </a:rPr>
              <a:t>Координационно-Информационный Центр</a:t>
            </a:r>
            <a:br>
              <a:rPr lang="ru-RU" altLang="ru-RU" sz="1600" b="0" i="0" dirty="0">
                <a:solidFill>
                  <a:srgbClr val="013856"/>
                </a:solidFill>
                <a:latin typeface="Gilroy Light" pitchFamily="2" charset="0"/>
              </a:rPr>
            </a:br>
            <a:r>
              <a:rPr lang="ru-RU" altLang="ru-RU" sz="1600" b="0" i="0" dirty="0">
                <a:solidFill>
                  <a:srgbClr val="013856"/>
                </a:solidFill>
                <a:latin typeface="Gilroy Light" pitchFamily="2" charset="0"/>
              </a:rPr>
              <a:t>государств-участников СНГ по сближению регуляторных практик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rgbClr val="013856"/>
              </a:solidFill>
              <a:effectLst/>
              <a:latin typeface="Gilroy Light" pitchFamily="2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722039" y="995206"/>
            <a:ext cx="8472553" cy="72000"/>
            <a:chOff x="4472811" y="975956"/>
            <a:chExt cx="8472553" cy="143543"/>
          </a:xfrm>
        </p:grpSpPr>
        <p:sp>
          <p:nvSpPr>
            <p:cNvPr id="6" name="Равнобедренный треугольник 5"/>
            <p:cNvSpPr/>
            <p:nvPr/>
          </p:nvSpPr>
          <p:spPr>
            <a:xfrm>
              <a:off x="4472811" y="975956"/>
              <a:ext cx="238024" cy="143543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593364" y="975956"/>
              <a:ext cx="8352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0" y="1197404"/>
            <a:ext cx="3119437" cy="76886"/>
            <a:chOff x="-6163" y="1079434"/>
            <a:chExt cx="3119437" cy="153284"/>
          </a:xfrm>
        </p:grpSpPr>
        <p:sp>
          <p:nvSpPr>
            <p:cNvPr id="14" name="Равнобедренный треугольник 13"/>
            <p:cNvSpPr/>
            <p:nvPr/>
          </p:nvSpPr>
          <p:spPr>
            <a:xfrm rot="10800000">
              <a:off x="2856648" y="1079434"/>
              <a:ext cx="256626" cy="150720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00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6163" y="1081998"/>
              <a:ext cx="2988000" cy="150720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5062488" y="6335193"/>
            <a:ext cx="2016224" cy="483839"/>
          </a:xfrm>
        </p:spPr>
        <p:txBody>
          <a:bodyPr>
            <a:noAutofit/>
          </a:bodyPr>
          <a:lstStyle>
            <a:lvl1pPr marL="0" indent="0" algn="ctr">
              <a:buNone/>
              <a:defRPr sz="1300">
                <a:latin typeface="+mn-lt"/>
              </a:defRPr>
            </a:lvl1pPr>
          </a:lstStyle>
          <a:p>
            <a:pPr lvl="0"/>
            <a:r>
              <a:rPr lang="ru-RU" dirty="0"/>
              <a:t>Дата</a:t>
            </a:r>
            <a:br>
              <a:rPr lang="ru-RU" dirty="0"/>
            </a:br>
            <a:r>
              <a:rPr lang="ru-RU" dirty="0"/>
              <a:t>Место</a:t>
            </a:r>
          </a:p>
        </p:txBody>
      </p:sp>
    </p:spTree>
    <p:extLst>
      <p:ext uri="{BB962C8B-B14F-4D97-AF65-F5344CB8AC3E}">
        <p14:creationId xmlns:p14="http://schemas.microsoft.com/office/powerpoint/2010/main" val="3362317192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27842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2" name="Равнобедренный треугольник 11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8713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74064" y="2439738"/>
            <a:ext cx="105868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3856"/>
                </a:solidFill>
                <a:latin typeface="Gilroy Light" pitchFamily="2" charset="0"/>
              </a:rPr>
              <a:t>Благодарим </a:t>
            </a:r>
            <a:r>
              <a:rPr lang="en-US" sz="5400" b="1" dirty="0">
                <a:solidFill>
                  <a:srgbClr val="013856"/>
                </a:solidFill>
                <a:latin typeface="Gilroy Light" pitchFamily="2" charset="0"/>
              </a:rPr>
              <a:t/>
            </a:r>
            <a:br>
              <a:rPr lang="en-US" sz="5400" b="1" dirty="0">
                <a:solidFill>
                  <a:srgbClr val="013856"/>
                </a:solidFill>
                <a:latin typeface="Gilroy Light" pitchFamily="2" charset="0"/>
              </a:rPr>
            </a:br>
            <a:r>
              <a:rPr lang="ru-RU" sz="5400" b="1" dirty="0">
                <a:solidFill>
                  <a:srgbClr val="013856"/>
                </a:solidFill>
                <a:latin typeface="Gilroy Light" pitchFamily="2" charset="0"/>
              </a:rPr>
              <a:t>за внимание!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75333" y="3486178"/>
            <a:ext cx="24545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13856"/>
                </a:solidFill>
                <a:latin typeface="Gilroy Light" pitchFamily="2" charset="0"/>
              </a:rPr>
              <a:t>www.ciscenter.org</a:t>
            </a:r>
          </a:p>
          <a:p>
            <a:r>
              <a:rPr lang="ru-RU" sz="2000" b="1" dirty="0">
                <a:solidFill>
                  <a:srgbClr val="013856"/>
                </a:solidFill>
                <a:latin typeface="Gilroy Light" pitchFamily="2" charset="0"/>
              </a:rPr>
              <a:t>+7</a:t>
            </a:r>
            <a:r>
              <a:rPr lang="ru-RU" sz="2000" b="1" baseline="0" dirty="0">
                <a:solidFill>
                  <a:srgbClr val="013856"/>
                </a:solidFill>
                <a:latin typeface="Gilroy Light" pitchFamily="2" charset="0"/>
              </a:rPr>
              <a:t> (495) 128-95-45</a:t>
            </a:r>
            <a:endParaRPr lang="ru-RU" sz="2000" b="1" dirty="0">
              <a:solidFill>
                <a:srgbClr val="013856"/>
              </a:solidFill>
              <a:latin typeface="Gilroy Light" pitchFamily="2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32466" y="329625"/>
            <a:ext cx="7958054" cy="64633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800" b="1" dirty="0">
                <a:solidFill>
                  <a:srgbClr val="013856"/>
                </a:solidFill>
                <a:latin typeface="+mj-lt"/>
              </a:rPr>
              <a:t>Координационно-Информационный Центр</a:t>
            </a:r>
            <a:br>
              <a:rPr lang="ru-RU" altLang="ru-RU" sz="1800" b="1" dirty="0">
                <a:solidFill>
                  <a:srgbClr val="013856"/>
                </a:solidFill>
                <a:latin typeface="+mj-lt"/>
              </a:rPr>
            </a:br>
            <a:r>
              <a:rPr lang="ru-RU" altLang="ru-RU" sz="1800" dirty="0">
                <a:solidFill>
                  <a:srgbClr val="013856"/>
                </a:solidFill>
                <a:latin typeface="+mj-lt"/>
              </a:rPr>
              <a:t>государств-участников СНГ по сближению регуляторных практик</a:t>
            </a:r>
            <a:endParaRPr kumimoji="0" lang="ru-RU" altLang="ru-RU" sz="1050" b="0" i="0" u="none" strike="noStrike" cap="none" normalizeH="0" baseline="0" dirty="0">
              <a:ln>
                <a:noFill/>
              </a:ln>
              <a:solidFill>
                <a:srgbClr val="013856"/>
              </a:solidFill>
              <a:effectLst/>
              <a:latin typeface="+mj-lt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3722039" y="995206"/>
            <a:ext cx="8472553" cy="72000"/>
            <a:chOff x="4472811" y="975956"/>
            <a:chExt cx="8472553" cy="143543"/>
          </a:xfrm>
        </p:grpSpPr>
        <p:sp>
          <p:nvSpPr>
            <p:cNvPr id="17" name="Равнобедренный треугольник 16"/>
            <p:cNvSpPr/>
            <p:nvPr/>
          </p:nvSpPr>
          <p:spPr>
            <a:xfrm>
              <a:off x="4472811" y="975956"/>
              <a:ext cx="238024" cy="143543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593364" y="975956"/>
              <a:ext cx="8352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0" y="1197404"/>
            <a:ext cx="3119437" cy="76886"/>
            <a:chOff x="-6163" y="1079434"/>
            <a:chExt cx="3119437" cy="153284"/>
          </a:xfrm>
        </p:grpSpPr>
        <p:sp>
          <p:nvSpPr>
            <p:cNvPr id="20" name="Равнобедренный треугольник 19"/>
            <p:cNvSpPr/>
            <p:nvPr/>
          </p:nvSpPr>
          <p:spPr>
            <a:xfrm rot="10800000">
              <a:off x="2856648" y="1079434"/>
              <a:ext cx="256626" cy="150720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00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-6163" y="1081998"/>
              <a:ext cx="2988000" cy="150720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4110741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3" name="Равнобедренный треугольник 12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32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27842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2" name="Равнобедренный треугольник 11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1619117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5" name="Равнобедренный треугольник 14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1308100" y="21210"/>
            <a:ext cx="9575800" cy="1141018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4248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1" name="Равнобедренный треугольник 10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1308100" y="21210"/>
            <a:ext cx="9575800" cy="1141018"/>
          </a:xfrm>
        </p:spPr>
        <p:txBody>
          <a:bodyPr/>
          <a:lstStyle>
            <a:lvl1pPr>
              <a:defRPr b="1">
                <a:effectLst/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42409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roy Light" pitchFamily="2" charset="0"/>
              </a:defRPr>
            </a:lvl1pPr>
          </a:lstStyle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1308100" y="21210"/>
            <a:ext cx="9575800" cy="1141018"/>
          </a:xfrm>
        </p:spPr>
        <p:txBody>
          <a:bodyPr/>
          <a:lstStyle>
            <a:lvl1pPr>
              <a:defRPr b="1">
                <a:effectLst/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59242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0" name="Равнобедренный треугольник 9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947953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3" name="Равнобедренный треугольник 12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8946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 b="1"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3" name="Равнобедренный треугольник 12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3612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2" name="Равнобедренный треугольник 11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308100" y="21210"/>
            <a:ext cx="9575800" cy="1141018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055025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2" name="Равнобедренный треугольник 11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3951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>
            <a:extLst>
              <a:ext uri="{FF2B5EF4-FFF2-40B4-BE49-F238E27FC236}">
                <a16:creationId xmlns="" xmlns:a16="http://schemas.microsoft.com/office/drawing/2014/main" id="{BBF4B108-949C-3C48-6F99-3E4696B523E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84552" y="205368"/>
            <a:ext cx="9265720" cy="697224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lvl="0" fontAlgn="auto" hangingPunct="1"/>
            <a:r>
              <a:rPr dirty="0" err="1"/>
              <a:t>Текст</a:t>
            </a:r>
            <a:r>
              <a:rPr dirty="0"/>
              <a:t> </a:t>
            </a:r>
            <a:r>
              <a:rPr dirty="0" err="1"/>
              <a:t>заголовка</a:t>
            </a:r>
            <a:r>
              <a:rPr lang="ru-RU" dirty="0"/>
              <a:t/>
            </a:r>
            <a:br>
              <a:rPr lang="ru-RU" dirty="0"/>
            </a:br>
            <a:endParaRPr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0E7AF44-6A0E-0A0F-B197-D4DC7FEA6B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36" y="6356172"/>
            <a:ext cx="4114728" cy="36505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071455"/>
      </p:ext>
    </p:extLst>
  </p:cSld>
  <p:clrMapOvr>
    <a:masterClrMapping/>
  </p:clrMapOvr>
  <p:transition spd="med"/>
  <p:extLst>
    <p:ext uri="{DCECCB84-F9BA-43D5-87BE-67443E8EF086}">
      <p15:sldGuideLst xmlns="" xmlns:p15="http://schemas.microsoft.com/office/powerpoint/2012/main">
        <p15:guide id="1" orient="horz" pos="3560">
          <p15:clr>
            <a:srgbClr val="FBAE40"/>
          </p15:clr>
        </p15:guide>
        <p15:guide id="2" pos="632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74064" y="2439738"/>
            <a:ext cx="105868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3856"/>
                </a:solidFill>
                <a:latin typeface="Gilroy Light" pitchFamily="2" charset="0"/>
              </a:rPr>
              <a:t>Благодарим </a:t>
            </a:r>
            <a:r>
              <a:rPr lang="en-US" sz="5400" b="1" dirty="0">
                <a:solidFill>
                  <a:srgbClr val="013856"/>
                </a:solidFill>
                <a:latin typeface="Gilroy Light" pitchFamily="2" charset="0"/>
              </a:rPr>
              <a:t/>
            </a:r>
            <a:br>
              <a:rPr lang="en-US" sz="5400" b="1" dirty="0">
                <a:solidFill>
                  <a:srgbClr val="013856"/>
                </a:solidFill>
                <a:latin typeface="Gilroy Light" pitchFamily="2" charset="0"/>
              </a:rPr>
            </a:br>
            <a:r>
              <a:rPr lang="ru-RU" sz="5400" b="1" dirty="0">
                <a:solidFill>
                  <a:srgbClr val="013856"/>
                </a:solidFill>
                <a:latin typeface="Gilroy Light" pitchFamily="2" charset="0"/>
              </a:rPr>
              <a:t>за внимание!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75333" y="3486178"/>
            <a:ext cx="24545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13856"/>
                </a:solidFill>
                <a:latin typeface="Gilroy Light" pitchFamily="2" charset="0"/>
              </a:rPr>
              <a:t>www.ciscenter.org</a:t>
            </a:r>
          </a:p>
          <a:p>
            <a:r>
              <a:rPr lang="ru-RU" sz="2000" b="1" dirty="0">
                <a:solidFill>
                  <a:srgbClr val="013856"/>
                </a:solidFill>
                <a:latin typeface="Gilroy Light" pitchFamily="2" charset="0"/>
              </a:rPr>
              <a:t>+7</a:t>
            </a:r>
            <a:r>
              <a:rPr lang="ru-RU" sz="2000" b="1" baseline="0" dirty="0">
                <a:solidFill>
                  <a:srgbClr val="013856"/>
                </a:solidFill>
                <a:latin typeface="Gilroy Light" pitchFamily="2" charset="0"/>
              </a:rPr>
              <a:t> (495) 128-95-45</a:t>
            </a:r>
            <a:endParaRPr lang="ru-RU" sz="2000" b="1" dirty="0">
              <a:solidFill>
                <a:srgbClr val="013856"/>
              </a:solidFill>
              <a:latin typeface="Gilroy Light" pitchFamily="2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32466" y="329625"/>
            <a:ext cx="7958054" cy="64633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800" b="1" dirty="0">
                <a:solidFill>
                  <a:srgbClr val="013856"/>
                </a:solidFill>
                <a:latin typeface="+mj-lt"/>
              </a:rPr>
              <a:t>Координационно-Информационный Центр</a:t>
            </a:r>
            <a:br>
              <a:rPr lang="ru-RU" altLang="ru-RU" sz="1800" b="1" dirty="0">
                <a:solidFill>
                  <a:srgbClr val="013856"/>
                </a:solidFill>
                <a:latin typeface="+mj-lt"/>
              </a:rPr>
            </a:br>
            <a:r>
              <a:rPr lang="ru-RU" altLang="ru-RU" sz="1800" dirty="0">
                <a:solidFill>
                  <a:srgbClr val="013856"/>
                </a:solidFill>
                <a:latin typeface="+mj-lt"/>
              </a:rPr>
              <a:t>государств-участников СНГ по сближению регуляторных практик</a:t>
            </a:r>
            <a:endParaRPr kumimoji="0" lang="ru-RU" altLang="ru-RU" sz="1050" b="0" i="0" u="none" strike="noStrike" cap="none" normalizeH="0" baseline="0" dirty="0">
              <a:ln>
                <a:noFill/>
              </a:ln>
              <a:solidFill>
                <a:srgbClr val="013856"/>
              </a:solidFill>
              <a:effectLst/>
              <a:latin typeface="+mj-lt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3722039" y="995206"/>
            <a:ext cx="8472553" cy="72000"/>
            <a:chOff x="4472811" y="975956"/>
            <a:chExt cx="8472553" cy="143543"/>
          </a:xfrm>
        </p:grpSpPr>
        <p:sp>
          <p:nvSpPr>
            <p:cNvPr id="17" name="Равнобедренный треугольник 16"/>
            <p:cNvSpPr/>
            <p:nvPr/>
          </p:nvSpPr>
          <p:spPr>
            <a:xfrm>
              <a:off x="4472811" y="975956"/>
              <a:ext cx="238024" cy="143543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593364" y="975956"/>
              <a:ext cx="8352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0" y="1197404"/>
            <a:ext cx="3119437" cy="76886"/>
            <a:chOff x="-6163" y="1079434"/>
            <a:chExt cx="3119437" cy="153284"/>
          </a:xfrm>
        </p:grpSpPr>
        <p:sp>
          <p:nvSpPr>
            <p:cNvPr id="20" name="Равнобедренный треугольник 19"/>
            <p:cNvSpPr/>
            <p:nvPr/>
          </p:nvSpPr>
          <p:spPr>
            <a:xfrm rot="10800000">
              <a:off x="2856648" y="1079434"/>
              <a:ext cx="256626" cy="150720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00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-6163" y="1081998"/>
              <a:ext cx="2988000" cy="150720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3953075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3" name="Равнобедренный треугольник 12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323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5" name="Равнобедренный треугольник 14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1308100" y="21210"/>
            <a:ext cx="9575800" cy="1141018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06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1" name="Равнобедренный треугольник 10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1308100" y="21210"/>
            <a:ext cx="9575800" cy="1141018"/>
          </a:xfrm>
        </p:spPr>
        <p:txBody>
          <a:bodyPr/>
          <a:lstStyle>
            <a:lvl1pPr>
              <a:defRPr b="1">
                <a:effectLst/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55828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Gilroy Light" pitchFamily="2" charset="0"/>
              </a:defRPr>
            </a:lvl1pPr>
          </a:lstStyle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1308100" y="21210"/>
            <a:ext cx="9575800" cy="1141018"/>
          </a:xfrm>
        </p:spPr>
        <p:txBody>
          <a:bodyPr/>
          <a:lstStyle>
            <a:lvl1pPr>
              <a:defRPr b="1">
                <a:effectLst/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5511002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0" name="Равнобедренный треугольник 9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36813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131300" y="6305550"/>
            <a:ext cx="2743200" cy="365125"/>
          </a:xfrm>
          <a:prstGeom prst="rect">
            <a:avLst/>
          </a:prstGeom>
        </p:spPr>
        <p:txBody>
          <a:bodyPr/>
          <a:lstStyle/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0" y="6624866"/>
            <a:ext cx="3114675" cy="106235"/>
            <a:chOff x="-6163" y="1081998"/>
            <a:chExt cx="3114675" cy="143543"/>
          </a:xfrm>
        </p:grpSpPr>
        <p:sp>
          <p:nvSpPr>
            <p:cNvPr id="13" name="Равнобедренный треугольник 12"/>
            <p:cNvSpPr/>
            <p:nvPr/>
          </p:nvSpPr>
          <p:spPr>
            <a:xfrm rot="10800000">
              <a:off x="2851886" y="1083903"/>
              <a:ext cx="256626" cy="141504"/>
            </a:xfrm>
            <a:prstGeom prst="triangle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-6163" y="1081998"/>
              <a:ext cx="2988000" cy="143543"/>
            </a:xfrm>
            <a:prstGeom prst="rect">
              <a:avLst/>
            </a:prstGeom>
            <a:solidFill>
              <a:srgbClr val="013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Нижний колонтитул 6"/>
          <p:cNvSpPr>
            <a:spLocks noGrp="1"/>
          </p:cNvSpPr>
          <p:nvPr>
            <p:ph type="ftr" sz="quarter" idx="13"/>
          </p:nvPr>
        </p:nvSpPr>
        <p:spPr>
          <a:xfrm>
            <a:off x="4038600" y="6494285"/>
            <a:ext cx="4114800" cy="25576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88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8100" y="21210"/>
            <a:ext cx="9575800" cy="1141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77" y="229447"/>
            <a:ext cx="627831" cy="615646"/>
          </a:xfrm>
          <a:prstGeom prst="rect">
            <a:avLst/>
          </a:prstGeom>
          <a:effectLst/>
        </p:spPr>
      </p:pic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31300" y="633118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 b="0" i="0">
                <a:solidFill>
                  <a:srgbClr val="013958"/>
                </a:solidFill>
                <a:latin typeface="Gilroy Light" pitchFamily="2" charset="0"/>
              </a:defRPr>
            </a:lvl1pPr>
          </a:lstStyle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 i="0">
                <a:solidFill>
                  <a:srgbClr val="013958"/>
                </a:solidFill>
                <a:latin typeface="Gilroy Light" pitchFamily="2" charset="0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94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90" r:id="rId14"/>
    <p:sldLayoutId id="214748369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013856"/>
          </a:solidFill>
          <a:latin typeface="Gilroy Ligh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13958"/>
          </a:solidFill>
          <a:latin typeface="Gilroy Ligh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13958"/>
          </a:solidFill>
          <a:latin typeface="Gilroy Ligh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13958"/>
          </a:solidFill>
          <a:latin typeface="Gilroy Ligh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13958"/>
          </a:solidFill>
          <a:latin typeface="Gilroy Ligh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13958"/>
          </a:solidFill>
          <a:latin typeface="Gilroy Ligh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8100" y="21210"/>
            <a:ext cx="9575800" cy="1141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77" y="229447"/>
            <a:ext cx="627831" cy="615646"/>
          </a:xfrm>
          <a:prstGeom prst="rect">
            <a:avLst/>
          </a:prstGeom>
          <a:effectLst/>
        </p:spPr>
      </p:pic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CD9E5-0BEA-49E2-91EF-E783239E8F4B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31300" y="633118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 b="0" i="0">
                <a:solidFill>
                  <a:srgbClr val="013958"/>
                </a:solidFill>
                <a:latin typeface="Gilroy Light" pitchFamily="2" charset="0"/>
              </a:defRPr>
            </a:lvl1pPr>
          </a:lstStyle>
          <a:p>
            <a:fld id="{D6DB2E50-69E5-4306-B0D6-0788E706794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 i="0">
                <a:solidFill>
                  <a:srgbClr val="013958"/>
                </a:solidFill>
                <a:latin typeface="Gilroy Light" pitchFamily="2" charset="0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68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013856"/>
          </a:solidFill>
          <a:latin typeface="Gilroy Ligh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13958"/>
          </a:solidFill>
          <a:latin typeface="Gilroy Ligh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13958"/>
          </a:solidFill>
          <a:latin typeface="Gilroy Ligh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13958"/>
          </a:solidFill>
          <a:latin typeface="Gilroy Ligh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13958"/>
          </a:solidFill>
          <a:latin typeface="Gilroy Ligh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13958"/>
          </a:solidFill>
          <a:latin typeface="Gilroy Ligh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21983" y="1552975"/>
            <a:ext cx="7748034" cy="3302001"/>
          </a:xfrm>
        </p:spPr>
        <p:txBody>
          <a:bodyPr>
            <a:noAutofit/>
          </a:bodyPr>
          <a:lstStyle/>
          <a:p>
            <a:pPr>
              <a:lnSpc>
                <a:spcPts val="3960"/>
              </a:lnSpc>
            </a:pPr>
            <a:r>
              <a:rPr lang="ru-RU" sz="2400" b="0" dirty="0">
                <a:solidFill>
                  <a:srgbClr val="013958"/>
                </a:solidFill>
                <a:latin typeface="Gilroy Light" pitchFamily="2" charset="0"/>
                <a:ea typeface="Roboto" panose="02000000000000000000" pitchFamily="2" charset="0"/>
              </a:rPr>
              <a:t>Деловая игра на тему</a:t>
            </a:r>
            <a:br>
              <a:rPr lang="ru-RU" sz="2400" b="0" dirty="0">
                <a:solidFill>
                  <a:srgbClr val="013958"/>
                </a:solidFill>
                <a:latin typeface="Gilroy Light" pitchFamily="2" charset="0"/>
                <a:ea typeface="Roboto" panose="02000000000000000000" pitchFamily="2" charset="0"/>
              </a:rPr>
            </a:br>
            <a:r>
              <a:rPr lang="ru-RU" sz="3200" b="0" dirty="0">
                <a:solidFill>
                  <a:srgbClr val="013958"/>
                </a:solidFill>
                <a:latin typeface="Gilroy Light" pitchFamily="2" charset="0"/>
                <a:ea typeface="Roboto" panose="02000000000000000000" pitchFamily="2" charset="0"/>
              </a:rPr>
              <a:t/>
            </a:r>
            <a:br>
              <a:rPr lang="ru-RU" sz="3200" b="0" dirty="0">
                <a:solidFill>
                  <a:srgbClr val="013958"/>
                </a:solidFill>
                <a:latin typeface="Gilroy Light" pitchFamily="2" charset="0"/>
                <a:ea typeface="Roboto" panose="02000000000000000000" pitchFamily="2" charset="0"/>
              </a:rPr>
            </a:br>
            <a:r>
              <a:rPr lang="ru-RU" sz="3200" b="0" dirty="0">
                <a:latin typeface="Gilroy Light" pitchFamily="2" charset="0"/>
                <a:ea typeface="Roboto" panose="02000000000000000000" pitchFamily="2" charset="0"/>
              </a:rPr>
              <a:t>«Подготовка </a:t>
            </a:r>
            <a:r>
              <a:rPr lang="ru-RU" sz="3200" b="0" dirty="0" smtClean="0">
                <a:latin typeface="Gilroy Light" pitchFamily="2" charset="0"/>
                <a:ea typeface="Roboto" panose="02000000000000000000" pitchFamily="2" charset="0"/>
              </a:rPr>
              <a:t>ко </a:t>
            </a:r>
            <a:r>
              <a:rPr lang="ru-RU" sz="3200" b="0" dirty="0">
                <a:latin typeface="Gilroy Light" pitchFamily="2" charset="0"/>
                <a:ea typeface="Roboto" panose="02000000000000000000" pitchFamily="2" charset="0"/>
              </a:rPr>
              <a:t>вступлению в силу национального Технического регламента «О безопасности химической продукции»</a:t>
            </a:r>
            <a:endParaRPr lang="ru-RU" sz="2800" b="0" dirty="0">
              <a:latin typeface="Gilroy Light" pitchFamily="2" charset="0"/>
              <a:ea typeface="Roboto" panose="02000000000000000000" pitchFamily="2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3"/>
          </p:nvPr>
        </p:nvSpPr>
        <p:spPr>
          <a:xfrm>
            <a:off x="5087888" y="6263012"/>
            <a:ext cx="2016224" cy="483839"/>
          </a:xfrm>
        </p:spPr>
        <p:txBody>
          <a:bodyPr/>
          <a:lstStyle/>
          <a:p>
            <a:r>
              <a:rPr lang="ru-RU" sz="1200" dirty="0" smtClean="0">
                <a:latin typeface="Gilroy Light" pitchFamily="2" charset="0"/>
              </a:rPr>
              <a:t>«07» декабря </a:t>
            </a:r>
            <a:r>
              <a:rPr lang="ru-RU" sz="1200" dirty="0">
                <a:latin typeface="Gilroy Light" pitchFamily="2" charset="0"/>
              </a:rPr>
              <a:t>2023 г.</a:t>
            </a:r>
          </a:p>
          <a:p>
            <a:pPr>
              <a:spcBef>
                <a:spcPts val="0"/>
              </a:spcBef>
            </a:pPr>
            <a:r>
              <a:rPr lang="ru-RU" sz="1200" dirty="0">
                <a:latin typeface="Gilroy Light" pitchFamily="2" charset="0"/>
              </a:rPr>
              <a:t>г. Москва</a:t>
            </a:r>
          </a:p>
        </p:txBody>
      </p:sp>
    </p:spTree>
    <p:extLst>
      <p:ext uri="{BB962C8B-B14F-4D97-AF65-F5344CB8AC3E}">
        <p14:creationId xmlns:p14="http://schemas.microsoft.com/office/powerpoint/2010/main" val="2267534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0796" y="3078136"/>
            <a:ext cx="2584938" cy="1195754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Утвердить перечень ХВВО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15912" y="1417758"/>
            <a:ext cx="2584938" cy="1099038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Сформировать таблицу по всем веществам предприятия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36031" y="3078136"/>
            <a:ext cx="2564819" cy="1347560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Выявить исключения: решение 299, отраслевые ТР, Приложение 1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36031" y="4987036"/>
            <a:ext cx="2564819" cy="1099038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Ранжировать по тоннажу производства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25980" y="1421616"/>
            <a:ext cx="3425533" cy="1608992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Выявить индивидуальные вещества объемом производства или импорта более 1000 тонн/год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36039" y="3621377"/>
            <a:ext cx="3415473" cy="2216711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Для остальных веществ: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- прописать сроки регистрации для отслеживания вступления отложенных норм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подготовить ПБ  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нанести маркировку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66092" y="342900"/>
            <a:ext cx="9685419" cy="485750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800" dirty="0">
                <a:solidFill>
                  <a:schemeClr val="bg1"/>
                </a:solidFill>
                <a:latin typeface="Gilroy Light" pitchFamily="2" charset="0"/>
              </a:rPr>
              <a:t>0 Этап. Подготовка ко вступлению ТР в силу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94864" y="923149"/>
            <a:ext cx="1470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25A66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Заявитель</a:t>
            </a:r>
          </a:p>
        </p:txBody>
      </p:sp>
      <p:cxnSp>
        <p:nvCxnSpPr>
          <p:cNvPr id="18" name="Прямая со стрелкой 17"/>
          <p:cNvCxnSpPr>
            <a:stCxn id="7" idx="2"/>
            <a:endCxn id="8" idx="0"/>
          </p:cNvCxnSpPr>
          <p:nvPr/>
        </p:nvCxnSpPr>
        <p:spPr>
          <a:xfrm>
            <a:off x="5508381" y="2516796"/>
            <a:ext cx="10060" cy="561340"/>
          </a:xfrm>
          <a:prstGeom prst="straightConnector1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8" idx="2"/>
            <a:endCxn id="9" idx="0"/>
          </p:cNvCxnSpPr>
          <p:nvPr/>
        </p:nvCxnSpPr>
        <p:spPr>
          <a:xfrm>
            <a:off x="5518441" y="4425696"/>
            <a:ext cx="0" cy="561340"/>
          </a:xfrm>
          <a:prstGeom prst="straightConnector1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>
            <a:stCxn id="9" idx="2"/>
            <a:endCxn id="10" idx="0"/>
          </p:cNvCxnSpPr>
          <p:nvPr/>
        </p:nvCxnSpPr>
        <p:spPr>
          <a:xfrm rot="5400000" flipH="1" flipV="1">
            <a:off x="5046365" y="1893692"/>
            <a:ext cx="4664458" cy="3720306"/>
          </a:xfrm>
          <a:prstGeom prst="bentConnector5">
            <a:avLst>
              <a:gd name="adj1" fmla="val -4901"/>
              <a:gd name="adj2" fmla="val 44216"/>
              <a:gd name="adj3" fmla="val 104901"/>
            </a:avLst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0" idx="2"/>
            <a:endCxn id="11" idx="0"/>
          </p:cNvCxnSpPr>
          <p:nvPr/>
        </p:nvCxnSpPr>
        <p:spPr>
          <a:xfrm>
            <a:off x="9238747" y="3030608"/>
            <a:ext cx="5029" cy="590769"/>
          </a:xfrm>
          <a:prstGeom prst="straightConnector1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Номер слайда 1">
            <a:extLst>
              <a:ext uri="{FF2B5EF4-FFF2-40B4-BE49-F238E27FC236}">
                <a16:creationId xmlns="" xmlns:a16="http://schemas.microsoft.com/office/drawing/2014/main" id="{FD92776F-9128-B099-00D2-66C8FB03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5210" y="6305550"/>
            <a:ext cx="1069289" cy="365125"/>
          </a:xfrm>
        </p:spPr>
        <p:txBody>
          <a:bodyPr/>
          <a:lstStyle/>
          <a:p>
            <a:fld id="{803E5E5F-8631-4890-A547-8F937CE12325}" type="slidenum">
              <a:rPr lang="ru-RU" sz="1200" smtClean="0">
                <a:latin typeface="Gilroy Light" pitchFamily="2" charset="0"/>
              </a:rPr>
              <a:t>10</a:t>
            </a:fld>
            <a:endParaRPr lang="ru-RU" sz="1200" dirty="0">
              <a:latin typeface="Gilroy Light" pitchFamily="2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591476" y="923149"/>
            <a:ext cx="1906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01385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Минпромторг</a:t>
            </a:r>
            <a:endParaRPr lang="ru-RU" sz="2400" b="1" dirty="0">
              <a:solidFill>
                <a:srgbClr val="01385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1CC57EE0-B693-4E76-BC8F-EF43475F492D}"/>
              </a:ext>
            </a:extLst>
          </p:cNvPr>
          <p:cNvSpPr/>
          <p:nvPr/>
        </p:nvSpPr>
        <p:spPr>
          <a:xfrm>
            <a:off x="1269914" y="1417758"/>
            <a:ext cx="2584938" cy="1195754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Провести инвентаризацию ХВ</a:t>
            </a:r>
          </a:p>
        </p:txBody>
      </p:sp>
    </p:spTree>
    <p:extLst>
      <p:ext uri="{BB962C8B-B14F-4D97-AF65-F5344CB8AC3E}">
        <p14:creationId xmlns:p14="http://schemas.microsoft.com/office/powerpoint/2010/main" val="841527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377031"/>
              </p:ext>
            </p:extLst>
          </p:nvPr>
        </p:nvGraphicFramePr>
        <p:xfrm>
          <a:off x="513346" y="1131153"/>
          <a:ext cx="11293643" cy="4712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528">
                  <a:extLst>
                    <a:ext uri="{9D8B030D-6E8A-4147-A177-3AD203B41FA5}">
                      <a16:colId xmlns="" xmlns:a16="http://schemas.microsoft.com/office/drawing/2014/main" val="2509102987"/>
                    </a:ext>
                  </a:extLst>
                </a:gridCol>
                <a:gridCol w="1977782">
                  <a:extLst>
                    <a:ext uri="{9D8B030D-6E8A-4147-A177-3AD203B41FA5}">
                      <a16:colId xmlns="" xmlns:a16="http://schemas.microsoft.com/office/drawing/2014/main" val="2534470656"/>
                    </a:ext>
                  </a:extLst>
                </a:gridCol>
                <a:gridCol w="1517372">
                  <a:extLst>
                    <a:ext uri="{9D8B030D-6E8A-4147-A177-3AD203B41FA5}">
                      <a16:colId xmlns="" xmlns:a16="http://schemas.microsoft.com/office/drawing/2014/main" val="2755474203"/>
                    </a:ext>
                  </a:extLst>
                </a:gridCol>
                <a:gridCol w="1685692">
                  <a:extLst>
                    <a:ext uri="{9D8B030D-6E8A-4147-A177-3AD203B41FA5}">
                      <a16:colId xmlns="" xmlns:a16="http://schemas.microsoft.com/office/drawing/2014/main" val="1134398879"/>
                    </a:ext>
                  </a:extLst>
                </a:gridCol>
                <a:gridCol w="1438161">
                  <a:extLst>
                    <a:ext uri="{9D8B030D-6E8A-4147-A177-3AD203B41FA5}">
                      <a16:colId xmlns="" xmlns:a16="http://schemas.microsoft.com/office/drawing/2014/main" val="2726212620"/>
                    </a:ext>
                  </a:extLst>
                </a:gridCol>
                <a:gridCol w="1681977">
                  <a:extLst>
                    <a:ext uri="{9D8B030D-6E8A-4147-A177-3AD203B41FA5}">
                      <a16:colId xmlns="" xmlns:a16="http://schemas.microsoft.com/office/drawing/2014/main" val="1910210167"/>
                    </a:ext>
                  </a:extLst>
                </a:gridCol>
                <a:gridCol w="2193131">
                  <a:extLst>
                    <a:ext uri="{9D8B030D-6E8A-4147-A177-3AD203B41FA5}">
                      <a16:colId xmlns="" xmlns:a16="http://schemas.microsoft.com/office/drawing/2014/main" val="457171164"/>
                    </a:ext>
                  </a:extLst>
                </a:gridCol>
              </a:tblGrid>
              <a:tr h="15555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№ </a:t>
                      </a:r>
                    </a:p>
                  </a:txBody>
                  <a:tcPr marL="142048" marR="142048" marT="71324" marB="71324"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Наименование химической продукции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Вещество или смесь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Объем выпуска в обращение,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Тонны/год 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Есть ли в 299 Решении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Есть ли в отраслевых ТР?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Срок государственной регистрации (согласно отложенным нормам)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11428292"/>
                  </a:ext>
                </a:extLst>
              </a:tr>
              <a:tr h="5645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42048" marR="142048" marT="71324" marB="71324"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Натрий хлористый (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х.ч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.)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вещество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2 000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Нет 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Нет 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2025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Gilroy Light" pitchFamily="2" charset="0"/>
                        <a:ea typeface="+mn-ea"/>
                        <a:cs typeface="+mn-cs"/>
                      </a:endParaRP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06946264"/>
                  </a:ext>
                </a:extLst>
              </a:tr>
              <a:tr h="3168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42048" marR="142048" marT="71324" marB="71324"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Серная кислота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вещество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Нет 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Нет 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2026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Gilroy Light" pitchFamily="2" charset="0"/>
                        <a:ea typeface="+mn-ea"/>
                        <a:cs typeface="+mn-cs"/>
                      </a:endParaRP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77731429"/>
                  </a:ext>
                </a:extLst>
              </a:tr>
              <a:tr h="5645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42048" marR="142048" marT="71324" marB="71324"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Масло смазочное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вещество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Нет 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ТР ТС 030/2012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Не требуется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54777858"/>
                  </a:ext>
                </a:extLst>
              </a:tr>
              <a:tr h="5645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42048" marR="142048" marT="71324" marB="71324"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Смесь солей калия и натрия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смесь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1 500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2029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Gilroy Light" pitchFamily="2" charset="0"/>
                        <a:ea typeface="+mn-ea"/>
                        <a:cs typeface="+mn-cs"/>
                      </a:endParaRP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69033493"/>
                  </a:ext>
                </a:extLst>
              </a:tr>
              <a:tr h="5645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42048" marR="142048" marT="71324" marB="71324"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Моющее средство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смесь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Да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Нет 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Gilroy Light" pitchFamily="2" charset="0"/>
                          <a:ea typeface="+mn-ea"/>
                          <a:cs typeface="+mn-cs"/>
                        </a:rPr>
                        <a:t>Не требуется</a:t>
                      </a:r>
                    </a:p>
                  </a:txBody>
                  <a:tcPr marL="142048" marR="142048" marT="71324" marB="71324">
                    <a:lnL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8AA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383509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66093" y="342900"/>
            <a:ext cx="10540896" cy="4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>
              <a:defRPr sz="2400">
                <a:solidFill>
                  <a:srgbClr val="013856"/>
                </a:solidFill>
                <a:latin typeface="Gilroy Light" pitchFamily="2" charset="0"/>
              </a:defRPr>
            </a:lvl1pPr>
          </a:lstStyle>
          <a:p>
            <a:r>
              <a:rPr lang="ru-RU" dirty="0"/>
              <a:t>Перечень продукции заявителя распределенный по приоритетам</a:t>
            </a:r>
          </a:p>
        </p:txBody>
      </p:sp>
      <p:sp>
        <p:nvSpPr>
          <p:cNvPr id="4" name="Номер слайда 1">
            <a:extLst>
              <a:ext uri="{FF2B5EF4-FFF2-40B4-BE49-F238E27FC236}">
                <a16:creationId xmlns="" xmlns:a16="http://schemas.microsoft.com/office/drawing/2014/main" id="{FD92776F-9128-B099-00D2-66C8FB03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5210" y="6305550"/>
            <a:ext cx="1069289" cy="365125"/>
          </a:xfrm>
        </p:spPr>
        <p:txBody>
          <a:bodyPr/>
          <a:lstStyle/>
          <a:p>
            <a:fld id="{803E5E5F-8631-4890-A547-8F937CE12325}" type="slidenum">
              <a:rPr lang="ru-RU" sz="1200" smtClean="0">
                <a:latin typeface="Gilroy Light" pitchFamily="2" charset="0"/>
              </a:rPr>
              <a:t>11</a:t>
            </a:fld>
            <a:endParaRPr lang="ru-RU" sz="1200" dirty="0">
              <a:latin typeface="Gilroy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861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6792" y="209685"/>
            <a:ext cx="8674596" cy="593497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1 Этап. Выбор типа регистрации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51871" y="1282124"/>
            <a:ext cx="2734330" cy="1387734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Свериться со списком веществ в Реестре </a:t>
            </a:r>
          </a:p>
        </p:txBody>
      </p:sp>
      <p:cxnSp>
        <p:nvCxnSpPr>
          <p:cNvPr id="15" name="Прямая со стрелкой 14"/>
          <p:cNvCxnSpPr>
            <a:stCxn id="12" idx="2"/>
            <a:endCxn id="18" idx="0"/>
          </p:cNvCxnSpPr>
          <p:nvPr/>
        </p:nvCxnSpPr>
        <p:spPr>
          <a:xfrm>
            <a:off x="2719036" y="2669858"/>
            <a:ext cx="0" cy="431764"/>
          </a:xfrm>
          <a:prstGeom prst="straightConnector1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1351871" y="3101622"/>
            <a:ext cx="2734330" cy="1387734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Свериться со списком запрещенных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76585" y="2662096"/>
            <a:ext cx="972455" cy="40011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Gilroy Light" pitchFamily="2" charset="0"/>
              </a:rPr>
              <a:t>есть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351871" y="4921120"/>
            <a:ext cx="2734330" cy="1387734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Свериться со списком ХВВО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76585" y="4442178"/>
            <a:ext cx="626033" cy="40011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Gilroy Light" pitchFamily="2" charset="0"/>
              </a:rPr>
              <a:t>нет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510915" y="3099862"/>
            <a:ext cx="2734330" cy="1389494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Уведомительная регистрация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83862" y="5214877"/>
            <a:ext cx="726076" cy="40011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Gilroy Light" pitchFamily="2" charset="0"/>
              </a:rPr>
              <a:t>нет</a:t>
            </a:r>
          </a:p>
        </p:txBody>
      </p:sp>
      <p:sp>
        <p:nvSpPr>
          <p:cNvPr id="31" name="Номер слайда 1">
            <a:extLst>
              <a:ext uri="{FF2B5EF4-FFF2-40B4-BE49-F238E27FC236}">
                <a16:creationId xmlns="" xmlns:a16="http://schemas.microsoft.com/office/drawing/2014/main" id="{FD92776F-9128-B099-00D2-66C8FB03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4257" y="6439275"/>
            <a:ext cx="1069289" cy="365125"/>
          </a:xfrm>
        </p:spPr>
        <p:txBody>
          <a:bodyPr/>
          <a:lstStyle/>
          <a:p>
            <a:fld id="{803E5E5F-8631-4890-A547-8F937CE12325}" type="slidenum">
              <a:rPr lang="ru-RU" sz="1200" smtClean="0">
                <a:latin typeface="Gilroy Light" pitchFamily="2" charset="0"/>
              </a:rPr>
              <a:t>12</a:t>
            </a:fld>
            <a:endParaRPr lang="ru-RU" sz="1200" dirty="0">
              <a:latin typeface="Gilroy Light" pitchFamily="2" charset="0"/>
            </a:endParaRPr>
          </a:p>
        </p:txBody>
      </p:sp>
      <p:cxnSp>
        <p:nvCxnSpPr>
          <p:cNvPr id="42" name="Прямая со стрелкой 41"/>
          <p:cNvCxnSpPr>
            <a:stCxn id="18" idx="2"/>
            <a:endCxn id="23" idx="0"/>
          </p:cNvCxnSpPr>
          <p:nvPr/>
        </p:nvCxnSpPr>
        <p:spPr>
          <a:xfrm>
            <a:off x="2719036" y="4489356"/>
            <a:ext cx="0" cy="431764"/>
          </a:xfrm>
          <a:prstGeom prst="straightConnector1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Соединительная линия уступом 51"/>
          <p:cNvCxnSpPr>
            <a:stCxn id="23" idx="3"/>
            <a:endCxn id="34" idx="2"/>
          </p:cNvCxnSpPr>
          <p:nvPr/>
        </p:nvCxnSpPr>
        <p:spPr>
          <a:xfrm flipV="1">
            <a:off x="4086201" y="4489356"/>
            <a:ext cx="2791879" cy="1125631"/>
          </a:xfrm>
          <a:prstGeom prst="bentConnector2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5924966" y="2600439"/>
            <a:ext cx="1906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01385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Минпромторг</a:t>
            </a:r>
            <a:endParaRPr lang="ru-RU" sz="2400" b="1" dirty="0">
              <a:solidFill>
                <a:srgbClr val="01385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83930" y="834836"/>
            <a:ext cx="1470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25A66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Заявитель</a:t>
            </a:r>
          </a:p>
        </p:txBody>
      </p:sp>
    </p:spTree>
    <p:extLst>
      <p:ext uri="{BB962C8B-B14F-4D97-AF65-F5344CB8AC3E}">
        <p14:creationId xmlns:p14="http://schemas.microsoft.com/office/powerpoint/2010/main" val="3284405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6708" y="149875"/>
            <a:ext cx="9748830" cy="646331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2 Этап. Уведомительная регистрация </a:t>
            </a:r>
          </a:p>
          <a:p>
            <a:r>
              <a:rPr lang="ru-RU" dirty="0"/>
              <a:t>(20 рабочих дней)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28751" y="1699851"/>
            <a:ext cx="3091264" cy="1571155"/>
          </a:xfrm>
          <a:prstGeom prst="roundRect">
            <a:avLst>
              <a:gd name="adj" fmla="val 0"/>
            </a:avLst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Комплект документов: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Заявление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Паспорт по ГОСТ 30333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Материалы по закрытым источникам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539963" y="1727559"/>
            <a:ext cx="2728407" cy="1515737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Получение, проверка по формальному признаку</a:t>
            </a:r>
            <a:endParaRPr lang="ru-RU" i="1" dirty="0">
              <a:solidFill>
                <a:schemeClr val="bg1">
                  <a:lumMod val="65000"/>
                </a:schemeClr>
              </a:solidFill>
              <a:latin typeface="Gilroy Light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20015" y="1948767"/>
            <a:ext cx="1112099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latin typeface="Gilroy Light" pitchFamily="2" charset="0"/>
              </a:rPr>
              <a:t>Передача </a:t>
            </a:r>
          </a:p>
          <a:p>
            <a:pPr algn="ctr"/>
            <a:r>
              <a:rPr lang="ru-RU" sz="1600" dirty="0">
                <a:latin typeface="Gilroy Light" pitchFamily="2" charset="0"/>
              </a:rPr>
              <a:t>в МПТ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197178" y="1948767"/>
            <a:ext cx="1112099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latin typeface="Gilroy Light" pitchFamily="2" charset="0"/>
              </a:rPr>
              <a:t>Передача </a:t>
            </a:r>
          </a:p>
          <a:p>
            <a:pPr algn="ctr"/>
            <a:r>
              <a:rPr lang="ru-RU" sz="1600" dirty="0">
                <a:latin typeface="Gilroy Light" pitchFamily="2" charset="0"/>
              </a:rPr>
              <a:t>в ЭО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003720" y="3906384"/>
            <a:ext cx="3747655" cy="631574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Присвоение Регистрационного номера</a:t>
            </a:r>
          </a:p>
        </p:txBody>
      </p:sp>
      <p:sp>
        <p:nvSpPr>
          <p:cNvPr id="23" name="Номер слайда 1">
            <a:extLst>
              <a:ext uri="{FF2B5EF4-FFF2-40B4-BE49-F238E27FC236}">
                <a16:creationId xmlns="" xmlns:a16="http://schemas.microsoft.com/office/drawing/2014/main" id="{FD92776F-9128-B099-00D2-66C8FB03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5533" y="6236153"/>
            <a:ext cx="1069289" cy="365125"/>
          </a:xfrm>
        </p:spPr>
        <p:txBody>
          <a:bodyPr/>
          <a:lstStyle/>
          <a:p>
            <a:fld id="{803E5E5F-8631-4890-A547-8F937CE12325}" type="slidenum">
              <a:rPr lang="ru-RU" sz="1200" smtClean="0">
                <a:latin typeface="Gilroy Light" pitchFamily="2" charset="0"/>
              </a:rPr>
              <a:t>13</a:t>
            </a:fld>
            <a:endParaRPr lang="ru-RU" sz="1200" dirty="0">
              <a:latin typeface="Gilroy Light" pitchFamily="2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217126" y="1377231"/>
            <a:ext cx="2728407" cy="2216397"/>
          </a:xfrm>
          <a:prstGeom prst="rect">
            <a:avLst/>
          </a:prstGeom>
          <a:ln w="57150">
            <a:solidFill>
              <a:srgbClr val="F0BC1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Gilroy Light" pitchFamily="2" charset="0"/>
              </a:rPr>
              <a:t>Проведение экспертизы документов и сведений и проверка наличия в составе хим. продукции ХВВО, Ограниченных и</a:t>
            </a:r>
          </a:p>
          <a:p>
            <a:pPr algn="ctr"/>
            <a:r>
              <a:rPr lang="ru-RU" dirty="0">
                <a:latin typeface="Gilroy Light" pitchFamily="2" charset="0"/>
              </a:rPr>
              <a:t>Запрещенных ХВ (далее ежегодно) </a:t>
            </a:r>
          </a:p>
        </p:txBody>
      </p:sp>
      <p:cxnSp>
        <p:nvCxnSpPr>
          <p:cNvPr id="34" name="Прямая со стрелкой 33"/>
          <p:cNvCxnSpPr>
            <a:stCxn id="26" idx="3"/>
            <a:endCxn id="27" idx="1"/>
          </p:cNvCxnSpPr>
          <p:nvPr/>
        </p:nvCxnSpPr>
        <p:spPr>
          <a:xfrm flipV="1">
            <a:off x="3520015" y="2485428"/>
            <a:ext cx="1019948" cy="1"/>
          </a:xfrm>
          <a:prstGeom prst="straightConnector1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27" idx="3"/>
            <a:endCxn id="33" idx="1"/>
          </p:cNvCxnSpPr>
          <p:nvPr/>
        </p:nvCxnSpPr>
        <p:spPr>
          <a:xfrm>
            <a:off x="7268370" y="2485428"/>
            <a:ext cx="948756" cy="2"/>
          </a:xfrm>
          <a:prstGeom prst="straightConnector1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8217126" y="4222171"/>
            <a:ext cx="2728407" cy="1156919"/>
          </a:xfrm>
          <a:prstGeom prst="rect">
            <a:avLst/>
          </a:prstGeom>
          <a:ln w="57150">
            <a:solidFill>
              <a:srgbClr val="F0BC1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Gilroy Light" pitchFamily="2" charset="0"/>
              </a:rPr>
              <a:t>Выдача положительного экспертного заключения</a:t>
            </a:r>
          </a:p>
        </p:txBody>
      </p:sp>
      <p:cxnSp>
        <p:nvCxnSpPr>
          <p:cNvPr id="44" name="Прямая со стрелкой 43"/>
          <p:cNvCxnSpPr>
            <a:stCxn id="33" idx="2"/>
            <a:endCxn id="43" idx="0"/>
          </p:cNvCxnSpPr>
          <p:nvPr/>
        </p:nvCxnSpPr>
        <p:spPr>
          <a:xfrm>
            <a:off x="9581330" y="3593628"/>
            <a:ext cx="0" cy="628543"/>
          </a:xfrm>
          <a:prstGeom prst="straightConnector1">
            <a:avLst/>
          </a:prstGeom>
          <a:ln w="57150">
            <a:solidFill>
              <a:srgbClr val="F0BC1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3" name="Скругленный прямоугольник 52"/>
          <p:cNvSpPr/>
          <p:nvPr/>
        </p:nvSpPr>
        <p:spPr>
          <a:xfrm>
            <a:off x="428751" y="4174651"/>
            <a:ext cx="3091264" cy="1128651"/>
          </a:xfrm>
          <a:prstGeom prst="roundRect">
            <a:avLst>
              <a:gd name="adj" fmla="val 0"/>
            </a:avLst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Обращение зарегистрированной химической продукции на рынке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1338405" y="1146946"/>
            <a:ext cx="14702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25A66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Заявитель</a:t>
            </a:r>
            <a:endParaRPr lang="ru-RU" sz="2400" b="1" dirty="0">
              <a:solidFill>
                <a:srgbClr val="25A66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4924433" y="1177176"/>
            <a:ext cx="1906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01385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Минпромторг</a:t>
            </a:r>
            <a:endParaRPr lang="ru-RU" sz="2400" b="1" dirty="0">
              <a:solidFill>
                <a:srgbClr val="01385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8687529" y="710084"/>
            <a:ext cx="17876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F0BC1D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Экспертная </a:t>
            </a:r>
          </a:p>
          <a:p>
            <a:pPr algn="ctr"/>
            <a:r>
              <a:rPr lang="ru-RU" sz="2000" b="1" dirty="0">
                <a:solidFill>
                  <a:srgbClr val="F0BC1D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организация</a:t>
            </a:r>
            <a:endParaRPr lang="ru-RU" sz="2400" b="1" dirty="0">
              <a:solidFill>
                <a:srgbClr val="F0BC1D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003721" y="4800630"/>
            <a:ext cx="3747654" cy="1035030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Уведомление о подтверждении допустимого объема ввода в обращение химических веществ (для ограниченных)</a:t>
            </a:r>
          </a:p>
        </p:txBody>
      </p:sp>
      <p:cxnSp>
        <p:nvCxnSpPr>
          <p:cNvPr id="60" name="Соединительная линия уступом 59"/>
          <p:cNvCxnSpPr>
            <a:stCxn id="43" idx="1"/>
            <a:endCxn id="65" idx="3"/>
          </p:cNvCxnSpPr>
          <p:nvPr/>
        </p:nvCxnSpPr>
        <p:spPr>
          <a:xfrm rot="10800000">
            <a:off x="7751376" y="4222171"/>
            <a:ext cx="465751" cy="578460"/>
          </a:xfrm>
          <a:prstGeom prst="bentConnector3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2" name="Соединительная линия уступом 61"/>
          <p:cNvCxnSpPr>
            <a:stCxn id="43" idx="1"/>
            <a:endCxn id="37" idx="3"/>
          </p:cNvCxnSpPr>
          <p:nvPr/>
        </p:nvCxnSpPr>
        <p:spPr>
          <a:xfrm rot="10800000" flipV="1">
            <a:off x="7751376" y="4800631"/>
            <a:ext cx="465751" cy="517514"/>
          </a:xfrm>
          <a:prstGeom prst="bentConnector3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0" name="Соединительная линия уступом 69"/>
          <p:cNvCxnSpPr>
            <a:stCxn id="65" idx="1"/>
            <a:endCxn id="53" idx="3"/>
          </p:cNvCxnSpPr>
          <p:nvPr/>
        </p:nvCxnSpPr>
        <p:spPr>
          <a:xfrm rot="10800000" flipV="1">
            <a:off x="3520016" y="4222171"/>
            <a:ext cx="483705" cy="516806"/>
          </a:xfrm>
          <a:prstGeom prst="bentConnector3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2" name="Соединительная линия уступом 71"/>
          <p:cNvCxnSpPr>
            <a:stCxn id="37" idx="1"/>
            <a:endCxn id="53" idx="3"/>
          </p:cNvCxnSpPr>
          <p:nvPr/>
        </p:nvCxnSpPr>
        <p:spPr>
          <a:xfrm rot="10800000">
            <a:off x="3520015" y="4738977"/>
            <a:ext cx="483706" cy="579168"/>
          </a:xfrm>
          <a:prstGeom prst="bentConnector3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136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2792" y="221356"/>
            <a:ext cx="8746227" cy="558735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3 Этап. Период действия регистрации. Изменение состава (при необходимости)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65936" y="1883043"/>
            <a:ext cx="2615146" cy="1373752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Внесение изменений в ПБ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14264" y="1883041"/>
            <a:ext cx="2604425" cy="1373754"/>
          </a:xfrm>
          <a:prstGeom prst="round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Первичная проверка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468760" y="3666999"/>
            <a:ext cx="2775722" cy="1527408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Обновлённая запись в Реестре</a:t>
            </a:r>
          </a:p>
        </p:txBody>
      </p:sp>
      <p:sp>
        <p:nvSpPr>
          <p:cNvPr id="19" name="Номер слайда 1">
            <a:extLst>
              <a:ext uri="{FF2B5EF4-FFF2-40B4-BE49-F238E27FC236}">
                <a16:creationId xmlns="" xmlns:a16="http://schemas.microsoft.com/office/drawing/2014/main" id="{FD92776F-9128-B099-00D2-66C8FB03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4015" y="6335602"/>
            <a:ext cx="1069289" cy="365125"/>
          </a:xfrm>
        </p:spPr>
        <p:txBody>
          <a:bodyPr/>
          <a:lstStyle/>
          <a:p>
            <a:fld id="{803E5E5F-8631-4890-A547-8F937CE12325}" type="slidenum">
              <a:rPr lang="ru-RU" sz="1200" smtClean="0">
                <a:latin typeface="Gilroy Light" pitchFamily="2" charset="0"/>
              </a:rPr>
              <a:t>14</a:t>
            </a:fld>
            <a:endParaRPr lang="ru-RU" sz="1200" dirty="0">
              <a:latin typeface="Gilroy Light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66335" y="1979274"/>
            <a:ext cx="1112099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latin typeface="Gilroy Light" pitchFamily="2" charset="0"/>
              </a:rPr>
              <a:t>Передача </a:t>
            </a:r>
          </a:p>
          <a:p>
            <a:pPr algn="ctr"/>
            <a:r>
              <a:rPr lang="ru-RU" sz="1600" dirty="0">
                <a:latin typeface="Gilroy Light" pitchFamily="2" charset="0"/>
              </a:rPr>
              <a:t>в МПТ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215801" y="1883042"/>
            <a:ext cx="3011694" cy="1396152"/>
          </a:xfrm>
          <a:prstGeom prst="roundRect">
            <a:avLst/>
          </a:prstGeom>
          <a:ln w="57150">
            <a:solidFill>
              <a:srgbClr val="F0BC1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Проверка, приводит ли к </a:t>
            </a:r>
            <a:r>
              <a:rPr lang="ru-RU" sz="2000" dirty="0" err="1">
                <a:solidFill>
                  <a:schemeClr val="tx1"/>
                </a:solidFill>
                <a:latin typeface="Gilroy Light" pitchFamily="2" charset="0"/>
              </a:rPr>
              <a:t>переклассификации</a:t>
            </a:r>
            <a:endParaRPr lang="ru-RU" sz="2000" dirty="0">
              <a:solidFill>
                <a:schemeClr val="tx1"/>
              </a:solidFill>
              <a:latin typeface="Gilroy Light" pitchFamily="2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90349" y="1979274"/>
            <a:ext cx="1112099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latin typeface="Gilroy Light" pitchFamily="2" charset="0"/>
              </a:rPr>
              <a:t>Передача </a:t>
            </a:r>
          </a:p>
          <a:p>
            <a:pPr algn="ctr"/>
            <a:r>
              <a:rPr lang="ru-RU" sz="1600" dirty="0">
                <a:latin typeface="Gilroy Light" pitchFamily="2" charset="0"/>
              </a:rPr>
              <a:t>в ЭО</a:t>
            </a:r>
          </a:p>
        </p:txBody>
      </p:sp>
      <p:cxnSp>
        <p:nvCxnSpPr>
          <p:cNvPr id="32" name="Прямая со стрелкой 31"/>
          <p:cNvCxnSpPr>
            <a:stCxn id="3" idx="3"/>
            <a:endCxn id="5" idx="1"/>
          </p:cNvCxnSpPr>
          <p:nvPr/>
        </p:nvCxnSpPr>
        <p:spPr>
          <a:xfrm flipV="1">
            <a:off x="3281082" y="2569918"/>
            <a:ext cx="1233182" cy="1"/>
          </a:xfrm>
          <a:prstGeom prst="straightConnector1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5" idx="3"/>
            <a:endCxn id="30" idx="1"/>
          </p:cNvCxnSpPr>
          <p:nvPr/>
        </p:nvCxnSpPr>
        <p:spPr>
          <a:xfrm>
            <a:off x="7118689" y="2569918"/>
            <a:ext cx="1097112" cy="11200"/>
          </a:xfrm>
          <a:prstGeom prst="straightConnector1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8215801" y="3660161"/>
            <a:ext cx="3011694" cy="1534246"/>
          </a:xfrm>
          <a:prstGeom prst="roundRect">
            <a:avLst/>
          </a:prstGeom>
          <a:ln w="57150">
            <a:solidFill>
              <a:srgbClr val="F0BC1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Выдача заключения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84206" y="3667001"/>
            <a:ext cx="2775722" cy="1527406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Обращение продукции с обновлёнными данными</a:t>
            </a:r>
          </a:p>
        </p:txBody>
      </p:sp>
      <p:cxnSp>
        <p:nvCxnSpPr>
          <p:cNvPr id="49" name="Прямая со стрелкой 48"/>
          <p:cNvCxnSpPr>
            <a:stCxn id="30" idx="2"/>
            <a:endCxn id="39" idx="0"/>
          </p:cNvCxnSpPr>
          <p:nvPr/>
        </p:nvCxnSpPr>
        <p:spPr>
          <a:xfrm>
            <a:off x="9721648" y="3279194"/>
            <a:ext cx="0" cy="380967"/>
          </a:xfrm>
          <a:prstGeom prst="straightConnector1">
            <a:avLst/>
          </a:prstGeom>
          <a:ln w="57150">
            <a:solidFill>
              <a:srgbClr val="F0BC1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39" idx="1"/>
            <a:endCxn id="15" idx="3"/>
          </p:cNvCxnSpPr>
          <p:nvPr/>
        </p:nvCxnSpPr>
        <p:spPr>
          <a:xfrm flipH="1">
            <a:off x="7244482" y="4427284"/>
            <a:ext cx="971319" cy="3419"/>
          </a:xfrm>
          <a:prstGeom prst="straightConnector1">
            <a:avLst/>
          </a:prstGeom>
          <a:ln w="57150">
            <a:solidFill>
              <a:srgbClr val="F0BC1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15" idx="1"/>
            <a:endCxn id="40" idx="3"/>
          </p:cNvCxnSpPr>
          <p:nvPr/>
        </p:nvCxnSpPr>
        <p:spPr>
          <a:xfrm flipH="1">
            <a:off x="3459928" y="4430703"/>
            <a:ext cx="1008832" cy="1"/>
          </a:xfrm>
          <a:prstGeom prst="straightConnector1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1238403" y="1254203"/>
            <a:ext cx="14702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25A66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Заявитель</a:t>
            </a:r>
            <a:endParaRPr lang="ru-RU" sz="2400" b="1" dirty="0">
              <a:solidFill>
                <a:srgbClr val="25A66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863362" y="1179627"/>
            <a:ext cx="1906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01385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Минпромторг</a:t>
            </a:r>
            <a:endParaRPr lang="ru-RU" sz="2400" b="1" dirty="0">
              <a:solidFill>
                <a:srgbClr val="01385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8329789" y="1100315"/>
            <a:ext cx="27837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F0BC1D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Экспртная</a:t>
            </a:r>
            <a:r>
              <a:rPr lang="ru-RU" sz="2000" b="1" dirty="0">
                <a:solidFill>
                  <a:srgbClr val="F0BC1D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 </a:t>
            </a:r>
          </a:p>
          <a:p>
            <a:pPr algn="ctr"/>
            <a:r>
              <a:rPr lang="ru-RU" sz="2000" b="1" dirty="0">
                <a:solidFill>
                  <a:srgbClr val="F0BC1D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организация</a:t>
            </a:r>
            <a:endParaRPr lang="ru-RU" sz="2400" b="1" dirty="0">
              <a:solidFill>
                <a:srgbClr val="F0BC1D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9709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2792" y="221356"/>
            <a:ext cx="8746227" cy="558735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3 Этап. Период действия регистрации. Ежегодная экспертиза (раз в год)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Номер слайда 1">
            <a:extLst>
              <a:ext uri="{FF2B5EF4-FFF2-40B4-BE49-F238E27FC236}">
                <a16:creationId xmlns="" xmlns:a16="http://schemas.microsoft.com/office/drawing/2014/main" id="{FD92776F-9128-B099-00D2-66C8FB03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4108" y="6318129"/>
            <a:ext cx="1069289" cy="365125"/>
          </a:xfrm>
        </p:spPr>
        <p:txBody>
          <a:bodyPr/>
          <a:lstStyle/>
          <a:p>
            <a:fld id="{803E5E5F-8631-4890-A547-8F937CE12325}" type="slidenum">
              <a:rPr lang="ru-RU" sz="1200" smtClean="0">
                <a:latin typeface="Gilroy Light" pitchFamily="2" charset="0"/>
              </a:rPr>
              <a:t>15</a:t>
            </a:fld>
            <a:endParaRPr lang="ru-RU" sz="1200" dirty="0">
              <a:latin typeface="Gilroy Light" pitchFamily="2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320113" y="1110181"/>
            <a:ext cx="14702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25A66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Заявитель</a:t>
            </a:r>
            <a:endParaRPr lang="ru-RU" sz="2400" b="1" dirty="0">
              <a:solidFill>
                <a:srgbClr val="25A66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907552" y="1184906"/>
            <a:ext cx="1906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01385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Минпромторг</a:t>
            </a:r>
            <a:endParaRPr lang="ru-RU" sz="2400" b="1" dirty="0">
              <a:solidFill>
                <a:srgbClr val="01385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8504487" y="828610"/>
            <a:ext cx="27837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0BC1D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Экспертная </a:t>
            </a:r>
          </a:p>
          <a:p>
            <a:pPr algn="ctr"/>
            <a:r>
              <a:rPr lang="ru-RU" sz="2000" b="1" dirty="0">
                <a:solidFill>
                  <a:srgbClr val="F0BC1D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организация</a:t>
            </a:r>
            <a:endParaRPr lang="ru-RU" sz="2400" b="1" dirty="0">
              <a:solidFill>
                <a:srgbClr val="F0BC1D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0988" y="1754147"/>
            <a:ext cx="2868463" cy="1427041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Сведения об объемах обращения ХВ 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456547" y="1765286"/>
            <a:ext cx="2808238" cy="1415903"/>
          </a:xfrm>
          <a:prstGeom prst="round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Формальная проверка и учет данных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407360" y="1666544"/>
            <a:ext cx="1112099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Gilroy Light" pitchFamily="2" charset="0"/>
              </a:rPr>
              <a:t>Передача </a:t>
            </a:r>
          </a:p>
          <a:p>
            <a:pPr algn="ctr"/>
            <a:r>
              <a:rPr lang="ru-RU" sz="1600" dirty="0">
                <a:latin typeface="Gilroy Light" pitchFamily="2" charset="0"/>
              </a:rPr>
              <a:t>в МПТ</a:t>
            </a:r>
          </a:p>
        </p:txBody>
      </p:sp>
      <p:cxnSp>
        <p:nvCxnSpPr>
          <p:cNvPr id="51" name="Прямая со стрелкой 50"/>
          <p:cNvCxnSpPr>
            <a:stCxn id="20" idx="3"/>
            <a:endCxn id="47" idx="1"/>
          </p:cNvCxnSpPr>
          <p:nvPr/>
        </p:nvCxnSpPr>
        <p:spPr>
          <a:xfrm>
            <a:off x="3489451" y="2467668"/>
            <a:ext cx="967096" cy="5570"/>
          </a:xfrm>
          <a:prstGeom prst="straightConnector1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47" idx="3"/>
          </p:cNvCxnSpPr>
          <p:nvPr/>
        </p:nvCxnSpPr>
        <p:spPr>
          <a:xfrm flipV="1">
            <a:off x="7264785" y="2472868"/>
            <a:ext cx="1010827" cy="370"/>
          </a:xfrm>
          <a:prstGeom prst="straightConnector1">
            <a:avLst/>
          </a:prstGeom>
          <a:ln w="57150">
            <a:solidFill>
              <a:srgbClr val="F0BC1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23" idx="2"/>
          </p:cNvCxnSpPr>
          <p:nvPr/>
        </p:nvCxnSpPr>
        <p:spPr>
          <a:xfrm>
            <a:off x="9896346" y="3399574"/>
            <a:ext cx="9640" cy="886931"/>
          </a:xfrm>
          <a:prstGeom prst="straightConnector1">
            <a:avLst/>
          </a:prstGeom>
          <a:ln w="57150">
            <a:solidFill>
              <a:srgbClr val="F0BC1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5" name="Скругленный прямоугольник 64"/>
          <p:cNvSpPr/>
          <p:nvPr/>
        </p:nvSpPr>
        <p:spPr>
          <a:xfrm>
            <a:off x="4318427" y="3492711"/>
            <a:ext cx="3346948" cy="1347345"/>
          </a:xfrm>
          <a:prstGeom prst="round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Уведомление об отсутствии химических веществ, включенных в перечни запрещенных и ограниченных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16570" y="1674632"/>
            <a:ext cx="827470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latin typeface="Gilroy Light" pitchFamily="2" charset="0"/>
              </a:rPr>
              <a:t>Запрос</a:t>
            </a:r>
          </a:p>
          <a:p>
            <a:pPr algn="ctr"/>
            <a:r>
              <a:rPr lang="ru-RU" sz="1600" dirty="0">
                <a:latin typeface="Gilroy Light" pitchFamily="2" charset="0"/>
              </a:rPr>
              <a:t>в ЭО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318427" y="5106157"/>
            <a:ext cx="3346949" cy="1394535"/>
          </a:xfrm>
          <a:prstGeom prst="round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Уведомление о подтверждении допустимого объема ввода в обращение химических веществ (для ограниченных)</a:t>
            </a:r>
          </a:p>
        </p:txBody>
      </p:sp>
      <p:cxnSp>
        <p:nvCxnSpPr>
          <p:cNvPr id="24" name="Соединительная линия уступом 23"/>
          <p:cNvCxnSpPr>
            <a:endCxn id="65" idx="3"/>
          </p:cNvCxnSpPr>
          <p:nvPr/>
        </p:nvCxnSpPr>
        <p:spPr>
          <a:xfrm rot="10800000">
            <a:off x="7665376" y="4166385"/>
            <a:ext cx="651283" cy="828073"/>
          </a:xfrm>
          <a:prstGeom prst="bentConnector3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>
            <a:endCxn id="53" idx="3"/>
          </p:cNvCxnSpPr>
          <p:nvPr/>
        </p:nvCxnSpPr>
        <p:spPr>
          <a:xfrm rot="10800000" flipV="1">
            <a:off x="7665376" y="4994457"/>
            <a:ext cx="651282" cy="808968"/>
          </a:xfrm>
          <a:prstGeom prst="bentConnector3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4" name="Скругленный прямоугольник 73"/>
          <p:cNvSpPr/>
          <p:nvPr/>
        </p:nvSpPr>
        <p:spPr>
          <a:xfrm>
            <a:off x="538897" y="4225909"/>
            <a:ext cx="2868463" cy="1537094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Обращение зарегистрированной химической продукции на рынке</a:t>
            </a:r>
          </a:p>
        </p:txBody>
      </p:sp>
      <p:cxnSp>
        <p:nvCxnSpPr>
          <p:cNvPr id="93" name="Соединительная линия уступом 92"/>
          <p:cNvCxnSpPr>
            <a:stCxn id="65" idx="1"/>
            <a:endCxn id="74" idx="3"/>
          </p:cNvCxnSpPr>
          <p:nvPr/>
        </p:nvCxnSpPr>
        <p:spPr>
          <a:xfrm rot="10800000" flipV="1">
            <a:off x="3407361" y="4166384"/>
            <a:ext cx="911067" cy="828072"/>
          </a:xfrm>
          <a:prstGeom prst="bentConnector3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5" name="Соединительная линия уступом 94"/>
          <p:cNvCxnSpPr>
            <a:stCxn id="53" idx="1"/>
            <a:endCxn id="74" idx="3"/>
          </p:cNvCxnSpPr>
          <p:nvPr/>
        </p:nvCxnSpPr>
        <p:spPr>
          <a:xfrm rot="10800000">
            <a:off x="3407361" y="4994457"/>
            <a:ext cx="911067" cy="808969"/>
          </a:xfrm>
          <a:prstGeom prst="bentConnector3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8286495" y="1585016"/>
            <a:ext cx="3219702" cy="1814558"/>
          </a:xfrm>
          <a:prstGeom prst="roundRect">
            <a:avLst/>
          </a:prstGeom>
          <a:ln w="57150">
            <a:solidFill>
              <a:srgbClr val="F0BC1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Проверка наличия в составе хим. продукции ХВВО, Ограниченных и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Запрещенных ХВ по   актуальным перечням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8363219" y="4286505"/>
            <a:ext cx="3085534" cy="1534246"/>
          </a:xfrm>
          <a:prstGeom prst="roundRect">
            <a:avLst/>
          </a:prstGeom>
          <a:ln w="57150">
            <a:solidFill>
              <a:srgbClr val="F0BC1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Выдача заключения</a:t>
            </a:r>
          </a:p>
        </p:txBody>
      </p:sp>
    </p:spTree>
    <p:extLst>
      <p:ext uri="{BB962C8B-B14F-4D97-AF65-F5344CB8AC3E}">
        <p14:creationId xmlns:p14="http://schemas.microsoft.com/office/powerpoint/2010/main" val="721489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8270" y="314060"/>
            <a:ext cx="10001584" cy="1200329"/>
          </a:xfrm>
          <a:prstGeom prst="rect">
            <a:avLst/>
          </a:prstGeom>
          <a:ln>
            <a:solidFill>
              <a:srgbClr val="28AAE2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13958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Сценарий 2: Прохождение процедуры нотификации нового химического вещества</a:t>
            </a:r>
          </a:p>
        </p:txBody>
      </p:sp>
      <p:sp>
        <p:nvSpPr>
          <p:cNvPr id="6" name="Номер слайда 1">
            <a:extLst>
              <a:ext uri="{FF2B5EF4-FFF2-40B4-BE49-F238E27FC236}">
                <a16:creationId xmlns="" xmlns:a16="http://schemas.microsoft.com/office/drawing/2014/main" id="{FD92776F-9128-B099-00D2-66C8FB03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5210" y="6305550"/>
            <a:ext cx="1069289" cy="365125"/>
          </a:xfrm>
        </p:spPr>
        <p:txBody>
          <a:bodyPr/>
          <a:lstStyle/>
          <a:p>
            <a:fld id="{803E5E5F-8631-4890-A547-8F937CE12325}" type="slidenum">
              <a:rPr lang="ru-RU" sz="1200" smtClean="0">
                <a:latin typeface="Gilroy Light" pitchFamily="2" charset="0"/>
              </a:rPr>
              <a:t>16</a:t>
            </a:fld>
            <a:endParaRPr lang="ru-RU" sz="1200" dirty="0">
              <a:latin typeface="Gilroy Light" pitchFamily="2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95349" y="2469196"/>
            <a:ext cx="2627086" cy="1103086"/>
          </a:xfrm>
          <a:prstGeom prst="round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Gilroy Light" pitchFamily="2" charset="0"/>
              </a:rPr>
              <a:t>Проверка комплекта документов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712768" y="2469196"/>
            <a:ext cx="2627086" cy="1103086"/>
          </a:xfrm>
          <a:prstGeom prst="roundRect">
            <a:avLst/>
          </a:prstGeom>
          <a:solidFill>
            <a:srgbClr val="28AA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Gilroy Light" pitchFamily="2" charset="0"/>
              </a:rPr>
              <a:t>Проверка отчета о ХБ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08100" y="2469196"/>
            <a:ext cx="2627086" cy="1103086"/>
          </a:xfrm>
          <a:prstGeom prst="roundRect">
            <a:avLst/>
          </a:prstGeom>
          <a:solidFill>
            <a:srgbClr val="25A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Gilroy Light" pitchFamily="2" charset="0"/>
              </a:rPr>
              <a:t>Сбор документов, отправка в </a:t>
            </a:r>
            <a:r>
              <a:rPr lang="ru-RU" dirty="0" err="1">
                <a:solidFill>
                  <a:schemeClr val="bg1"/>
                </a:solidFill>
                <a:latin typeface="Gilroy Light" pitchFamily="2" charset="0"/>
              </a:rPr>
              <a:t>Минпромторг</a:t>
            </a:r>
            <a:endParaRPr lang="ru-RU" dirty="0">
              <a:solidFill>
                <a:schemeClr val="bg1"/>
              </a:solidFill>
              <a:latin typeface="Gilroy Light" pitchFamily="2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25519" y="4276071"/>
            <a:ext cx="2627086" cy="954806"/>
          </a:xfrm>
          <a:prstGeom prst="round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Gilroy Light" pitchFamily="2" charset="0"/>
              </a:rPr>
              <a:t>Внесение в Реестр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712768" y="4272755"/>
            <a:ext cx="2627086" cy="958121"/>
          </a:xfrm>
          <a:prstGeom prst="roundRect">
            <a:avLst/>
          </a:prstGeom>
          <a:solidFill>
            <a:srgbClr val="28AA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Gilroy Light" pitchFamily="2" charset="0"/>
              </a:rPr>
              <a:t>Выдача заключения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38270" y="4276070"/>
            <a:ext cx="2627086" cy="954807"/>
          </a:xfrm>
          <a:prstGeom prst="roundRect">
            <a:avLst/>
          </a:prstGeom>
          <a:solidFill>
            <a:srgbClr val="25A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Gilroy Light" pitchFamily="2" charset="0"/>
              </a:rPr>
              <a:t>Возможность подачи документов на </a:t>
            </a:r>
            <a:r>
              <a:rPr lang="ru-RU" dirty="0" err="1">
                <a:solidFill>
                  <a:schemeClr val="bg1"/>
                </a:solidFill>
                <a:latin typeface="Gilroy Light" pitchFamily="2" charset="0"/>
              </a:rPr>
              <a:t>гос.рег</a:t>
            </a:r>
            <a:r>
              <a:rPr lang="ru-RU" dirty="0">
                <a:solidFill>
                  <a:schemeClr val="bg1"/>
                </a:solidFill>
                <a:latin typeface="Gilroy Light" pitchFamily="2" charset="0"/>
              </a:rPr>
              <a:t>.</a:t>
            </a:r>
          </a:p>
        </p:txBody>
      </p:sp>
      <p:cxnSp>
        <p:nvCxnSpPr>
          <p:cNvPr id="12" name="Прямая со стрелкой 11"/>
          <p:cNvCxnSpPr>
            <a:stCxn id="8" idx="3"/>
            <a:endCxn id="5" idx="1"/>
          </p:cNvCxnSpPr>
          <p:nvPr/>
        </p:nvCxnSpPr>
        <p:spPr>
          <a:xfrm>
            <a:off x="3935186" y="3020739"/>
            <a:ext cx="1060163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3"/>
            <a:endCxn id="7" idx="1"/>
          </p:cNvCxnSpPr>
          <p:nvPr/>
        </p:nvCxnSpPr>
        <p:spPr>
          <a:xfrm>
            <a:off x="7622435" y="3020739"/>
            <a:ext cx="1090333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7" idx="2"/>
            <a:endCxn id="10" idx="0"/>
          </p:cNvCxnSpPr>
          <p:nvPr/>
        </p:nvCxnSpPr>
        <p:spPr>
          <a:xfrm>
            <a:off x="10026311" y="3572282"/>
            <a:ext cx="0" cy="700473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0" idx="1"/>
            <a:endCxn id="9" idx="3"/>
          </p:cNvCxnSpPr>
          <p:nvPr/>
        </p:nvCxnSpPr>
        <p:spPr>
          <a:xfrm flipH="1">
            <a:off x="7652605" y="4751816"/>
            <a:ext cx="1060163" cy="1658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9" idx="1"/>
            <a:endCxn id="11" idx="3"/>
          </p:cNvCxnSpPr>
          <p:nvPr/>
        </p:nvCxnSpPr>
        <p:spPr>
          <a:xfrm flipH="1">
            <a:off x="3965356" y="4753474"/>
            <a:ext cx="1060163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916707" y="1970876"/>
            <a:ext cx="14702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25A66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Заявитель</a:t>
            </a:r>
            <a:endParaRPr lang="ru-RU" sz="2400" b="1" dirty="0">
              <a:solidFill>
                <a:srgbClr val="25A66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385948" y="1754262"/>
            <a:ext cx="19062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01385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Минпромторг</a:t>
            </a:r>
            <a:endParaRPr lang="ru-RU" sz="2000" b="1" dirty="0">
              <a:solidFill>
                <a:srgbClr val="01385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  <a:p>
            <a:pPr algn="ctr"/>
            <a:r>
              <a:rPr lang="ru-RU" sz="2000" b="1" dirty="0">
                <a:solidFill>
                  <a:srgbClr val="01385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России</a:t>
            </a:r>
            <a:endParaRPr lang="ru-RU" sz="2400" b="1" dirty="0">
              <a:solidFill>
                <a:srgbClr val="01385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855285" y="1970876"/>
            <a:ext cx="23420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err="1">
                <a:solidFill>
                  <a:srgbClr val="28AAE2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Роспотребнадзор</a:t>
            </a:r>
            <a:endParaRPr lang="ru-RU" sz="2400" b="1" dirty="0">
              <a:solidFill>
                <a:srgbClr val="28AAE2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25519" y="5521072"/>
            <a:ext cx="2627086" cy="10646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Gilroy Light" pitchFamily="2" charset="0"/>
              </a:rPr>
              <a:t>…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Gilroy Light" pitchFamily="2" charset="0"/>
              </a:rPr>
              <a:t>Гос. регистрация</a:t>
            </a:r>
          </a:p>
        </p:txBody>
      </p:sp>
      <p:cxnSp>
        <p:nvCxnSpPr>
          <p:cNvPr id="31" name="Прямая со стрелкой 30"/>
          <p:cNvCxnSpPr>
            <a:endCxn id="26" idx="1"/>
          </p:cNvCxnSpPr>
          <p:nvPr/>
        </p:nvCxnSpPr>
        <p:spPr>
          <a:xfrm>
            <a:off x="2681983" y="5303358"/>
            <a:ext cx="2343536" cy="750044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8354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6093" y="342900"/>
            <a:ext cx="8698522" cy="4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ru-RU" sz="2400" dirty="0">
                <a:solidFill>
                  <a:srgbClr val="013856"/>
                </a:solidFill>
                <a:latin typeface="Gilroy Light" pitchFamily="2" charset="0"/>
              </a:rPr>
              <a:t>Этапы прохождения нотификации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66092" y="1364342"/>
            <a:ext cx="8698522" cy="518409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1 Этап. Определение необходимости нотификации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66093" y="2585357"/>
            <a:ext cx="8698522" cy="646331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2 Этап. Нотификация (25 рабочих дней)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66093" y="3934294"/>
            <a:ext cx="8698522" cy="5587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3 Этап. Разрешительная регистрация </a:t>
            </a:r>
          </a:p>
          <a:p>
            <a:r>
              <a:rPr lang="ru-RU" dirty="0"/>
              <a:t>(20 рабочих дней)</a:t>
            </a:r>
          </a:p>
        </p:txBody>
      </p:sp>
    </p:spTree>
    <p:extLst>
      <p:ext uri="{BB962C8B-B14F-4D97-AF65-F5344CB8AC3E}">
        <p14:creationId xmlns:p14="http://schemas.microsoft.com/office/powerpoint/2010/main" val="2216131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6792" y="209685"/>
            <a:ext cx="8674596" cy="593497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1 Этап. Определение необходимости нотификации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65619" y="3232043"/>
            <a:ext cx="2734330" cy="1387734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Свериться со списком запрещенных </a:t>
            </a:r>
          </a:p>
        </p:txBody>
      </p:sp>
      <p:cxnSp>
        <p:nvCxnSpPr>
          <p:cNvPr id="15" name="Прямая со стрелкой 14"/>
          <p:cNvCxnSpPr>
            <a:stCxn id="12" idx="2"/>
            <a:endCxn id="18" idx="0"/>
          </p:cNvCxnSpPr>
          <p:nvPr/>
        </p:nvCxnSpPr>
        <p:spPr>
          <a:xfrm>
            <a:off x="3032784" y="4619777"/>
            <a:ext cx="0" cy="431764"/>
          </a:xfrm>
          <a:prstGeom prst="straightConnector1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1665619" y="5051541"/>
            <a:ext cx="2734330" cy="1387734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Свериться со списком ХВВО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90333" y="4612015"/>
            <a:ext cx="626033" cy="40011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Gilroy Light" pitchFamily="2" charset="0"/>
              </a:rPr>
              <a:t>нет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665619" y="1513077"/>
            <a:ext cx="2734330" cy="1387734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Свериться со списком веществ в Реестре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28064" y="5344418"/>
            <a:ext cx="626033" cy="40011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Gilroy Light" pitchFamily="2" charset="0"/>
              </a:rPr>
              <a:t>да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055298" y="5049781"/>
            <a:ext cx="2890017" cy="1389494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ilroy Light" pitchFamily="2" charset="0"/>
              </a:rPr>
              <a:t>Разрешительная регистрация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728021" y="1727878"/>
            <a:ext cx="726076" cy="40011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Gilroy Light" pitchFamily="2" charset="0"/>
              </a:rPr>
              <a:t>нет</a:t>
            </a:r>
          </a:p>
        </p:txBody>
      </p:sp>
      <p:sp>
        <p:nvSpPr>
          <p:cNvPr id="31" name="Номер слайда 1">
            <a:extLst>
              <a:ext uri="{FF2B5EF4-FFF2-40B4-BE49-F238E27FC236}">
                <a16:creationId xmlns="" xmlns:a16="http://schemas.microsoft.com/office/drawing/2014/main" id="{FD92776F-9128-B099-00D2-66C8FB03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4257" y="6439275"/>
            <a:ext cx="1069289" cy="365125"/>
          </a:xfrm>
        </p:spPr>
        <p:txBody>
          <a:bodyPr/>
          <a:lstStyle/>
          <a:p>
            <a:fld id="{803E5E5F-8631-4890-A547-8F937CE12325}" type="slidenum">
              <a:rPr lang="ru-RU" sz="1200" smtClean="0">
                <a:latin typeface="Gilroy Light" pitchFamily="2" charset="0"/>
              </a:rPr>
              <a:t>18</a:t>
            </a:fld>
            <a:endParaRPr lang="ru-RU" sz="1200" dirty="0">
              <a:latin typeface="Gilroy Light" pitchFamily="2" charset="0"/>
            </a:endParaRPr>
          </a:p>
        </p:txBody>
      </p:sp>
      <p:cxnSp>
        <p:nvCxnSpPr>
          <p:cNvPr id="42" name="Прямая со стрелкой 41"/>
          <p:cNvCxnSpPr>
            <a:stCxn id="18" idx="3"/>
            <a:endCxn id="34" idx="1"/>
          </p:cNvCxnSpPr>
          <p:nvPr/>
        </p:nvCxnSpPr>
        <p:spPr>
          <a:xfrm flipV="1">
            <a:off x="4399949" y="5744528"/>
            <a:ext cx="1655349" cy="880"/>
          </a:xfrm>
          <a:prstGeom prst="straightConnector1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6548645" y="4612015"/>
            <a:ext cx="1906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01385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Минпромторг</a:t>
            </a:r>
            <a:endParaRPr lang="ru-RU" sz="2400" b="1" dirty="0">
              <a:solidFill>
                <a:srgbClr val="01385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97678" y="1008027"/>
            <a:ext cx="1470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25A66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Заявитель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055298" y="1513077"/>
            <a:ext cx="2890017" cy="1387734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Нотификация</a:t>
            </a:r>
          </a:p>
        </p:txBody>
      </p:sp>
      <p:cxnSp>
        <p:nvCxnSpPr>
          <p:cNvPr id="21" name="Прямая со стрелкой 20"/>
          <p:cNvCxnSpPr>
            <a:stCxn id="23" idx="3"/>
            <a:endCxn id="19" idx="1"/>
          </p:cNvCxnSpPr>
          <p:nvPr/>
        </p:nvCxnSpPr>
        <p:spPr>
          <a:xfrm>
            <a:off x="4399949" y="2206944"/>
            <a:ext cx="1655349" cy="0"/>
          </a:xfrm>
          <a:prstGeom prst="straightConnector1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9521736" y="1994581"/>
            <a:ext cx="23420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err="1">
                <a:solidFill>
                  <a:srgbClr val="28AAE2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Роспотребнадзор</a:t>
            </a:r>
            <a:endParaRPr lang="ru-RU" sz="2400" b="1" dirty="0">
              <a:solidFill>
                <a:srgbClr val="28AAE2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27" name="Крест 26"/>
          <p:cNvSpPr/>
          <p:nvPr/>
        </p:nvSpPr>
        <p:spPr>
          <a:xfrm>
            <a:off x="9165138" y="2004278"/>
            <a:ext cx="381378" cy="405331"/>
          </a:xfrm>
          <a:prstGeom prst="plus">
            <a:avLst>
              <a:gd name="adj" fmla="val 42904"/>
            </a:avLst>
          </a:prstGeom>
          <a:solidFill>
            <a:srgbClr val="28AAE2"/>
          </a:solidFill>
          <a:ln>
            <a:solidFill>
              <a:srgbClr val="28AA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Соединительная линия уступом 16"/>
          <p:cNvCxnSpPr/>
          <p:nvPr/>
        </p:nvCxnSpPr>
        <p:spPr>
          <a:xfrm>
            <a:off x="1353312" y="3090672"/>
            <a:ext cx="8055864" cy="1353312"/>
          </a:xfrm>
          <a:prstGeom prst="bentConnector3">
            <a:avLst/>
          </a:prstGeom>
          <a:ln w="5715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521736" y="3688686"/>
            <a:ext cx="1612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>
                    <a:lumMod val="65000"/>
                  </a:schemeClr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Существуют</a:t>
            </a:r>
          </a:p>
          <a:p>
            <a:r>
              <a:rPr lang="ru-RU" sz="2000" dirty="0">
                <a:solidFill>
                  <a:schemeClr val="bg1">
                    <a:lumMod val="65000"/>
                  </a:schemeClr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отдельно </a:t>
            </a:r>
          </a:p>
          <a:p>
            <a:r>
              <a:rPr lang="ru-RU" sz="2000" dirty="0">
                <a:solidFill>
                  <a:schemeClr val="bg1">
                    <a:lumMod val="65000"/>
                  </a:schemeClr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друг от друга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70DA2A34-C79B-4DBC-BF7D-E674C7E0E99C}"/>
              </a:ext>
            </a:extLst>
          </p:cNvPr>
          <p:cNvSpPr/>
          <p:nvPr/>
        </p:nvSpPr>
        <p:spPr>
          <a:xfrm>
            <a:off x="6517342" y="1044388"/>
            <a:ext cx="1906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01385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Минпромторг</a:t>
            </a:r>
            <a:endParaRPr lang="ru-RU" sz="2400" b="1" dirty="0">
              <a:solidFill>
                <a:srgbClr val="01385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3645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452487" y="128171"/>
            <a:ext cx="10233802" cy="424625"/>
          </a:xfrm>
          <a:prstGeom prst="rect">
            <a:avLst/>
          </a:prstGeom>
          <a:solidFill>
            <a:srgbClr val="01385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2 Этап. Нотификация (25 рабочих дней)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99020" y="1223714"/>
            <a:ext cx="3091264" cy="864530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Нужна ли совместная подача и </a:t>
            </a:r>
            <a:r>
              <a:rPr lang="ru-RU" dirty="0" err="1">
                <a:solidFill>
                  <a:schemeClr val="tx1"/>
                </a:solidFill>
                <a:latin typeface="Gilroy Light" pitchFamily="2" charset="0"/>
              </a:rPr>
              <a:t>этапность</a:t>
            </a:r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25865" y="3075740"/>
            <a:ext cx="2931178" cy="1013420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Включение в Реестр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1149" y="2064229"/>
            <a:ext cx="619838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Gilroy Light" pitchFamily="2" charset="0"/>
              </a:rPr>
              <a:t>нет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8795655" y="1249243"/>
            <a:ext cx="2890633" cy="824402"/>
          </a:xfrm>
          <a:prstGeom prst="rect">
            <a:avLst/>
          </a:prstGeom>
          <a:noFill/>
          <a:ln w="57150">
            <a:solidFill>
              <a:srgbClr val="28AAE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Проверка комплекта документов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350537" y="3075740"/>
            <a:ext cx="3188233" cy="1532343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Заявление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Отчет о ХБ 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Протоколы испытаний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924839" y="2118372"/>
            <a:ext cx="1741631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Gilroy Light" pitchFamily="2" charset="0"/>
              </a:rPr>
              <a:t>Передача </a:t>
            </a:r>
          </a:p>
          <a:p>
            <a:r>
              <a:rPr lang="ru-RU" sz="1400" dirty="0">
                <a:latin typeface="Gilroy Light" pitchFamily="2" charset="0"/>
              </a:rPr>
              <a:t>в Роспотребнадзор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5201623" y="5068175"/>
            <a:ext cx="2928882" cy="1008481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Включение в список ХВВО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798347" y="2319684"/>
            <a:ext cx="1052837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Gilroy Light" pitchFamily="2" charset="0"/>
              </a:rPr>
              <a:t>Передача</a:t>
            </a:r>
          </a:p>
          <a:p>
            <a:pPr algn="ctr"/>
            <a:r>
              <a:rPr lang="ru-RU" sz="1400" dirty="0">
                <a:latin typeface="Gilroy Light" pitchFamily="2" charset="0"/>
              </a:rPr>
              <a:t>в МПТ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5201623" y="1269517"/>
            <a:ext cx="2931178" cy="822270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Проверка по формальному признаку</a:t>
            </a:r>
          </a:p>
        </p:txBody>
      </p:sp>
      <p:sp>
        <p:nvSpPr>
          <p:cNvPr id="89" name="Номер слайда 1">
            <a:extLst>
              <a:ext uri="{FF2B5EF4-FFF2-40B4-BE49-F238E27FC236}">
                <a16:creationId xmlns="" xmlns:a16="http://schemas.microsoft.com/office/drawing/2014/main" id="{FD92776F-9128-B099-00D2-66C8FB03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5210" y="6305550"/>
            <a:ext cx="1069289" cy="365125"/>
          </a:xfrm>
        </p:spPr>
        <p:txBody>
          <a:bodyPr/>
          <a:lstStyle/>
          <a:p>
            <a:fld id="{803E5E5F-8631-4890-A547-8F937CE12325}" type="slidenum">
              <a:rPr lang="ru-RU" sz="1200" smtClean="0">
                <a:latin typeface="Gilroy Light" pitchFamily="2" charset="0"/>
              </a:rPr>
              <a:t>19</a:t>
            </a:fld>
            <a:endParaRPr lang="ru-RU" sz="1200" dirty="0">
              <a:latin typeface="Gilroy Light" pitchFamily="2" charset="0"/>
            </a:endParaRPr>
          </a:p>
        </p:txBody>
      </p:sp>
      <p:sp>
        <p:nvSpPr>
          <p:cNvPr id="44" name="Параллелограмм 43"/>
          <p:cNvSpPr/>
          <p:nvPr/>
        </p:nvSpPr>
        <p:spPr>
          <a:xfrm>
            <a:off x="1399022" y="2357923"/>
            <a:ext cx="3091264" cy="701136"/>
          </a:xfrm>
          <a:prstGeom prst="parallelogram">
            <a:avLst/>
          </a:prstGeom>
          <a:ln w="3175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Комплексное исследование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8795655" y="3075740"/>
            <a:ext cx="2890633" cy="1018913"/>
          </a:xfrm>
          <a:prstGeom prst="rect">
            <a:avLst/>
          </a:prstGeom>
          <a:noFill/>
          <a:ln w="57150">
            <a:solidFill>
              <a:srgbClr val="28AAE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Выдача заключения о нотификации</a:t>
            </a: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1373630" y="5023071"/>
            <a:ext cx="3188233" cy="1098687"/>
          </a:xfrm>
          <a:prstGeom prst="roundRect">
            <a:avLst/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Возможность подачи на </a:t>
            </a:r>
            <a:r>
              <a:rPr lang="ru-RU" dirty="0" err="1">
                <a:solidFill>
                  <a:schemeClr val="tx1"/>
                </a:solidFill>
                <a:latin typeface="Gilroy Light" pitchFamily="2" charset="0"/>
              </a:rPr>
              <a:t>гос.регистрацию</a:t>
            </a:r>
            <a:endParaRPr lang="ru-RU" dirty="0">
              <a:solidFill>
                <a:schemeClr val="tx1"/>
              </a:solidFill>
              <a:latin typeface="Gilroy Light" pitchFamily="2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9070329" y="718216"/>
            <a:ext cx="23420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err="1">
                <a:solidFill>
                  <a:srgbClr val="28AAE2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Роспотребнадзор</a:t>
            </a:r>
            <a:endParaRPr lang="ru-RU" sz="2400" b="1" dirty="0">
              <a:solidFill>
                <a:srgbClr val="28AAE2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738340" y="715284"/>
            <a:ext cx="1906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01385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Минпромторг</a:t>
            </a:r>
            <a:endParaRPr lang="ru-RU" sz="2400" b="1" dirty="0">
              <a:solidFill>
                <a:srgbClr val="01385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079383" y="715284"/>
            <a:ext cx="1730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25A666"/>
                </a:solidFill>
                <a:latin typeface="Gilroy Light" pitchFamily="2" charset="0"/>
              </a:rPr>
              <a:t>Заявитель</a:t>
            </a:r>
          </a:p>
        </p:txBody>
      </p:sp>
      <p:cxnSp>
        <p:nvCxnSpPr>
          <p:cNvPr id="75" name="Соединительная линия уступом 74"/>
          <p:cNvCxnSpPr>
            <a:stCxn id="4" idx="1"/>
            <a:endCxn id="44" idx="5"/>
          </p:cNvCxnSpPr>
          <p:nvPr/>
        </p:nvCxnSpPr>
        <p:spPr>
          <a:xfrm rot="10800000" flipH="1" flipV="1">
            <a:off x="1399020" y="1655979"/>
            <a:ext cx="87644" cy="1052512"/>
          </a:xfrm>
          <a:prstGeom prst="bentConnector3">
            <a:avLst>
              <a:gd name="adj1" fmla="val -260828"/>
            </a:avLst>
          </a:prstGeom>
          <a:ln w="57150">
            <a:solidFill>
              <a:srgbClr val="25A666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Соединительная линия уступом 77"/>
          <p:cNvCxnSpPr>
            <a:stCxn id="40" idx="3"/>
            <a:endCxn id="69" idx="1"/>
          </p:cNvCxnSpPr>
          <p:nvPr/>
        </p:nvCxnSpPr>
        <p:spPr>
          <a:xfrm flipV="1">
            <a:off x="4538770" y="1680652"/>
            <a:ext cx="662853" cy="2161260"/>
          </a:xfrm>
          <a:prstGeom prst="bentConnector3">
            <a:avLst>
              <a:gd name="adj1" fmla="val 50000"/>
            </a:avLst>
          </a:prstGeom>
          <a:ln w="57150">
            <a:solidFill>
              <a:srgbClr val="25A666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69" idx="3"/>
            <a:endCxn id="42" idx="1"/>
          </p:cNvCxnSpPr>
          <p:nvPr/>
        </p:nvCxnSpPr>
        <p:spPr>
          <a:xfrm flipV="1">
            <a:off x="8132801" y="1661444"/>
            <a:ext cx="662854" cy="19208"/>
          </a:xfrm>
          <a:prstGeom prst="straightConnector1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42" idx="2"/>
            <a:endCxn id="64" idx="0"/>
          </p:cNvCxnSpPr>
          <p:nvPr/>
        </p:nvCxnSpPr>
        <p:spPr>
          <a:xfrm>
            <a:off x="10240972" y="2073645"/>
            <a:ext cx="0" cy="1002095"/>
          </a:xfrm>
          <a:prstGeom prst="straightConnector1">
            <a:avLst/>
          </a:prstGeom>
          <a:ln w="57150">
            <a:solidFill>
              <a:srgbClr val="28AAE2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64" idx="1"/>
            <a:endCxn id="5" idx="3"/>
          </p:cNvCxnSpPr>
          <p:nvPr/>
        </p:nvCxnSpPr>
        <p:spPr>
          <a:xfrm flipH="1" flipV="1">
            <a:off x="8157043" y="3582450"/>
            <a:ext cx="638612" cy="2747"/>
          </a:xfrm>
          <a:prstGeom prst="straightConnector1">
            <a:avLst/>
          </a:prstGeom>
          <a:ln w="57150">
            <a:solidFill>
              <a:srgbClr val="28AAE2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stCxn id="5" idx="2"/>
            <a:endCxn id="54" idx="0"/>
          </p:cNvCxnSpPr>
          <p:nvPr/>
        </p:nvCxnSpPr>
        <p:spPr>
          <a:xfrm flipH="1">
            <a:off x="6666064" y="4089160"/>
            <a:ext cx="25390" cy="979015"/>
          </a:xfrm>
          <a:prstGeom prst="straightConnector1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stCxn id="54" idx="1"/>
            <a:endCxn id="65" idx="3"/>
          </p:cNvCxnSpPr>
          <p:nvPr/>
        </p:nvCxnSpPr>
        <p:spPr>
          <a:xfrm flipH="1" flipV="1">
            <a:off x="4561863" y="5572415"/>
            <a:ext cx="639760" cy="1"/>
          </a:xfrm>
          <a:prstGeom prst="straightConnector1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79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7DC8EB09-15F4-A5BA-C772-1657F2895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742" y="252987"/>
            <a:ext cx="10522858" cy="584534"/>
          </a:xfr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  <a:ea typeface="+mn-ea"/>
                <a:cs typeface="+mn-cs"/>
              </a:rPr>
              <a:t>Хронология разработки технического регламента ЕАЭС 041/2017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="" xmlns:a16="http://schemas.microsoft.com/office/drawing/2014/main" id="{AB6BE6D9-E7E2-1285-4586-0F082A4E4F26}"/>
              </a:ext>
            </a:extLst>
          </p:cNvPr>
          <p:cNvCxnSpPr/>
          <p:nvPr/>
        </p:nvCxnSpPr>
        <p:spPr>
          <a:xfrm>
            <a:off x="526805" y="3827955"/>
            <a:ext cx="11146091" cy="0"/>
          </a:xfrm>
          <a:prstGeom prst="line">
            <a:avLst/>
          </a:prstGeom>
          <a:ln w="76200">
            <a:solidFill>
              <a:srgbClr val="013856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C0A31CDE-FB4A-80A2-0850-F296D1D090EF}"/>
              </a:ext>
            </a:extLst>
          </p:cNvPr>
          <p:cNvSpPr/>
          <p:nvPr/>
        </p:nvSpPr>
        <p:spPr>
          <a:xfrm>
            <a:off x="2265567" y="3712072"/>
            <a:ext cx="206883" cy="206883"/>
          </a:xfrm>
          <a:prstGeom prst="ellipse">
            <a:avLst/>
          </a:prstGeom>
          <a:solidFill>
            <a:srgbClr val="013856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7726" tIns="27726" rIns="27726" bIns="27726" numCol="1" spcCol="38100" rtlCol="0" anchor="ctr">
            <a:noAutofit/>
          </a:bodyPr>
          <a:lstStyle/>
          <a:p>
            <a:pPr algn="ctr"/>
            <a:endParaRPr lang="ru-RU" sz="1091" b="1" dirty="0" err="1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0C9A78CD-3AFD-4998-96EE-F8C36795D6C8}"/>
              </a:ext>
            </a:extLst>
          </p:cNvPr>
          <p:cNvSpPr/>
          <p:nvPr/>
        </p:nvSpPr>
        <p:spPr>
          <a:xfrm>
            <a:off x="11168248" y="3728950"/>
            <a:ext cx="206883" cy="206883"/>
          </a:xfrm>
          <a:prstGeom prst="ellipse">
            <a:avLst/>
          </a:prstGeom>
          <a:solidFill>
            <a:srgbClr val="013856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7726" tIns="27726" rIns="27726" bIns="27726" numCol="1" spcCol="38100" rtlCol="0" anchor="ctr">
            <a:noAutofit/>
          </a:bodyPr>
          <a:lstStyle/>
          <a:p>
            <a:pPr algn="ctr"/>
            <a:endParaRPr lang="ru-RU" sz="1091" b="1" dirty="0" err="1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1F6AC3A0-E4C3-B7D8-E5D9-0104E98B766E}"/>
              </a:ext>
            </a:extLst>
          </p:cNvPr>
          <p:cNvSpPr txBox="1"/>
          <p:nvPr/>
        </p:nvSpPr>
        <p:spPr>
          <a:xfrm>
            <a:off x="1962898" y="3956437"/>
            <a:ext cx="798042" cy="223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7726" tIns="27726" rIns="27726" bIns="27726" numCol="1" spcCol="38100" rtlCol="0" anchor="t">
            <a:spAutoFit/>
          </a:bodyPr>
          <a:lstStyle/>
          <a:p>
            <a:r>
              <a:rPr lang="ru-RU" sz="1100" b="1" dirty="0">
                <a:solidFill>
                  <a:srgbClr val="013856"/>
                </a:solidFill>
                <a:latin typeface="Montserrat SemiBold" pitchFamily="2" charset="0"/>
              </a:rPr>
              <a:t>2006-2016</a:t>
            </a:r>
          </a:p>
        </p:txBody>
      </p:sp>
      <p:grpSp>
        <p:nvGrpSpPr>
          <p:cNvPr id="59" name="Группа 58">
            <a:extLst>
              <a:ext uri="{FF2B5EF4-FFF2-40B4-BE49-F238E27FC236}">
                <a16:creationId xmlns="" xmlns:a16="http://schemas.microsoft.com/office/drawing/2014/main" id="{87FE9B6F-C20F-60A7-1355-EFD4C51372EC}"/>
              </a:ext>
            </a:extLst>
          </p:cNvPr>
          <p:cNvGrpSpPr/>
          <p:nvPr/>
        </p:nvGrpSpPr>
        <p:grpSpPr>
          <a:xfrm>
            <a:off x="7303499" y="3494616"/>
            <a:ext cx="399021" cy="441217"/>
            <a:chOff x="10987890" y="5759697"/>
            <a:chExt cx="657969" cy="727549"/>
          </a:xfrm>
          <a:solidFill>
            <a:srgbClr val="013856"/>
          </a:solidFill>
        </p:grpSpPr>
        <p:sp>
          <p:nvSpPr>
            <p:cNvPr id="11" name="Овал 10">
              <a:extLst>
                <a:ext uri="{FF2B5EF4-FFF2-40B4-BE49-F238E27FC236}">
                  <a16:creationId xmlns="" xmlns:a16="http://schemas.microsoft.com/office/drawing/2014/main" id="{C547B500-65F6-1B0E-416F-6DAD80CC7C27}"/>
                </a:ext>
              </a:extLst>
            </p:cNvPr>
            <p:cNvSpPr/>
            <p:nvPr/>
          </p:nvSpPr>
          <p:spPr>
            <a:xfrm>
              <a:off x="11126043" y="6146104"/>
              <a:ext cx="341142" cy="341142"/>
            </a:xfrm>
            <a:prstGeom prst="ellips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27726" tIns="27726" rIns="27726" bIns="27726" numCol="1" spcCol="38100" rtlCol="0" anchor="ctr">
              <a:noAutofit/>
            </a:bodyPr>
            <a:lstStyle/>
            <a:p>
              <a:pPr algn="ctr"/>
              <a:endParaRPr lang="ru-RU" sz="1091" b="1" dirty="0" err="1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58FFABB6-0C67-7F09-78CB-509DB63C36BA}"/>
                </a:ext>
              </a:extLst>
            </p:cNvPr>
            <p:cNvSpPr txBox="1"/>
            <p:nvPr/>
          </p:nvSpPr>
          <p:spPr>
            <a:xfrm>
              <a:off x="10987890" y="5759697"/>
              <a:ext cx="657969" cy="3691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27726" tIns="27726" rIns="27726" bIns="27726" numCol="1" spcCol="38100" rtlCol="0" anchor="t">
              <a:spAutoFit/>
            </a:bodyPr>
            <a:lstStyle/>
            <a:p>
              <a:r>
                <a:rPr lang="ru-RU" sz="1091" b="1" dirty="0">
                  <a:solidFill>
                    <a:srgbClr val="013856"/>
                  </a:solidFill>
                  <a:latin typeface="Montserrat SemiBold" pitchFamily="2" charset="0"/>
                </a:rPr>
                <a:t>2019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F9F664C2-A139-7028-7E0A-2A3F4A6302D4}"/>
              </a:ext>
            </a:extLst>
          </p:cNvPr>
          <p:cNvSpPr txBox="1"/>
          <p:nvPr/>
        </p:nvSpPr>
        <p:spPr>
          <a:xfrm>
            <a:off x="11076654" y="3493380"/>
            <a:ext cx="399021" cy="223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7726" tIns="27726" rIns="27726" bIns="27726" numCol="1" spcCol="38100" rtlCol="0" anchor="t">
            <a:spAutoFit/>
          </a:bodyPr>
          <a:lstStyle/>
          <a:p>
            <a:r>
              <a:rPr lang="ru-RU" sz="1091" b="1" dirty="0">
                <a:solidFill>
                  <a:srgbClr val="013856"/>
                </a:solidFill>
                <a:latin typeface="Montserrat SemiBold" pitchFamily="2" charset="0"/>
              </a:rPr>
              <a:t>2023</a:t>
            </a:r>
          </a:p>
        </p:txBody>
      </p:sp>
      <p:sp>
        <p:nvSpPr>
          <p:cNvPr id="32" name="TextBox 04">
            <a:extLst>
              <a:ext uri="{FF2B5EF4-FFF2-40B4-BE49-F238E27FC236}">
                <a16:creationId xmlns="" xmlns:a16="http://schemas.microsoft.com/office/drawing/2014/main" id="{EAB72716-72EF-239C-3248-FAD4B759ECF1}"/>
              </a:ext>
            </a:extLst>
          </p:cNvPr>
          <p:cNvSpPr txBox="1"/>
          <p:nvPr/>
        </p:nvSpPr>
        <p:spPr>
          <a:xfrm>
            <a:off x="220071" y="1113972"/>
            <a:ext cx="1697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13856"/>
                </a:solidFill>
                <a:latin typeface="Gilroy Light" pitchFamily="2" charset="0"/>
                <a:sym typeface="Fira Sans Extra Condensed"/>
              </a:rPr>
              <a:t>Подготовка концепции</a:t>
            </a:r>
            <a:br>
              <a:rPr lang="ru-RU" sz="1600" dirty="0">
                <a:solidFill>
                  <a:srgbClr val="013856"/>
                </a:solidFill>
                <a:latin typeface="Gilroy Light" pitchFamily="2" charset="0"/>
                <a:sym typeface="Fira Sans Extra Condensed"/>
              </a:rPr>
            </a:br>
            <a:r>
              <a:rPr lang="ru-RU" sz="1600" dirty="0">
                <a:solidFill>
                  <a:srgbClr val="013856"/>
                </a:solidFill>
                <a:latin typeface="Gilroy Light" pitchFamily="2" charset="0"/>
                <a:sym typeface="Fira Sans Extra Condensed"/>
              </a:rPr>
              <a:t>и проекта ТР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7CA2CB7D-E42F-5B70-3CF1-1B9C664CFFAD}"/>
              </a:ext>
            </a:extLst>
          </p:cNvPr>
          <p:cNvSpPr txBox="1"/>
          <p:nvPr/>
        </p:nvSpPr>
        <p:spPr>
          <a:xfrm>
            <a:off x="220071" y="2124157"/>
            <a:ext cx="16976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13856"/>
                </a:solidFill>
                <a:latin typeface="Gilroy Light" pitchFamily="2" charset="0"/>
                <a:sym typeface="Fira Sans Extra Condensed"/>
              </a:rPr>
              <a:t>Минпромторг - </a:t>
            </a:r>
            <a:br>
              <a:rPr lang="ru-RU" sz="1600" dirty="0">
                <a:solidFill>
                  <a:srgbClr val="013856"/>
                </a:solidFill>
                <a:latin typeface="Gilroy Light" pitchFamily="2" charset="0"/>
                <a:sym typeface="Fira Sans Extra Condensed"/>
              </a:rPr>
            </a:br>
            <a:r>
              <a:rPr lang="ru-RU" sz="1600" dirty="0">
                <a:solidFill>
                  <a:srgbClr val="013856"/>
                </a:solidFill>
                <a:latin typeface="Gilroy Light" pitchFamily="2" charset="0"/>
                <a:sym typeface="Fira Sans Extra Condensed"/>
              </a:rPr>
              <a:t>ответственный разработчик</a:t>
            </a:r>
            <a:endParaRPr lang="ru-RU" sz="1600" dirty="0">
              <a:solidFill>
                <a:srgbClr val="013856"/>
              </a:solidFill>
              <a:latin typeface="Gilroy Light" pitchFamily="2" charset="0"/>
            </a:endParaRPr>
          </a:p>
        </p:txBody>
      </p:sp>
      <p:cxnSp>
        <p:nvCxnSpPr>
          <p:cNvPr id="35" name="Соединительная линия уступом 34">
            <a:extLst>
              <a:ext uri="{FF2B5EF4-FFF2-40B4-BE49-F238E27FC236}">
                <a16:creationId xmlns="" xmlns:a16="http://schemas.microsoft.com/office/drawing/2014/main" id="{87EAD70D-5808-F170-B123-DAAA35278667}"/>
              </a:ext>
            </a:extLst>
          </p:cNvPr>
          <p:cNvCxnSpPr>
            <a:cxnSpLocks/>
            <a:stCxn id="5" idx="0"/>
            <a:endCxn id="32" idx="3"/>
          </p:cNvCxnSpPr>
          <p:nvPr/>
        </p:nvCxnSpPr>
        <p:spPr>
          <a:xfrm rot="16200000" flipV="1">
            <a:off x="1026282" y="2369345"/>
            <a:ext cx="2234134" cy="451321"/>
          </a:xfrm>
          <a:prstGeom prst="bentConnector2">
            <a:avLst/>
          </a:prstGeom>
          <a:ln w="28575">
            <a:solidFill>
              <a:srgbClr val="01385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="" xmlns:a16="http://schemas.microsoft.com/office/drawing/2014/main" id="{721D547C-2C21-0137-6C09-8BDD1563319F}"/>
              </a:ext>
            </a:extLst>
          </p:cNvPr>
          <p:cNvCxnSpPr>
            <a:cxnSpLocks/>
          </p:cNvCxnSpPr>
          <p:nvPr/>
        </p:nvCxnSpPr>
        <p:spPr>
          <a:xfrm flipH="1">
            <a:off x="1918986" y="2521801"/>
            <a:ext cx="442933" cy="1"/>
          </a:xfrm>
          <a:prstGeom prst="straightConnector1">
            <a:avLst/>
          </a:prstGeom>
          <a:noFill/>
          <a:ln w="25400" cap="flat">
            <a:solidFill>
              <a:srgbClr val="013856"/>
            </a:solidFill>
            <a:prstDash val="dash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77" name="Группа 76">
            <a:extLst>
              <a:ext uri="{FF2B5EF4-FFF2-40B4-BE49-F238E27FC236}">
                <a16:creationId xmlns="" xmlns:a16="http://schemas.microsoft.com/office/drawing/2014/main" id="{1127EC94-5F9C-26A5-6B4D-988D389CEC87}"/>
              </a:ext>
            </a:extLst>
          </p:cNvPr>
          <p:cNvGrpSpPr/>
          <p:nvPr/>
        </p:nvGrpSpPr>
        <p:grpSpPr>
          <a:xfrm>
            <a:off x="1465122" y="3469135"/>
            <a:ext cx="2827167" cy="3227269"/>
            <a:chOff x="1690215" y="5717679"/>
            <a:chExt cx="4661880" cy="5321631"/>
          </a:xfrm>
        </p:grpSpPr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1B41C0C9-4B45-6FBD-F17B-DA907F0F8D14}"/>
                </a:ext>
              </a:extLst>
            </p:cNvPr>
            <p:cNvSpPr/>
            <p:nvPr/>
          </p:nvSpPr>
          <p:spPr>
            <a:xfrm>
              <a:off x="5878056" y="6138789"/>
              <a:ext cx="341142" cy="341142"/>
            </a:xfrm>
            <a:prstGeom prst="ellipse">
              <a:avLst/>
            </a:prstGeom>
            <a:solidFill>
              <a:srgbClr val="013856"/>
            </a:solidFill>
            <a:ln w="25400" cap="flat">
              <a:solidFill>
                <a:srgbClr val="013856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27726" tIns="27726" rIns="27726" bIns="27726" numCol="1" spcCol="38100" rtlCol="0" anchor="ctr">
              <a:noAutofit/>
            </a:bodyPr>
            <a:lstStyle/>
            <a:p>
              <a:pPr algn="ctr"/>
              <a:endParaRPr lang="ru-RU" sz="1091" b="1" dirty="0" err="1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5C2E8CBC-D7B7-A1F6-B629-75C35B7788A3}"/>
                </a:ext>
              </a:extLst>
            </p:cNvPr>
            <p:cNvSpPr txBox="1"/>
            <p:nvPr/>
          </p:nvSpPr>
          <p:spPr>
            <a:xfrm>
              <a:off x="5694126" y="5717679"/>
              <a:ext cx="657969" cy="369136"/>
            </a:xfrm>
            <a:prstGeom prst="rect">
              <a:avLst/>
            </a:prstGeom>
            <a:noFill/>
            <a:ln w="12700" cap="flat">
              <a:solidFill>
                <a:schemeClr val="bg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27726" tIns="27726" rIns="27726" bIns="27726" numCol="1" spcCol="38100" rtlCol="0" anchor="t">
              <a:spAutoFit/>
            </a:bodyPr>
            <a:lstStyle/>
            <a:p>
              <a:r>
                <a:rPr lang="ru-RU" sz="1091" b="1" dirty="0">
                  <a:solidFill>
                    <a:srgbClr val="013856"/>
                  </a:solidFill>
                  <a:latin typeface="Montserrat SemiBold" pitchFamily="2" charset="0"/>
                </a:rPr>
                <a:t>2017</a:t>
              </a:r>
            </a:p>
          </p:txBody>
        </p:sp>
        <p:sp>
          <p:nvSpPr>
            <p:cNvPr id="38" name="TextBox 04">
              <a:extLst>
                <a:ext uri="{FF2B5EF4-FFF2-40B4-BE49-F238E27FC236}">
                  <a16:creationId xmlns="" xmlns:a16="http://schemas.microsoft.com/office/drawing/2014/main" id="{64A04C42-CF81-F185-563C-E09374A90B1B}"/>
                </a:ext>
              </a:extLst>
            </p:cNvPr>
            <p:cNvSpPr txBox="1"/>
            <p:nvPr/>
          </p:nvSpPr>
          <p:spPr>
            <a:xfrm>
              <a:off x="1690215" y="9669031"/>
              <a:ext cx="3627119" cy="137027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ru-RU" sz="1600" dirty="0">
                  <a:solidFill>
                    <a:srgbClr val="013856"/>
                  </a:solidFill>
                  <a:latin typeface="Gilroy Light" pitchFamily="2" charset="0"/>
                  <a:sym typeface="Fira Sans Extra Condensed"/>
                </a:rPr>
                <a:t>Запланированное вступление в силу</a:t>
              </a:r>
              <a:br>
                <a:rPr lang="ru-RU" sz="1600" dirty="0">
                  <a:solidFill>
                    <a:srgbClr val="013856"/>
                  </a:solidFill>
                  <a:latin typeface="Gilroy Light" pitchFamily="2" charset="0"/>
                  <a:sym typeface="Fira Sans Extra Condensed"/>
                </a:rPr>
              </a:br>
              <a:r>
                <a:rPr lang="ru-RU" sz="1600" dirty="0">
                  <a:solidFill>
                    <a:srgbClr val="013856"/>
                  </a:solidFill>
                  <a:latin typeface="Gilroy Light" pitchFamily="2" charset="0"/>
                  <a:sym typeface="Fira Sans Extra Condensed"/>
                </a:rPr>
                <a:t>2 июня 2021 г.  </a:t>
              </a:r>
            </a:p>
          </p:txBody>
        </p:sp>
        <p:sp>
          <p:nvSpPr>
            <p:cNvPr id="39" name="TextBox 04">
              <a:extLst>
                <a:ext uri="{FF2B5EF4-FFF2-40B4-BE49-F238E27FC236}">
                  <a16:creationId xmlns="" xmlns:a16="http://schemas.microsoft.com/office/drawing/2014/main" id="{AD7B31AB-B4F6-A1F2-4EB5-79D3AC72FA66}"/>
                </a:ext>
              </a:extLst>
            </p:cNvPr>
            <p:cNvSpPr txBox="1"/>
            <p:nvPr/>
          </p:nvSpPr>
          <p:spPr>
            <a:xfrm>
              <a:off x="1690217" y="7506373"/>
              <a:ext cx="3627118" cy="55826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ru-RU" sz="1600" dirty="0">
                  <a:solidFill>
                    <a:srgbClr val="25A666"/>
                  </a:solidFill>
                  <a:latin typeface="Gilroy Light" pitchFamily="2" charset="0"/>
                  <a:sym typeface="Fira Sans Extra Condensed"/>
                </a:rPr>
                <a:t>ТР ЕАЭС принят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BD0C9EF8-61A4-43BE-AB7F-DF4E447A3E75}"/>
                </a:ext>
              </a:extLst>
            </p:cNvPr>
            <p:cNvSpPr txBox="1"/>
            <p:nvPr/>
          </p:nvSpPr>
          <p:spPr>
            <a:xfrm>
              <a:off x="1690217" y="8213803"/>
              <a:ext cx="3627118" cy="137027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>
              <a:spAutoFit/>
            </a:bodyPr>
            <a:lstStyle/>
            <a:p>
              <a:pPr>
                <a:buClr>
                  <a:srgbClr val="000000"/>
                </a:buClr>
              </a:pPr>
              <a:r>
                <a:rPr lang="ru-RU" sz="1600" dirty="0">
                  <a:solidFill>
                    <a:srgbClr val="013856"/>
                  </a:solidFill>
                  <a:latin typeface="Gilroy Light" pitchFamily="2" charset="0"/>
                  <a:sym typeface="Fira Sans Extra Condensed"/>
                </a:rPr>
                <a:t>Условие: принятие документов  второго уровня </a:t>
              </a:r>
              <a:endParaRPr lang="ru-RU" sz="1600" dirty="0">
                <a:solidFill>
                  <a:srgbClr val="013856"/>
                </a:solidFill>
                <a:latin typeface="Gilroy Light" pitchFamily="2" charset="0"/>
              </a:endParaRPr>
            </a:p>
          </p:txBody>
        </p:sp>
        <p:cxnSp>
          <p:nvCxnSpPr>
            <p:cNvPr id="44" name="Соединительная линия уступом 43">
              <a:extLst>
                <a:ext uri="{FF2B5EF4-FFF2-40B4-BE49-F238E27FC236}">
                  <a16:creationId xmlns="" xmlns:a16="http://schemas.microsoft.com/office/drawing/2014/main" id="{158A08E9-8B48-EC8F-8EB7-7DE9461FB41B}"/>
                </a:ext>
              </a:extLst>
            </p:cNvPr>
            <p:cNvCxnSpPr>
              <a:cxnSpLocks/>
              <a:stCxn id="9" idx="4"/>
              <a:endCxn id="38" idx="3"/>
            </p:cNvCxnSpPr>
            <p:nvPr/>
          </p:nvCxnSpPr>
          <p:spPr>
            <a:xfrm rot="5400000">
              <a:off x="3788348" y="8008918"/>
              <a:ext cx="3789266" cy="731292"/>
            </a:xfrm>
            <a:prstGeom prst="bentConnector2">
              <a:avLst/>
            </a:prstGeom>
            <a:noFill/>
            <a:ln w="25400" cap="flat">
              <a:solidFill>
                <a:srgbClr val="013856"/>
              </a:solidFill>
              <a:prstDash val="dash"/>
              <a:round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6" name="Прямая со стрелкой 45">
              <a:extLst>
                <a:ext uri="{FF2B5EF4-FFF2-40B4-BE49-F238E27FC236}">
                  <a16:creationId xmlns="" xmlns:a16="http://schemas.microsoft.com/office/drawing/2014/main" id="{64C8FE91-E02B-2EA1-B826-EFFA210752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26561" y="8813723"/>
              <a:ext cx="730378" cy="1"/>
            </a:xfrm>
            <a:prstGeom prst="straightConnector1">
              <a:avLst/>
            </a:prstGeom>
            <a:noFill/>
            <a:ln w="25400" cap="flat">
              <a:solidFill>
                <a:srgbClr val="013856"/>
              </a:solidFill>
              <a:prstDash val="dash"/>
              <a:round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8" name="Прямая со стрелкой 47">
              <a:extLst>
                <a:ext uri="{FF2B5EF4-FFF2-40B4-BE49-F238E27FC236}">
                  <a16:creationId xmlns="" xmlns:a16="http://schemas.microsoft.com/office/drawing/2014/main" id="{05F06EBD-09A3-A4BA-C380-EC3D2F17746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28938" y="7830252"/>
              <a:ext cx="730378" cy="1"/>
            </a:xfrm>
            <a:prstGeom prst="straightConnector1">
              <a:avLst/>
            </a:prstGeom>
            <a:noFill/>
            <a:ln w="25400" cap="flat">
              <a:solidFill>
                <a:srgbClr val="013856"/>
              </a:solidFill>
              <a:prstDash val="dash"/>
              <a:round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76" name="Группа 75">
            <a:extLst>
              <a:ext uri="{FF2B5EF4-FFF2-40B4-BE49-F238E27FC236}">
                <a16:creationId xmlns="" xmlns:a16="http://schemas.microsoft.com/office/drawing/2014/main" id="{56942573-4E95-36D9-D6D1-71F21E5D08C1}"/>
              </a:ext>
            </a:extLst>
          </p:cNvPr>
          <p:cNvGrpSpPr/>
          <p:nvPr/>
        </p:nvGrpSpPr>
        <p:grpSpPr>
          <a:xfrm>
            <a:off x="2903549" y="1153778"/>
            <a:ext cx="3271283" cy="3037199"/>
            <a:chOff x="4105665" y="1899754"/>
            <a:chExt cx="5394210" cy="5008214"/>
          </a:xfrm>
        </p:grpSpPr>
        <p:grpSp>
          <p:nvGrpSpPr>
            <p:cNvPr id="53" name="Группа 52">
              <a:extLst>
                <a:ext uri="{FF2B5EF4-FFF2-40B4-BE49-F238E27FC236}">
                  <a16:creationId xmlns="" xmlns:a16="http://schemas.microsoft.com/office/drawing/2014/main" id="{AC78DEED-8935-EF45-012F-04204FFDF254}"/>
                </a:ext>
              </a:extLst>
            </p:cNvPr>
            <p:cNvGrpSpPr/>
            <p:nvPr/>
          </p:nvGrpSpPr>
          <p:grpSpPr>
            <a:xfrm>
              <a:off x="8841906" y="6146104"/>
              <a:ext cx="657969" cy="761864"/>
              <a:chOff x="8467831" y="6146104"/>
              <a:chExt cx="657969" cy="761864"/>
            </a:xfrm>
          </p:grpSpPr>
          <p:sp>
            <p:nvSpPr>
              <p:cNvPr id="10" name="Овал 9">
                <a:extLst>
                  <a:ext uri="{FF2B5EF4-FFF2-40B4-BE49-F238E27FC236}">
                    <a16:creationId xmlns="" xmlns:a16="http://schemas.microsoft.com/office/drawing/2014/main" id="{C66F3AE8-2E50-58B1-2E1B-E4D17F48E72B}"/>
                  </a:ext>
                </a:extLst>
              </p:cNvPr>
              <p:cNvSpPr/>
              <p:nvPr/>
            </p:nvSpPr>
            <p:spPr>
              <a:xfrm>
                <a:off x="8626245" y="6146104"/>
                <a:ext cx="341142" cy="341142"/>
              </a:xfrm>
              <a:prstGeom prst="ellipse">
                <a:avLst/>
              </a:prstGeom>
              <a:solidFill>
                <a:srgbClr val="013856"/>
              </a:solidFill>
              <a:ln w="25400" cap="flat">
                <a:solidFill>
                  <a:srgbClr val="013856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27726" tIns="27726" rIns="27726" bIns="27726" numCol="1" spcCol="38100" rtlCol="0" anchor="ctr">
                <a:noAutofit/>
              </a:bodyPr>
              <a:lstStyle/>
              <a:p>
                <a:pPr algn="ctr"/>
                <a:endParaRPr lang="ru-RU" sz="1091" b="1" dirty="0" err="1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="" xmlns:a16="http://schemas.microsoft.com/office/drawing/2014/main" id="{50F8B22D-67A9-78A6-F668-7E8CAECB2E77}"/>
                  </a:ext>
                </a:extLst>
              </p:cNvPr>
              <p:cNvSpPr txBox="1"/>
              <p:nvPr/>
            </p:nvSpPr>
            <p:spPr>
              <a:xfrm>
                <a:off x="8467831" y="6538833"/>
                <a:ext cx="657969" cy="369135"/>
              </a:xfrm>
              <a:prstGeom prst="rect">
                <a:avLst/>
              </a:prstGeom>
              <a:noFill/>
              <a:ln w="12700" cap="flat">
                <a:solidFill>
                  <a:schemeClr val="bg1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27726" tIns="27726" rIns="27726" bIns="27726" numCol="1" spcCol="38100" rtlCol="0" anchor="t">
                <a:spAutoFit/>
              </a:bodyPr>
              <a:lstStyle/>
              <a:p>
                <a:r>
                  <a:rPr lang="ru-RU" sz="1091" b="1" dirty="0">
                    <a:solidFill>
                      <a:srgbClr val="013856"/>
                    </a:solidFill>
                    <a:latin typeface="Montserrat SemiBold" pitchFamily="2" charset="0"/>
                  </a:rPr>
                  <a:t>2018</a:t>
                </a:r>
              </a:p>
            </p:txBody>
          </p:sp>
        </p:grpSp>
        <p:sp>
          <p:nvSpPr>
            <p:cNvPr id="51" name="TextBox 04">
              <a:extLst>
                <a:ext uri="{FF2B5EF4-FFF2-40B4-BE49-F238E27FC236}">
                  <a16:creationId xmlns="" xmlns:a16="http://schemas.microsoft.com/office/drawing/2014/main" id="{1A1DD820-5557-5125-BD2C-82BDE2EB0537}"/>
                </a:ext>
              </a:extLst>
            </p:cNvPr>
            <p:cNvSpPr txBox="1"/>
            <p:nvPr/>
          </p:nvSpPr>
          <p:spPr>
            <a:xfrm>
              <a:off x="4105665" y="1899754"/>
              <a:ext cx="4341216" cy="177628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ru-RU" sz="1600" dirty="0">
                  <a:solidFill>
                    <a:srgbClr val="013856"/>
                  </a:solidFill>
                  <a:latin typeface="Gilroy Light" pitchFamily="2" charset="0"/>
                  <a:sym typeface="Fira Sans Extra Condensed"/>
                </a:rPr>
                <a:t>Разработаны: Порядок ведения Реестра химической продукции</a:t>
              </a:r>
              <a:br>
                <a:rPr lang="ru-RU" sz="1600" dirty="0">
                  <a:solidFill>
                    <a:srgbClr val="013856"/>
                  </a:solidFill>
                  <a:latin typeface="Gilroy Light" pitchFamily="2" charset="0"/>
                  <a:sym typeface="Fira Sans Extra Condensed"/>
                </a:rPr>
              </a:br>
              <a:r>
                <a:rPr lang="ru-RU" sz="1600" dirty="0">
                  <a:solidFill>
                    <a:srgbClr val="013856"/>
                  </a:solidFill>
                  <a:latin typeface="Gilroy Light" pitchFamily="2" charset="0"/>
                  <a:sym typeface="Fira Sans Extra Condensed"/>
                </a:rPr>
                <a:t>и Нотификации</a:t>
              </a:r>
            </a:p>
          </p:txBody>
        </p:sp>
        <p:sp>
          <p:nvSpPr>
            <p:cNvPr id="52" name="TextBox 04">
              <a:extLst>
                <a:ext uri="{FF2B5EF4-FFF2-40B4-BE49-F238E27FC236}">
                  <a16:creationId xmlns="" xmlns:a16="http://schemas.microsoft.com/office/drawing/2014/main" id="{AF77446B-5AA4-98D9-2F5D-7312BACBC8DD}"/>
                </a:ext>
              </a:extLst>
            </p:cNvPr>
            <p:cNvSpPr txBox="1"/>
            <p:nvPr/>
          </p:nvSpPr>
          <p:spPr>
            <a:xfrm>
              <a:off x="4105665" y="3899417"/>
              <a:ext cx="4328928" cy="9642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Clr>
                  <a:srgbClr val="000000"/>
                </a:buClr>
              </a:pPr>
              <a:r>
                <a:rPr lang="ru-RU" sz="1600" dirty="0">
                  <a:solidFill>
                    <a:srgbClr val="C00000"/>
                  </a:solidFill>
                  <a:latin typeface="Gilroy Light" pitchFamily="2" charset="0"/>
                  <a:sym typeface="Fira Sans Extra Condensed"/>
                </a:rPr>
                <a:t>Порядки не утверждены по замечаниям сторон</a:t>
              </a:r>
            </a:p>
          </p:txBody>
        </p:sp>
        <p:cxnSp>
          <p:nvCxnSpPr>
            <p:cNvPr id="57" name="Соединительная линия уступом 56">
              <a:extLst>
                <a:ext uri="{FF2B5EF4-FFF2-40B4-BE49-F238E27FC236}">
                  <a16:creationId xmlns="" xmlns:a16="http://schemas.microsoft.com/office/drawing/2014/main" id="{3FA2BECE-F1C3-FBEF-B3CD-25302FC45606}"/>
                </a:ext>
              </a:extLst>
            </p:cNvPr>
            <p:cNvCxnSpPr>
              <a:stCxn id="10" idx="0"/>
              <a:endCxn id="51" idx="3"/>
            </p:cNvCxnSpPr>
            <p:nvPr/>
          </p:nvCxnSpPr>
          <p:spPr>
            <a:xfrm rot="16200000" flipV="1">
              <a:off x="7078127" y="4053339"/>
              <a:ext cx="3461520" cy="724009"/>
            </a:xfrm>
            <a:prstGeom prst="bentConnector2">
              <a:avLst/>
            </a:prstGeom>
            <a:noFill/>
            <a:ln w="25400" cap="flat">
              <a:solidFill>
                <a:srgbClr val="013856"/>
              </a:solidFill>
              <a:prstDash val="dash"/>
              <a:round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58" name="Прямая со стрелкой 57">
              <a:extLst>
                <a:ext uri="{FF2B5EF4-FFF2-40B4-BE49-F238E27FC236}">
                  <a16:creationId xmlns="" xmlns:a16="http://schemas.microsoft.com/office/drawing/2014/main" id="{969B6C7F-7FA6-45CE-E1A8-9691BC0098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46284" y="4375673"/>
              <a:ext cx="730378" cy="1"/>
            </a:xfrm>
            <a:prstGeom prst="straightConnector1">
              <a:avLst/>
            </a:prstGeom>
            <a:noFill/>
            <a:ln w="25400" cap="flat">
              <a:solidFill>
                <a:srgbClr val="013856"/>
              </a:solidFill>
              <a:prstDash val="dash"/>
              <a:round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60" name="TextBox 04">
            <a:extLst>
              <a:ext uri="{FF2B5EF4-FFF2-40B4-BE49-F238E27FC236}">
                <a16:creationId xmlns="" xmlns:a16="http://schemas.microsoft.com/office/drawing/2014/main" id="{1D7E17F8-7CBD-6037-BEEA-2034A9577AE2}"/>
              </a:ext>
            </a:extLst>
          </p:cNvPr>
          <p:cNvSpPr txBox="1"/>
          <p:nvPr/>
        </p:nvSpPr>
        <p:spPr>
          <a:xfrm>
            <a:off x="5145741" y="4486524"/>
            <a:ext cx="1881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ru-RU" sz="1600" dirty="0">
                <a:solidFill>
                  <a:srgbClr val="013856"/>
                </a:solidFill>
                <a:latin typeface="Gilroy Light" pitchFamily="2" charset="0"/>
                <a:sym typeface="Fira Sans Extra Condensed"/>
              </a:rPr>
              <a:t>Назначены уполномоченные органы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67A7B305-C36D-A394-3B07-4059C7DC6F48}"/>
              </a:ext>
            </a:extLst>
          </p:cNvPr>
          <p:cNvSpPr txBox="1"/>
          <p:nvPr/>
        </p:nvSpPr>
        <p:spPr>
          <a:xfrm>
            <a:off x="5145740" y="5356896"/>
            <a:ext cx="190532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</a:pPr>
            <a:r>
              <a:rPr lang="ru-RU" sz="1600" dirty="0">
                <a:solidFill>
                  <a:srgbClr val="013856"/>
                </a:solidFill>
                <a:latin typeface="Gilroy Light" pitchFamily="2" charset="0"/>
                <a:sym typeface="Fira Sans Extra Condensed"/>
              </a:rPr>
              <a:t>П</a:t>
            </a:r>
            <a:r>
              <a:rPr lang="ru-RU" sz="1600" dirty="0" err="1">
                <a:solidFill>
                  <a:srgbClr val="013856"/>
                </a:solidFill>
                <a:latin typeface="Gilroy Light" pitchFamily="2" charset="0"/>
                <a:sym typeface="Fira Sans Extra Condensed"/>
              </a:rPr>
              <a:t>роведена</a:t>
            </a:r>
            <a:r>
              <a:rPr lang="ru-RU" sz="1600" dirty="0">
                <a:solidFill>
                  <a:srgbClr val="013856"/>
                </a:solidFill>
                <a:latin typeface="Gilroy Light" pitchFamily="2" charset="0"/>
                <a:sym typeface="Fira Sans Extra Condensed"/>
              </a:rPr>
              <a:t> инвентаризация химических веществ</a:t>
            </a:r>
            <a:endParaRPr lang="ru-RU" sz="1600" dirty="0">
              <a:solidFill>
                <a:srgbClr val="013856"/>
              </a:solidFill>
              <a:latin typeface="Gilroy Light" pitchFamily="2" charset="0"/>
            </a:endParaRPr>
          </a:p>
        </p:txBody>
      </p:sp>
      <p:cxnSp>
        <p:nvCxnSpPr>
          <p:cNvPr id="64" name="Соединительная линия уступом 63">
            <a:extLst>
              <a:ext uri="{FF2B5EF4-FFF2-40B4-BE49-F238E27FC236}">
                <a16:creationId xmlns="" xmlns:a16="http://schemas.microsoft.com/office/drawing/2014/main" id="{2E97CB1C-391D-BDDB-3961-FAC93023ECD0}"/>
              </a:ext>
            </a:extLst>
          </p:cNvPr>
          <p:cNvCxnSpPr>
            <a:cxnSpLocks/>
            <a:stCxn id="11" idx="4"/>
            <a:endCxn id="61" idx="3"/>
          </p:cNvCxnSpPr>
          <p:nvPr/>
        </p:nvCxnSpPr>
        <p:spPr>
          <a:xfrm rot="5400000">
            <a:off x="6322386" y="4664515"/>
            <a:ext cx="1897018" cy="439654"/>
          </a:xfrm>
          <a:prstGeom prst="bentConnector2">
            <a:avLst/>
          </a:prstGeom>
          <a:noFill/>
          <a:ln w="25400" cap="flat">
            <a:solidFill>
              <a:srgbClr val="013856"/>
            </a:solidFill>
            <a:prstDash val="dash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Прямая со стрелкой 61">
            <a:extLst>
              <a:ext uri="{FF2B5EF4-FFF2-40B4-BE49-F238E27FC236}">
                <a16:creationId xmlns="" xmlns:a16="http://schemas.microsoft.com/office/drawing/2014/main" id="{FC7E52F7-1E90-8E1C-6D1A-3A07B927C75C}"/>
              </a:ext>
            </a:extLst>
          </p:cNvPr>
          <p:cNvCxnSpPr>
            <a:cxnSpLocks/>
          </p:cNvCxnSpPr>
          <p:nvPr/>
        </p:nvCxnSpPr>
        <p:spPr>
          <a:xfrm flipH="1">
            <a:off x="7048165" y="4772791"/>
            <a:ext cx="442933" cy="1"/>
          </a:xfrm>
          <a:prstGeom prst="straightConnector1">
            <a:avLst/>
          </a:prstGeom>
          <a:noFill/>
          <a:ln w="25400" cap="flat">
            <a:solidFill>
              <a:srgbClr val="013856"/>
            </a:solidFill>
            <a:prstDash val="dash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75" name="Группа 74">
            <a:extLst>
              <a:ext uri="{FF2B5EF4-FFF2-40B4-BE49-F238E27FC236}">
                <a16:creationId xmlns="" xmlns:a16="http://schemas.microsoft.com/office/drawing/2014/main" id="{C791D643-8B15-BEDF-4A27-B02B9014FF76}"/>
              </a:ext>
            </a:extLst>
          </p:cNvPr>
          <p:cNvGrpSpPr/>
          <p:nvPr/>
        </p:nvGrpSpPr>
        <p:grpSpPr>
          <a:xfrm>
            <a:off x="6705584" y="1155948"/>
            <a:ext cx="3592132" cy="3035029"/>
            <a:chOff x="10766944" y="1903332"/>
            <a:chExt cx="5923275" cy="5004636"/>
          </a:xfrm>
        </p:grpSpPr>
        <p:grpSp>
          <p:nvGrpSpPr>
            <p:cNvPr id="72" name="Группа 71">
              <a:extLst>
                <a:ext uri="{FF2B5EF4-FFF2-40B4-BE49-F238E27FC236}">
                  <a16:creationId xmlns="" xmlns:a16="http://schemas.microsoft.com/office/drawing/2014/main" id="{51632D77-4308-05C4-6F33-A64597808D3A}"/>
                </a:ext>
              </a:extLst>
            </p:cNvPr>
            <p:cNvGrpSpPr/>
            <p:nvPr/>
          </p:nvGrpSpPr>
          <p:grpSpPr>
            <a:xfrm>
              <a:off x="15203412" y="6146104"/>
              <a:ext cx="1486807" cy="761864"/>
              <a:chOff x="14123022" y="6146104"/>
              <a:chExt cx="1486807" cy="761864"/>
            </a:xfrm>
          </p:grpSpPr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1D438F1F-0ABB-5AA2-EDDB-ED486B24CED6}"/>
                  </a:ext>
                </a:extLst>
              </p:cNvPr>
              <p:cNvSpPr/>
              <p:nvPr/>
            </p:nvSpPr>
            <p:spPr>
              <a:xfrm>
                <a:off x="14588775" y="6146104"/>
                <a:ext cx="341142" cy="341142"/>
              </a:xfrm>
              <a:prstGeom prst="ellipse">
                <a:avLst/>
              </a:prstGeom>
              <a:solidFill>
                <a:srgbClr val="013856"/>
              </a:solidFill>
              <a:ln w="25400" cap="flat">
                <a:solidFill>
                  <a:srgbClr val="013856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27726" tIns="27726" rIns="27726" bIns="27726" numCol="1" spcCol="38100" rtlCol="0" anchor="ctr">
                <a:noAutofit/>
              </a:bodyPr>
              <a:lstStyle/>
              <a:p>
                <a:pPr algn="ctr"/>
                <a:endParaRPr lang="ru-RU" sz="1091" b="1" dirty="0" err="1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="" xmlns:a16="http://schemas.microsoft.com/office/drawing/2014/main" id="{88D6B2E3-CDFB-61F8-DC80-C44542E2F114}"/>
                  </a:ext>
                </a:extLst>
              </p:cNvPr>
              <p:cNvSpPr txBox="1"/>
              <p:nvPr/>
            </p:nvSpPr>
            <p:spPr>
              <a:xfrm>
                <a:off x="14123022" y="6538833"/>
                <a:ext cx="1486807" cy="369135"/>
              </a:xfrm>
              <a:prstGeom prst="rect">
                <a:avLst/>
              </a:prstGeom>
              <a:noFill/>
              <a:ln w="12700" cap="flat">
                <a:solidFill>
                  <a:schemeClr val="bg1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27726" tIns="27726" rIns="27726" bIns="27726" numCol="1" spcCol="38100" rtlCol="0" anchor="t">
                <a:spAutoFit/>
              </a:bodyPr>
              <a:lstStyle/>
              <a:p>
                <a:r>
                  <a:rPr lang="ru-RU" sz="1091" b="1" dirty="0">
                    <a:solidFill>
                      <a:srgbClr val="013856"/>
                    </a:solidFill>
                    <a:latin typeface="Montserrat SemiBold" pitchFamily="2" charset="0"/>
                  </a:rPr>
                  <a:t>2020-2022</a:t>
                </a:r>
              </a:p>
            </p:txBody>
          </p:sp>
        </p:grpSp>
        <p:sp>
          <p:nvSpPr>
            <p:cNvPr id="65" name="TextBox 04">
              <a:extLst>
                <a:ext uri="{FF2B5EF4-FFF2-40B4-BE49-F238E27FC236}">
                  <a16:creationId xmlns="" xmlns:a16="http://schemas.microsoft.com/office/drawing/2014/main" id="{E574CFBE-9EAC-C024-B7DD-19B3C8F6AF50}"/>
                </a:ext>
              </a:extLst>
            </p:cNvPr>
            <p:cNvSpPr txBox="1"/>
            <p:nvPr/>
          </p:nvSpPr>
          <p:spPr>
            <a:xfrm>
              <a:off x="10771985" y="1903332"/>
              <a:ext cx="4341217" cy="96427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ru-RU" sz="1600" dirty="0">
                  <a:solidFill>
                    <a:srgbClr val="013856"/>
                  </a:solidFill>
                  <a:latin typeface="Gilroy Light" pitchFamily="2" charset="0"/>
                  <a:sym typeface="Fira Sans Extra Condensed"/>
                </a:rPr>
                <a:t>Возможная дата вступления в силу 2026 г. 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="" xmlns:a16="http://schemas.microsoft.com/office/drawing/2014/main" id="{EE4836BD-462E-B248-9BC4-E9AB93451982}"/>
                </a:ext>
              </a:extLst>
            </p:cNvPr>
            <p:cNvSpPr txBox="1"/>
            <p:nvPr/>
          </p:nvSpPr>
          <p:spPr>
            <a:xfrm>
              <a:off x="10766944" y="2882032"/>
              <a:ext cx="4902220" cy="137027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>
              <a:spAutoFit/>
            </a:bodyPr>
            <a:lstStyle/>
            <a:p>
              <a:pPr>
                <a:buClr>
                  <a:srgbClr val="000000"/>
                </a:buClr>
              </a:pPr>
              <a:r>
                <a:rPr lang="ru-RU" sz="1600" dirty="0">
                  <a:solidFill>
                    <a:srgbClr val="013856"/>
                  </a:solidFill>
                  <a:latin typeface="Gilroy Light" pitchFamily="2" charset="0"/>
                  <a:sym typeface="Fira Sans Extra Condensed"/>
                </a:rPr>
                <a:t>Условие: принятие документов  второго</a:t>
              </a:r>
              <a:br>
                <a:rPr lang="ru-RU" sz="1600" dirty="0">
                  <a:solidFill>
                    <a:srgbClr val="013856"/>
                  </a:solidFill>
                  <a:latin typeface="Gilroy Light" pitchFamily="2" charset="0"/>
                  <a:sym typeface="Fira Sans Extra Condensed"/>
                </a:rPr>
              </a:br>
              <a:r>
                <a:rPr lang="ru-RU" sz="1600" dirty="0">
                  <a:solidFill>
                    <a:srgbClr val="013856"/>
                  </a:solidFill>
                  <a:latin typeface="Gilroy Light" pitchFamily="2" charset="0"/>
                  <a:sym typeface="Fira Sans Extra Condensed"/>
                </a:rPr>
                <a:t>уровня до 1 сентября 2024 г.</a:t>
              </a:r>
              <a:endParaRPr lang="ru-RU" sz="1600" dirty="0">
                <a:solidFill>
                  <a:srgbClr val="013856"/>
                </a:solidFill>
                <a:latin typeface="Gilroy Light" pitchFamily="2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="" xmlns:a16="http://schemas.microsoft.com/office/drawing/2014/main" id="{E72961F2-9D51-DB13-32F5-DD5F80A76F41}"/>
                </a:ext>
              </a:extLst>
            </p:cNvPr>
            <p:cNvSpPr txBox="1"/>
            <p:nvPr/>
          </p:nvSpPr>
          <p:spPr>
            <a:xfrm>
              <a:off x="10771987" y="4154208"/>
              <a:ext cx="4341217" cy="137027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1600" dirty="0">
                  <a:solidFill>
                    <a:srgbClr val="C00000"/>
                  </a:solidFill>
                  <a:latin typeface="Gilroy Light" pitchFamily="2" charset="0"/>
                  <a:sym typeface="Fira Sans Extra Condensed"/>
                </a:rPr>
                <a:t>Многочисленные замечания от бизнеса Казахстана</a:t>
              </a:r>
              <a:endParaRPr lang="ru-RU" sz="1600" dirty="0">
                <a:solidFill>
                  <a:srgbClr val="C00000"/>
                </a:solidFill>
                <a:latin typeface="Gilroy Light" pitchFamily="2" charset="0"/>
              </a:endParaRPr>
            </a:p>
          </p:txBody>
        </p:sp>
        <p:cxnSp>
          <p:nvCxnSpPr>
            <p:cNvPr id="69" name="Соединительная линия уступом 68">
              <a:extLst>
                <a:ext uri="{FF2B5EF4-FFF2-40B4-BE49-F238E27FC236}">
                  <a16:creationId xmlns="" xmlns:a16="http://schemas.microsoft.com/office/drawing/2014/main" id="{329B25FD-0B54-896D-E8E7-A31C2EEECBD3}"/>
                </a:ext>
              </a:extLst>
            </p:cNvPr>
            <p:cNvCxnSpPr>
              <a:cxnSpLocks/>
              <a:stCxn id="8" idx="0"/>
              <a:endCxn id="65" idx="3"/>
            </p:cNvCxnSpPr>
            <p:nvPr/>
          </p:nvCxnSpPr>
          <p:spPr>
            <a:xfrm rot="16200000" flipV="1">
              <a:off x="13562833" y="3869201"/>
              <a:ext cx="3827273" cy="726534"/>
            </a:xfrm>
            <a:prstGeom prst="bentConnector2">
              <a:avLst/>
            </a:prstGeom>
            <a:noFill/>
            <a:ln w="25400" cap="flat">
              <a:solidFill>
                <a:srgbClr val="013856"/>
              </a:solidFill>
              <a:prstDash val="dash"/>
              <a:round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71" name="Прямая со стрелкой 70">
              <a:extLst>
                <a:ext uri="{FF2B5EF4-FFF2-40B4-BE49-F238E27FC236}">
                  <a16:creationId xmlns="" xmlns:a16="http://schemas.microsoft.com/office/drawing/2014/main" id="{D13A816B-E380-E71F-B4E6-EDC8396FD6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113202" y="3472615"/>
              <a:ext cx="730378" cy="1"/>
            </a:xfrm>
            <a:prstGeom prst="straightConnector1">
              <a:avLst/>
            </a:prstGeom>
            <a:noFill/>
            <a:ln w="25400" cap="flat">
              <a:solidFill>
                <a:srgbClr val="013856"/>
              </a:solidFill>
              <a:prstDash val="dash"/>
              <a:round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73" name="Прямая со стрелкой 72">
              <a:extLst>
                <a:ext uri="{FF2B5EF4-FFF2-40B4-BE49-F238E27FC236}">
                  <a16:creationId xmlns="" xmlns:a16="http://schemas.microsoft.com/office/drawing/2014/main" id="{5EB2EF34-071B-5FD0-31AC-B42878DDEF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107661" y="4472913"/>
              <a:ext cx="730378" cy="1"/>
            </a:xfrm>
            <a:prstGeom prst="straightConnector1">
              <a:avLst/>
            </a:prstGeom>
            <a:noFill/>
            <a:ln w="25400" cap="flat">
              <a:solidFill>
                <a:srgbClr val="013856"/>
              </a:solidFill>
              <a:prstDash val="dash"/>
              <a:round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74" name="TextBox 04">
            <a:extLst>
              <a:ext uri="{FF2B5EF4-FFF2-40B4-BE49-F238E27FC236}">
                <a16:creationId xmlns="" xmlns:a16="http://schemas.microsoft.com/office/drawing/2014/main" id="{816FE8A5-1E16-9B6E-7659-ADA03835A1F9}"/>
              </a:ext>
            </a:extLst>
          </p:cNvPr>
          <p:cNvSpPr txBox="1"/>
          <p:nvPr/>
        </p:nvSpPr>
        <p:spPr>
          <a:xfrm>
            <a:off x="9071429" y="4555860"/>
            <a:ext cx="1747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-RU" sz="1600" dirty="0">
                <a:solidFill>
                  <a:srgbClr val="25A666"/>
                </a:solidFill>
                <a:latin typeface="Gilroy Light" pitchFamily="2" charset="0"/>
                <a:sym typeface="Fira Sans Extra Condensed"/>
              </a:rPr>
              <a:t>Разработка национального </a:t>
            </a:r>
            <a:br>
              <a:rPr lang="ru-RU" sz="1600" dirty="0">
                <a:solidFill>
                  <a:srgbClr val="25A666"/>
                </a:solidFill>
                <a:latin typeface="Gilroy Light" pitchFamily="2" charset="0"/>
                <a:sym typeface="Fira Sans Extra Condensed"/>
              </a:rPr>
            </a:br>
            <a:r>
              <a:rPr lang="ru-RU" sz="1600" dirty="0">
                <a:solidFill>
                  <a:srgbClr val="25A666"/>
                </a:solidFill>
                <a:latin typeface="Gilroy Light" pitchFamily="2" charset="0"/>
                <a:sym typeface="Fira Sans Extra Condensed"/>
              </a:rPr>
              <a:t>регламента</a:t>
            </a:r>
          </a:p>
        </p:txBody>
      </p:sp>
      <p:cxnSp>
        <p:nvCxnSpPr>
          <p:cNvPr id="82" name="Соединительная линия уступом 81">
            <a:extLst>
              <a:ext uri="{FF2B5EF4-FFF2-40B4-BE49-F238E27FC236}">
                <a16:creationId xmlns="" xmlns:a16="http://schemas.microsoft.com/office/drawing/2014/main" id="{878E9C6E-EBCB-95B0-AAC8-999E1A7E2FD0}"/>
              </a:ext>
            </a:extLst>
          </p:cNvPr>
          <p:cNvCxnSpPr>
            <a:cxnSpLocks/>
            <a:stCxn id="7" idx="4"/>
            <a:endCxn id="74" idx="3"/>
          </p:cNvCxnSpPr>
          <p:nvPr/>
        </p:nvCxnSpPr>
        <p:spPr>
          <a:xfrm rot="5400000">
            <a:off x="10553444" y="4201580"/>
            <a:ext cx="983993" cy="452502"/>
          </a:xfrm>
          <a:prstGeom prst="bentConnector2">
            <a:avLst/>
          </a:prstGeom>
          <a:noFill/>
          <a:ln w="25400" cap="flat">
            <a:solidFill>
              <a:srgbClr val="013856"/>
            </a:solidFill>
            <a:prstDash val="dash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9332651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6708" y="149875"/>
            <a:ext cx="974883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  <a:latin typeface="Gilroy Light" pitchFamily="2" charset="0"/>
              </a:defRPr>
            </a:lvl1pPr>
          </a:lstStyle>
          <a:p>
            <a:r>
              <a:rPr lang="ru-RU" dirty="0"/>
              <a:t>3 Этап. Разрешительная регистрация </a:t>
            </a:r>
          </a:p>
          <a:p>
            <a:r>
              <a:rPr lang="ru-RU" dirty="0"/>
              <a:t>(20 рабочих дней)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89344" y="1684663"/>
            <a:ext cx="3091264" cy="1813280"/>
          </a:xfrm>
          <a:prstGeom prst="roundRect">
            <a:avLst>
              <a:gd name="adj" fmla="val 0"/>
            </a:avLst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Комплект документов: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Заявление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Паспорт по ГОСТ 30333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Материалы по закрытым источникам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534666" y="1684663"/>
            <a:ext cx="2728407" cy="1813280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Получение, проверка по формальному признаку</a:t>
            </a:r>
            <a:endParaRPr lang="ru-RU" i="1" dirty="0">
              <a:solidFill>
                <a:schemeClr val="bg1">
                  <a:lumMod val="65000"/>
                </a:schemeClr>
              </a:solidFill>
              <a:latin typeface="Gilroy Light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20015" y="1948767"/>
            <a:ext cx="1112099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latin typeface="Gilroy Light" pitchFamily="2" charset="0"/>
              </a:rPr>
              <a:t>Передача </a:t>
            </a:r>
          </a:p>
          <a:p>
            <a:pPr algn="ctr"/>
            <a:r>
              <a:rPr lang="ru-RU" sz="1600" dirty="0">
                <a:latin typeface="Gilroy Light" pitchFamily="2" charset="0"/>
              </a:rPr>
              <a:t>в МПТ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197178" y="1948767"/>
            <a:ext cx="1112099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latin typeface="Gilroy Light" pitchFamily="2" charset="0"/>
              </a:rPr>
              <a:t>Передача </a:t>
            </a:r>
          </a:p>
          <a:p>
            <a:pPr algn="ctr"/>
            <a:r>
              <a:rPr lang="ru-RU" sz="1600" dirty="0">
                <a:latin typeface="Gilroy Light" pitchFamily="2" charset="0"/>
              </a:rPr>
              <a:t>в ЭО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536418" y="4612028"/>
            <a:ext cx="2728408" cy="1128651"/>
          </a:xfrm>
          <a:prstGeom prst="rect">
            <a:avLst/>
          </a:prstGeom>
          <a:ln w="57150">
            <a:solidFill>
              <a:srgbClr val="01385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Присвоение Регистрационного номера</a:t>
            </a:r>
          </a:p>
        </p:txBody>
      </p:sp>
      <p:sp>
        <p:nvSpPr>
          <p:cNvPr id="23" name="Номер слайда 1">
            <a:extLst>
              <a:ext uri="{FF2B5EF4-FFF2-40B4-BE49-F238E27FC236}">
                <a16:creationId xmlns="" xmlns:a16="http://schemas.microsoft.com/office/drawing/2014/main" id="{FD92776F-9128-B099-00D2-66C8FB03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5210" y="6305550"/>
            <a:ext cx="1069289" cy="365125"/>
          </a:xfrm>
        </p:spPr>
        <p:txBody>
          <a:bodyPr/>
          <a:lstStyle/>
          <a:p>
            <a:fld id="{803E5E5F-8631-4890-A547-8F937CE12325}" type="slidenum">
              <a:rPr lang="ru-RU" sz="1200" smtClean="0">
                <a:latin typeface="Gilroy Light" pitchFamily="2" charset="0"/>
              </a:rPr>
              <a:t>20</a:t>
            </a:fld>
            <a:endParaRPr lang="ru-RU" sz="1200" dirty="0">
              <a:latin typeface="Gilroy Light" pitchFamily="2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217131" y="1684663"/>
            <a:ext cx="2728407" cy="1813280"/>
          </a:xfrm>
          <a:prstGeom prst="rect">
            <a:avLst/>
          </a:prstGeom>
          <a:ln w="57150">
            <a:solidFill>
              <a:srgbClr val="F0BC1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Gilroy Light" pitchFamily="2" charset="0"/>
              </a:rPr>
              <a:t>Проведение экспертизы документов и сведений</a:t>
            </a:r>
          </a:p>
        </p:txBody>
      </p:sp>
      <p:cxnSp>
        <p:nvCxnSpPr>
          <p:cNvPr id="34" name="Прямая со стрелкой 33"/>
          <p:cNvCxnSpPr>
            <a:stCxn id="26" idx="3"/>
            <a:endCxn id="27" idx="1"/>
          </p:cNvCxnSpPr>
          <p:nvPr/>
        </p:nvCxnSpPr>
        <p:spPr>
          <a:xfrm>
            <a:off x="3580608" y="2591303"/>
            <a:ext cx="954058" cy="0"/>
          </a:xfrm>
          <a:prstGeom prst="straightConnector1">
            <a:avLst/>
          </a:prstGeom>
          <a:ln w="57150">
            <a:solidFill>
              <a:srgbClr val="25A66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27" idx="3"/>
            <a:endCxn id="33" idx="1"/>
          </p:cNvCxnSpPr>
          <p:nvPr/>
        </p:nvCxnSpPr>
        <p:spPr>
          <a:xfrm>
            <a:off x="7263073" y="2591303"/>
            <a:ext cx="954058" cy="0"/>
          </a:xfrm>
          <a:prstGeom prst="straightConnector1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8217132" y="4612028"/>
            <a:ext cx="2728407" cy="1156919"/>
          </a:xfrm>
          <a:prstGeom prst="rect">
            <a:avLst/>
          </a:prstGeom>
          <a:ln w="57150">
            <a:solidFill>
              <a:srgbClr val="F0BC1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Gilroy Light" pitchFamily="2" charset="0"/>
              </a:rPr>
              <a:t>Выдача положительного экспертного заключения</a:t>
            </a:r>
          </a:p>
        </p:txBody>
      </p:sp>
      <p:cxnSp>
        <p:nvCxnSpPr>
          <p:cNvPr id="44" name="Прямая со стрелкой 43"/>
          <p:cNvCxnSpPr>
            <a:stCxn id="33" idx="2"/>
            <a:endCxn id="43" idx="0"/>
          </p:cNvCxnSpPr>
          <p:nvPr/>
        </p:nvCxnSpPr>
        <p:spPr>
          <a:xfrm>
            <a:off x="9581335" y="3497943"/>
            <a:ext cx="1" cy="1114085"/>
          </a:xfrm>
          <a:prstGeom prst="straightConnector1">
            <a:avLst/>
          </a:prstGeom>
          <a:ln w="57150">
            <a:solidFill>
              <a:srgbClr val="F0BC1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43" idx="1"/>
            <a:endCxn id="65" idx="3"/>
          </p:cNvCxnSpPr>
          <p:nvPr/>
        </p:nvCxnSpPr>
        <p:spPr>
          <a:xfrm flipH="1" flipV="1">
            <a:off x="7264826" y="5176354"/>
            <a:ext cx="952306" cy="14134"/>
          </a:xfrm>
          <a:prstGeom prst="straightConnector1">
            <a:avLst/>
          </a:prstGeom>
          <a:ln w="57150">
            <a:solidFill>
              <a:srgbClr val="F0BC1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3" name="Скругленный прямоугольник 52"/>
          <p:cNvSpPr/>
          <p:nvPr/>
        </p:nvSpPr>
        <p:spPr>
          <a:xfrm>
            <a:off x="541841" y="4612027"/>
            <a:ext cx="3063338" cy="1128651"/>
          </a:xfrm>
          <a:prstGeom prst="roundRect">
            <a:avLst>
              <a:gd name="adj" fmla="val 0"/>
            </a:avLst>
          </a:prstGeom>
          <a:ln w="57150">
            <a:solidFill>
              <a:srgbClr val="25A6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Gilroy Light" pitchFamily="2" charset="0"/>
              </a:rPr>
              <a:t>Обращение зарегистрированной химической продукции на рынке</a:t>
            </a:r>
          </a:p>
        </p:txBody>
      </p:sp>
      <p:cxnSp>
        <p:nvCxnSpPr>
          <p:cNvPr id="55" name="Прямая со стрелкой 54"/>
          <p:cNvCxnSpPr>
            <a:stCxn id="65" idx="1"/>
            <a:endCxn id="53" idx="3"/>
          </p:cNvCxnSpPr>
          <p:nvPr/>
        </p:nvCxnSpPr>
        <p:spPr>
          <a:xfrm flipH="1" flipV="1">
            <a:off x="3605179" y="5176353"/>
            <a:ext cx="931239" cy="1"/>
          </a:xfrm>
          <a:prstGeom prst="straightConnector1">
            <a:avLst/>
          </a:prstGeom>
          <a:ln w="57150">
            <a:solidFill>
              <a:srgbClr val="013856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7" name="Прямоугольник 76"/>
          <p:cNvSpPr/>
          <p:nvPr/>
        </p:nvSpPr>
        <p:spPr>
          <a:xfrm>
            <a:off x="1338405" y="1146946"/>
            <a:ext cx="14702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25A66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Заявитель</a:t>
            </a:r>
            <a:endParaRPr lang="ru-RU" sz="2400" b="1" dirty="0">
              <a:solidFill>
                <a:srgbClr val="25A66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4972005" y="1146946"/>
            <a:ext cx="1906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01385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Минпромторг</a:t>
            </a:r>
            <a:endParaRPr lang="ru-RU" sz="2400" b="1" dirty="0">
              <a:solidFill>
                <a:srgbClr val="01385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8687531" y="896967"/>
            <a:ext cx="17876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F0BC1D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Экспертная </a:t>
            </a:r>
          </a:p>
          <a:p>
            <a:pPr algn="ctr"/>
            <a:r>
              <a:rPr lang="ru-RU" sz="2000" b="1" dirty="0">
                <a:solidFill>
                  <a:srgbClr val="F0BC1D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организация</a:t>
            </a:r>
            <a:endParaRPr lang="ru-RU" sz="2400" b="1" dirty="0">
              <a:solidFill>
                <a:srgbClr val="F0BC1D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86760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08100" y="931584"/>
            <a:ext cx="10001584" cy="589072"/>
          </a:xfrm>
          <a:prstGeom prst="rect">
            <a:avLst/>
          </a:prstGeom>
          <a:ln>
            <a:solidFill>
              <a:srgbClr val="013856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13958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Сценарий 3: Декларирование ХВВО в составе изделий</a:t>
            </a:r>
          </a:p>
        </p:txBody>
      </p:sp>
      <p:sp>
        <p:nvSpPr>
          <p:cNvPr id="6" name="Номер слайда 1">
            <a:extLst>
              <a:ext uri="{FF2B5EF4-FFF2-40B4-BE49-F238E27FC236}">
                <a16:creationId xmlns="" xmlns:a16="http://schemas.microsoft.com/office/drawing/2014/main" id="{FD92776F-9128-B099-00D2-66C8FB03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5210" y="6305550"/>
            <a:ext cx="1069289" cy="365125"/>
          </a:xfrm>
        </p:spPr>
        <p:txBody>
          <a:bodyPr/>
          <a:lstStyle/>
          <a:p>
            <a:fld id="{803E5E5F-8631-4890-A547-8F937CE12325}" type="slidenum">
              <a:rPr lang="ru-RU" sz="1200" smtClean="0">
                <a:latin typeface="Gilroy Light" pitchFamily="2" charset="0"/>
              </a:rPr>
              <a:t>21</a:t>
            </a:fld>
            <a:endParaRPr lang="ru-RU" sz="1200" dirty="0">
              <a:latin typeface="Gilroy Light" pitchFamily="2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583533" y="2892342"/>
            <a:ext cx="2075467" cy="1669330"/>
          </a:xfrm>
          <a:prstGeom prst="roundRect">
            <a:avLst/>
          </a:prstGeom>
          <a:solidFill>
            <a:srgbClr val="25A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Оформление декларации о соответствии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61207" y="2900329"/>
            <a:ext cx="2075467" cy="1669330"/>
          </a:xfrm>
          <a:prstGeom prst="roundRect">
            <a:avLst/>
          </a:prstGeom>
          <a:solidFill>
            <a:srgbClr val="25A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Формирование комплекта доказательных материалов (протоколы при наличии)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264387" y="2892342"/>
            <a:ext cx="2057310" cy="1662408"/>
          </a:xfrm>
          <a:prstGeom prst="roundRect">
            <a:avLst/>
          </a:prstGeom>
          <a:solidFill>
            <a:srgbClr val="F0BC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Регистрация во ФГИС</a:t>
            </a:r>
          </a:p>
        </p:txBody>
      </p:sp>
      <p:cxnSp>
        <p:nvCxnSpPr>
          <p:cNvPr id="12" name="Прямая со стрелкой 11"/>
          <p:cNvCxnSpPr>
            <a:stCxn id="4" idx="3"/>
          </p:cNvCxnSpPr>
          <p:nvPr/>
        </p:nvCxnSpPr>
        <p:spPr>
          <a:xfrm>
            <a:off x="8659000" y="3727007"/>
            <a:ext cx="619243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4163834" y="2317627"/>
            <a:ext cx="14702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25A66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Заявитель</a:t>
            </a:r>
            <a:endParaRPr lang="ru-RU" sz="2400" b="1" dirty="0">
              <a:solidFill>
                <a:srgbClr val="25A66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152036" y="2317627"/>
            <a:ext cx="21408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err="1">
                <a:solidFill>
                  <a:srgbClr val="F0BC1D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Росаккредитация</a:t>
            </a:r>
            <a:endParaRPr lang="ru-RU" sz="2400" b="1" dirty="0">
              <a:solidFill>
                <a:srgbClr val="F0BC1D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38881" y="2932428"/>
            <a:ext cx="2075467" cy="1637231"/>
          </a:xfrm>
          <a:prstGeom prst="roundRect">
            <a:avLst/>
          </a:prstGeom>
          <a:solidFill>
            <a:srgbClr val="25A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Выбор схемы декларирования (1д, 2д, 3д, 4 д, 6д)</a:t>
            </a:r>
          </a:p>
        </p:txBody>
      </p:sp>
      <p:cxnSp>
        <p:nvCxnSpPr>
          <p:cNvPr id="32" name="Прямая со стрелкой 31"/>
          <p:cNvCxnSpPr>
            <a:stCxn id="7" idx="3"/>
            <a:endCxn id="4" idx="1"/>
          </p:cNvCxnSpPr>
          <p:nvPr/>
        </p:nvCxnSpPr>
        <p:spPr>
          <a:xfrm flipV="1">
            <a:off x="5936674" y="3727007"/>
            <a:ext cx="646859" cy="7987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3214348" y="3715559"/>
            <a:ext cx="646859" cy="7987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439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5266" y="205273"/>
            <a:ext cx="8956977" cy="1200329"/>
          </a:xfrm>
          <a:ln>
            <a:solidFill>
              <a:srgbClr val="013856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13958"/>
                </a:solidFill>
                <a:ea typeface="Roboto" panose="02000000000000000000" pitchFamily="2" charset="0"/>
              </a:rPr>
              <a:t>Перечень химических веществ, вызывающих обеспокоенность, ограниченных к применению в составе изделий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077512" y="6399037"/>
            <a:ext cx="2743200" cy="365125"/>
          </a:xfrm>
        </p:spPr>
        <p:txBody>
          <a:bodyPr/>
          <a:lstStyle/>
          <a:p>
            <a:fld id="{83496538-CBFA-4762-A807-A7346644EB22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70" name="Таблица 69">
            <a:extLst>
              <a:ext uri="{FF2B5EF4-FFF2-40B4-BE49-F238E27FC236}">
                <a16:creationId xmlns="" xmlns:a16="http://schemas.microsoft.com/office/drawing/2014/main" id="{F55BE49F-DC71-4EC0-A267-40C0B1595511}"/>
              </a:ext>
            </a:extLst>
          </p:cNvPr>
          <p:cNvGraphicFramePr>
            <a:graphicFrameLocks noGrp="1"/>
          </p:cNvGraphicFramePr>
          <p:nvPr/>
        </p:nvGraphicFramePr>
        <p:xfrm>
          <a:off x="983015" y="2585790"/>
          <a:ext cx="10681356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947">
                  <a:extLst>
                    <a:ext uri="{9D8B030D-6E8A-4147-A177-3AD203B41FA5}">
                      <a16:colId xmlns="" xmlns:a16="http://schemas.microsoft.com/office/drawing/2014/main" val="1215744086"/>
                    </a:ext>
                  </a:extLst>
                </a:gridCol>
                <a:gridCol w="1374660">
                  <a:extLst>
                    <a:ext uri="{9D8B030D-6E8A-4147-A177-3AD203B41FA5}">
                      <a16:colId xmlns="" xmlns:a16="http://schemas.microsoft.com/office/drawing/2014/main" val="2509697443"/>
                    </a:ext>
                  </a:extLst>
                </a:gridCol>
                <a:gridCol w="1306081">
                  <a:extLst>
                    <a:ext uri="{9D8B030D-6E8A-4147-A177-3AD203B41FA5}">
                      <a16:colId xmlns="" xmlns:a16="http://schemas.microsoft.com/office/drawing/2014/main" val="971444063"/>
                    </a:ext>
                  </a:extLst>
                </a:gridCol>
                <a:gridCol w="1306081">
                  <a:extLst>
                    <a:ext uri="{9D8B030D-6E8A-4147-A177-3AD203B41FA5}">
                      <a16:colId xmlns="" xmlns:a16="http://schemas.microsoft.com/office/drawing/2014/main" val="1515600993"/>
                    </a:ext>
                  </a:extLst>
                </a:gridCol>
                <a:gridCol w="1306081">
                  <a:extLst>
                    <a:ext uri="{9D8B030D-6E8A-4147-A177-3AD203B41FA5}">
                      <a16:colId xmlns="" xmlns:a16="http://schemas.microsoft.com/office/drawing/2014/main" val="752037664"/>
                    </a:ext>
                  </a:extLst>
                </a:gridCol>
                <a:gridCol w="1306081">
                  <a:extLst>
                    <a:ext uri="{9D8B030D-6E8A-4147-A177-3AD203B41FA5}">
                      <a16:colId xmlns="" xmlns:a16="http://schemas.microsoft.com/office/drawing/2014/main" val="104429210"/>
                    </a:ext>
                  </a:extLst>
                </a:gridCol>
                <a:gridCol w="1201287">
                  <a:extLst>
                    <a:ext uri="{9D8B030D-6E8A-4147-A177-3AD203B41FA5}">
                      <a16:colId xmlns="" xmlns:a16="http://schemas.microsoft.com/office/drawing/2014/main" val="163504780"/>
                    </a:ext>
                  </a:extLst>
                </a:gridCol>
                <a:gridCol w="1202057">
                  <a:extLst>
                    <a:ext uri="{9D8B030D-6E8A-4147-A177-3AD203B41FA5}">
                      <a16:colId xmlns="" xmlns:a16="http://schemas.microsoft.com/office/drawing/2014/main" val="2243053234"/>
                    </a:ext>
                  </a:extLst>
                </a:gridCol>
                <a:gridCol w="1306081">
                  <a:extLst>
                    <a:ext uri="{9D8B030D-6E8A-4147-A177-3AD203B41FA5}">
                      <a16:colId xmlns="" xmlns:a16="http://schemas.microsoft.com/office/drawing/2014/main" val="617925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>
                          <a:solidFill>
                            <a:schemeClr val="bg1"/>
                          </a:solidFill>
                          <a:effectLst/>
                          <a:latin typeface="Gilroy Light" pitchFamily="2" charset="0"/>
                        </a:rPr>
                        <a:t>№</a:t>
                      </a:r>
                      <a:endParaRPr lang="ru-RU" sz="1200" kern="100" dirty="0">
                        <a:solidFill>
                          <a:schemeClr val="bg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38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>
                          <a:solidFill>
                            <a:schemeClr val="bg1"/>
                          </a:solidFill>
                          <a:effectLst/>
                          <a:latin typeface="Gilroy Light" pitchFamily="2" charset="0"/>
                        </a:rPr>
                        <a:t>Наименование вещества</a:t>
                      </a:r>
                      <a:endParaRPr lang="ru-RU" sz="1200" kern="100" dirty="0">
                        <a:solidFill>
                          <a:schemeClr val="bg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38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>
                          <a:solidFill>
                            <a:schemeClr val="bg1"/>
                          </a:solidFill>
                          <a:effectLst/>
                          <a:latin typeface="Gilroy Light" pitchFamily="2" charset="0"/>
                        </a:rPr>
                        <a:t>Номер </a:t>
                      </a:r>
                      <a:r>
                        <a:rPr lang="en-US" sz="1200" kern="100" dirty="0">
                          <a:solidFill>
                            <a:schemeClr val="bg1"/>
                          </a:solidFill>
                          <a:effectLst/>
                          <a:latin typeface="Gilroy Light" pitchFamily="2" charset="0"/>
                        </a:rPr>
                        <a:t>CAS</a:t>
                      </a:r>
                      <a:endParaRPr lang="ru-RU" sz="1200" kern="100" dirty="0">
                        <a:solidFill>
                          <a:schemeClr val="bg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38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>
                          <a:solidFill>
                            <a:schemeClr val="bg1"/>
                          </a:solidFill>
                          <a:effectLst/>
                          <a:latin typeface="Gilroy Light" pitchFamily="2" charset="0"/>
                        </a:rPr>
                        <a:t>Номер ЕС</a:t>
                      </a:r>
                      <a:endParaRPr lang="ru-RU" sz="1200" kern="100" dirty="0">
                        <a:solidFill>
                          <a:schemeClr val="bg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38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>
                          <a:solidFill>
                            <a:schemeClr val="bg1"/>
                          </a:solidFill>
                          <a:effectLst/>
                          <a:latin typeface="Gilroy Light" pitchFamily="2" charset="0"/>
                        </a:rPr>
                        <a:t>Ограничение</a:t>
                      </a:r>
                      <a:endParaRPr lang="ru-RU" sz="1200" kern="100" dirty="0">
                        <a:solidFill>
                          <a:schemeClr val="bg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38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>
                          <a:solidFill>
                            <a:schemeClr val="bg1"/>
                          </a:solidFill>
                          <a:effectLst/>
                          <a:latin typeface="Gilroy Light" pitchFamily="2" charset="0"/>
                        </a:rPr>
                        <a:t>Вид изделий</a:t>
                      </a:r>
                      <a:endParaRPr lang="ru-RU" sz="1200" kern="100" dirty="0">
                        <a:solidFill>
                          <a:schemeClr val="bg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38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>
                          <a:solidFill>
                            <a:schemeClr val="bg1"/>
                          </a:solidFill>
                          <a:effectLst/>
                          <a:latin typeface="Gilroy Light" pitchFamily="2" charset="0"/>
                        </a:rPr>
                        <a:t>Код ТН ВЭД</a:t>
                      </a:r>
                      <a:endParaRPr lang="ru-RU" sz="1200" kern="100" dirty="0">
                        <a:solidFill>
                          <a:schemeClr val="bg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38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>
                          <a:solidFill>
                            <a:schemeClr val="bg1"/>
                          </a:solidFill>
                          <a:effectLst/>
                          <a:latin typeface="Gilroy Light" pitchFamily="2" charset="0"/>
                        </a:rPr>
                        <a:t>Код ОКПД 2</a:t>
                      </a:r>
                      <a:endParaRPr lang="ru-RU" sz="1200" kern="100" dirty="0">
                        <a:solidFill>
                          <a:schemeClr val="bg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38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>
                          <a:solidFill>
                            <a:schemeClr val="bg1"/>
                          </a:solidFill>
                          <a:effectLst/>
                          <a:latin typeface="Gilroy Light" pitchFamily="2" charset="0"/>
                        </a:rPr>
                        <a:t>Вступление в силу</a:t>
                      </a:r>
                      <a:endParaRPr lang="ru-RU" sz="1200" kern="100" dirty="0">
                        <a:solidFill>
                          <a:schemeClr val="bg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385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1399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 err="1">
                          <a:solidFill>
                            <a:schemeClr val="tx1"/>
                          </a:solidFill>
                          <a:effectLst/>
                          <a:latin typeface="Gilroy Light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хх</a:t>
                      </a:r>
                      <a:endParaRPr lang="ru-RU" sz="1200" kern="100" dirty="0">
                        <a:solidFill>
                          <a:schemeClr val="tx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>
                          <a:solidFill>
                            <a:schemeClr val="tx1"/>
                          </a:solidFill>
                          <a:effectLst/>
                          <a:latin typeface="Gilroy Light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Фенол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Gilroy Light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108-95-2</a:t>
                      </a:r>
                      <a:endParaRPr lang="ru-RU" sz="1200" kern="100" dirty="0">
                        <a:solidFill>
                          <a:schemeClr val="tx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200" kern="100" dirty="0">
                        <a:solidFill>
                          <a:schemeClr val="tx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>
                          <a:solidFill>
                            <a:schemeClr val="tx1"/>
                          </a:solidFill>
                          <a:effectLst/>
                          <a:latin typeface="Gilroy Light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должен содержаться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>
                          <a:solidFill>
                            <a:schemeClr val="tx1"/>
                          </a:solidFill>
                          <a:effectLst/>
                          <a:latin typeface="Gilroy Light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Елочные</a:t>
                      </a:r>
                      <a:r>
                        <a:rPr lang="ru-RU" sz="1200" kern="100" baseline="0" dirty="0">
                          <a:solidFill>
                            <a:schemeClr val="tx1"/>
                          </a:solidFill>
                          <a:effectLst/>
                          <a:latin typeface="Gilroy Light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игрушки из полимерных материалов</a:t>
                      </a:r>
                      <a:endParaRPr lang="ru-RU" sz="1200" kern="100" dirty="0">
                        <a:solidFill>
                          <a:schemeClr val="tx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kern="100" baseline="0" dirty="0">
                          <a:solidFill>
                            <a:schemeClr val="tx1"/>
                          </a:solidFill>
                          <a:effectLst/>
                          <a:latin typeface="Gilroy Light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9505 10 900 0</a:t>
                      </a:r>
                      <a:endParaRPr lang="ru-RU" sz="1200" kern="100" baseline="0" dirty="0">
                        <a:solidFill>
                          <a:schemeClr val="tx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kern="100" baseline="0" dirty="0">
                          <a:solidFill>
                            <a:schemeClr val="tx1"/>
                          </a:solidFill>
                          <a:effectLst/>
                          <a:latin typeface="Gilroy Light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32.99.51</a:t>
                      </a:r>
                      <a:endParaRPr lang="ru-RU" sz="1200" kern="100" baseline="0" dirty="0">
                        <a:solidFill>
                          <a:schemeClr val="tx1"/>
                        </a:solidFill>
                        <a:effectLst/>
                        <a:latin typeface="Gilroy Light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kern="100" dirty="0">
                          <a:solidFill>
                            <a:schemeClr val="tx1"/>
                          </a:solidFill>
                          <a:effectLst/>
                          <a:latin typeface="Gilroy Light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хх.хх.2028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96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88"/>
          <p:cNvSpPr txBox="1">
            <a:spLocks/>
          </p:cNvSpPr>
          <p:nvPr/>
        </p:nvSpPr>
        <p:spPr>
          <a:xfrm>
            <a:off x="1233714" y="210634"/>
            <a:ext cx="9942286" cy="597324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2400" dirty="0"/>
              <a:t>Постановка задачи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160800" y="2472702"/>
            <a:ext cx="6310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Ввести в действие ТР «О безопасности химической продукции» на территории Российской Федерации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233714" y="4192164"/>
            <a:ext cx="7824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Предусмотреть утверждение: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1426182" y="5278113"/>
            <a:ext cx="94274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13856"/>
                </a:solidFill>
                <a:latin typeface="Gilroy Light" pitchFamily="2" charset="0"/>
              </a:rPr>
              <a:t>Правил </a:t>
            </a: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отнесения химических веществ к химическим веществам, вызывающим обеспокоенность, запрещенным, ограниченным, в том числе в составе химической продукции и изделий.</a:t>
            </a:r>
          </a:p>
        </p:txBody>
      </p:sp>
      <p:sp>
        <p:nvSpPr>
          <p:cNvPr id="108" name="Скругленный прямоугольник 107"/>
          <p:cNvSpPr/>
          <p:nvPr/>
        </p:nvSpPr>
        <p:spPr>
          <a:xfrm flipH="1">
            <a:off x="3109270" y="2506420"/>
            <a:ext cx="45719" cy="728886"/>
          </a:xfrm>
          <a:prstGeom prst="roundRect">
            <a:avLst/>
          </a:prstGeom>
          <a:solidFill>
            <a:srgbClr val="25A666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ru-RU" sz="1699">
              <a:latin typeface="Montserrat Light" panose="00000400000000000000"/>
              <a:cs typeface="Calibri" panose="020F0502020204030204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233714" y="819006"/>
            <a:ext cx="4688115" cy="707886"/>
          </a:xfrm>
          <a:prstGeom prst="rect">
            <a:avLst/>
          </a:prstGeom>
          <a:ln>
            <a:solidFill>
              <a:srgbClr val="013856"/>
            </a:solidFill>
          </a:ln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Поручение Правительства РФ</a:t>
            </a:r>
          </a:p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от 18 ноября 2021 г. № ЮБ-П9-16538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26183" y="4691391"/>
            <a:ext cx="9298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Порядка формирования и ведения реестра химических веществ и смесей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426181" y="4985884"/>
            <a:ext cx="77889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Порядка нотификации новых химических веществ 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716" y="5054939"/>
            <a:ext cx="250824" cy="192468"/>
          </a:xfrm>
          <a:prstGeom prst="rect">
            <a:avLst/>
          </a:prstGeom>
          <a:ln>
            <a:solidFill>
              <a:srgbClr val="25A666"/>
            </a:solidFill>
          </a:ln>
        </p:spPr>
      </p:pic>
      <p:pic>
        <p:nvPicPr>
          <p:cNvPr id="125" name="Рисунок 124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716" y="4756736"/>
            <a:ext cx="250824" cy="192468"/>
          </a:xfrm>
          <a:prstGeom prst="rect">
            <a:avLst/>
          </a:prstGeom>
          <a:ln>
            <a:solidFill>
              <a:srgbClr val="25A666"/>
            </a:solidFill>
          </a:ln>
        </p:spPr>
      </p:pic>
      <p:pic>
        <p:nvPicPr>
          <p:cNvPr id="126" name="Рисунок 125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714" y="5339974"/>
            <a:ext cx="250824" cy="192468"/>
          </a:xfrm>
          <a:prstGeom prst="rect">
            <a:avLst/>
          </a:prstGeom>
          <a:ln>
            <a:solidFill>
              <a:srgbClr val="25A666"/>
            </a:solidFill>
          </a:ln>
        </p:spPr>
      </p:pic>
      <p:sp>
        <p:nvSpPr>
          <p:cNvPr id="2" name="Прямоугольник 1"/>
          <p:cNvSpPr/>
          <p:nvPr/>
        </p:nvSpPr>
        <p:spPr>
          <a:xfrm>
            <a:off x="5921829" y="810275"/>
            <a:ext cx="5254171" cy="707886"/>
          </a:xfrm>
          <a:prstGeom prst="rect">
            <a:avLst/>
          </a:prstGeom>
          <a:ln>
            <a:solidFill>
              <a:srgbClr val="013856"/>
            </a:solidFill>
          </a:ln>
        </p:spPr>
        <p:txBody>
          <a:bodyPr wrap="square">
            <a:spAutoFit/>
          </a:bodyPr>
          <a:lstStyle/>
          <a:p>
            <a:pPr algn="r"/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Поручение Правительства РФ</a:t>
            </a:r>
            <a:br>
              <a:rPr lang="ru-RU" sz="2000" dirty="0">
                <a:solidFill>
                  <a:srgbClr val="013856"/>
                </a:solidFill>
                <a:latin typeface="Gilroy Light" pitchFamily="2" charset="0"/>
              </a:rPr>
            </a:b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от 13 января 2023 г. № МД-П9-320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2162531" y="2538468"/>
            <a:ext cx="663576" cy="667657"/>
          </a:xfrm>
          <a:prstGeom prst="rightArrow">
            <a:avLst/>
          </a:prstGeom>
          <a:solidFill>
            <a:srgbClr val="25A666"/>
          </a:solidFill>
          <a:ln w="3175">
            <a:solidFill>
              <a:srgbClr val="0138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5368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88"/>
          <p:cNvSpPr txBox="1">
            <a:spLocks/>
          </p:cNvSpPr>
          <p:nvPr/>
        </p:nvSpPr>
        <p:spPr>
          <a:xfrm>
            <a:off x="1233713" y="204667"/>
            <a:ext cx="9942286" cy="622647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2400" dirty="0"/>
              <a:t>Цель деловой игры - согласование интересов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85257" y="1336952"/>
            <a:ext cx="29318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Бизнес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482116" y="1336952"/>
            <a:ext cx="29318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Регулятор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5958114" y="1336952"/>
            <a:ext cx="1" cy="4004305"/>
          </a:xfrm>
          <a:prstGeom prst="line">
            <a:avLst/>
          </a:prstGeom>
          <a:ln w="28575">
            <a:solidFill>
              <a:srgbClr val="0138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33714" y="2124359"/>
            <a:ext cx="4310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Обоснованные регуляторные требования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33713" y="3151761"/>
            <a:ext cx="431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Защита рынка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3713" y="4179163"/>
            <a:ext cx="4310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Повышение конкурентоспособности собственной продукции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99086" y="2124359"/>
            <a:ext cx="431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Учет веществ на рынке РФ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99086" y="3151761"/>
            <a:ext cx="431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Защита рынка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99085" y="4179163"/>
            <a:ext cx="4310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Принятие управленческих решений</a:t>
            </a:r>
          </a:p>
        </p:txBody>
      </p:sp>
      <p:sp>
        <p:nvSpPr>
          <p:cNvPr id="13" name="Семиугольник 12"/>
          <p:cNvSpPr/>
          <p:nvPr/>
        </p:nvSpPr>
        <p:spPr>
          <a:xfrm>
            <a:off x="431799" y="2088581"/>
            <a:ext cx="493488" cy="471665"/>
          </a:xfrm>
          <a:prstGeom prst="heptagon">
            <a:avLst/>
          </a:prstGeom>
          <a:solidFill>
            <a:srgbClr val="25A666"/>
          </a:solidFill>
          <a:ln w="3175">
            <a:solidFill>
              <a:srgbClr val="0138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4" name="Семиугольник 13"/>
          <p:cNvSpPr/>
          <p:nvPr/>
        </p:nvSpPr>
        <p:spPr>
          <a:xfrm>
            <a:off x="431799" y="3115983"/>
            <a:ext cx="493488" cy="471665"/>
          </a:xfrm>
          <a:prstGeom prst="heptagon">
            <a:avLst/>
          </a:prstGeom>
          <a:solidFill>
            <a:srgbClr val="25A666"/>
          </a:solidFill>
          <a:ln w="3175">
            <a:solidFill>
              <a:srgbClr val="0138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15" name="Семиугольник 14"/>
          <p:cNvSpPr/>
          <p:nvPr/>
        </p:nvSpPr>
        <p:spPr>
          <a:xfrm>
            <a:off x="431799" y="4143385"/>
            <a:ext cx="493488" cy="471665"/>
          </a:xfrm>
          <a:prstGeom prst="heptagon">
            <a:avLst/>
          </a:prstGeom>
          <a:solidFill>
            <a:srgbClr val="25A666"/>
          </a:solidFill>
          <a:ln w="3175">
            <a:solidFill>
              <a:srgbClr val="0138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16" name="Семиугольник 15"/>
          <p:cNvSpPr/>
          <p:nvPr/>
        </p:nvSpPr>
        <p:spPr>
          <a:xfrm>
            <a:off x="6331856" y="2088581"/>
            <a:ext cx="493488" cy="471665"/>
          </a:xfrm>
          <a:prstGeom prst="heptagon">
            <a:avLst/>
          </a:prstGeom>
          <a:solidFill>
            <a:srgbClr val="25A666"/>
          </a:solidFill>
          <a:ln w="3175">
            <a:solidFill>
              <a:srgbClr val="0138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7" name="Семиугольник 16"/>
          <p:cNvSpPr/>
          <p:nvPr/>
        </p:nvSpPr>
        <p:spPr>
          <a:xfrm>
            <a:off x="6331856" y="3115983"/>
            <a:ext cx="493488" cy="471665"/>
          </a:xfrm>
          <a:prstGeom prst="heptagon">
            <a:avLst/>
          </a:prstGeom>
          <a:solidFill>
            <a:srgbClr val="25A666"/>
          </a:solidFill>
          <a:ln w="3175">
            <a:solidFill>
              <a:srgbClr val="0138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18" name="Семиугольник 17"/>
          <p:cNvSpPr/>
          <p:nvPr/>
        </p:nvSpPr>
        <p:spPr>
          <a:xfrm>
            <a:off x="6331856" y="4141637"/>
            <a:ext cx="493488" cy="471665"/>
          </a:xfrm>
          <a:prstGeom prst="heptagon">
            <a:avLst/>
          </a:prstGeom>
          <a:solidFill>
            <a:srgbClr val="25A666"/>
          </a:solidFill>
          <a:ln w="3175">
            <a:solidFill>
              <a:srgbClr val="0138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26207" y="5578918"/>
            <a:ext cx="6063813" cy="783193"/>
          </a:xfrm>
          <a:prstGeom prst="roundRect">
            <a:avLst/>
          </a:prstGeom>
          <a:noFill/>
          <a:ln w="28575">
            <a:solidFill>
              <a:srgbClr val="01385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Заинтересованность в обращении качественной продукции</a:t>
            </a:r>
          </a:p>
        </p:txBody>
      </p:sp>
    </p:spTree>
    <p:extLst>
      <p:ext uri="{BB962C8B-B14F-4D97-AF65-F5344CB8AC3E}">
        <p14:creationId xmlns:p14="http://schemas.microsoft.com/office/powerpoint/2010/main" val="51472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88"/>
          <p:cNvSpPr txBox="1">
            <a:spLocks/>
          </p:cNvSpPr>
          <p:nvPr/>
        </p:nvSpPr>
        <p:spPr>
          <a:xfrm>
            <a:off x="1233713" y="204667"/>
            <a:ext cx="9942286" cy="622647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2400" dirty="0"/>
              <a:t>Ввод терминологии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33713" y="1645388"/>
            <a:ext cx="431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Реестр веществ и смесей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3713" y="2663517"/>
            <a:ext cx="431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solidFill>
                  <a:srgbClr val="013856"/>
                </a:solidFill>
                <a:latin typeface="Gilroy Light" pitchFamily="2" charset="0"/>
              </a:rPr>
              <a:t>Гос.регистрация</a:t>
            </a:r>
            <a:endParaRPr lang="ru-RU" sz="2000" dirty="0">
              <a:solidFill>
                <a:srgbClr val="013856"/>
              </a:solidFill>
              <a:latin typeface="Gilroy Ligh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3712" y="3681646"/>
            <a:ext cx="431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Нотификация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33711" y="4699775"/>
            <a:ext cx="431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Вещества в изделиях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33711" y="5717904"/>
            <a:ext cx="4579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13856"/>
                </a:solidFill>
                <a:latin typeface="Gilroy Light" pitchFamily="2" charset="0"/>
              </a:rPr>
              <a:t>ХВВО/Ограниченные</a:t>
            </a: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/</a:t>
            </a:r>
          </a:p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запрещенные в-</a:t>
            </a:r>
            <a:r>
              <a:rPr lang="ru-RU" sz="2000" dirty="0" err="1">
                <a:solidFill>
                  <a:srgbClr val="013856"/>
                </a:solidFill>
                <a:latin typeface="Gilroy Light" pitchFamily="2" charset="0"/>
              </a:rPr>
              <a:t>ва</a:t>
            </a:r>
            <a:endParaRPr lang="ru-RU" sz="2000" dirty="0">
              <a:solidFill>
                <a:srgbClr val="013856"/>
              </a:solidFill>
              <a:latin typeface="Gilroy Light" pitchFamily="2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4704448" y="1302599"/>
            <a:ext cx="1" cy="5281562"/>
          </a:xfrm>
          <a:prstGeom prst="line">
            <a:avLst/>
          </a:prstGeom>
          <a:ln w="28575">
            <a:solidFill>
              <a:srgbClr val="0138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769256" y="2390017"/>
            <a:ext cx="10871200" cy="18681"/>
          </a:xfrm>
          <a:prstGeom prst="line">
            <a:avLst/>
          </a:prstGeom>
          <a:ln w="28575">
            <a:solidFill>
              <a:srgbClr val="0138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769256" y="3398806"/>
            <a:ext cx="10871200" cy="18681"/>
          </a:xfrm>
          <a:prstGeom prst="line">
            <a:avLst/>
          </a:prstGeom>
          <a:ln w="28575">
            <a:solidFill>
              <a:srgbClr val="0138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769256" y="4426275"/>
            <a:ext cx="10871200" cy="18681"/>
          </a:xfrm>
          <a:prstGeom prst="line">
            <a:avLst/>
          </a:prstGeom>
          <a:ln w="28575">
            <a:solidFill>
              <a:srgbClr val="0138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769256" y="5453744"/>
            <a:ext cx="10871200" cy="18681"/>
          </a:xfrm>
          <a:prstGeom prst="line">
            <a:avLst/>
          </a:prstGeom>
          <a:ln w="28575">
            <a:solidFill>
              <a:srgbClr val="0138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31657" y="1680324"/>
            <a:ext cx="3439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Делит вещества на: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024265" y="1563794"/>
            <a:ext cx="2122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Новые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024265" y="1906084"/>
            <a:ext cx="2122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Существующие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31657" y="1163684"/>
            <a:ext cx="690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Сформирован по итогам инвентаризации</a:t>
            </a:r>
          </a:p>
        </p:txBody>
      </p:sp>
      <p:cxnSp>
        <p:nvCxnSpPr>
          <p:cNvPr id="27" name="Прямая со стрелкой 26"/>
          <p:cNvCxnSpPr>
            <a:stCxn id="22" idx="3"/>
            <a:endCxn id="23" idx="1"/>
          </p:cNvCxnSpPr>
          <p:nvPr/>
        </p:nvCxnSpPr>
        <p:spPr>
          <a:xfrm flipV="1">
            <a:off x="8171543" y="1763849"/>
            <a:ext cx="852722" cy="116530"/>
          </a:xfrm>
          <a:prstGeom prst="straightConnector1">
            <a:avLst/>
          </a:prstGeom>
          <a:ln>
            <a:solidFill>
              <a:srgbClr val="01385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22" idx="3"/>
            <a:endCxn id="24" idx="1"/>
          </p:cNvCxnSpPr>
          <p:nvPr/>
        </p:nvCxnSpPr>
        <p:spPr>
          <a:xfrm>
            <a:off x="8171543" y="1880379"/>
            <a:ext cx="852722" cy="225760"/>
          </a:xfrm>
          <a:prstGeom prst="straightConnector1">
            <a:avLst/>
          </a:prstGeom>
          <a:ln>
            <a:solidFill>
              <a:srgbClr val="01385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731657" y="2434293"/>
            <a:ext cx="3439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2 типа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053284" y="2426627"/>
            <a:ext cx="25871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Уведомительная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053284" y="2667244"/>
            <a:ext cx="2614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Разрешительная</a:t>
            </a:r>
          </a:p>
        </p:txBody>
      </p:sp>
      <p:cxnSp>
        <p:nvCxnSpPr>
          <p:cNvPr id="35" name="Прямая со стрелкой 34"/>
          <p:cNvCxnSpPr>
            <a:stCxn id="32" idx="3"/>
            <a:endCxn id="33" idx="1"/>
          </p:cNvCxnSpPr>
          <p:nvPr/>
        </p:nvCxnSpPr>
        <p:spPr>
          <a:xfrm flipV="1">
            <a:off x="8171542" y="2626682"/>
            <a:ext cx="881742" cy="7666"/>
          </a:xfrm>
          <a:prstGeom prst="straightConnector1">
            <a:avLst/>
          </a:prstGeom>
          <a:ln>
            <a:solidFill>
              <a:srgbClr val="01385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32" idx="3"/>
            <a:endCxn id="34" idx="1"/>
          </p:cNvCxnSpPr>
          <p:nvPr/>
        </p:nvCxnSpPr>
        <p:spPr>
          <a:xfrm>
            <a:off x="8171542" y="2634348"/>
            <a:ext cx="881742" cy="232951"/>
          </a:xfrm>
          <a:prstGeom prst="straightConnector1">
            <a:avLst/>
          </a:prstGeom>
          <a:ln>
            <a:solidFill>
              <a:srgbClr val="01385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731657" y="2978867"/>
            <a:ext cx="690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Проводит </a:t>
            </a:r>
            <a:r>
              <a:rPr lang="ru-RU" sz="2000" dirty="0" err="1">
                <a:solidFill>
                  <a:srgbClr val="013856"/>
                </a:solidFill>
                <a:latin typeface="Gilroy Light" pitchFamily="2" charset="0"/>
              </a:rPr>
              <a:t>Минпромторг</a:t>
            </a: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 России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731657" y="3943380"/>
            <a:ext cx="5529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Проводит </a:t>
            </a:r>
            <a:r>
              <a:rPr lang="ru-RU" sz="2000" dirty="0" err="1">
                <a:solidFill>
                  <a:srgbClr val="013856"/>
                </a:solidFill>
                <a:latin typeface="Gilroy Light" pitchFamily="2" charset="0"/>
              </a:rPr>
              <a:t>Роспотребнадзор</a:t>
            </a:r>
            <a:endParaRPr lang="ru-RU" sz="2000" dirty="0">
              <a:solidFill>
                <a:srgbClr val="013856"/>
              </a:solidFill>
              <a:latin typeface="Gilroy Light" pitchFamily="2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31658" y="3497846"/>
            <a:ext cx="66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Необходима для «новых веществ»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31657" y="4514391"/>
            <a:ext cx="7344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Список утверждает </a:t>
            </a:r>
            <a:r>
              <a:rPr lang="ru-RU" sz="2000" dirty="0" err="1">
                <a:solidFill>
                  <a:srgbClr val="013856"/>
                </a:solidFill>
                <a:latin typeface="Gilroy Light" pitchFamily="2" charset="0"/>
              </a:rPr>
              <a:t>Минпромторг</a:t>
            </a: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 России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731657" y="4963189"/>
            <a:ext cx="7895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Изделие, Вещество, Содержание, Стандарты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31657" y="5421790"/>
            <a:ext cx="7344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Список утверждает </a:t>
            </a:r>
            <a:r>
              <a:rPr lang="ru-RU" sz="2000" dirty="0" err="1">
                <a:solidFill>
                  <a:srgbClr val="013856"/>
                </a:solidFill>
                <a:latin typeface="Gilroy Light" pitchFamily="2" charset="0"/>
              </a:rPr>
              <a:t>Минпромторг</a:t>
            </a: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 России и </a:t>
            </a:r>
            <a:r>
              <a:rPr lang="ru-RU" sz="2000" dirty="0" err="1">
                <a:solidFill>
                  <a:srgbClr val="013856"/>
                </a:solidFill>
                <a:latin typeface="Gilroy Light" pitchFamily="2" charset="0"/>
              </a:rPr>
              <a:t>Роспотребнадзор</a:t>
            </a:r>
            <a:endParaRPr lang="ru-RU" sz="2000" dirty="0">
              <a:solidFill>
                <a:srgbClr val="013856"/>
              </a:solidFill>
              <a:latin typeface="Gilroy Light" pitchFamily="2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731657" y="6104866"/>
            <a:ext cx="7460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13856"/>
                </a:solidFill>
                <a:latin typeface="Gilroy Light" pitchFamily="2" charset="0"/>
              </a:rPr>
              <a:t>Вещество, область ограничения, вступление в силу</a:t>
            </a:r>
            <a:endParaRPr lang="ru-RU" sz="2000" dirty="0">
              <a:solidFill>
                <a:srgbClr val="C00000"/>
              </a:solidFill>
              <a:latin typeface="Gilroy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1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08100" y="931584"/>
            <a:ext cx="10001584" cy="1754326"/>
          </a:xfrm>
          <a:prstGeom prst="rect">
            <a:avLst/>
          </a:prstGeom>
          <a:ln>
            <a:solidFill>
              <a:srgbClr val="013856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13958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Сценарий 1: Подача заявки на регистрацию химической продукции   российским производителем, продукция подпадает под уведомительную гос. регистрацию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08100" y="3295401"/>
            <a:ext cx="10001584" cy="1200329"/>
          </a:xfrm>
          <a:prstGeom prst="rect">
            <a:avLst/>
          </a:prstGeom>
          <a:ln>
            <a:solidFill>
              <a:srgbClr val="28AAE2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13958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Сценарий 2: Прохождение процедуры нотификации нового химического вещества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08100" y="5130925"/>
            <a:ext cx="10001584" cy="577722"/>
          </a:xfrm>
          <a:prstGeom prst="rect">
            <a:avLst/>
          </a:prstGeom>
          <a:ln>
            <a:solidFill>
              <a:srgbClr val="25A666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13958"/>
                </a:solidFill>
                <a:latin typeface="Gilroy Light" pitchFamily="2" charset="0"/>
                <a:ea typeface="Roboto" panose="02000000000000000000" pitchFamily="2" charset="0"/>
              </a:rPr>
              <a:t>Сценарий 3: Декларирование ХВВО в составе изделий</a:t>
            </a:r>
            <a:endParaRPr lang="ru-RU" sz="2400" dirty="0">
              <a:solidFill>
                <a:srgbClr val="C00000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="" xmlns:a16="http://schemas.microsoft.com/office/drawing/2014/main" id="{FD92776F-9128-B099-00D2-66C8FB03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5210" y="6305550"/>
            <a:ext cx="1069289" cy="365125"/>
          </a:xfrm>
        </p:spPr>
        <p:txBody>
          <a:bodyPr/>
          <a:lstStyle/>
          <a:p>
            <a:fld id="{803E5E5F-8631-4890-A547-8F937CE12325}" type="slidenum">
              <a:rPr lang="ru-RU" sz="1200" smtClean="0">
                <a:latin typeface="Gilroy Light" pitchFamily="2" charset="0"/>
              </a:rPr>
              <a:t>6</a:t>
            </a:fld>
            <a:endParaRPr lang="ru-RU" sz="1200" dirty="0">
              <a:latin typeface="Gilroy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4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33713" y="2844800"/>
            <a:ext cx="2627086" cy="1103086"/>
          </a:xfrm>
          <a:prstGeom prst="round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Регулятор 1 (</a:t>
            </a:r>
            <a:r>
              <a:rPr lang="ru-RU" dirty="0" err="1"/>
              <a:t>Минпромторг</a:t>
            </a:r>
            <a:r>
              <a:rPr lang="ru-RU" dirty="0"/>
              <a:t> России)</a:t>
            </a:r>
          </a:p>
        </p:txBody>
      </p:sp>
      <p:sp>
        <p:nvSpPr>
          <p:cNvPr id="3" name="Shape 188"/>
          <p:cNvSpPr txBox="1">
            <a:spLocks/>
          </p:cNvSpPr>
          <p:nvPr/>
        </p:nvSpPr>
        <p:spPr>
          <a:xfrm>
            <a:off x="1233713" y="204667"/>
            <a:ext cx="9942286" cy="6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2400" dirty="0">
                <a:solidFill>
                  <a:srgbClr val="013856"/>
                </a:solidFill>
              </a:rPr>
              <a:t>Участники процесса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91313" y="2844800"/>
            <a:ext cx="2627086" cy="1103086"/>
          </a:xfrm>
          <a:prstGeom prst="roundRect">
            <a:avLst/>
          </a:prstGeom>
          <a:solidFill>
            <a:srgbClr val="28AA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Регулятор 2</a:t>
            </a:r>
          </a:p>
          <a:p>
            <a:pPr algn="ctr"/>
            <a:r>
              <a:rPr lang="ru-RU" dirty="0"/>
              <a:t>(</a:t>
            </a:r>
            <a:r>
              <a:rPr lang="ru-RU" dirty="0" err="1"/>
              <a:t>Роспотребнадзор</a:t>
            </a:r>
            <a:r>
              <a:rPr lang="ru-RU" dirty="0"/>
              <a:t>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48913" y="2844800"/>
            <a:ext cx="2627086" cy="1103086"/>
          </a:xfrm>
          <a:prstGeom prst="roundRect">
            <a:avLst/>
          </a:prstGeom>
          <a:solidFill>
            <a:srgbClr val="F0BC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Экспертная организация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103082" y="1927135"/>
            <a:ext cx="10174518" cy="0"/>
          </a:xfrm>
          <a:prstGeom prst="straightConnector1">
            <a:avLst/>
          </a:prstGeom>
          <a:ln w="57150">
            <a:solidFill>
              <a:srgbClr val="25A66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hape 188"/>
          <p:cNvSpPr txBox="1">
            <a:spLocks/>
          </p:cNvSpPr>
          <p:nvPr/>
        </p:nvSpPr>
        <p:spPr>
          <a:xfrm>
            <a:off x="4891313" y="1304488"/>
            <a:ext cx="2627086" cy="622647"/>
          </a:xfrm>
          <a:prstGeom prst="rect">
            <a:avLst/>
          </a:prstGeom>
          <a:solidFill>
            <a:srgbClr val="25A6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ru-RU" sz="2400" b="1" dirty="0"/>
              <a:t>Заявитель</a:t>
            </a:r>
          </a:p>
        </p:txBody>
      </p:sp>
      <p:sp>
        <p:nvSpPr>
          <p:cNvPr id="12" name="Shape 188"/>
          <p:cNvSpPr txBox="1">
            <a:spLocks/>
          </p:cNvSpPr>
          <p:nvPr/>
        </p:nvSpPr>
        <p:spPr>
          <a:xfrm>
            <a:off x="1233713" y="4318732"/>
            <a:ext cx="2627086" cy="6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rgbClr val="013856"/>
                </a:solidFill>
              </a:rPr>
              <a:t>Стол №1</a:t>
            </a:r>
          </a:p>
        </p:txBody>
      </p:sp>
      <p:sp>
        <p:nvSpPr>
          <p:cNvPr id="13" name="Shape 188"/>
          <p:cNvSpPr txBox="1">
            <a:spLocks/>
          </p:cNvSpPr>
          <p:nvPr/>
        </p:nvSpPr>
        <p:spPr>
          <a:xfrm>
            <a:off x="4876798" y="4318731"/>
            <a:ext cx="2627086" cy="6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rgbClr val="28AAE2"/>
                </a:solidFill>
              </a:rPr>
              <a:t>Стол №2</a:t>
            </a:r>
          </a:p>
        </p:txBody>
      </p:sp>
      <p:sp>
        <p:nvSpPr>
          <p:cNvPr id="14" name="Shape 188"/>
          <p:cNvSpPr txBox="1">
            <a:spLocks/>
          </p:cNvSpPr>
          <p:nvPr/>
        </p:nvSpPr>
        <p:spPr>
          <a:xfrm>
            <a:off x="8548913" y="4318730"/>
            <a:ext cx="2627086" cy="6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rgbClr val="F0BC1D"/>
                </a:solidFill>
              </a:rPr>
              <a:t>Стол №3</a:t>
            </a:r>
          </a:p>
        </p:txBody>
      </p:sp>
      <p:sp>
        <p:nvSpPr>
          <p:cNvPr id="15" name="Shape 188"/>
          <p:cNvSpPr txBox="1">
            <a:spLocks/>
          </p:cNvSpPr>
          <p:nvPr/>
        </p:nvSpPr>
        <p:spPr>
          <a:xfrm>
            <a:off x="1233713" y="4941377"/>
            <a:ext cx="2627086" cy="6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ru-RU" dirty="0">
                <a:solidFill>
                  <a:srgbClr val="013856"/>
                </a:solidFill>
              </a:rPr>
              <a:t>Государственная регистрация</a:t>
            </a:r>
          </a:p>
        </p:txBody>
      </p:sp>
      <p:sp>
        <p:nvSpPr>
          <p:cNvPr id="16" name="Shape 188"/>
          <p:cNvSpPr txBox="1">
            <a:spLocks/>
          </p:cNvSpPr>
          <p:nvPr/>
        </p:nvSpPr>
        <p:spPr>
          <a:xfrm>
            <a:off x="4876798" y="5000899"/>
            <a:ext cx="2627086" cy="6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ru-RU" dirty="0">
                <a:solidFill>
                  <a:srgbClr val="013856"/>
                </a:solidFill>
              </a:rPr>
              <a:t>Нотификация</a:t>
            </a:r>
          </a:p>
          <a:p>
            <a:pPr algn="ctr"/>
            <a:r>
              <a:rPr lang="ru-RU" dirty="0">
                <a:solidFill>
                  <a:srgbClr val="013856"/>
                </a:solidFill>
              </a:rPr>
              <a:t>Надзор</a:t>
            </a:r>
          </a:p>
        </p:txBody>
      </p:sp>
      <p:sp>
        <p:nvSpPr>
          <p:cNvPr id="17" name="Shape 188"/>
          <p:cNvSpPr txBox="1">
            <a:spLocks/>
          </p:cNvSpPr>
          <p:nvPr/>
        </p:nvSpPr>
        <p:spPr>
          <a:xfrm>
            <a:off x="8519882" y="5000899"/>
            <a:ext cx="2757717" cy="6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ru-RU" dirty="0">
                <a:solidFill>
                  <a:srgbClr val="013856"/>
                </a:solidFill>
              </a:rPr>
              <a:t>Экспертиза документов для гос. рег.</a:t>
            </a:r>
          </a:p>
        </p:txBody>
      </p:sp>
    </p:spTree>
    <p:extLst>
      <p:ext uri="{BB962C8B-B14F-4D97-AF65-F5344CB8AC3E}">
        <p14:creationId xmlns:p14="http://schemas.microsoft.com/office/powerpoint/2010/main" val="138307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08100" y="931584"/>
            <a:ext cx="10001584" cy="1754326"/>
          </a:xfrm>
          <a:prstGeom prst="rect">
            <a:avLst/>
          </a:prstGeom>
          <a:ln>
            <a:solidFill>
              <a:srgbClr val="013856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13958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Сценарий 1: Подача заявки на регистрацию химической продукции   российским производителем, продукция подпадает под уведомительную гос. регистрацию.</a:t>
            </a:r>
          </a:p>
        </p:txBody>
      </p:sp>
      <p:sp>
        <p:nvSpPr>
          <p:cNvPr id="6" name="Номер слайда 1">
            <a:extLst>
              <a:ext uri="{FF2B5EF4-FFF2-40B4-BE49-F238E27FC236}">
                <a16:creationId xmlns="" xmlns:a16="http://schemas.microsoft.com/office/drawing/2014/main" id="{FD92776F-9128-B099-00D2-66C8FB03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5210" y="6305550"/>
            <a:ext cx="1069289" cy="365125"/>
          </a:xfrm>
        </p:spPr>
        <p:txBody>
          <a:bodyPr/>
          <a:lstStyle/>
          <a:p>
            <a:fld id="{803E5E5F-8631-4890-A547-8F937CE12325}" type="slidenum">
              <a:rPr lang="ru-RU" sz="1200" smtClean="0">
                <a:latin typeface="Gilroy Light" pitchFamily="2" charset="0"/>
              </a:rPr>
              <a:t>8</a:t>
            </a:fld>
            <a:endParaRPr lang="ru-RU" sz="1200" dirty="0">
              <a:latin typeface="Gilroy Light" pitchFamily="2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995349" y="3730172"/>
            <a:ext cx="2627086" cy="885371"/>
          </a:xfrm>
          <a:prstGeom prst="round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Проверка комплекта документов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712768" y="3730172"/>
            <a:ext cx="2627086" cy="885371"/>
          </a:xfrm>
          <a:prstGeom prst="roundRect">
            <a:avLst/>
          </a:prstGeom>
          <a:solidFill>
            <a:srgbClr val="F0BC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Экспертиза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08100" y="3730172"/>
            <a:ext cx="2627086" cy="885371"/>
          </a:xfrm>
          <a:prstGeom prst="roundRect">
            <a:avLst/>
          </a:prstGeom>
          <a:solidFill>
            <a:srgbClr val="25A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Сбор документов, отправка в </a:t>
            </a:r>
            <a:r>
              <a:rPr lang="ru-RU" dirty="0" err="1"/>
              <a:t>Минпромторг</a:t>
            </a:r>
            <a:r>
              <a:rPr lang="ru-RU" dirty="0"/>
              <a:t> России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25519" y="5518221"/>
            <a:ext cx="2627086" cy="885367"/>
          </a:xfrm>
          <a:prstGeom prst="round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Присвоение Регистрационного номера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712768" y="5514906"/>
            <a:ext cx="2627086" cy="885365"/>
          </a:xfrm>
          <a:prstGeom prst="roundRect">
            <a:avLst/>
          </a:prstGeom>
          <a:solidFill>
            <a:srgbClr val="F0BC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Выдача ЭЗ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338270" y="5518222"/>
            <a:ext cx="2627086" cy="885366"/>
          </a:xfrm>
          <a:prstGeom prst="roundRect">
            <a:avLst/>
          </a:prstGeom>
          <a:solidFill>
            <a:srgbClr val="25A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Поставка на рынок РФ</a:t>
            </a:r>
          </a:p>
        </p:txBody>
      </p:sp>
      <p:cxnSp>
        <p:nvCxnSpPr>
          <p:cNvPr id="11" name="Прямая со стрелкой 10"/>
          <p:cNvCxnSpPr>
            <a:stCxn id="7" idx="3"/>
            <a:endCxn id="4" idx="1"/>
          </p:cNvCxnSpPr>
          <p:nvPr/>
        </p:nvCxnSpPr>
        <p:spPr>
          <a:xfrm>
            <a:off x="3935186" y="4172858"/>
            <a:ext cx="1060163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3"/>
            <a:endCxn id="5" idx="1"/>
          </p:cNvCxnSpPr>
          <p:nvPr/>
        </p:nvCxnSpPr>
        <p:spPr>
          <a:xfrm>
            <a:off x="7622435" y="4172858"/>
            <a:ext cx="1090333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cxnSpLocks/>
            <a:stCxn id="5" idx="2"/>
            <a:endCxn id="9" idx="0"/>
          </p:cNvCxnSpPr>
          <p:nvPr/>
        </p:nvCxnSpPr>
        <p:spPr>
          <a:xfrm>
            <a:off x="10026311" y="4615543"/>
            <a:ext cx="0" cy="899363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cxnSpLocks/>
            <a:stCxn id="9" idx="1"/>
            <a:endCxn id="8" idx="3"/>
          </p:cNvCxnSpPr>
          <p:nvPr/>
        </p:nvCxnSpPr>
        <p:spPr>
          <a:xfrm flipH="1">
            <a:off x="7652605" y="5957589"/>
            <a:ext cx="1060163" cy="3316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cxnSpLocks/>
            <a:stCxn id="8" idx="1"/>
            <a:endCxn id="10" idx="3"/>
          </p:cNvCxnSpPr>
          <p:nvPr/>
        </p:nvCxnSpPr>
        <p:spPr>
          <a:xfrm flipH="1">
            <a:off x="3965356" y="5960905"/>
            <a:ext cx="1060163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920842" y="3112347"/>
            <a:ext cx="14702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25A66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Заявитель</a:t>
            </a:r>
            <a:endParaRPr lang="ru-RU" sz="2400" b="1" dirty="0">
              <a:solidFill>
                <a:srgbClr val="25A66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31642" y="3022286"/>
            <a:ext cx="2014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01385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Минпромторг</a:t>
            </a:r>
            <a:r>
              <a:rPr lang="ru-RU" sz="2000" b="1" dirty="0">
                <a:solidFill>
                  <a:srgbClr val="013856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 России</a:t>
            </a:r>
            <a:endParaRPr lang="ru-RU" sz="2400" b="1" dirty="0">
              <a:solidFill>
                <a:srgbClr val="013856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132508" y="3014138"/>
            <a:ext cx="17876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F0BC1D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Экспертная </a:t>
            </a:r>
          </a:p>
          <a:p>
            <a:pPr algn="ctr"/>
            <a:r>
              <a:rPr lang="ru-RU" sz="2000" b="1" dirty="0">
                <a:solidFill>
                  <a:srgbClr val="F0BC1D"/>
                </a:solidFill>
                <a:latin typeface="Gilroy Light" pitchFamily="2" charset="0"/>
                <a:ea typeface="Roboto" panose="02000000000000000000" pitchFamily="2" charset="0"/>
                <a:cs typeface="+mj-cs"/>
              </a:rPr>
              <a:t>организация</a:t>
            </a:r>
            <a:endParaRPr lang="ru-RU" sz="2400" b="1" dirty="0">
              <a:solidFill>
                <a:srgbClr val="F0BC1D"/>
              </a:solidFill>
              <a:latin typeface="Gilroy Light" pitchFamily="2" charset="0"/>
              <a:ea typeface="Roboto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5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6093" y="342900"/>
            <a:ext cx="8698522" cy="4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ru-RU" sz="2400" dirty="0">
                <a:solidFill>
                  <a:srgbClr val="013856"/>
                </a:solidFill>
                <a:latin typeface="Gilroy Light" pitchFamily="2" charset="0"/>
              </a:rPr>
              <a:t>Процедуры по соответствию требованию требованиям ТР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66093" y="1669143"/>
            <a:ext cx="8698522" cy="502079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6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800" dirty="0">
                <a:solidFill>
                  <a:schemeClr val="bg1"/>
                </a:solidFill>
                <a:latin typeface="Gilroy Light" pitchFamily="2" charset="0"/>
              </a:rPr>
              <a:t>0 Этап. Подготовка ко вступлению ТР в силу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66093" y="2873828"/>
            <a:ext cx="8698522" cy="518409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1 Этап. Выбор типа регистрации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66094" y="4094843"/>
            <a:ext cx="8698522" cy="646331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2 Этап. Уведомительная регистрация </a:t>
            </a:r>
          </a:p>
          <a:p>
            <a:r>
              <a:rPr lang="ru-RU" dirty="0"/>
              <a:t>(20 рабочих дней)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66094" y="5443780"/>
            <a:ext cx="8698522" cy="558735"/>
          </a:xfrm>
          <a:prstGeom prst="rect">
            <a:avLst/>
          </a:prstGeom>
          <a:solidFill>
            <a:srgbClr val="0138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  <a:latin typeface="Gilroy Light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3 Этап. Период действия регистрации</a:t>
            </a:r>
          </a:p>
        </p:txBody>
      </p:sp>
    </p:spTree>
    <p:extLst>
      <p:ext uri="{BB962C8B-B14F-4D97-AF65-F5344CB8AC3E}">
        <p14:creationId xmlns:p14="http://schemas.microsoft.com/office/powerpoint/2010/main" val="399667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ИЦ_16_9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янец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КИЦ_16_9" id="{8DC33F1F-5936-4086-9628-B6A39621CDB4}" vid="{F8F493E7-8B4D-4FAA-A2BF-89F53BDB825E}"/>
    </a:ext>
  </a:extLst>
</a:theme>
</file>

<file path=ppt/theme/theme2.xml><?xml version="1.0" encoding="utf-8"?>
<a:theme xmlns:a="http://schemas.openxmlformats.org/drawingml/2006/main" name="1_КИЦ_16_9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янец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КИЦ_16_9" id="{8DC33F1F-5936-4086-9628-B6A39621CDB4}" vid="{F8F493E7-8B4D-4FAA-A2BF-89F53BDB825E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7767</TotalTime>
  <Words>1135</Words>
  <Application>Microsoft Office PowerPoint</Application>
  <PresentationFormat>Произвольный</PresentationFormat>
  <Paragraphs>336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КИЦ_16_9</vt:lpstr>
      <vt:lpstr>1_КИЦ_16_9</vt:lpstr>
      <vt:lpstr>Деловая игра на тему  «Подготовка ко вступлению в силу национального Технического регламента «О безопасности химической продукции»</vt:lpstr>
      <vt:lpstr>Хронология разработки технического регламента ЕАЭС 041/2017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Перечень химических веществ, вызывающих обеспокоенность, ограниченных к применению в составе изделий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1</cp:lastModifiedBy>
  <cp:revision>160</cp:revision>
  <cp:lastPrinted>2023-10-06T12:38:01Z</cp:lastPrinted>
  <dcterms:created xsi:type="dcterms:W3CDTF">2023-09-01T07:15:17Z</dcterms:created>
  <dcterms:modified xsi:type="dcterms:W3CDTF">2023-12-07T09:20:45Z</dcterms:modified>
</cp:coreProperties>
</file>