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6367" r:id="rId3"/>
    <p:sldId id="612" r:id="rId4"/>
    <p:sldId id="6526" r:id="rId5"/>
    <p:sldId id="6528" r:id="rId6"/>
    <p:sldId id="6529" r:id="rId7"/>
    <p:sldId id="6499" r:id="rId8"/>
    <p:sldId id="6530" r:id="rId9"/>
    <p:sldId id="6532" r:id="rId10"/>
    <p:sldId id="6531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.drevtsova@steel-development.ru" initials="v" lastIdx="1" clrIdx="0">
    <p:extLst>
      <p:ext uri="{19B8F6BF-5375-455C-9EA6-DF929625EA0E}">
        <p15:presenceInfo xmlns:p15="http://schemas.microsoft.com/office/powerpoint/2012/main" userId="aff7c51e284d44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9" autoAdjust="0"/>
    <p:restoredTop sz="93842" autoAdjust="0"/>
  </p:normalViewPr>
  <p:slideViewPr>
    <p:cSldViewPr>
      <p:cViewPr varScale="1">
        <p:scale>
          <a:sx n="56" d="100"/>
          <a:sy n="56" d="100"/>
        </p:scale>
        <p:origin x="86" y="173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8C50-37BC-4D9C-8968-67DF01DCAD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38773" y="13073062"/>
            <a:ext cx="496930" cy="482823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50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0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.antropov@steel-development.r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cid:image001.jpg@01D8816C.62502420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cid:image002.jpg@01D8816C.62502420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on_1_1920-1080.jpg" descr="fon_1_1920-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logo_ARSS.png" descr="logo_AR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92" y="881336"/>
            <a:ext cx="3503141" cy="2214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A94D99-4F67-A997-44B1-9C409FAA9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664" y="809328"/>
            <a:ext cx="4662734" cy="2358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71220D-AB65-6C1B-28DE-0D15F78BE123}"/>
              </a:ext>
            </a:extLst>
          </p:cNvPr>
          <p:cNvSpPr txBox="1"/>
          <p:nvPr/>
        </p:nvSpPr>
        <p:spPr>
          <a:xfrm>
            <a:off x="958752" y="11835263"/>
            <a:ext cx="396044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  <a:sym typeface="DINPro-Light"/>
              </a:rPr>
              <a:t>г. Москва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  <a:sym typeface="DINPro-Light"/>
              </a:rPr>
              <a:t>01 декабря 2022 г.</a:t>
            </a:r>
            <a:endParaRPr lang="ru-RU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ADB8BF-5A32-F0FB-6362-721DCDFB8C85}"/>
              </a:ext>
            </a:extLst>
          </p:cNvPr>
          <p:cNvSpPr/>
          <p:nvPr/>
        </p:nvSpPr>
        <p:spPr>
          <a:xfrm>
            <a:off x="8087544" y="11045303"/>
            <a:ext cx="146176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/>
              </a:solidFill>
              <a:latin typeface="DINPro-Light" panose="02000504040000020003" pitchFamily="50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DIN Pro Light" panose="020B0504020101010102" pitchFamily="34" charset="0"/>
                <a:ea typeface="Calibri" panose="020F0502020204030204" pitchFamily="34" charset="0"/>
                <a:cs typeface="DIN Pro Light" panose="020B0504020101010102" pitchFamily="34" charset="0"/>
              </a:rPr>
              <a:t>Развитие нормативно-технической базы в области стального строительства. </a:t>
            </a:r>
            <a:r>
              <a:rPr lang="ru-RU" dirty="0">
                <a:solidFill>
                  <a:schemeClr val="tx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Евгений Антропов</a:t>
            </a:r>
          </a:p>
          <a:p>
            <a:r>
              <a:rPr lang="en-US" sz="20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e.antropov@steel-development.ru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_9_4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  <p:sp>
        <p:nvSpPr>
          <p:cNvPr id="146" name="АССОЦИАЦИЯ РАЗВИТИЯ  СТАЛЬНОГО СТРОИТЕЛЬСТВА"/>
          <p:cNvSpPr txBox="1"/>
          <p:nvPr/>
        </p:nvSpPr>
        <p:spPr>
          <a:xfrm>
            <a:off x="5252561" y="10869215"/>
            <a:ext cx="3828162" cy="1277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lnSpc>
                <a:spcPts val="5000"/>
              </a:lnSpc>
              <a:spcBef>
                <a:spcPts val="1600"/>
              </a:spcBef>
              <a:defRPr sz="2000" b="0">
                <a:solidFill>
                  <a:srgbClr val="525C5C"/>
                </a:solidFill>
                <a:latin typeface="DINPro-Light"/>
                <a:ea typeface="DINPro-Light"/>
                <a:cs typeface="DINPro-Light"/>
                <a:sym typeface="DINPro-Light"/>
              </a:defRPr>
            </a:pPr>
            <a:r>
              <a:t>АССОЦИАЦИЯ РАЗВИТИЯ </a:t>
            </a:r>
            <a:br/>
            <a:r>
              <a:t>СТАЛЬНОГО СТРОИТЕЛЬСТВА </a:t>
            </a:r>
            <a:endParaRPr sz="16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+7 (495) 744-02-63"/>
          <p:cNvSpPr txBox="1"/>
          <p:nvPr/>
        </p:nvSpPr>
        <p:spPr>
          <a:xfrm>
            <a:off x="5252561" y="11681817"/>
            <a:ext cx="2569820" cy="9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5500"/>
              </a:lnSpc>
              <a:spcBef>
                <a:spcPts val="1600"/>
              </a:spcBef>
              <a:defRPr sz="2200" b="0">
                <a:solidFill>
                  <a:srgbClr val="525C5C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t>+7 (495) 744-02-63 </a:t>
            </a:r>
            <a:endParaRPr sz="16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8" name="info@steel-development.ru  www.steel-development.ru"/>
          <p:cNvSpPr txBox="1"/>
          <p:nvPr/>
        </p:nvSpPr>
        <p:spPr>
          <a:xfrm>
            <a:off x="5252561" y="12120959"/>
            <a:ext cx="3606674" cy="130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spcBef>
                <a:spcPts val="1600"/>
              </a:spcBef>
              <a:defRPr sz="2200" b="0">
                <a:solidFill>
                  <a:srgbClr val="525C5C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t>info@steel-development.ru </a:t>
            </a:r>
            <a:br>
              <a: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>
                <a:solidFill>
                  <a:srgbClr val="BE145A"/>
                </a:solidFill>
              </a:rPr>
              <a:t>www.steel-development.ru </a:t>
            </a:r>
            <a:endParaRPr sz="16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E3A11-E8F7-56B8-992B-E85C673EAE83}"/>
              </a:ext>
            </a:extLst>
          </p:cNvPr>
          <p:cNvSpPr txBox="1"/>
          <p:nvPr/>
        </p:nvSpPr>
        <p:spPr>
          <a:xfrm>
            <a:off x="5711280" y="2249488"/>
            <a:ext cx="17857984" cy="1087798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softEdge rad="3175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 defTabSz="410751" hangingPunct="0"/>
            <a:r>
              <a:rPr lang="ru-RU" sz="6600" dirty="0">
                <a:solidFill>
                  <a:srgbClr val="BE145A"/>
                </a:solidFill>
                <a:latin typeface="DINPro-Light"/>
                <a:sym typeface="Helvetica Neue"/>
              </a:rPr>
              <a:t>СПАСИБО</a:t>
            </a:r>
            <a:r>
              <a:rPr lang="en-US" sz="6600" dirty="0">
                <a:solidFill>
                  <a:srgbClr val="BE145A"/>
                </a:solidFill>
                <a:latin typeface="DINPro-Light"/>
                <a:sym typeface="Helvetica Neue"/>
              </a:rPr>
              <a:t> </a:t>
            </a:r>
            <a:r>
              <a:rPr lang="ru-RU" sz="6600" dirty="0">
                <a:solidFill>
                  <a:srgbClr val="BE145A"/>
                </a:solidFill>
                <a:latin typeface="DINPro-Light"/>
                <a:sym typeface="Helvetica Neue"/>
              </a:rPr>
              <a:t>ЗА</a:t>
            </a:r>
            <a:r>
              <a:rPr lang="en-US" sz="6600" dirty="0">
                <a:solidFill>
                  <a:srgbClr val="BE145A"/>
                </a:solidFill>
                <a:latin typeface="DINPro-Light"/>
                <a:sym typeface="Helvetica Neue"/>
              </a:rPr>
              <a:t> </a:t>
            </a:r>
            <a:r>
              <a:rPr lang="ru-RU" sz="6600" dirty="0">
                <a:solidFill>
                  <a:srgbClr val="BE145A"/>
                </a:solidFill>
                <a:latin typeface="DINPro-Light"/>
                <a:sym typeface="Helvetica Neue"/>
              </a:rPr>
              <a:t>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A3A75-7495-7D22-3EBA-9EEC8E565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8" y="4340548"/>
            <a:ext cx="5040560" cy="50405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487457-7117-4E8F-A37A-EC3E7E88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53" y="3082393"/>
            <a:ext cx="7960417" cy="97427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90D633F-B0AB-4604-A85F-FB4E1FE30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28942" r="21013" b="36259"/>
          <a:stretch/>
        </p:blipFill>
        <p:spPr>
          <a:xfrm>
            <a:off x="9669702" y="4473825"/>
            <a:ext cx="2353290" cy="8966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A2841-82EE-4246-9EB7-A984C15ED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56"/>
          <a:stretch/>
        </p:blipFill>
        <p:spPr>
          <a:xfrm>
            <a:off x="12696056" y="4876875"/>
            <a:ext cx="5601334" cy="37178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9792A25-D41B-42D6-866F-6C5C5C2A8A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04" t="20124" r="21354" b="19985"/>
          <a:stretch/>
        </p:blipFill>
        <p:spPr>
          <a:xfrm>
            <a:off x="10090079" y="5339082"/>
            <a:ext cx="1732115" cy="101315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E397A65-7FA2-4EA7-AB2A-07B840D889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63" t="23831" r="8496" b="16012"/>
          <a:stretch/>
        </p:blipFill>
        <p:spPr>
          <a:xfrm>
            <a:off x="9466280" y="3255862"/>
            <a:ext cx="3157768" cy="12361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B7369D-CAB1-40EA-B4CA-AC914346AF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99" t="33201" r="3805" b="33200"/>
          <a:stretch/>
        </p:blipFill>
        <p:spPr>
          <a:xfrm>
            <a:off x="9833640" y="2807551"/>
            <a:ext cx="2227714" cy="473888"/>
          </a:xfrm>
          <a:prstGeom prst="rect">
            <a:avLst/>
          </a:prstGeom>
        </p:spPr>
      </p:pic>
      <p:sp>
        <p:nvSpPr>
          <p:cNvPr id="17" name="Shape 1724">
            <a:extLst>
              <a:ext uri="{FF2B5EF4-FFF2-40B4-BE49-F238E27FC236}">
                <a16:creationId xmlns:a16="http://schemas.microsoft.com/office/drawing/2014/main" id="{E582695E-877B-42CA-B02C-FC3EAADEB946}"/>
              </a:ext>
            </a:extLst>
          </p:cNvPr>
          <p:cNvSpPr/>
          <p:nvPr/>
        </p:nvSpPr>
        <p:spPr>
          <a:xfrm>
            <a:off x="5344380" y="6453496"/>
            <a:ext cx="1802292" cy="19967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>
            <a:spAutoFit/>
          </a:bodyPr>
          <a:lstStyle/>
          <a:p>
            <a:pPr marR="274106" indent="13395" algn="r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ru-RU" sz="12375" b="0" spc="-141" dirty="0">
                <a:solidFill>
                  <a:srgbClr val="BE145A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85</a:t>
            </a:r>
            <a:endParaRPr lang="en-US" sz="12375" b="0" spc="-141" dirty="0">
              <a:solidFill>
                <a:srgbClr val="BE145A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615174B-2A29-4434-B2F1-3B71108A2CFB}"/>
              </a:ext>
            </a:extLst>
          </p:cNvPr>
          <p:cNvSpPr/>
          <p:nvPr/>
        </p:nvSpPr>
        <p:spPr>
          <a:xfrm>
            <a:off x="6815885" y="3473624"/>
            <a:ext cx="1440000" cy="1440000"/>
          </a:xfrm>
          <a:prstGeom prst="ellipse">
            <a:avLst/>
          </a:prstGeom>
          <a:solidFill>
            <a:srgbClr val="BE14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60"/>
            <a:endParaRPr lang="ru-RU" sz="3094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Shape 1724">
            <a:extLst>
              <a:ext uri="{FF2B5EF4-FFF2-40B4-BE49-F238E27FC236}">
                <a16:creationId xmlns:a16="http://schemas.microsoft.com/office/drawing/2014/main" id="{6EE8F196-0322-400D-90E1-E1BFB777474B}"/>
              </a:ext>
            </a:extLst>
          </p:cNvPr>
          <p:cNvSpPr/>
          <p:nvPr/>
        </p:nvSpPr>
        <p:spPr>
          <a:xfrm>
            <a:off x="7172439" y="3673803"/>
            <a:ext cx="963509" cy="87145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 anchor="ctr">
            <a:spAutoFit/>
          </a:bodyPr>
          <a:lstStyle/>
          <a:p>
            <a:pPr marR="274106" indent="13395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ru-RU" sz="5063" b="0" spc="-141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31</a:t>
            </a:r>
            <a:endParaRPr lang="en-US" sz="5063" b="0" spc="-141" dirty="0">
              <a:solidFill>
                <a:schemeClr val="bg1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22F84F4-D414-4904-89A9-DFAE0E194679}"/>
              </a:ext>
            </a:extLst>
          </p:cNvPr>
          <p:cNvSpPr/>
          <p:nvPr/>
        </p:nvSpPr>
        <p:spPr>
          <a:xfrm>
            <a:off x="8011049" y="10962616"/>
            <a:ext cx="1440000" cy="144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60"/>
            <a:endParaRPr lang="ru-RU" sz="3094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Shape 1724">
            <a:extLst>
              <a:ext uri="{FF2B5EF4-FFF2-40B4-BE49-F238E27FC236}">
                <a16:creationId xmlns:a16="http://schemas.microsoft.com/office/drawing/2014/main" id="{03A0C1E0-6C48-4E2C-9BE1-82B0E45AA2E9}"/>
              </a:ext>
            </a:extLst>
          </p:cNvPr>
          <p:cNvSpPr/>
          <p:nvPr/>
        </p:nvSpPr>
        <p:spPr>
          <a:xfrm>
            <a:off x="8281033" y="11247503"/>
            <a:ext cx="992126" cy="87145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 anchor="ctr">
            <a:spAutoFit/>
          </a:bodyPr>
          <a:lstStyle/>
          <a:p>
            <a:pPr marR="274106" indent="13395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ru-RU" sz="5063" b="0" spc="-141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33</a:t>
            </a:r>
            <a:endParaRPr lang="en-US" sz="5063" b="0" spc="-141" dirty="0">
              <a:solidFill>
                <a:schemeClr val="bg1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3646233-7FA4-4B89-8DEA-A69FC994865B}"/>
              </a:ext>
            </a:extLst>
          </p:cNvPr>
          <p:cNvSpPr/>
          <p:nvPr/>
        </p:nvSpPr>
        <p:spPr>
          <a:xfrm>
            <a:off x="4283240" y="8010128"/>
            <a:ext cx="1260000" cy="1260000"/>
          </a:xfrm>
          <a:prstGeom prst="ellipse">
            <a:avLst/>
          </a:prstGeom>
          <a:solidFill>
            <a:srgbClr val="6F7A8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60"/>
            <a:endParaRPr lang="ru-RU" sz="3094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Shape 1724">
            <a:extLst>
              <a:ext uri="{FF2B5EF4-FFF2-40B4-BE49-F238E27FC236}">
                <a16:creationId xmlns:a16="http://schemas.microsoft.com/office/drawing/2014/main" id="{3FC1943A-9DFB-436F-82D9-E02A38300C09}"/>
              </a:ext>
            </a:extLst>
          </p:cNvPr>
          <p:cNvSpPr/>
          <p:nvPr/>
        </p:nvSpPr>
        <p:spPr>
          <a:xfrm>
            <a:off x="4438303" y="8148883"/>
            <a:ext cx="1321521" cy="87145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 anchor="ctr">
            <a:spAutoFit/>
          </a:bodyPr>
          <a:lstStyle/>
          <a:p>
            <a:pPr marR="274106" indent="13395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ru-RU" sz="5063" b="0" spc="-141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8</a:t>
            </a:r>
            <a:endParaRPr lang="en-US" sz="5063" b="0" spc="-141" dirty="0">
              <a:solidFill>
                <a:schemeClr val="bg1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09F86F-3F80-4532-9CFD-98C3263D3815}"/>
              </a:ext>
            </a:extLst>
          </p:cNvPr>
          <p:cNvSpPr/>
          <p:nvPr/>
        </p:nvSpPr>
        <p:spPr>
          <a:xfrm>
            <a:off x="5830276" y="8260732"/>
            <a:ext cx="3768974" cy="15640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2391" b="0" dirty="0">
                <a:solidFill>
                  <a:srgbClr val="BE145A"/>
                </a:solidFill>
                <a:latin typeface="DINPro-Light" panose="02000504040000020003" pitchFamily="50" charset="0"/>
              </a:rPr>
              <a:t>Ассоциация развития стального строительства образована в октябре </a:t>
            </a:r>
          </a:p>
          <a:p>
            <a:pPr algn="r"/>
            <a:r>
              <a:rPr lang="ru-RU" sz="2391" b="0" dirty="0">
                <a:solidFill>
                  <a:srgbClr val="BE145A"/>
                </a:solidFill>
                <a:latin typeface="DINPro-Light" panose="02000504040000020003" pitchFamily="50" charset="0"/>
              </a:rPr>
              <a:t>2014 года</a:t>
            </a:r>
            <a:endParaRPr lang="ru-RU" sz="2391" dirty="0">
              <a:solidFill>
                <a:srgbClr val="BE145A"/>
              </a:solidFill>
              <a:latin typeface="DINPro-Light" panose="0200050404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25CEF-ECD4-47D1-9CAE-CB183E6BCD26}"/>
              </a:ext>
            </a:extLst>
          </p:cNvPr>
          <p:cNvSpPr txBox="1"/>
          <p:nvPr/>
        </p:nvSpPr>
        <p:spPr>
          <a:xfrm>
            <a:off x="4387453" y="846461"/>
            <a:ext cx="16614276" cy="87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/>
            <a:r>
              <a:rPr lang="ru-RU" sz="4781" b="0" dirty="0">
                <a:solidFill>
                  <a:srgbClr val="BE145A"/>
                </a:solidFill>
                <a:latin typeface="DINPro-Light"/>
              </a:rPr>
              <a:t>Участники и партнеры АРСС</a:t>
            </a:r>
          </a:p>
        </p:txBody>
      </p:sp>
      <p:sp>
        <p:nvSpPr>
          <p:cNvPr id="49" name="Shape 1724">
            <a:extLst>
              <a:ext uri="{FF2B5EF4-FFF2-40B4-BE49-F238E27FC236}">
                <a16:creationId xmlns:a16="http://schemas.microsoft.com/office/drawing/2014/main" id="{D91B05AA-8FD8-47AB-AD3A-B7D4E39E899B}"/>
              </a:ext>
            </a:extLst>
          </p:cNvPr>
          <p:cNvSpPr/>
          <p:nvPr/>
        </p:nvSpPr>
        <p:spPr>
          <a:xfrm>
            <a:off x="14623760" y="6022687"/>
            <a:ext cx="1599770" cy="113107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>
            <a:spAutoFit/>
          </a:bodyPr>
          <a:lstStyle/>
          <a:p>
            <a:pPr marR="274106" indent="13395" algn="r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en-US" sz="6750" b="0" spc="-141" dirty="0">
                <a:solidFill>
                  <a:srgbClr val="BE145A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3</a:t>
            </a:r>
            <a:r>
              <a:rPr lang="ru-RU" sz="6750" b="0" spc="-141" dirty="0">
                <a:solidFill>
                  <a:srgbClr val="BE145A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8</a:t>
            </a:r>
            <a:endParaRPr lang="en-US" sz="6750" b="0" spc="-141" dirty="0">
              <a:solidFill>
                <a:srgbClr val="BE145A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sp>
        <p:nvSpPr>
          <p:cNvPr id="50" name="Shape 1724">
            <a:extLst>
              <a:ext uri="{FF2B5EF4-FFF2-40B4-BE49-F238E27FC236}">
                <a16:creationId xmlns:a16="http://schemas.microsoft.com/office/drawing/2014/main" id="{53501A6C-2F01-4196-9617-03FED12ACB3F}"/>
              </a:ext>
            </a:extLst>
          </p:cNvPr>
          <p:cNvSpPr/>
          <p:nvPr/>
        </p:nvSpPr>
        <p:spPr>
          <a:xfrm>
            <a:off x="9611670" y="10999443"/>
            <a:ext cx="64292" cy="52520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>
            <a:spAutoFit/>
          </a:bodyPr>
          <a:lstStyle/>
          <a:p>
            <a:pPr marR="274106" indent="13395" algn="r" defTabSz="685845" hangingPunct="1">
              <a:spcBef>
                <a:spcPts val="316"/>
              </a:spcBef>
              <a:buClr>
                <a:srgbClr val="000000"/>
              </a:buClr>
            </a:pPr>
            <a:endParaRPr lang="en-US" sz="2813" b="0" spc="-141" dirty="0">
              <a:solidFill>
                <a:srgbClr val="BE145A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F1CADE-0A09-4D74-A32F-491CADC45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93" t="84182" r="9486" b="8095"/>
          <a:stretch/>
        </p:blipFill>
        <p:spPr>
          <a:xfrm>
            <a:off x="15421774" y="8612544"/>
            <a:ext cx="2320675" cy="33883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06D7FDA-18DB-40C6-88DA-54DB985CB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5299" y="3551153"/>
            <a:ext cx="1337530" cy="1362631"/>
          </a:xfrm>
          <a:prstGeom prst="rect">
            <a:avLst/>
          </a:prstGeom>
        </p:spPr>
      </p:pic>
      <p:pic>
        <p:nvPicPr>
          <p:cNvPr id="53" name="Picture 4" descr="https://www.business-class.su/uploads/material/37/52/db/3752dbe4d1f8ce4678ae04ea6fd38e67.jpg">
            <a:extLst>
              <a:ext uri="{FF2B5EF4-FFF2-40B4-BE49-F238E27FC236}">
                <a16:creationId xmlns:a16="http://schemas.microsoft.com/office/drawing/2014/main" id="{D7947D26-CCC6-46DE-BD4E-148A5468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562" y="3415778"/>
            <a:ext cx="1515788" cy="15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CBFF3689-2409-45EA-96DA-1A1AD57CA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73981" y="6643688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588" tIns="64294" rIns="128588" bIns="64294" numCol="1" anchor="t" anchorCtr="0" compatLnSpc="1">
            <a:prstTxWarp prst="textNoShape">
              <a:avLst/>
            </a:prstTxWarp>
          </a:bodyPr>
          <a:lstStyle/>
          <a:p>
            <a:endParaRPr lang="ru-RU" sz="4500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421FBC5-E320-49BE-B36C-A3E4A673A6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88293" y="6858000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588" tIns="64294" rIns="128588" bIns="64294" numCol="1" anchor="t" anchorCtr="0" compatLnSpc="1">
            <a:prstTxWarp prst="textNoShape">
              <a:avLst/>
            </a:prstTxWarp>
          </a:bodyPr>
          <a:lstStyle/>
          <a:p>
            <a:endParaRPr lang="ru-RU" sz="4500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3F98C5CC-F6E5-4CF2-8BB9-0E9605E4F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02606" y="7072313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588" tIns="64294" rIns="128588" bIns="64294" numCol="1" anchor="t" anchorCtr="0" compatLnSpc="1">
            <a:prstTxWarp prst="textNoShape">
              <a:avLst/>
            </a:prstTxWarp>
          </a:bodyPr>
          <a:lstStyle/>
          <a:p>
            <a:endParaRPr lang="ru-RU" sz="450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C378FD12-0C0E-4091-BE54-80809C5F927F}"/>
              </a:ext>
            </a:extLst>
          </p:cNvPr>
          <p:cNvSpPr/>
          <p:nvPr/>
        </p:nvSpPr>
        <p:spPr>
          <a:xfrm>
            <a:off x="4301645" y="5705872"/>
            <a:ext cx="1080000" cy="108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60"/>
            <a:endParaRPr lang="ru-RU" sz="3094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Shape 1724">
            <a:extLst>
              <a:ext uri="{FF2B5EF4-FFF2-40B4-BE49-F238E27FC236}">
                <a16:creationId xmlns:a16="http://schemas.microsoft.com/office/drawing/2014/main" id="{3EE04C24-AE86-4E8C-B838-6D4E4328F08D}"/>
              </a:ext>
            </a:extLst>
          </p:cNvPr>
          <p:cNvSpPr/>
          <p:nvPr/>
        </p:nvSpPr>
        <p:spPr>
          <a:xfrm>
            <a:off x="4474836" y="5846544"/>
            <a:ext cx="992126" cy="87145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 anchor="ctr">
            <a:spAutoFit/>
          </a:bodyPr>
          <a:lstStyle/>
          <a:p>
            <a:pPr marR="274106" indent="13395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ru-RU" sz="5063" b="0" spc="-141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9</a:t>
            </a:r>
            <a:endParaRPr lang="en-US" sz="5063" b="0" spc="-141" dirty="0">
              <a:solidFill>
                <a:schemeClr val="bg1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sp>
        <p:nvSpPr>
          <p:cNvPr id="45" name="Shape 1724">
            <a:extLst>
              <a:ext uri="{FF2B5EF4-FFF2-40B4-BE49-F238E27FC236}">
                <a16:creationId xmlns:a16="http://schemas.microsoft.com/office/drawing/2014/main" id="{C20D797C-9F24-4DDD-835A-3BB119404C5A}"/>
              </a:ext>
            </a:extLst>
          </p:cNvPr>
          <p:cNvSpPr/>
          <p:nvPr/>
        </p:nvSpPr>
        <p:spPr>
          <a:xfrm>
            <a:off x="13813671" y="8308897"/>
            <a:ext cx="1802292" cy="87145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>
            <a:spAutoFit/>
          </a:bodyPr>
          <a:lstStyle/>
          <a:p>
            <a:pPr marR="274106" indent="13395" algn="r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ru-RU" sz="5063" b="0" spc="-141" dirty="0">
                <a:solidFill>
                  <a:srgbClr val="BE145A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18</a:t>
            </a:r>
            <a:endParaRPr lang="en-US" sz="5063" b="0" spc="-141" dirty="0">
              <a:solidFill>
                <a:srgbClr val="BE145A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1CBD93D-8E21-42EA-9790-FF8C2ED8AA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63089" y="9143733"/>
            <a:ext cx="1173884" cy="117388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98D7BC1-456D-4745-BF32-C364482B99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6090" y="9261156"/>
            <a:ext cx="900410" cy="95504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5B7CDC6-73F8-493C-A43A-58395989BA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27314" y="9246367"/>
            <a:ext cx="900411" cy="90487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171CDEA-BCB3-4A89-9EAB-B92A95652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97157" y="9301572"/>
            <a:ext cx="1027139" cy="74550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59EA324-BCC7-4817-B7D8-08904A8EBC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4003" y="10143076"/>
            <a:ext cx="2576223" cy="90833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63D4C4D-0BFC-4BA2-AD34-C333BF9463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011002" y="10446221"/>
            <a:ext cx="1997346" cy="79020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711A479-ECC3-437D-9EFD-55D8BA923D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87572" y="10360299"/>
            <a:ext cx="798421" cy="112831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485575D-BCFE-406C-A073-E26A1CE00D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48965" y="10208754"/>
            <a:ext cx="1061129" cy="124106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B652037-5A6D-4BC7-8FC0-6C22565EADC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1724" t="21814" r="17919" b="21114"/>
          <a:stretch/>
        </p:blipFill>
        <p:spPr>
          <a:xfrm>
            <a:off x="19106501" y="10243810"/>
            <a:ext cx="1179315" cy="110552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3F0D3BD-E623-4860-8A3E-7BC6448C98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91320" y="9231532"/>
            <a:ext cx="2126232" cy="934539"/>
          </a:xfrm>
          <a:prstGeom prst="rect">
            <a:avLst/>
          </a:prstGeom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E76B71BC-B995-4BA0-8E48-C8E4CC0C9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2" b="377"/>
          <a:stretch/>
        </p:blipFill>
        <p:spPr bwMode="auto">
          <a:xfrm>
            <a:off x="14501792" y="11683736"/>
            <a:ext cx="1252295" cy="9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DA482749-C28C-4ABC-A703-D4B6DEC5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327" y="11720357"/>
            <a:ext cx="1504647" cy="9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B0D8543-FF52-4008-B9C7-263A87A4D4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845375" y="9397112"/>
            <a:ext cx="1385831" cy="794839"/>
          </a:xfrm>
          <a:prstGeom prst="rect">
            <a:avLst/>
          </a:prstGeom>
        </p:spPr>
      </p:pic>
      <p:sp>
        <p:nvSpPr>
          <p:cNvPr id="47" name="Овал 46">
            <a:extLst>
              <a:ext uri="{FF2B5EF4-FFF2-40B4-BE49-F238E27FC236}">
                <a16:creationId xmlns:a16="http://schemas.microsoft.com/office/drawing/2014/main" id="{BA59E208-A831-45FE-2BCE-F26F924443BE}"/>
              </a:ext>
            </a:extLst>
          </p:cNvPr>
          <p:cNvSpPr/>
          <p:nvPr/>
        </p:nvSpPr>
        <p:spPr>
          <a:xfrm>
            <a:off x="5375673" y="10098480"/>
            <a:ext cx="1080000" cy="10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60"/>
            <a:endParaRPr lang="ru-RU" sz="3094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8" name="Shape 1724">
            <a:extLst>
              <a:ext uri="{FF2B5EF4-FFF2-40B4-BE49-F238E27FC236}">
                <a16:creationId xmlns:a16="http://schemas.microsoft.com/office/drawing/2014/main" id="{2691D1EA-3E50-731F-E7E5-ACA854816B96}"/>
              </a:ext>
            </a:extLst>
          </p:cNvPr>
          <p:cNvSpPr/>
          <p:nvPr/>
        </p:nvSpPr>
        <p:spPr>
          <a:xfrm>
            <a:off x="5546978" y="10117083"/>
            <a:ext cx="891821" cy="87145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219" rIns="48219" anchor="ctr">
            <a:spAutoFit/>
          </a:bodyPr>
          <a:lstStyle/>
          <a:p>
            <a:pPr marR="274106" indent="13395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ru-RU" sz="5063" b="0" spc="-141" dirty="0">
                <a:solidFill>
                  <a:schemeClr val="bg1"/>
                </a:solidFill>
                <a:latin typeface="Bahnschrift Condensed" panose="020B0502040204020203" pitchFamily="34" charset="0"/>
                <a:ea typeface="DINPro-Regular"/>
                <a:cs typeface="DINPro-Regular"/>
                <a:sym typeface="DINPro-Regular"/>
              </a:rPr>
              <a:t>4</a:t>
            </a:r>
            <a:endParaRPr lang="en-US" sz="5063" b="0" spc="-141" dirty="0">
              <a:solidFill>
                <a:schemeClr val="bg1"/>
              </a:solidFill>
              <a:latin typeface="Bahnschrift Condensed" panose="020B0502040204020203" pitchFamily="34" charset="0"/>
              <a:ea typeface="DINPro-Regular"/>
              <a:cs typeface="DINPro-Regular"/>
              <a:sym typeface="DINPro-Regular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66881E7-0589-1511-15A5-7AB0E9DB0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783" y="11462239"/>
            <a:ext cx="1975672" cy="12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едеральный центр нормирования, стандартизации и технической оценки  соответствия в строительстве">
            <a:extLst>
              <a:ext uri="{FF2B5EF4-FFF2-40B4-BE49-F238E27FC236}">
                <a16:creationId xmlns:a16="http://schemas.microsoft.com/office/drawing/2014/main" id="{4321A92D-E459-D18A-D5CE-2F3E0BC66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206" y="3458899"/>
            <a:ext cx="1227664" cy="12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C326314-7940-4DF5-CA4C-A9FEC571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849" y="12147535"/>
            <a:ext cx="1755024" cy="4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4D83D08E-C69D-BA4E-0D87-7C1A830C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2124" y="-89702"/>
            <a:ext cx="259752" cy="8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8588" tIns="64294" rIns="128588" bIns="6429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2F06B3A-2F1B-2F30-63E6-E94170433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2124" y="1249751"/>
            <a:ext cx="259752" cy="8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8588" tIns="64294" rIns="128588" bIns="6429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500"/>
          </a:p>
        </p:txBody>
      </p:sp>
      <p:pic>
        <p:nvPicPr>
          <p:cNvPr id="1035" name="Рисунок 14">
            <a:extLst>
              <a:ext uri="{FF2B5EF4-FFF2-40B4-BE49-F238E27FC236}">
                <a16:creationId xmlns:a16="http://schemas.microsoft.com/office/drawing/2014/main" id="{B77032D8-0485-771D-F112-9FF3BD2EF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790" y="11090093"/>
            <a:ext cx="2518034" cy="90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C73F9E99-6CE6-02BE-EF5C-545A2B6D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117" y="3113584"/>
            <a:ext cx="2349071" cy="23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22914D9-9F93-52EB-CBC8-DFC7FC9E08A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9" y="881336"/>
            <a:ext cx="2171395" cy="1371600"/>
          </a:xfrm>
          <a:prstGeom prst="rect">
            <a:avLst/>
          </a:prstGeom>
        </p:spPr>
      </p:pic>
      <p:sp>
        <p:nvSpPr>
          <p:cNvPr id="71" name="Номер слайда">
            <a:extLst>
              <a:ext uri="{FF2B5EF4-FFF2-40B4-BE49-F238E27FC236}">
                <a16:creationId xmlns:a16="http://schemas.microsoft.com/office/drawing/2014/main" id="{DCB5C0E8-54DF-81CC-CB2E-330BD946122C}"/>
              </a:ext>
            </a:extLst>
          </p:cNvPr>
          <p:cNvSpPr txBox="1">
            <a:spLocks/>
          </p:cNvSpPr>
          <p:nvPr/>
        </p:nvSpPr>
        <p:spPr>
          <a:xfrm>
            <a:off x="856881" y="12488862"/>
            <a:ext cx="248388" cy="3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29C991A8-62E4-20B1-2CD6-165820E2C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r:link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030" y="11611539"/>
            <a:ext cx="900473" cy="107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489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Краткая информация об Ассоциации"/>
          <p:cNvSpPr txBox="1"/>
          <p:nvPr/>
        </p:nvSpPr>
        <p:spPr>
          <a:xfrm>
            <a:off x="5655469" y="1794969"/>
            <a:ext cx="14637431" cy="879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400" b="0">
                <a:solidFill>
                  <a:srgbClr val="BE145A"/>
                </a:solidFill>
                <a:latin typeface="DINPro-Light"/>
                <a:ea typeface="DINPro-Light"/>
                <a:cs typeface="DINPro-Light"/>
              </a:defRPr>
            </a:lvl1pPr>
          </a:lstStyle>
          <a:p>
            <a:endParaRPr sz="4781" dirty="0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78E040F-F466-4614-A570-1D61ACF032CD}"/>
              </a:ext>
            </a:extLst>
          </p:cNvPr>
          <p:cNvGrpSpPr/>
          <p:nvPr/>
        </p:nvGrpSpPr>
        <p:grpSpPr>
          <a:xfrm>
            <a:off x="8040289" y="5681831"/>
            <a:ext cx="2899994" cy="2039785"/>
            <a:chOff x="1544648" y="618248"/>
            <a:chExt cx="1627373" cy="945034"/>
          </a:xfrm>
        </p:grpSpPr>
        <p:sp>
          <p:nvSpPr>
            <p:cNvPr id="49" name="Стрелка: шеврон 48">
              <a:extLst>
                <a:ext uri="{FF2B5EF4-FFF2-40B4-BE49-F238E27FC236}">
                  <a16:creationId xmlns:a16="http://schemas.microsoft.com/office/drawing/2014/main" id="{A3A3FC67-87E9-43D0-BF9B-848708768672}"/>
                </a:ext>
              </a:extLst>
            </p:cNvPr>
            <p:cNvSpPr/>
            <p:nvPr/>
          </p:nvSpPr>
          <p:spPr>
            <a:xfrm>
              <a:off x="1544648" y="618248"/>
              <a:ext cx="1627373" cy="945034"/>
            </a:xfrm>
            <a:prstGeom prst="chevron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Стрелка: шеврон 4">
              <a:extLst>
                <a:ext uri="{FF2B5EF4-FFF2-40B4-BE49-F238E27FC236}">
                  <a16:creationId xmlns:a16="http://schemas.microsoft.com/office/drawing/2014/main" id="{B21B2635-F304-4B12-AC30-A3E76B8EC26F}"/>
                </a:ext>
              </a:extLst>
            </p:cNvPr>
            <p:cNvSpPr txBox="1"/>
            <p:nvPr/>
          </p:nvSpPr>
          <p:spPr>
            <a:xfrm>
              <a:off x="2172467" y="629732"/>
              <a:ext cx="648202" cy="93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017" tIns="45006" rIns="45006" bIns="45006" numCol="1" spcCol="1270" anchor="ctr" anchorCtr="0">
              <a:noAutofit/>
            </a:bodyPr>
            <a:lstStyle/>
            <a:p>
              <a:pPr defTabSz="1500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69" kern="1200" dirty="0">
                  <a:solidFill>
                    <a:srgbClr val="FFFFFF"/>
                  </a:solidFill>
                  <a:latin typeface="DINPro-Medium" panose="02000503030000020004" pitchFamily="50" charset="0"/>
                  <a:ea typeface="Helvetica Neue Medium"/>
                  <a:cs typeface="Helvetica Neue Medium"/>
                </a:rPr>
                <a:t>PR/GR</a:t>
              </a:r>
              <a:endParaRPr lang="ru-RU" sz="1969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endParaRPr>
            </a:p>
          </p:txBody>
        </p:sp>
      </p:grpSp>
      <p:sp>
        <p:nvSpPr>
          <p:cNvPr id="52" name="Стрелка: шеврон 51">
            <a:extLst>
              <a:ext uri="{FF2B5EF4-FFF2-40B4-BE49-F238E27FC236}">
                <a16:creationId xmlns:a16="http://schemas.microsoft.com/office/drawing/2014/main" id="{58D42E31-BC7E-4577-85B0-D7708538A831}"/>
              </a:ext>
            </a:extLst>
          </p:cNvPr>
          <p:cNvSpPr/>
          <p:nvPr/>
        </p:nvSpPr>
        <p:spPr>
          <a:xfrm>
            <a:off x="5962908" y="5668535"/>
            <a:ext cx="3174339" cy="2061205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3" name="Стрелка: шеврон 4">
            <a:extLst>
              <a:ext uri="{FF2B5EF4-FFF2-40B4-BE49-F238E27FC236}">
                <a16:creationId xmlns:a16="http://schemas.microsoft.com/office/drawing/2014/main" id="{8BEC1AE7-A590-4BF1-8F0A-4958D119EEB6}"/>
              </a:ext>
            </a:extLst>
          </p:cNvPr>
          <p:cNvSpPr txBox="1"/>
          <p:nvPr/>
        </p:nvSpPr>
        <p:spPr>
          <a:xfrm>
            <a:off x="6764865" y="5846164"/>
            <a:ext cx="2291009" cy="20397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017" tIns="45006" rIns="45006" bIns="45006" numCol="1" spcCol="1270" anchor="ctr" anchorCtr="0">
            <a:noAutofit/>
          </a:bodyPr>
          <a:lstStyle/>
          <a:p>
            <a:pPr defTabSz="15002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28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НОРМАТИВНО-ТЕХНИЧЕСКАЯ БАЗА</a:t>
            </a:r>
          </a:p>
        </p:txBody>
      </p:sp>
      <p:sp>
        <p:nvSpPr>
          <p:cNvPr id="54" name="Стрелка: шеврон 53">
            <a:extLst>
              <a:ext uri="{FF2B5EF4-FFF2-40B4-BE49-F238E27FC236}">
                <a16:creationId xmlns:a16="http://schemas.microsoft.com/office/drawing/2014/main" id="{1FB05294-7DB0-496B-8096-C39C9005B1A1}"/>
              </a:ext>
            </a:extLst>
          </p:cNvPr>
          <p:cNvSpPr/>
          <p:nvPr/>
        </p:nvSpPr>
        <p:spPr>
          <a:xfrm>
            <a:off x="9917107" y="5672031"/>
            <a:ext cx="3739423" cy="2058823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5" name="Стрелка: шеврон 4">
            <a:extLst>
              <a:ext uri="{FF2B5EF4-FFF2-40B4-BE49-F238E27FC236}">
                <a16:creationId xmlns:a16="http://schemas.microsoft.com/office/drawing/2014/main" id="{1961516D-90B4-4857-9F31-7C2A1E5E19D4}"/>
              </a:ext>
            </a:extLst>
          </p:cNvPr>
          <p:cNvSpPr txBox="1"/>
          <p:nvPr/>
        </p:nvSpPr>
        <p:spPr>
          <a:xfrm>
            <a:off x="10729781" y="5684471"/>
            <a:ext cx="2862007" cy="20520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017" tIns="45006" rIns="45006" bIns="45006" numCol="1" spcCol="1270" anchor="ctr" anchorCtr="0">
            <a:noAutofit/>
          </a:bodyPr>
          <a:lstStyle/>
          <a:p>
            <a:pPr defTabSz="15002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69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ПРОЕКТИРОВАНИЕ</a:t>
            </a:r>
          </a:p>
        </p:txBody>
      </p:sp>
      <p:sp>
        <p:nvSpPr>
          <p:cNvPr id="57" name="Стрелка: шеврон 56">
            <a:extLst>
              <a:ext uri="{FF2B5EF4-FFF2-40B4-BE49-F238E27FC236}">
                <a16:creationId xmlns:a16="http://schemas.microsoft.com/office/drawing/2014/main" id="{70A3CBC5-A6B8-4C96-864C-5BB78CFE263A}"/>
              </a:ext>
            </a:extLst>
          </p:cNvPr>
          <p:cNvSpPr/>
          <p:nvPr/>
        </p:nvSpPr>
        <p:spPr>
          <a:xfrm>
            <a:off x="12632859" y="5681831"/>
            <a:ext cx="2584744" cy="2067126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8" name="Стрелка: шеврон 4">
            <a:extLst>
              <a:ext uri="{FF2B5EF4-FFF2-40B4-BE49-F238E27FC236}">
                <a16:creationId xmlns:a16="http://schemas.microsoft.com/office/drawing/2014/main" id="{6EA9E56D-EED0-47C0-ACF8-27349836A768}"/>
              </a:ext>
            </a:extLst>
          </p:cNvPr>
          <p:cNvSpPr txBox="1"/>
          <p:nvPr/>
        </p:nvSpPr>
        <p:spPr>
          <a:xfrm>
            <a:off x="13219406" y="5579949"/>
            <a:ext cx="1758547" cy="22143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017" tIns="45006" rIns="45006" bIns="45006" numCol="1" spcCol="1270" anchor="ctr" anchorCtr="0">
            <a:noAutofit/>
          </a:bodyPr>
          <a:lstStyle/>
          <a:p>
            <a:pPr defTabSz="15002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69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ЗМК</a:t>
            </a:r>
          </a:p>
        </p:txBody>
      </p:sp>
      <p:sp>
        <p:nvSpPr>
          <p:cNvPr id="59" name="Стрелка: шеврон 58">
            <a:extLst>
              <a:ext uri="{FF2B5EF4-FFF2-40B4-BE49-F238E27FC236}">
                <a16:creationId xmlns:a16="http://schemas.microsoft.com/office/drawing/2014/main" id="{3EBC9D56-02CD-4056-B982-E2CD67F33DBE}"/>
              </a:ext>
            </a:extLst>
          </p:cNvPr>
          <p:cNvSpPr/>
          <p:nvPr/>
        </p:nvSpPr>
        <p:spPr>
          <a:xfrm>
            <a:off x="14066932" y="5698238"/>
            <a:ext cx="3496019" cy="2039785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0" name="Стрелка: шеврон 4">
            <a:extLst>
              <a:ext uri="{FF2B5EF4-FFF2-40B4-BE49-F238E27FC236}">
                <a16:creationId xmlns:a16="http://schemas.microsoft.com/office/drawing/2014/main" id="{2B169E50-CE90-461B-A907-028F9760D341}"/>
              </a:ext>
            </a:extLst>
          </p:cNvPr>
          <p:cNvSpPr txBox="1"/>
          <p:nvPr/>
        </p:nvSpPr>
        <p:spPr>
          <a:xfrm>
            <a:off x="15004159" y="5400359"/>
            <a:ext cx="2283992" cy="288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017" tIns="45006" rIns="45006" bIns="45006" numCol="1" spcCol="1270" anchor="ctr" anchorCtr="0">
            <a:noAutofit/>
          </a:bodyPr>
          <a:lstStyle/>
          <a:p>
            <a:pPr defTabSz="15002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69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СТРОИТЕЛЬСТВО/ МОНТАЖ</a:t>
            </a:r>
          </a:p>
        </p:txBody>
      </p:sp>
      <p:sp>
        <p:nvSpPr>
          <p:cNvPr id="61" name="Стрелка: шеврон 60">
            <a:extLst>
              <a:ext uri="{FF2B5EF4-FFF2-40B4-BE49-F238E27FC236}">
                <a16:creationId xmlns:a16="http://schemas.microsoft.com/office/drawing/2014/main" id="{E1D4CBC2-8B0F-4F60-AEAE-D3FD4D927DFF}"/>
              </a:ext>
            </a:extLst>
          </p:cNvPr>
          <p:cNvSpPr/>
          <p:nvPr/>
        </p:nvSpPr>
        <p:spPr>
          <a:xfrm>
            <a:off x="16466823" y="5698238"/>
            <a:ext cx="3013061" cy="2039785"/>
          </a:xfrm>
          <a:prstGeom prst="chevron">
            <a:avLst/>
          </a:prstGeom>
          <a:solidFill>
            <a:srgbClr val="FFFFFF">
              <a:lumMod val="65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2" name="Стрелка: шеврон 4">
            <a:extLst>
              <a:ext uri="{FF2B5EF4-FFF2-40B4-BE49-F238E27FC236}">
                <a16:creationId xmlns:a16="http://schemas.microsoft.com/office/drawing/2014/main" id="{005FDD39-F66B-4907-9474-4812934C1422}"/>
              </a:ext>
            </a:extLst>
          </p:cNvPr>
          <p:cNvSpPr txBox="1"/>
          <p:nvPr/>
        </p:nvSpPr>
        <p:spPr>
          <a:xfrm>
            <a:off x="17120683" y="5721554"/>
            <a:ext cx="1876029" cy="20280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017" tIns="45006" rIns="45006" bIns="45006" numCol="1" spcCol="1270" anchor="ctr" anchorCtr="0">
            <a:noAutofit/>
          </a:bodyPr>
          <a:lstStyle/>
          <a:p>
            <a:pPr defTabSz="15002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69" kern="1200" dirty="0">
                <a:solidFill>
                  <a:srgbClr val="FFFFFF"/>
                </a:solidFill>
                <a:latin typeface="DINPro-Medium" panose="02000503030000020004" pitchFamily="50" charset="0"/>
                <a:ea typeface="Helvetica Neue Medium"/>
                <a:cs typeface="Helvetica Neue Medium"/>
              </a:rPr>
              <a:t>ФИНАНСЫ          (ТВС)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50B204-C03E-4F97-9C4B-36983441A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1"/>
          <a:stretch/>
        </p:blipFill>
        <p:spPr>
          <a:xfrm>
            <a:off x="6060960" y="7737473"/>
            <a:ext cx="6131040" cy="120404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3D71F81-EC4D-4FF2-9113-6A96D01B2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52827"/>
          <a:stretch/>
        </p:blipFill>
        <p:spPr>
          <a:xfrm>
            <a:off x="12137050" y="7812941"/>
            <a:ext cx="6029364" cy="1136219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45A6F795-4279-4E4F-B803-0E06906EF3D4}"/>
              </a:ext>
            </a:extLst>
          </p:cNvPr>
          <p:cNvSpPr/>
          <p:nvPr/>
        </p:nvSpPr>
        <p:spPr>
          <a:xfrm>
            <a:off x="20405420" y="5633864"/>
            <a:ext cx="2520000" cy="2520000"/>
          </a:xfrm>
          <a:prstGeom prst="ellipse">
            <a:avLst/>
          </a:prstGeom>
          <a:solidFill>
            <a:srgbClr val="BE145A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endParaRPr lang="ru-RU" sz="2813" b="0" dirty="0">
              <a:solidFill>
                <a:srgbClr val="BE145A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74B9286-9039-4072-AB10-9422B1DB6FE5}"/>
              </a:ext>
            </a:extLst>
          </p:cNvPr>
          <p:cNvSpPr/>
          <p:nvPr/>
        </p:nvSpPr>
        <p:spPr>
          <a:xfrm>
            <a:off x="20545208" y="6490944"/>
            <a:ext cx="2520000" cy="25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106" indent="13395" defTabSz="685845" hangingPunct="1">
              <a:spcBef>
                <a:spcPts val="316"/>
              </a:spcBef>
              <a:buClr>
                <a:srgbClr val="000000"/>
              </a:buClr>
            </a:pPr>
            <a:r>
              <a:rPr lang="ru-RU" sz="2813" b="0" spc="-141" dirty="0">
                <a:solidFill>
                  <a:schemeClr val="bg1"/>
                </a:solidFill>
                <a:latin typeface="DINPro-Medium" panose="02000503030000020004" pitchFamily="50" charset="0"/>
                <a:ea typeface="DINPro-Regular"/>
                <a:cs typeface="DINPro-Regular"/>
                <a:sym typeface="DINPro-Regular"/>
              </a:rPr>
              <a:t>ЗАКАЗЧИК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859EF-3B75-4784-BE50-50924869D5E4}"/>
              </a:ext>
            </a:extLst>
          </p:cNvPr>
          <p:cNvSpPr txBox="1"/>
          <p:nvPr/>
        </p:nvSpPr>
        <p:spPr>
          <a:xfrm>
            <a:off x="4387453" y="846461"/>
            <a:ext cx="16614276" cy="87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/>
            <a:r>
              <a:rPr lang="ru-RU" sz="4781" b="0" dirty="0">
                <a:solidFill>
                  <a:srgbClr val="BE145A"/>
                </a:solidFill>
                <a:latin typeface="DINPro-Light"/>
              </a:rPr>
              <a:t>Роль АРСС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807106-0CA7-4309-A39A-B9A952E4A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28942" r="21013" b="36259"/>
          <a:stretch/>
        </p:blipFill>
        <p:spPr>
          <a:xfrm>
            <a:off x="1435264" y="7257045"/>
            <a:ext cx="2849360" cy="10856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CF588E-4707-4EE7-A053-072356D6FE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04" t="20124" r="21354" b="19985"/>
          <a:stretch/>
        </p:blipFill>
        <p:spPr>
          <a:xfrm>
            <a:off x="1538093" y="8199283"/>
            <a:ext cx="2849360" cy="1666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854D70-D451-477A-9159-4246DECDF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63" t="23831" r="8496" b="16012"/>
          <a:stretch/>
        </p:blipFill>
        <p:spPr>
          <a:xfrm>
            <a:off x="1231842" y="5667049"/>
            <a:ext cx="3823420" cy="14966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898E82-0733-41C9-B4D0-619D2F98CD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99" t="33201" r="3805" b="33200"/>
          <a:stretch/>
        </p:blipFill>
        <p:spPr>
          <a:xfrm>
            <a:off x="1599203" y="5218736"/>
            <a:ext cx="2697312" cy="573783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7F9AE39E-4DBE-8B94-2D9F-B0EF9CF66FB8}"/>
              </a:ext>
            </a:extLst>
          </p:cNvPr>
          <p:cNvSpPr/>
          <p:nvPr/>
        </p:nvSpPr>
        <p:spPr>
          <a:xfrm>
            <a:off x="17206171" y="5222719"/>
            <a:ext cx="2318649" cy="2880000"/>
          </a:xfrm>
          <a:prstGeom prst="ellipse">
            <a:avLst/>
          </a:prstGeom>
          <a:noFill/>
          <a:ln w="57150" cap="flat">
            <a:solidFill>
              <a:srgbClr val="BE14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60"/>
            <a:endParaRPr lang="ru-RU" sz="3094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3688DE5-241F-3B6D-D9A7-961EBF50BA76}"/>
              </a:ext>
            </a:extLst>
          </p:cNvPr>
          <p:cNvSpPr/>
          <p:nvPr/>
        </p:nvSpPr>
        <p:spPr>
          <a:xfrm>
            <a:off x="15063440" y="5235934"/>
            <a:ext cx="2404137" cy="2880000"/>
          </a:xfrm>
          <a:prstGeom prst="ellipse">
            <a:avLst/>
          </a:prstGeom>
          <a:noFill/>
          <a:ln w="57150" cap="flat">
            <a:solidFill>
              <a:srgbClr val="BE14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60"/>
            <a:endParaRPr lang="ru-RU" sz="3094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61C1E145-071C-C7E1-75B3-B04486BD6352}"/>
              </a:ext>
            </a:extLst>
          </p:cNvPr>
          <p:cNvSpPr/>
          <p:nvPr/>
        </p:nvSpPr>
        <p:spPr>
          <a:xfrm>
            <a:off x="4312925" y="4115898"/>
            <a:ext cx="15574836" cy="446501"/>
          </a:xfrm>
          <a:prstGeom prst="rightArrow">
            <a:avLst>
              <a:gd name="adj1" fmla="val 50000"/>
              <a:gd name="adj2" fmla="val 233531"/>
            </a:avLst>
          </a:prstGeom>
          <a:solidFill>
            <a:srgbClr val="BE14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35AF1BB-55A8-3C14-FFCA-29624835B572}"/>
              </a:ext>
            </a:extLst>
          </p:cNvPr>
          <p:cNvSpPr/>
          <p:nvPr/>
        </p:nvSpPr>
        <p:spPr>
          <a:xfrm>
            <a:off x="4210147" y="3741859"/>
            <a:ext cx="16696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913" indent="9525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ru-RU" sz="2800" dirty="0">
                <a:solidFill>
                  <a:schemeClr val="tx1"/>
                </a:solidFill>
                <a:latin typeface="DINPro-Regular" panose="02000503030000020004" pitchFamily="50" charset="0"/>
                <a:sym typeface="DINPro-Regular"/>
              </a:rPr>
              <a:t>Выстраивание «цепочки» от производителя металлопроката до конечного Заказчика</a:t>
            </a:r>
            <a:endParaRPr lang="en-US" sz="2800" dirty="0">
              <a:solidFill>
                <a:schemeClr val="tx1"/>
              </a:solidFill>
              <a:latin typeface="DINPro-Regular" panose="02000503030000020004" pitchFamily="50" charset="0"/>
              <a:sym typeface="DINPro-Regular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32039E5-3E71-F697-0DB5-16CA56C998FA}"/>
              </a:ext>
            </a:extLst>
          </p:cNvPr>
          <p:cNvSpPr/>
          <p:nvPr/>
        </p:nvSpPr>
        <p:spPr>
          <a:xfrm>
            <a:off x="4929140" y="9623702"/>
            <a:ext cx="14628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913" indent="9525" defTabSz="487695" hangingPunct="1">
              <a:spcBef>
                <a:spcPts val="225"/>
              </a:spcBef>
              <a:buClr>
                <a:srgbClr val="000000"/>
              </a:buClr>
            </a:pPr>
            <a:r>
              <a:rPr lang="ru-RU" sz="2800" dirty="0">
                <a:solidFill>
                  <a:schemeClr val="tx1"/>
                </a:solidFill>
                <a:latin typeface="DINPro-Regular" panose="02000503030000020004" pitchFamily="50" charset="0"/>
                <a:sym typeface="DINPro-Regular"/>
              </a:rPr>
              <a:t>Транслирование потребностей Заказчика всем «звеньям цепочки»</a:t>
            </a:r>
            <a:endParaRPr lang="en-US" sz="2800" dirty="0">
              <a:solidFill>
                <a:schemeClr val="tx1"/>
              </a:solidFill>
              <a:latin typeface="DINPro-Regular" panose="02000503030000020004" pitchFamily="50" charset="0"/>
              <a:sym typeface="DINPro-Regular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F03C17C0-46C1-9A19-1E38-1D87CA40C6E1}"/>
              </a:ext>
            </a:extLst>
          </p:cNvPr>
          <p:cNvSpPr/>
          <p:nvPr/>
        </p:nvSpPr>
        <p:spPr>
          <a:xfrm rot="10800000">
            <a:off x="4709500" y="10011898"/>
            <a:ext cx="14698481" cy="446501"/>
          </a:xfrm>
          <a:prstGeom prst="rightArrow">
            <a:avLst>
              <a:gd name="adj1" fmla="val 50000"/>
              <a:gd name="adj2" fmla="val 233531"/>
            </a:avLst>
          </a:prstGeom>
          <a:solidFill>
            <a:srgbClr val="BE14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4D449B-DF50-A635-A23A-3D67B930D56F}"/>
              </a:ext>
            </a:extLst>
          </p:cNvPr>
          <p:cNvSpPr txBox="1"/>
          <p:nvPr/>
        </p:nvSpPr>
        <p:spPr>
          <a:xfrm>
            <a:off x="3952884" y="4404003"/>
            <a:ext cx="1697004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Понимание нужд/потребностей Заказчика + подготовка комплексного </a:t>
            </a:r>
            <a:r>
              <a:rPr lang="ru-RU" sz="2800" dirty="0">
                <a:latin typeface="DINPro-Regular" panose="02000503030000020004" pitchFamily="50" charset="0"/>
              </a:rPr>
              <a:t>готового </a:t>
            </a:r>
            <a:r>
              <a:rPr kumimoji="0" lang="ru-RU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решения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464521B-F91A-7CFE-CD7C-C217019D6D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9" y="881336"/>
            <a:ext cx="2171395" cy="1371600"/>
          </a:xfrm>
          <a:prstGeom prst="rect">
            <a:avLst/>
          </a:prstGeom>
        </p:spPr>
      </p:pic>
      <p:sp>
        <p:nvSpPr>
          <p:cNvPr id="44" name="Номер слайда">
            <a:extLst>
              <a:ext uri="{FF2B5EF4-FFF2-40B4-BE49-F238E27FC236}">
                <a16:creationId xmlns:a16="http://schemas.microsoft.com/office/drawing/2014/main" id="{FD31415E-255B-F0C1-9EC6-B8C10784E521}"/>
              </a:ext>
            </a:extLst>
          </p:cNvPr>
          <p:cNvSpPr txBox="1">
            <a:spLocks/>
          </p:cNvSpPr>
          <p:nvPr/>
        </p:nvSpPr>
        <p:spPr>
          <a:xfrm>
            <a:off x="856881" y="12488862"/>
            <a:ext cx="248388" cy="3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0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38CB03F-03BB-4AC3-BB88-EB59EC3320CA}"/>
              </a:ext>
            </a:extLst>
          </p:cNvPr>
          <p:cNvSpPr txBox="1"/>
          <p:nvPr/>
        </p:nvSpPr>
        <p:spPr>
          <a:xfrm>
            <a:off x="15927277" y="13197816"/>
            <a:ext cx="1187428" cy="335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1400" b="0">
                <a:solidFill>
                  <a:schemeClr val="tx1"/>
                </a:solidFill>
                <a:latin typeface="DINPro-Light" panose="02000504040000020003" pitchFamily="50" charset="0"/>
                <a:ea typeface="+mn-ea"/>
                <a:cs typeface="+mn-cs"/>
              </a:defRPr>
            </a:lvl1pPr>
          </a:lstStyle>
          <a:p>
            <a:r>
              <a:rPr lang="ru-RU" sz="1477" dirty="0"/>
              <a:t>Легенда: 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A2BC88D-9C9D-4F66-8B2C-4C152A0225B8}"/>
              </a:ext>
            </a:extLst>
          </p:cNvPr>
          <p:cNvSpPr/>
          <p:nvPr/>
        </p:nvSpPr>
        <p:spPr>
          <a:xfrm>
            <a:off x="16924838" y="13203649"/>
            <a:ext cx="379730" cy="3355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/>
            <a:endParaRPr lang="ru-RU" sz="1477" b="0">
              <a:latin typeface="DINPro-Light" panose="02000504040000020003" pitchFamily="50" charset="0"/>
              <a:sym typeface="Helvetica Neue Medium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274CEAE-2F91-4DA3-AEC8-DAB2296D63ED}"/>
              </a:ext>
            </a:extLst>
          </p:cNvPr>
          <p:cNvSpPr txBox="1"/>
          <p:nvPr/>
        </p:nvSpPr>
        <p:spPr>
          <a:xfrm>
            <a:off x="17304568" y="13183192"/>
            <a:ext cx="2640011" cy="335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/>
            <a:r>
              <a:rPr lang="ru-RU" sz="1477" b="0" dirty="0">
                <a:solidFill>
                  <a:schemeClr val="tx1"/>
                </a:solidFill>
                <a:latin typeface="DINPro-Light" panose="02000504040000020003" pitchFamily="50" charset="0"/>
                <a:ea typeface="+mn-ea"/>
                <a:cs typeface="+mn-cs"/>
              </a:rPr>
              <a:t>-</a:t>
            </a:r>
            <a:r>
              <a:rPr lang="ru-RU" sz="1477" b="0" dirty="0">
                <a:solidFill>
                  <a:schemeClr val="tx1"/>
                </a:solidFill>
                <a:latin typeface="DINPro-Light" panose="02000504040000020003" pitchFamily="50" charset="0"/>
              </a:rPr>
              <a:t> Завершение в 2022</a:t>
            </a:r>
            <a:endParaRPr lang="ru-RU" sz="1477" b="0" dirty="0">
              <a:solidFill>
                <a:schemeClr val="tx1"/>
              </a:solidFill>
              <a:latin typeface="DINPro-Light" panose="02000504040000020003" pitchFamily="50" charset="0"/>
              <a:ea typeface="+mn-ea"/>
              <a:cs typeface="+mn-cs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3DD175C-A49A-4880-9715-1F76B18992F5}"/>
              </a:ext>
            </a:extLst>
          </p:cNvPr>
          <p:cNvSpPr/>
          <p:nvPr/>
        </p:nvSpPr>
        <p:spPr>
          <a:xfrm>
            <a:off x="19921090" y="13183294"/>
            <a:ext cx="379730" cy="335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/>
            <a:endParaRPr lang="ru-RU" sz="1477" b="0">
              <a:latin typeface="DINPro-Light" panose="02000504040000020003" pitchFamily="50" charset="0"/>
              <a:sym typeface="Helvetica Neue Medium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74CEAE-2F91-4DA3-AEC8-DAB2296D63ED}"/>
              </a:ext>
            </a:extLst>
          </p:cNvPr>
          <p:cNvSpPr txBox="1"/>
          <p:nvPr/>
        </p:nvSpPr>
        <p:spPr>
          <a:xfrm>
            <a:off x="20544928" y="13161473"/>
            <a:ext cx="2640011" cy="335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 defTabSz="616153"/>
            <a:r>
              <a:rPr lang="ru-RU" sz="1477" b="0" dirty="0">
                <a:solidFill>
                  <a:schemeClr val="tx1"/>
                </a:solidFill>
                <a:latin typeface="DINPro-Light" panose="02000504040000020003" pitchFamily="50" charset="0"/>
                <a:ea typeface="+mn-ea"/>
                <a:cs typeface="+mn-cs"/>
              </a:rPr>
              <a:t>- Завершение в 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7A646E-E6B2-C06F-A3F7-C77A77E9FC1E}"/>
              </a:ext>
            </a:extLst>
          </p:cNvPr>
          <p:cNvSpPr txBox="1"/>
          <p:nvPr/>
        </p:nvSpPr>
        <p:spPr>
          <a:xfrm>
            <a:off x="3983088" y="197197"/>
            <a:ext cx="17447261" cy="846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/>
            <a:r>
              <a:rPr lang="ru-RU" sz="4800" b="0" dirty="0">
                <a:solidFill>
                  <a:srgbClr val="BE145A"/>
                </a:solidFill>
                <a:latin typeface="DINPro-Light"/>
              </a:rPr>
              <a:t>Снятие ограничений. Дорожная карта АРСС, НТД 2022-2023</a:t>
            </a:r>
          </a:p>
        </p:txBody>
      </p:sp>
      <p:sp>
        <p:nvSpPr>
          <p:cNvPr id="23" name="Номер слайда">
            <a:extLst>
              <a:ext uri="{FF2B5EF4-FFF2-40B4-BE49-F238E27FC236}">
                <a16:creationId xmlns:a16="http://schemas.microsoft.com/office/drawing/2014/main" id="{B1EE0B4F-227A-FD7E-AF54-5ABAB5137608}"/>
              </a:ext>
            </a:extLst>
          </p:cNvPr>
          <p:cNvSpPr txBox="1">
            <a:spLocks/>
          </p:cNvSpPr>
          <p:nvPr/>
        </p:nvSpPr>
        <p:spPr>
          <a:xfrm>
            <a:off x="6147121" y="12229508"/>
            <a:ext cx="246061" cy="269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z="1051"/>
              <a:pPr/>
              <a:t>4</a:t>
            </a:fld>
            <a:endParaRPr lang="ru-RU" sz="105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98008B-8819-C312-766B-EBDB62269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28906"/>
              </p:ext>
            </p:extLst>
          </p:nvPr>
        </p:nvGraphicFramePr>
        <p:xfrm>
          <a:off x="3191000" y="1875408"/>
          <a:ext cx="17810259" cy="5821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259">
                  <a:extLst>
                    <a:ext uri="{9D8B030D-6E8A-4147-A177-3AD203B41FA5}">
                      <a16:colId xmlns:a16="http://schemas.microsoft.com/office/drawing/2014/main" val="4237703685"/>
                    </a:ext>
                  </a:extLst>
                </a:gridCol>
              </a:tblGrid>
              <a:tr h="590869">
                <a:tc>
                  <a:txBody>
                    <a:bodyPr/>
                    <a:lstStyle/>
                    <a:p>
                      <a:pPr algn="ctr" defTabSz="600212" hangingPunct="1"/>
                      <a:r>
                        <a:rPr lang="ru-RU" sz="2000" b="1" strike="noStrike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   Наименование работы</a:t>
                      </a:r>
                      <a:endParaRPr lang="ru-RU" sz="2000" b="1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89164"/>
                  </a:ext>
                </a:extLst>
              </a:tr>
              <a:tr h="400562">
                <a:tc>
                  <a:txBody>
                    <a:bodyPr/>
                    <a:lstStyle/>
                    <a:p>
                      <a:pPr algn="ctr" defTabSz="600212" hangingPunct="1"/>
                      <a:r>
                        <a:rPr lang="ru-RU" sz="2000" b="1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Несущий каркас</a:t>
                      </a:r>
                      <a:endParaRPr lang="ru-RU" sz="2000" b="1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14450"/>
                  </a:ext>
                </a:extLst>
              </a:tr>
              <a:tr h="452916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dirty="0">
                          <a:latin typeface="DIN Pro Light" panose="020B0504020101010102" pitchFamily="34" charset="0"/>
                          <a:cs typeface="DIN Pro Light" panose="020B0504020101010102" pitchFamily="34" charset="0"/>
                        </a:rPr>
                        <a:t>СТО «Здания жилые многоквартирные на  стальном каркасе» </a:t>
                      </a:r>
                      <a:endParaRPr lang="ru-RU" sz="2000" b="0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05828"/>
                  </a:ext>
                </a:extLst>
              </a:tr>
              <a:tr h="393913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ГОСТ Р 70192-2022 Перекрытия каркасно-обшивные сухого типа. Система перекрытия с каркасом из стальных холодногнутых оцинкованных профилей. Общие технические требования </a:t>
                      </a:r>
                      <a:r>
                        <a:rPr lang="en-US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- </a:t>
                      </a:r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утвержден </a:t>
                      </a:r>
                      <a:endParaRPr lang="ru-RU" sz="2000" b="0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98693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НИОКР на совместную работу сборных ж/б плит со стальным каркасом 2 </a:t>
                      </a:r>
                      <a:r>
                        <a:rPr lang="ru-RU" sz="2000" b="0" kern="1200" dirty="0" err="1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эт</a:t>
                      </a:r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. </a:t>
                      </a:r>
                      <a:endParaRPr lang="ru-RU" sz="2000" b="0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8003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i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Руководство по проектированию и монтажу зданий из ЛСТК </a:t>
                      </a:r>
                      <a:endParaRPr lang="ru-RU" sz="2000" b="0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95372"/>
                  </a:ext>
                </a:extLst>
              </a:tr>
              <a:tr h="474401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СП 266 «Конструкции сталежелезобетонные. Правила проектирования» </a:t>
                      </a:r>
                      <a:endParaRPr lang="ru-RU" sz="2000" b="0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43470"/>
                  </a:ext>
                </a:extLst>
              </a:tr>
              <a:tr h="459565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dirty="0">
                          <a:latin typeface="DIN Pro Light" panose="020B0504020101010102" pitchFamily="34" charset="0"/>
                          <a:cs typeface="DIN Pro Light" panose="020B0504020101010102" pitchFamily="34" charset="0"/>
                        </a:rPr>
                        <a:t>Изменение в СП 16 «Стальные конструкции» </a:t>
                      </a:r>
                      <a:endParaRPr lang="ru-RU" sz="2000" b="0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123824"/>
                  </a:ext>
                </a:extLst>
              </a:tr>
              <a:tr h="722173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DIN Pro Light" panose="020B0504020101010102" pitchFamily="34" charset="0"/>
                          <a:cs typeface="DIN Pro Light" panose="020B0504020101010102" pitchFamily="34" charset="0"/>
                        </a:rPr>
                        <a:t>НИОКР Разработка методики расчета и проектирования сталежелезобетонных изгибаемых конструкций с применением стальных двутавровых балок </a:t>
                      </a:r>
                      <a:br>
                        <a:rPr lang="ru-RU" sz="2000" b="0" dirty="0">
                          <a:solidFill>
                            <a:schemeClr val="tx1"/>
                          </a:solidFill>
                          <a:latin typeface="DIN Pro Light" panose="020B0504020101010102" pitchFamily="34" charset="0"/>
                          <a:cs typeface="DIN Pro Light" panose="020B0504020101010102" pitchFamily="34" charset="0"/>
                        </a:rPr>
                      </a:b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DIN Pro Light" panose="020B0504020101010102" pitchFamily="34" charset="0"/>
                          <a:cs typeface="DIN Pro Light" panose="020B0504020101010102" pitchFamily="34" charset="0"/>
                        </a:rPr>
                        <a:t>с перфорированной стенкой </a:t>
                      </a:r>
                      <a:endParaRPr lang="ru-RU" sz="2000" b="0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12234"/>
                  </a:ext>
                </a:extLst>
              </a:tr>
              <a:tr h="400562">
                <a:tc>
                  <a:txBody>
                    <a:bodyPr/>
                    <a:lstStyle/>
                    <a:p>
                      <a:pPr algn="ctr" defTabSz="600212" hangingPunct="1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Огнестойкость</a:t>
                      </a:r>
                      <a:endParaRPr lang="ru-RU" sz="2000" b="1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853425"/>
                  </a:ext>
                </a:extLst>
              </a:tr>
              <a:tr h="577857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СП «Конструкции стальные строительные. Правила обеспечения огнестойкости» </a:t>
                      </a:r>
                      <a:endParaRPr lang="ru-RU" sz="2000" b="0" i="1" strike="noStrike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36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CA6067-3C53-13AD-915D-583AA25A8DB1}"/>
              </a:ext>
            </a:extLst>
          </p:cNvPr>
          <p:cNvSpPr txBox="1"/>
          <p:nvPr/>
        </p:nvSpPr>
        <p:spPr>
          <a:xfrm>
            <a:off x="6405558" y="1211205"/>
            <a:ext cx="13372058" cy="600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38100" rtlCol="0" anchor="ctr">
            <a:spAutoFit/>
          </a:bodyPr>
          <a:lstStyle/>
          <a:p>
            <a:pPr algn="l"/>
            <a:r>
              <a:rPr lang="ru-RU" b="0" dirty="0">
                <a:solidFill>
                  <a:schemeClr val="tx1"/>
                </a:solidFill>
                <a:latin typeface="DINPro-Light"/>
              </a:rPr>
              <a:t>Запланировано выполнение 5 ГОСТ, 5 СП, 6 НИОКР, 3 СТО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6783EEC-B0BA-0F4B-94FC-128EDC1B6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75992"/>
              </p:ext>
            </p:extLst>
          </p:nvPr>
        </p:nvGraphicFramePr>
        <p:xfrm>
          <a:off x="3190999" y="7717764"/>
          <a:ext cx="17810259" cy="4787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10259">
                  <a:extLst>
                    <a:ext uri="{9D8B030D-6E8A-4147-A177-3AD203B41FA5}">
                      <a16:colId xmlns:a16="http://schemas.microsoft.com/office/drawing/2014/main" val="3261883923"/>
                    </a:ext>
                  </a:extLst>
                </a:gridCol>
              </a:tblGrid>
              <a:tr h="395495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Методические рекомендации по разработке проекта огнезащиты стальных конструкций </a:t>
                      </a:r>
                    </a:p>
                  </a:txBody>
                  <a:tcPr marL="96441" marR="96441" marT="48220" marB="482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1988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НИОКР по определению пределов огнестойкости сталежелезобетонных изгибаемых конструкций </a:t>
                      </a: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0942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НИОКР Исследование огнестойкости трубобетонных элементов под нагрузкой </a:t>
                      </a: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81989"/>
                  </a:ext>
                </a:extLst>
              </a:tr>
              <a:tr h="529119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Разработка практического руководства для проектировщиков c примерами расчета собственных пределов огнестойкости стальных конструкций</a:t>
                      </a:r>
                      <a:r>
                        <a:rPr lang="en-US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 </a:t>
                      </a:r>
                      <a:endParaRPr lang="ru-RU" sz="2000" b="0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71087"/>
                  </a:ext>
                </a:extLst>
              </a:tr>
              <a:tr h="466368">
                <a:tc>
                  <a:txBody>
                    <a:bodyPr/>
                    <a:lstStyle/>
                    <a:p>
                      <a:pPr algn="ctr" defTabSz="600212" hangingPunct="1"/>
                      <a:r>
                        <a:rPr lang="ru-RU" sz="2000" b="1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Коррозия</a:t>
                      </a:r>
                    </a:p>
                  </a:txBody>
                  <a:tcPr marL="96441" marR="96441" marT="48220" marB="482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45384"/>
                  </a:ext>
                </a:extLst>
              </a:tr>
              <a:tr h="469736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Разработка ГОСТ </a:t>
                      </a:r>
                      <a:r>
                        <a:rPr lang="en-US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ISO 9224-9226</a:t>
                      </a:r>
                      <a:r>
                        <a:rPr lang="ru-RU" sz="2000" b="0" kern="1200" baseline="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  - утверждены 09.2022 г. (коррозионная агрессивность атмосферы)</a:t>
                      </a:r>
                      <a:endParaRPr lang="ru-RU" sz="2000" b="0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8535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Разработка ГОСТ </a:t>
                      </a:r>
                      <a:r>
                        <a:rPr lang="en-US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ISO </a:t>
                      </a:r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11844-1 (коррозионная агрессивность внутри помещений)</a:t>
                      </a: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73858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НИОКР «Коррозионная стойкость ЦАМ и АЦ»</a:t>
                      </a: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4365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i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НИОКР «Ускоренные испытания ЦАМ» </a:t>
                      </a:r>
                      <a:endParaRPr lang="ru-RU" sz="2000" b="0" kern="1200" dirty="0">
                        <a:solidFill>
                          <a:prstClr val="black"/>
                        </a:solidFill>
                        <a:latin typeface="DIN Pro Light" panose="020B0504020101010102" pitchFamily="34" charset="0"/>
                        <a:ea typeface="+mn-ea"/>
                        <a:cs typeface="DIN Pro Light" panose="020B0504020101010102" pitchFamily="34" charset="0"/>
                      </a:endParaRPr>
                    </a:p>
                  </a:txBody>
                  <a:tcPr marL="96441" marR="96441" marT="48220" marB="482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13689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defTabSz="600212" hangingPunct="1"/>
                      <a:r>
                        <a:rPr lang="ru-RU" sz="2000" b="0" kern="1200" dirty="0">
                          <a:solidFill>
                            <a:prstClr val="black"/>
                          </a:solidFill>
                          <a:latin typeface="DIN Pro Light" panose="020B0504020101010102" pitchFamily="34" charset="0"/>
                          <a:ea typeface="+mn-ea"/>
                          <a:cs typeface="DIN Pro Light" panose="020B0504020101010102" pitchFamily="34" charset="0"/>
                        </a:rPr>
                        <a:t>Изменение СП 28 «Защита строительных конструкций от коррозии» </a:t>
                      </a:r>
                    </a:p>
                  </a:txBody>
                  <a:tcPr marL="96441" marR="96441" marT="48220" marB="482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1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48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ACAF41AA-52E1-4E91-8938-CAA708609C2B}"/>
              </a:ext>
            </a:extLst>
          </p:cNvPr>
          <p:cNvSpPr txBox="1">
            <a:spLocks/>
          </p:cNvSpPr>
          <p:nvPr/>
        </p:nvSpPr>
        <p:spPr>
          <a:xfrm>
            <a:off x="3234561" y="13318891"/>
            <a:ext cx="144336" cy="3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406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E3083A-120B-064D-356E-1E662A50F4B4}"/>
              </a:ext>
            </a:extLst>
          </p:cNvPr>
          <p:cNvSpPr txBox="1"/>
          <p:nvPr/>
        </p:nvSpPr>
        <p:spPr>
          <a:xfrm>
            <a:off x="440369" y="397109"/>
            <a:ext cx="23380923" cy="1618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r>
              <a:rPr lang="ru-RU" sz="4800" b="0" dirty="0">
                <a:solidFill>
                  <a:srgbClr val="BE145A"/>
                </a:solidFill>
                <a:latin typeface="DINPro-Light"/>
              </a:rPr>
              <a:t>Снятие ограничений. Дорожная карта АРСС, НТД 2022-2023</a:t>
            </a:r>
          </a:p>
          <a:p>
            <a:pPr algn="l"/>
            <a:endParaRPr lang="ru-RU" sz="4781" b="0" dirty="0">
              <a:solidFill>
                <a:srgbClr val="BE145A"/>
              </a:solidFill>
              <a:latin typeface="DINPro-Light"/>
            </a:endParaRPr>
          </a:p>
        </p:txBody>
      </p:sp>
      <p:sp>
        <p:nvSpPr>
          <p:cNvPr id="38" name="Номер слайда">
            <a:extLst>
              <a:ext uri="{FF2B5EF4-FFF2-40B4-BE49-F238E27FC236}">
                <a16:creationId xmlns:a16="http://schemas.microsoft.com/office/drawing/2014/main" id="{0EAE3DEF-64FD-1685-E943-E9DD1A5F497F}"/>
              </a:ext>
            </a:extLst>
          </p:cNvPr>
          <p:cNvSpPr txBox="1">
            <a:spLocks/>
          </p:cNvSpPr>
          <p:nvPr/>
        </p:nvSpPr>
        <p:spPr>
          <a:xfrm>
            <a:off x="856881" y="12488862"/>
            <a:ext cx="248388" cy="3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C50378-42CE-F131-926F-E0170DF88651}"/>
              </a:ext>
            </a:extLst>
          </p:cNvPr>
          <p:cNvSpPr txBox="1"/>
          <p:nvPr/>
        </p:nvSpPr>
        <p:spPr>
          <a:xfrm>
            <a:off x="666767" y="1692625"/>
            <a:ext cx="23258584" cy="108395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571500" indent="-571500" algn="l" defTabSz="921632" fontAlgn="base">
              <a:spcAft>
                <a:spcPts val="24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АРСС вошла в РГ по научным исследованиям в области промышленного и гражданского строительства НТС Минстроя России</a:t>
            </a:r>
          </a:p>
          <a:p>
            <a:pPr marL="571500" indent="-571500" algn="l" defTabSz="921632" fontAlgn="base">
              <a:spcAft>
                <a:spcPts val="24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Поддержано 12 заявок АРСС на проведение НИОКР в 2023 г. за счет фед. бюджета</a:t>
            </a:r>
          </a:p>
          <a:p>
            <a:pPr marL="571500" indent="-571500" algn="l" defTabSz="921632" fontAlgn="base">
              <a:spcAft>
                <a:spcPts val="2400"/>
              </a:spcAft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Совместно с ФАУ ФЦС, ведущими НИИ и экспертами отрасли определены 7 приоритетных работ:</a:t>
            </a:r>
          </a:p>
          <a:p>
            <a:pPr marL="1080000" indent="-514350" algn="l" defTabSz="921632" fontAlgn="base">
              <a:spcAft>
                <a:spcPts val="600"/>
              </a:spcAft>
              <a:buClr>
                <a:srgbClr val="BE145A"/>
              </a:buClr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Сравнительный анализ технических решений на основе высокопрочного стального трубного проката и железобетона, применяемых для композитных трубобетонных конструкций </a:t>
            </a:r>
          </a:p>
          <a:p>
            <a:pPr marL="1080000" indent="-514350" algn="l" defTabSz="921632" fontAlgn="base">
              <a:spcAft>
                <a:spcPts val="600"/>
              </a:spcAft>
              <a:buClr>
                <a:srgbClr val="BE145A"/>
              </a:buClr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Исследование работы сжато-изгибаемых несущих стальных элементов и их соединений в каркасных модульных системах модульных зданий </a:t>
            </a:r>
          </a:p>
          <a:p>
            <a:pPr marL="1080000" indent="-514350" algn="l" defTabSz="921632" fontAlgn="base">
              <a:spcAft>
                <a:spcPts val="600"/>
              </a:spcAft>
              <a:buClr>
                <a:srgbClr val="BE145A"/>
              </a:buClr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Исследование четырехсторонних стальных узловых примыканий балка-колонна, воспринимающих действие изгибающего момента в двух плоскостях</a:t>
            </a:r>
          </a:p>
          <a:p>
            <a:pPr marL="1080000" indent="-514350" algn="l" defTabSz="921632" fontAlgn="base">
              <a:spcAft>
                <a:spcPts val="600"/>
              </a:spcAft>
              <a:buClr>
                <a:srgbClr val="BE145A"/>
              </a:buClr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Разработка системы опирания и крепления пустотных железобетонных плит на стальные балки</a:t>
            </a:r>
          </a:p>
          <a:p>
            <a:pPr marL="1080000" indent="-514350" algn="l" defTabSz="921632" fontAlgn="base">
              <a:spcAft>
                <a:spcPts val="600"/>
              </a:spcAft>
              <a:buClr>
                <a:srgbClr val="BE145A"/>
              </a:buClr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Исследование теплозащитных и звукоизоляционных свойств каркасно-обшивных стен, перекрытий и перегородок из ЛСТК </a:t>
            </a:r>
          </a:p>
          <a:p>
            <a:pPr marL="1080000" indent="-514350" algn="l" defTabSz="921632" fontAlgn="base">
              <a:spcAft>
                <a:spcPts val="600"/>
              </a:spcAft>
              <a:buClr>
                <a:srgbClr val="BE145A"/>
              </a:buClr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Исследование особенностей напряженно деформированного состояния гибких сжатых элементов с жесткой арматурой</a:t>
            </a:r>
          </a:p>
          <a:p>
            <a:pPr marL="1080000" indent="-514350" algn="l" defTabSz="921632" fontAlgn="base">
              <a:spcAft>
                <a:spcPts val="600"/>
              </a:spcAft>
              <a:buClr>
                <a:srgbClr val="BE145A"/>
              </a:buClr>
              <a:buFont typeface="+mj-lt"/>
              <a:buAutoNum type="arabicPeriod"/>
            </a:pPr>
            <a:r>
              <a:rPr lang="ru-RU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Исследование сдвиговой жесткости при совместной работе стального каркаса и CLT-панелей</a:t>
            </a:r>
            <a:endParaRPr lang="ru-RU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algn="l"/>
            <a:endParaRPr lang="ru-RU" sz="3600" dirty="0">
              <a:solidFill>
                <a:srgbClr val="CC487E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Работы вошли в проект актуализированной ДК Минстроя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2401730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D83DF1A-12C6-4197-8CEE-27CA6FE362D0}"/>
              </a:ext>
            </a:extLst>
          </p:cNvPr>
          <p:cNvSpPr txBox="1">
            <a:spLocks/>
          </p:cNvSpPr>
          <p:nvPr/>
        </p:nvSpPr>
        <p:spPr>
          <a:xfrm>
            <a:off x="3821777" y="11227842"/>
            <a:ext cx="144336" cy="3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406" dirty="0">
              <a:latin typeface="DINPro-Light" panose="02000504040000020003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BA80E-CDCB-432D-B8CD-F31E74298ACA}"/>
              </a:ext>
            </a:extLst>
          </p:cNvPr>
          <p:cNvSpPr txBox="1"/>
          <p:nvPr/>
        </p:nvSpPr>
        <p:spPr>
          <a:xfrm>
            <a:off x="889637" y="1222104"/>
            <a:ext cx="23186576" cy="9068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 defTabSz="1296091" fontAlgn="base">
              <a:buClr>
                <a:srgbClr val="BE145A"/>
              </a:buClr>
            </a:pPr>
            <a:endParaRPr lang="ru-RU" sz="4500" b="0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algn="l"/>
            <a:r>
              <a:rPr lang="ru-RU" sz="360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При поддержке РСПП и ФАУ ФЦС полномочия по ведению секретариата ПК 20 переданы АРСС и Алюминиевой Ассоциации (Приказ ТК 465 от 25.08.2021 г.)</a:t>
            </a:r>
          </a:p>
          <a:p>
            <a:pPr marL="482220" indent="-48222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endParaRPr lang="ru-RU" sz="3600" b="0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algn="l" defTabSz="921632" fontAlgn="base">
              <a:buClr>
                <a:srgbClr val="BE145A"/>
              </a:buClr>
            </a:pPr>
            <a:r>
              <a:rPr lang="ru-RU" sz="360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Основная задача - контроль разрабатываемых НТД</a:t>
            </a:r>
          </a:p>
          <a:p>
            <a:pPr marL="342900" indent="-342900" algn="l" defTabSz="921632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endParaRPr lang="ru-RU" sz="3600" b="0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marL="571500" indent="-571500" algn="l" defTabSz="921632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Определен перечень ключевых НТД </a:t>
            </a:r>
          </a:p>
          <a:p>
            <a:pPr marL="571500" indent="-571500" algn="l" defTabSz="921632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Ведется мониторинг разработки ключевых НТД на площадке Росстандарта </a:t>
            </a:r>
          </a:p>
          <a:p>
            <a:pPr marL="571500" indent="-571500" algn="l" defTabSz="921632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Получены пояснительные записки к заявкам НИОКР на 2023 г. (контроль дальнейших разработок НТД)</a:t>
            </a:r>
          </a:p>
          <a:p>
            <a:pPr marL="571500" indent="-571500" algn="l" defTabSz="921632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highlight>
                  <a:srgbClr val="FFFFFF"/>
                </a:highlight>
                <a:latin typeface="DINPro-Light" panose="02000504040000020003" pitchFamily="50" charset="0"/>
                <a:cs typeface="Arial" panose="020B0604020202020204" pitchFamily="34" charset="0"/>
              </a:rPr>
              <a:t>Положение о ПК 20 с перечнем закрепляемых НТД направлено в ТК 465 на </a:t>
            </a: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утверждение</a:t>
            </a:r>
          </a:p>
          <a:p>
            <a:pPr marL="571500" indent="-571500" algn="l" defTabSz="921632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В ПК 20 поступает 100% инициатив по разработке НТД в сфере металлоконструкций</a:t>
            </a:r>
          </a:p>
          <a:p>
            <a:pPr marL="571500" indent="-571500" algn="l" defTabSz="921632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С января 2022 г. в ПК 20 рассмотрено 35 нормативных документов в сфере металлоконструкций:</a:t>
            </a:r>
          </a:p>
          <a:p>
            <a:pPr algn="l" defTabSz="921632" fontAlgn="base">
              <a:buClr>
                <a:srgbClr val="BE145A"/>
              </a:buClr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     - 13 ГОСТов</a:t>
            </a:r>
          </a:p>
          <a:p>
            <a:pPr algn="l" defTabSz="921632" fontAlgn="base">
              <a:buClr>
                <a:srgbClr val="BE145A"/>
              </a:buClr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     - 22 свода правил  </a:t>
            </a:r>
          </a:p>
          <a:p>
            <a:pPr marL="571500" indent="-571500" algn="l" defTabSz="921632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endParaRPr lang="ru-RU" sz="3600" b="0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algn="l" defTabSz="1296091" fontAlgn="base">
              <a:buClr>
                <a:srgbClr val="BE145A"/>
              </a:buClr>
            </a:pPr>
            <a:endParaRPr lang="ru-RU" sz="3094" b="0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21CA2F-C7C2-F874-74F4-68519EC95507}"/>
              </a:ext>
            </a:extLst>
          </p:cNvPr>
          <p:cNvSpPr txBox="1"/>
          <p:nvPr/>
        </p:nvSpPr>
        <p:spPr>
          <a:xfrm>
            <a:off x="2779809" y="360833"/>
            <a:ext cx="19613859" cy="87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 defTabSz="1296091" fontAlgn="base">
              <a:buClr>
                <a:srgbClr val="BE145A"/>
              </a:buClr>
            </a:pPr>
            <a:r>
              <a:rPr lang="ru-RU" sz="4800" dirty="0">
                <a:solidFill>
                  <a:srgbClr val="CC487E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ПК 20 «Металлические конструкции ТК 465 «Строительство»</a:t>
            </a:r>
            <a:endParaRPr lang="en-US" sz="4800" dirty="0">
              <a:solidFill>
                <a:srgbClr val="CC487E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FE27FC-87BE-CD02-2802-AA0A0B330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18" y="10722346"/>
            <a:ext cx="2171395" cy="1371600"/>
          </a:xfrm>
          <a:prstGeom prst="rect">
            <a:avLst/>
          </a:prstGeom>
        </p:spPr>
      </p:pic>
      <p:sp>
        <p:nvSpPr>
          <p:cNvPr id="30" name="Номер слайда">
            <a:extLst>
              <a:ext uri="{FF2B5EF4-FFF2-40B4-BE49-F238E27FC236}">
                <a16:creationId xmlns:a16="http://schemas.microsoft.com/office/drawing/2014/main" id="{63639680-B288-31DF-0CAF-44F8A309320F}"/>
              </a:ext>
            </a:extLst>
          </p:cNvPr>
          <p:cNvSpPr txBox="1">
            <a:spLocks/>
          </p:cNvSpPr>
          <p:nvPr/>
        </p:nvSpPr>
        <p:spPr>
          <a:xfrm>
            <a:off x="856881" y="12488862"/>
            <a:ext cx="248388" cy="3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AE85E3-2B1A-1F18-6FB7-C2E6CBD3F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797" y="10344672"/>
            <a:ext cx="5650666" cy="1706025"/>
          </a:xfrm>
          <a:prstGeom prst="rect">
            <a:avLst/>
          </a:prstGeom>
        </p:spPr>
      </p:pic>
      <p:pic>
        <p:nvPicPr>
          <p:cNvPr id="4" name="Picture 4" descr="https://www.business-class.su/uploads/material/37/52/db/3752dbe4d1f8ce4678ae04ea6fd38e67.jpg">
            <a:extLst>
              <a:ext uri="{FF2B5EF4-FFF2-40B4-BE49-F238E27FC236}">
                <a16:creationId xmlns:a16="http://schemas.microsoft.com/office/drawing/2014/main" id="{23C1509A-1568-AD0D-D09A-1CDEDEDF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45" y="10190826"/>
            <a:ext cx="2434639" cy="24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537E6-FB13-2439-0834-7D1D847EA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0517" y="10272284"/>
            <a:ext cx="2049537" cy="22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607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D83DF1A-12C6-4197-8CEE-27CA6FE362D0}"/>
              </a:ext>
            </a:extLst>
          </p:cNvPr>
          <p:cNvSpPr txBox="1">
            <a:spLocks/>
          </p:cNvSpPr>
          <p:nvPr/>
        </p:nvSpPr>
        <p:spPr>
          <a:xfrm>
            <a:off x="3821777" y="11227842"/>
            <a:ext cx="144336" cy="3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406" dirty="0">
              <a:latin typeface="DINPro-Light" panose="02000504040000020003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BA80E-CDCB-432D-B8CD-F31E74298ACA}"/>
              </a:ext>
            </a:extLst>
          </p:cNvPr>
          <p:cNvSpPr txBox="1"/>
          <p:nvPr/>
        </p:nvSpPr>
        <p:spPr>
          <a:xfrm>
            <a:off x="798475" y="2350039"/>
            <a:ext cx="23186576" cy="4602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 defTabSz="1296091" fontAlgn="base">
              <a:buClr>
                <a:srgbClr val="BE145A"/>
              </a:buClr>
            </a:pPr>
            <a:r>
              <a:rPr lang="ru-RU" sz="450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Снятие ограничений на применение ЛСТК в Приказе Минстроя России </a:t>
            </a:r>
            <a:br>
              <a:rPr lang="ru-RU" sz="450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</a:br>
            <a:r>
              <a:rPr lang="ru-RU" sz="450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от 31.01.2019 № 65/пр</a:t>
            </a:r>
            <a:br>
              <a:rPr lang="ru-RU" sz="4500" b="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</a:br>
            <a:endParaRPr lang="ru-RU" sz="4500" b="0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marL="482220" indent="-48222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Усилиями АРСС и участников рынка (Комитет РСПП по промышленной политике и техническому регулированию) отменен Приказ, устанавливавший ограничение на применение ЛСТК в программе по переселению граждан из аварийного жилищного фонда</a:t>
            </a:r>
            <a:b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</a:br>
            <a:endParaRPr lang="ru-RU" sz="3094" b="0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  <a:p>
            <a:pPr marL="482220" indent="-48222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Утвержден Приказ Минстроя России от 11.11.2021 № 817/пр с изменениями от </a:t>
            </a:r>
            <a:r>
              <a:rPr lang="ru-RU" sz="3094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22.05.2022</a:t>
            </a:r>
            <a: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, допускающий применение ЛСТК</a:t>
            </a:r>
            <a:endParaRPr lang="en-US" sz="4500" b="0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FB981A-FE8C-25BE-FDD0-6DDA7C83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85" y="7477631"/>
            <a:ext cx="8002447" cy="56378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3A560F-5EE0-9F19-E71B-A3859608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419" y="7689696"/>
            <a:ext cx="2598902" cy="52137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995DCD-00A0-D69B-2AA2-445C76DF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7893" y="11110281"/>
            <a:ext cx="5988191" cy="17281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90E2C9-8581-E872-812C-E607D3DA0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7893" y="7700882"/>
            <a:ext cx="5988191" cy="3442875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A5652C40-01BB-D5CD-7DDE-B2A3D2546A2A}"/>
              </a:ext>
            </a:extLst>
          </p:cNvPr>
          <p:cNvSpPr/>
          <p:nvPr/>
        </p:nvSpPr>
        <p:spPr>
          <a:xfrm>
            <a:off x="15072320" y="11322496"/>
            <a:ext cx="7006241" cy="1476000"/>
          </a:xfrm>
          <a:prstGeom prst="ellipse">
            <a:avLst/>
          </a:prstGeom>
          <a:noFill/>
          <a:ln w="28575" cap="flat">
            <a:solidFill>
              <a:srgbClr val="BE14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60"/>
            <a:endParaRPr lang="ru-RU" sz="3094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21CA2F-C7C2-F874-74F4-68519EC95507}"/>
              </a:ext>
            </a:extLst>
          </p:cNvPr>
          <p:cNvSpPr txBox="1"/>
          <p:nvPr/>
        </p:nvSpPr>
        <p:spPr>
          <a:xfrm>
            <a:off x="4387452" y="846463"/>
            <a:ext cx="19613859" cy="87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/>
            <a:r>
              <a:rPr lang="ru-RU" sz="4781" b="0" dirty="0">
                <a:solidFill>
                  <a:srgbClr val="BE145A"/>
                </a:solidFill>
                <a:latin typeface="DINPro-Light"/>
              </a:rPr>
              <a:t>Ключевые задачи и приоритетные направления деятельности АРСС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FE27FC-87BE-CD02-2802-AA0A0B330B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9" y="881336"/>
            <a:ext cx="2171395" cy="13716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1E1503B-1207-8DA7-EB54-9E7186BF0115}"/>
              </a:ext>
            </a:extLst>
          </p:cNvPr>
          <p:cNvSpPr/>
          <p:nvPr/>
        </p:nvSpPr>
        <p:spPr>
          <a:xfrm>
            <a:off x="16911069" y="11678716"/>
            <a:ext cx="4745015" cy="235915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923DDD8-5ECB-1292-990A-BF4C368A6B05}"/>
              </a:ext>
            </a:extLst>
          </p:cNvPr>
          <p:cNvSpPr/>
          <p:nvPr/>
        </p:nvSpPr>
        <p:spPr>
          <a:xfrm>
            <a:off x="15768169" y="11862512"/>
            <a:ext cx="5668732" cy="468096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78E50A9-753B-C0AD-7A67-18CB725CE212}"/>
              </a:ext>
            </a:extLst>
          </p:cNvPr>
          <p:cNvSpPr/>
          <p:nvPr/>
        </p:nvSpPr>
        <p:spPr>
          <a:xfrm>
            <a:off x="15579115" y="12156224"/>
            <a:ext cx="1360596" cy="468096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Номер слайда">
            <a:extLst>
              <a:ext uri="{FF2B5EF4-FFF2-40B4-BE49-F238E27FC236}">
                <a16:creationId xmlns:a16="http://schemas.microsoft.com/office/drawing/2014/main" id="{63639680-B288-31DF-0CAF-44F8A309320F}"/>
              </a:ext>
            </a:extLst>
          </p:cNvPr>
          <p:cNvSpPr txBox="1">
            <a:spLocks/>
          </p:cNvSpPr>
          <p:nvPr/>
        </p:nvSpPr>
        <p:spPr>
          <a:xfrm>
            <a:off x="856881" y="12488862"/>
            <a:ext cx="248388" cy="3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792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D83DF1A-12C6-4197-8CEE-27CA6FE362D0}"/>
              </a:ext>
            </a:extLst>
          </p:cNvPr>
          <p:cNvSpPr txBox="1">
            <a:spLocks/>
          </p:cNvSpPr>
          <p:nvPr/>
        </p:nvSpPr>
        <p:spPr>
          <a:xfrm>
            <a:off x="3784663" y="12031200"/>
            <a:ext cx="144336" cy="3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406" dirty="0">
              <a:latin typeface="DINPro-Light" panose="02000504040000020003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7BA80E-CDCB-432D-B8CD-F31E74298ACA}"/>
              </a:ext>
            </a:extLst>
          </p:cNvPr>
          <p:cNvSpPr txBox="1"/>
          <p:nvPr/>
        </p:nvSpPr>
        <p:spPr>
          <a:xfrm>
            <a:off x="526705" y="316206"/>
            <a:ext cx="23978664" cy="5987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 defTabSz="1296091" fontAlgn="base">
              <a:buClr>
                <a:srgbClr val="BE145A"/>
              </a:buClr>
            </a:pPr>
            <a:r>
              <a:rPr lang="ru-RU" sz="450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План мероприятий по расширению области применения стали </a:t>
            </a:r>
          </a:p>
          <a:p>
            <a:pPr algn="l" defTabSz="1296091" fontAlgn="base">
              <a:buClr>
                <a:srgbClr val="BE145A"/>
              </a:buClr>
            </a:pPr>
            <a:r>
              <a:rPr lang="ru-RU" sz="450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в строительстве</a:t>
            </a:r>
          </a:p>
          <a:p>
            <a:pPr algn="l" defTabSz="1296091" fontAlgn="base">
              <a:buClr>
                <a:srgbClr val="BE145A"/>
              </a:buClr>
            </a:pPr>
            <a:endParaRPr lang="ru-RU" sz="4500" b="0" dirty="0">
              <a:solidFill>
                <a:srgbClr val="CC487E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algn="l" defTabSz="1296091" fontAlgn="base">
              <a:buClr>
                <a:srgbClr val="BE145A"/>
              </a:buClr>
            </a:pPr>
            <a:r>
              <a:rPr lang="ru-RU" sz="4500" b="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Направления:</a:t>
            </a:r>
            <a:endParaRPr lang="ru-RU" sz="4500" b="0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marL="482220" indent="-48222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Снятие нормативных барьеров и дальнейшее развитие НТД</a:t>
            </a:r>
          </a:p>
          <a:p>
            <a:pPr marL="482220" indent="-48222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Разработка и реализация типовых проектов</a:t>
            </a:r>
          </a:p>
          <a:p>
            <a:pPr marL="482220" indent="-48222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Разработка программы строительства зданий на стальном каркасе</a:t>
            </a:r>
          </a:p>
          <a:p>
            <a:pPr marL="482220" indent="-48222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Снятие административных барьеров</a:t>
            </a:r>
          </a:p>
          <a:p>
            <a:pPr marL="482220" indent="-48222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  <a:t>Внедрение финансовых мер по стимулированию применения металла в строительстве</a:t>
            </a:r>
            <a:br>
              <a:rPr lang="ru-RU" sz="3094" b="0" dirty="0">
                <a:solidFill>
                  <a:schemeClr val="tx1"/>
                </a:solidFill>
                <a:latin typeface="DINPro-Light" panose="02000504040000020003" pitchFamily="50" charset="0"/>
                <a:cs typeface="Arial" panose="020B0604020202020204" pitchFamily="34" charset="0"/>
              </a:rPr>
            </a:br>
            <a:endParaRPr lang="en-US" sz="4500" b="0" dirty="0">
              <a:solidFill>
                <a:schemeClr val="tx1"/>
              </a:solidFill>
              <a:latin typeface="DINPro-Light" panose="02000504040000020003" pitchFamily="50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ACAF41AA-52E1-4E91-8938-CAA708609C2B}"/>
              </a:ext>
            </a:extLst>
          </p:cNvPr>
          <p:cNvSpPr txBox="1">
            <a:spLocks/>
          </p:cNvSpPr>
          <p:nvPr/>
        </p:nvSpPr>
        <p:spPr>
          <a:xfrm>
            <a:off x="3188908" y="13318891"/>
            <a:ext cx="235643" cy="3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z="1406"/>
              <a:pPr/>
              <a:t>8</a:t>
            </a:fld>
            <a:endParaRPr lang="ru-RU" sz="140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E8458C-9887-0127-D0C9-AFAE34C75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96" y="5597097"/>
            <a:ext cx="10949717" cy="74378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F34415-EFDC-62EC-5ED2-C7809222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0447" y="6209928"/>
            <a:ext cx="8662523" cy="22638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D4B0CC-5DF8-35AC-34F4-828B625B5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0446" y="8454501"/>
            <a:ext cx="8662523" cy="30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70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ACAF41AA-52E1-4E91-8938-CAA708609C2B}"/>
              </a:ext>
            </a:extLst>
          </p:cNvPr>
          <p:cNvSpPr txBox="1">
            <a:spLocks/>
          </p:cNvSpPr>
          <p:nvPr/>
        </p:nvSpPr>
        <p:spPr>
          <a:xfrm>
            <a:off x="3234561" y="13318891"/>
            <a:ext cx="144336" cy="36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406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E3083A-120B-064D-356E-1E662A50F4B4}"/>
              </a:ext>
            </a:extLst>
          </p:cNvPr>
          <p:cNvSpPr txBox="1"/>
          <p:nvPr/>
        </p:nvSpPr>
        <p:spPr>
          <a:xfrm>
            <a:off x="440369" y="397109"/>
            <a:ext cx="23380923" cy="1618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/>
            <a:r>
              <a:rPr lang="ru-RU" sz="480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План мероприятий по расширению области применения стали в строительстве</a:t>
            </a:r>
          </a:p>
          <a:p>
            <a:pPr algn="l"/>
            <a:endParaRPr lang="ru-RU" sz="4781" b="0" dirty="0">
              <a:solidFill>
                <a:srgbClr val="BE145A"/>
              </a:solidFill>
              <a:latin typeface="DINPro-Light"/>
            </a:endParaRPr>
          </a:p>
        </p:txBody>
      </p:sp>
      <p:sp>
        <p:nvSpPr>
          <p:cNvPr id="38" name="Номер слайда">
            <a:extLst>
              <a:ext uri="{FF2B5EF4-FFF2-40B4-BE49-F238E27FC236}">
                <a16:creationId xmlns:a16="http://schemas.microsoft.com/office/drawing/2014/main" id="{0EAE3DEF-64FD-1685-E943-E9DD1A5F497F}"/>
              </a:ext>
            </a:extLst>
          </p:cNvPr>
          <p:cNvSpPr txBox="1">
            <a:spLocks/>
          </p:cNvSpPr>
          <p:nvPr/>
        </p:nvSpPr>
        <p:spPr>
          <a:xfrm>
            <a:off x="856881" y="12488862"/>
            <a:ext cx="248388" cy="3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C50378-42CE-F131-926F-E0170DF88651}"/>
              </a:ext>
            </a:extLst>
          </p:cNvPr>
          <p:cNvSpPr txBox="1"/>
          <p:nvPr/>
        </p:nvSpPr>
        <p:spPr>
          <a:xfrm>
            <a:off x="440369" y="1817664"/>
            <a:ext cx="23258584" cy="112242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l"/>
            <a:r>
              <a:rPr lang="ru-RU" sz="3600" dirty="0">
                <a:solidFill>
                  <a:srgbClr val="CC487E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При поддержке РСПП 10.06.2022 г. И.Э. Файзуллиным утвержден План мероприятий по расширению области применения стали в строительстве</a:t>
            </a:r>
          </a:p>
          <a:p>
            <a:pPr algn="l"/>
            <a:endParaRPr lang="ru-RU" sz="3600" dirty="0">
              <a:solidFill>
                <a:srgbClr val="CC487E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Предложения АРСС для эффективной реализации Плана мероприятий</a:t>
            </a: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Создание рабочей группы под эгидой Минстроя России и РСПП по увеличению применения стали </a:t>
            </a:r>
            <a:b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</a:b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в строительстве (участники рынка + девелоперы + региональные власти)</a:t>
            </a: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endParaRPr lang="ru-RU" sz="3600" b="0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Определение приоритетных сегментов строительства для дальнейшей постановки задач по безусловному выполнению планов по возведению 20-30% зданий и сооружений на стальном каркасе</a:t>
            </a: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endParaRPr lang="ru-RU" sz="3600" b="0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Разработка типовых проектов для повторного применения. Определение источников финансирования с возможным привлечением федерального бюджета</a:t>
            </a: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endParaRPr lang="ru-RU" sz="3600" b="0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Дальнейшее совершенствование и оптимизация НТД</a:t>
            </a:r>
          </a:p>
          <a:p>
            <a:pPr algn="l" defTabSz="1296091" fontAlgn="base">
              <a:buClr>
                <a:srgbClr val="BE145A"/>
              </a:buClr>
            </a:pPr>
            <a:endParaRPr lang="ru-RU" sz="3600" b="0" dirty="0">
              <a:solidFill>
                <a:schemeClr val="tx1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Разработка финансовых мер, включая льготное ипотечное кредитование для конечного потребителя и преференции для девелоперов/застройщиков при использовании стальных конструкций </a:t>
            </a:r>
            <a:b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</a:br>
            <a:r>
              <a:rPr lang="ru-RU" sz="3600" b="0" dirty="0">
                <a:solidFill>
                  <a:schemeClr val="tx1"/>
                </a:solidFill>
                <a:latin typeface="DINPro-Light" panose="02000504040000020003" pitchFamily="50" charset="0"/>
                <a:cs typeface="DIN Pro Light" panose="020B0504020101010102" pitchFamily="34" charset="0"/>
              </a:rPr>
              <a:t>в строительстве</a:t>
            </a:r>
          </a:p>
          <a:p>
            <a:pPr marL="685800" indent="-685800" algn="l" defTabSz="1296091" fontAlgn="base">
              <a:buClr>
                <a:srgbClr val="BE145A"/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CC487E"/>
              </a:solidFill>
              <a:latin typeface="DINPro-Light" panose="02000504040000020003" pitchFamily="50" charset="0"/>
              <a:cs typeface="DIN Pro Light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872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37679</TotalTime>
  <Words>872</Words>
  <Application>Microsoft Office PowerPoint</Application>
  <PresentationFormat>Произвольный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Bahnschrift Condensed</vt:lpstr>
      <vt:lpstr>DIN Pro Light</vt:lpstr>
      <vt:lpstr>DINPro-Light</vt:lpstr>
      <vt:lpstr>DINPro-Medium</vt:lpstr>
      <vt:lpstr>DINPro-Regular</vt:lpstr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 Древцова</dc:creator>
  <cp:lastModifiedBy>Евгений Антропов</cp:lastModifiedBy>
  <cp:revision>82</cp:revision>
  <dcterms:modified xsi:type="dcterms:W3CDTF">2022-12-01T09:19:45Z</dcterms:modified>
</cp:coreProperties>
</file>