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9" r:id="rId2"/>
    <p:sldMasterId id="2147483772" r:id="rId3"/>
    <p:sldMasterId id="2147483791" r:id="rId4"/>
  </p:sldMasterIdLst>
  <p:notesMasterIdLst>
    <p:notesMasterId r:id="rId16"/>
  </p:notesMasterIdLst>
  <p:handoutMasterIdLst>
    <p:handoutMasterId r:id="rId17"/>
  </p:handoutMasterIdLst>
  <p:sldIdLst>
    <p:sldId id="791" r:id="rId5"/>
    <p:sldId id="792" r:id="rId6"/>
    <p:sldId id="794" r:id="rId7"/>
    <p:sldId id="784" r:id="rId8"/>
    <p:sldId id="783" r:id="rId9"/>
    <p:sldId id="789" r:id="rId10"/>
    <p:sldId id="796" r:id="rId11"/>
    <p:sldId id="799" r:id="rId12"/>
    <p:sldId id="797" r:id="rId13"/>
    <p:sldId id="798" r:id="rId14"/>
    <p:sldId id="795" r:id="rId15"/>
  </p:sldIdLst>
  <p:sldSz cx="9906000" cy="6858000" type="A4"/>
  <p:notesSz cx="6797675" cy="9926638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ерич Виталий Васильевич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2ABAE"/>
    <a:srgbClr val="00CC66"/>
    <a:srgbClr val="00079C"/>
    <a:srgbClr val="0449E2"/>
    <a:srgbClr val="E7E7E9"/>
    <a:srgbClr val="FAF8FA"/>
    <a:srgbClr val="4F81BD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 autoAdjust="0"/>
    <p:restoredTop sz="78256" autoAdjust="0"/>
  </p:normalViewPr>
  <p:slideViewPr>
    <p:cSldViewPr>
      <p:cViewPr varScale="1">
        <p:scale>
          <a:sx n="107" d="100"/>
          <a:sy n="107" d="100"/>
        </p:scale>
        <p:origin x="-1404" y="-90"/>
      </p:cViewPr>
      <p:guideLst>
        <p:guide orient="horz" pos="527"/>
        <p:guide orient="horz" pos="2296"/>
        <p:guide orient="horz" pos="3884"/>
        <p:guide orient="horz" pos="709"/>
        <p:guide pos="6023"/>
        <p:guide pos="217"/>
        <p:guide pos="3120"/>
        <p:guide pos="3211"/>
        <p:guide pos="6036"/>
      </p:guideLst>
    </p:cSldViewPr>
  </p:slideViewPr>
  <p:outlineViewPr>
    <p:cViewPr>
      <p:scale>
        <a:sx n="33" d="100"/>
        <a:sy n="33" d="100"/>
      </p:scale>
      <p:origin x="0" y="-1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12"/>
    </p:cViewPr>
  </p:sorterViewPr>
  <p:notesViewPr>
    <p:cSldViewPr>
      <p:cViewPr varScale="1">
        <p:scale>
          <a:sx n="61" d="100"/>
          <a:sy n="61" d="100"/>
        </p:scale>
        <p:origin x="3254" y="67"/>
      </p:cViewPr>
      <p:guideLst>
        <p:guide orient="horz" pos="3127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defTabSz="95700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 defTabSz="95700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defTabSz="95700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4188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FF0B26D-72C1-4F6B-AAC4-5A5FB841B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defTabSz="95700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 defTabSz="95700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774700"/>
            <a:ext cx="5410200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3450"/>
            <a:ext cx="4984750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defTabSz="95700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4188"/>
            <a:ext cx="294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E1ABD4D-6202-4EEC-B5EE-3FD989C19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17DDD-F40F-41AD-AF1F-55A5696A309E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CDBA91-D03D-460C-AED5-9373CB62A21F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D957F-3F37-49CD-B472-AB0E344E06D3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32009C-3435-4DEC-970A-B7C8129599A6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75B5AF-261C-4689-BB02-94FE68133324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412B09-E271-4B4B-81E1-E859DB7B78A3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4D7E9545-2B51-4C7D-825F-607F1F93E801}" type="slidenum"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defTabSz="914400"/>
              <a:t>7</a:t>
            </a:fld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E16369-D523-4173-94F9-FA1723A695AE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1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361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17" descr="Present_kursiv3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1E1F40E7-5057-4626-993D-81BBDCD1848F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  <p:pic>
        <p:nvPicPr>
          <p:cNvPr id="8" name="Рисунок 6" descr="logo_tecirus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11338" y="6321425"/>
            <a:ext cx="1341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6A54-2525-434D-8E14-D89FDC32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3CF8-AADF-4FAA-B5D0-B8066682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5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80" y="27465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3856-9930-42A2-AD0B-CACDB164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5409" name="Слайд think-cell" r:id="rId5" imgW="360" imgH="360" progId="">
              <p:embed/>
            </p:oleObj>
          </a:graphicData>
        </a:graphic>
      </p:graphicFrame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17" descr="Present_kursiv3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7B16E3D-D91E-419D-8DBD-A15E935AF2A6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  <p:sp>
        <p:nvSpPr>
          <p:cNvPr id="21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9180" y="1089026"/>
            <a:ext cx="2690595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8231" y="3582595"/>
            <a:ext cx="20412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59961" y="3582595"/>
            <a:ext cx="2050752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9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98893" y="3582595"/>
            <a:ext cx="20448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0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36575" y="3582595"/>
            <a:ext cx="20412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4E5F-E181-4738-AB40-176D5160B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6433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17" descr="Present_kursiv3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57CA138-07C3-4EEE-91E3-320BD93DAA7A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  <p:pic>
        <p:nvPicPr>
          <p:cNvPr id="8" name="Рисунок 6" descr="logo_tecirus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11338" y="6321425"/>
            <a:ext cx="1341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FEEE-B9FE-4656-BE9C-4599B5C8C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5FB2-10CE-49D9-AFFE-D2658234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7457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17" descr="Present_kursiv3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EA683609-CD14-44DC-A3BF-8094B05EC3D7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  <p:pic>
        <p:nvPicPr>
          <p:cNvPr id="8" name="Рисунок 6" descr="logo_tecirus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11338" y="6273800"/>
            <a:ext cx="15732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17BA-D4E5-4633-A33F-CB46081AD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7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4C07-D78A-4B44-90EF-AC28C878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5" indent="0">
              <a:buNone/>
              <a:defRPr sz="2000" b="1"/>
            </a:lvl2pPr>
            <a:lvl3pPr marL="914469" indent="0">
              <a:buNone/>
              <a:defRPr sz="1800" b="1"/>
            </a:lvl3pPr>
            <a:lvl4pPr marL="1371702" indent="0">
              <a:buNone/>
              <a:defRPr sz="1600" b="1"/>
            </a:lvl4pPr>
            <a:lvl5pPr marL="1828938" indent="0">
              <a:buNone/>
              <a:defRPr sz="1600" b="1"/>
            </a:lvl5pPr>
            <a:lvl6pPr marL="2286171" indent="0">
              <a:buNone/>
              <a:defRPr sz="1600" b="1"/>
            </a:lvl6pPr>
            <a:lvl7pPr marL="2743405" indent="0">
              <a:buNone/>
              <a:defRPr sz="1600" b="1"/>
            </a:lvl7pPr>
            <a:lvl8pPr marL="3200640" indent="0">
              <a:buNone/>
              <a:defRPr sz="1600" b="1"/>
            </a:lvl8pPr>
            <a:lvl9pPr marL="3657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5" indent="0">
              <a:buNone/>
              <a:defRPr sz="2000" b="1"/>
            </a:lvl2pPr>
            <a:lvl3pPr marL="914469" indent="0">
              <a:buNone/>
              <a:defRPr sz="1800" b="1"/>
            </a:lvl3pPr>
            <a:lvl4pPr marL="1371702" indent="0">
              <a:buNone/>
              <a:defRPr sz="1600" b="1"/>
            </a:lvl4pPr>
            <a:lvl5pPr marL="1828938" indent="0">
              <a:buNone/>
              <a:defRPr sz="1600" b="1"/>
            </a:lvl5pPr>
            <a:lvl6pPr marL="2286171" indent="0">
              <a:buNone/>
              <a:defRPr sz="1600" b="1"/>
            </a:lvl6pPr>
            <a:lvl7pPr marL="2743405" indent="0">
              <a:buNone/>
              <a:defRPr sz="1600" b="1"/>
            </a:lvl7pPr>
            <a:lvl8pPr marL="3200640" indent="0">
              <a:buNone/>
              <a:defRPr sz="1600" b="1"/>
            </a:lvl8pPr>
            <a:lvl9pPr marL="3657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9D7E-14B8-418C-8F2A-FD35AE11F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840C-5F42-404D-8D0F-5841E0817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BEBA-753D-4868-B6D5-06F0D3AE4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194D-6B4C-493B-9B73-8F880BC5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5" indent="0">
              <a:buNone/>
              <a:defRPr sz="1200"/>
            </a:lvl2pPr>
            <a:lvl3pPr marL="914469" indent="0">
              <a:buNone/>
              <a:defRPr sz="1000"/>
            </a:lvl3pPr>
            <a:lvl4pPr marL="1371702" indent="0">
              <a:buNone/>
              <a:defRPr sz="900"/>
            </a:lvl4pPr>
            <a:lvl5pPr marL="1828938" indent="0">
              <a:buNone/>
              <a:defRPr sz="900"/>
            </a:lvl5pPr>
            <a:lvl6pPr marL="2286171" indent="0">
              <a:buNone/>
              <a:defRPr sz="900"/>
            </a:lvl6pPr>
            <a:lvl7pPr marL="2743405" indent="0">
              <a:buNone/>
              <a:defRPr sz="900"/>
            </a:lvl7pPr>
            <a:lvl8pPr marL="3200640" indent="0">
              <a:buNone/>
              <a:defRPr sz="900"/>
            </a:lvl8pPr>
            <a:lvl9pPr marL="3657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7C3A-1E7E-4E1A-B8A1-F5212A7B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5" indent="0">
              <a:buNone/>
              <a:defRPr sz="2800"/>
            </a:lvl2pPr>
            <a:lvl3pPr marL="914469" indent="0">
              <a:buNone/>
              <a:defRPr sz="2400"/>
            </a:lvl3pPr>
            <a:lvl4pPr marL="1371702" indent="0">
              <a:buNone/>
              <a:defRPr sz="2000"/>
            </a:lvl4pPr>
            <a:lvl5pPr marL="1828938" indent="0">
              <a:buNone/>
              <a:defRPr sz="2000"/>
            </a:lvl5pPr>
            <a:lvl6pPr marL="2286171" indent="0">
              <a:buNone/>
              <a:defRPr sz="2000"/>
            </a:lvl6pPr>
            <a:lvl7pPr marL="2743405" indent="0">
              <a:buNone/>
              <a:defRPr sz="2000"/>
            </a:lvl7pPr>
            <a:lvl8pPr marL="3200640" indent="0">
              <a:buNone/>
              <a:defRPr sz="2000"/>
            </a:lvl8pPr>
            <a:lvl9pPr marL="36578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5" indent="0">
              <a:buNone/>
              <a:defRPr sz="1200"/>
            </a:lvl2pPr>
            <a:lvl3pPr marL="914469" indent="0">
              <a:buNone/>
              <a:defRPr sz="1000"/>
            </a:lvl3pPr>
            <a:lvl4pPr marL="1371702" indent="0">
              <a:buNone/>
              <a:defRPr sz="900"/>
            </a:lvl4pPr>
            <a:lvl5pPr marL="1828938" indent="0">
              <a:buNone/>
              <a:defRPr sz="900"/>
            </a:lvl5pPr>
            <a:lvl6pPr marL="2286171" indent="0">
              <a:buNone/>
              <a:defRPr sz="900"/>
            </a:lvl6pPr>
            <a:lvl7pPr marL="2743405" indent="0">
              <a:buNone/>
              <a:defRPr sz="900"/>
            </a:lvl7pPr>
            <a:lvl8pPr marL="3200640" indent="0">
              <a:buNone/>
              <a:defRPr sz="900"/>
            </a:lvl8pPr>
            <a:lvl9pPr marL="3657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3200-CE74-4A37-AE05-8115D0A2C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4924-335E-4F94-9DB4-75C96D1F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5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80" y="27465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EDAD-074E-445C-BD53-D87C4EA6F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8481" name="Слайд think-cell" r:id="rId5" imgW="360" imgH="360" progId="">
              <p:embed/>
            </p:oleObj>
          </a:graphicData>
        </a:graphic>
      </p:graphicFrame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17" descr="Present_kursiv3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D54F7641-CEBD-4840-A9A7-D1F57D9E8647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  <p:sp>
        <p:nvSpPr>
          <p:cNvPr id="21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9180" y="1089026"/>
            <a:ext cx="2690595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8231" y="3582595"/>
            <a:ext cx="20412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59961" y="3582595"/>
            <a:ext cx="2050752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9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98893" y="3582595"/>
            <a:ext cx="20448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0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36575" y="3582595"/>
            <a:ext cx="20412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A98A-9D8A-4110-AE3E-6B0580125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/>
          </p:nvPr>
        </p:nvSpPr>
        <p:spPr>
          <a:xfrm>
            <a:off x="495300" y="5993081"/>
            <a:ext cx="8915400" cy="302896"/>
          </a:xfrm>
          <a:prstGeom prst="rect">
            <a:avLst/>
          </a:prstGeom>
        </p:spPr>
        <p:txBody>
          <a:bodyPr/>
          <a:lstStyle>
            <a:lvl1pPr marL="0" indent="0" algn="ctr" defTabSz="328652">
              <a:lnSpc>
                <a:spcPct val="100000"/>
              </a:lnSpc>
              <a:spcBef>
                <a:spcPts val="0"/>
              </a:spcBef>
              <a:buSzTx/>
              <a:buNone/>
              <a:defRPr sz="1194" spc="-11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495300" y="1771650"/>
            <a:ext cx="8915400" cy="2133600"/>
          </a:xfrm>
          <a:prstGeom prst="rect">
            <a:avLst/>
          </a:prstGeom>
        </p:spPr>
        <p:txBody>
          <a:bodyPr anchor="b"/>
          <a:lstStyle>
            <a:lvl1pPr>
              <a:defRPr sz="5200" spc="-52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95300" y="3783791"/>
            <a:ext cx="8915400" cy="1125297"/>
          </a:xfrm>
          <a:prstGeom prst="rect">
            <a:avLst/>
          </a:prstGeom>
        </p:spPr>
        <p:txBody>
          <a:bodyPr/>
          <a:lstStyle>
            <a:lvl1pPr marL="0" indent="0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185738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371475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557213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742950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B3DCE6AF-B8CB-4593-AD6B-1B303A2D2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9906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495300" y="1771650"/>
            <a:ext cx="8915400" cy="2133600"/>
          </a:xfrm>
          <a:prstGeom prst="rect">
            <a:avLst/>
          </a:prstGeom>
        </p:spPr>
        <p:txBody>
          <a:bodyPr anchor="b"/>
          <a:lstStyle>
            <a:lvl1pPr>
              <a:defRPr sz="5200" spc="-52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95300" y="3784600"/>
            <a:ext cx="8915400" cy="1126056"/>
          </a:xfrm>
          <a:prstGeom prst="rect">
            <a:avLst/>
          </a:prstGeom>
        </p:spPr>
        <p:txBody>
          <a:bodyPr/>
          <a:lstStyle>
            <a:lvl1pPr marL="0" indent="0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185738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371475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557213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742950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z="2438" spc="-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/>
          </p:nvPr>
        </p:nvSpPr>
        <p:spPr>
          <a:xfrm>
            <a:off x="495300" y="5994400"/>
            <a:ext cx="8915401" cy="302896"/>
          </a:xfrm>
          <a:prstGeom prst="rect">
            <a:avLst/>
          </a:prstGeom>
        </p:spPr>
        <p:txBody>
          <a:bodyPr/>
          <a:lstStyle>
            <a:lvl1pPr marL="0" indent="0" algn="ctr" defTabSz="328652">
              <a:lnSpc>
                <a:spcPct val="100000"/>
              </a:lnSpc>
              <a:spcBef>
                <a:spcPts val="0"/>
              </a:spcBef>
              <a:buSzTx/>
              <a:buNone/>
              <a:defRPr sz="1194" spc="-11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3CD5AE-8BD1-4A83-9201-CA17FB17ED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493795" y="2292552"/>
            <a:ext cx="3963919" cy="1270001"/>
          </a:xfrm>
          <a:prstGeom prst="rect">
            <a:avLst/>
          </a:prstGeom>
        </p:spPr>
        <p:txBody>
          <a:bodyPr anchor="b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" name="Изображение"/>
          <p:cNvSpPr>
            <a:spLocks noGrp="1"/>
          </p:cNvSpPr>
          <p:nvPr>
            <p:ph type="pic" idx="21"/>
          </p:nvPr>
        </p:nvSpPr>
        <p:spPr>
          <a:xfrm>
            <a:off x="3771503" y="635000"/>
            <a:ext cx="6805216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95300" y="3508376"/>
            <a:ext cx="3962400" cy="2708275"/>
          </a:xfrm>
          <a:prstGeom prst="rect">
            <a:avLst/>
          </a:prstGeom>
        </p:spPr>
        <p:txBody>
          <a:bodyPr/>
          <a:lstStyle>
            <a:lvl1pPr marL="0" indent="0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pc="-18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185738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pc="-18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371475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pc="-18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557213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pc="-18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742950" algn="ctr" defTabSz="335359">
              <a:lnSpc>
                <a:spcPct val="100000"/>
              </a:lnSpc>
              <a:spcBef>
                <a:spcPts val="0"/>
              </a:spcBef>
              <a:buSzTx/>
              <a:buNone/>
              <a:defRPr spc="-18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D21A-CB29-4723-84E5-81EC4FEDCF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21"/>
          </p:nvPr>
        </p:nvSpPr>
        <p:spPr>
          <a:xfrm>
            <a:off x="495300" y="1192325"/>
            <a:ext cx="8915401" cy="416307"/>
          </a:xfrm>
          <a:prstGeom prst="rect">
            <a:avLst/>
          </a:prstGeom>
        </p:spPr>
        <p:txBody>
          <a:bodyPr/>
          <a:lstStyle>
            <a:lvl1pPr marL="0" indent="0" algn="ctr" defTabSz="321945">
              <a:lnSpc>
                <a:spcPct val="100000"/>
              </a:lnSpc>
              <a:spcBef>
                <a:spcPts val="0"/>
              </a:spcBef>
              <a:buSzTx/>
              <a:buNone/>
              <a:defRPr sz="1716" spc="-17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CCD5E-2296-47F1-9456-405DD8C349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2006600"/>
            <a:ext cx="8915400" cy="4243574"/>
          </a:xfrm>
          <a:prstGeom prst="rect">
            <a:avLst/>
          </a:prstGeom>
        </p:spPr>
        <p:txBody>
          <a:bodyPr numCol="2" spcCol="255838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F13971DD-8F34-4A2F-A837-7E7E8C03D8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4385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17" descr="Present_kursiv3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9724A9EA-11FA-41A1-9504-E4D75C601796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  <p:pic>
        <p:nvPicPr>
          <p:cNvPr id="8" name="Рисунок 6" descr="logo_tecirus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11338" y="6273800"/>
            <a:ext cx="15732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3D2D-E330-4F1E-A06F-1BF2FED2B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495300" y="387350"/>
            <a:ext cx="3962400" cy="8001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1" name="Изображение"/>
          <p:cNvSpPr>
            <a:spLocks noGrp="1"/>
          </p:cNvSpPr>
          <p:nvPr>
            <p:ph type="pic" idx="21"/>
          </p:nvPr>
        </p:nvSpPr>
        <p:spPr>
          <a:xfrm>
            <a:off x="4953262" y="359294"/>
            <a:ext cx="4457701" cy="61648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22"/>
          </p:nvPr>
        </p:nvSpPr>
        <p:spPr>
          <a:xfrm>
            <a:off x="495300" y="1193800"/>
            <a:ext cx="3964013" cy="416306"/>
          </a:xfrm>
          <a:prstGeom prst="rect">
            <a:avLst/>
          </a:prstGeom>
        </p:spPr>
        <p:txBody>
          <a:bodyPr/>
          <a:lstStyle>
            <a:lvl1pPr marL="0" indent="0" algn="ctr" defTabSz="321945">
              <a:lnSpc>
                <a:spcPct val="100000"/>
              </a:lnSpc>
              <a:spcBef>
                <a:spcPts val="0"/>
              </a:spcBef>
              <a:buSzTx/>
              <a:buNone/>
              <a:defRPr sz="1716" spc="-17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5300" y="2011611"/>
            <a:ext cx="3964013" cy="4192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3"/>
          </p:nvPr>
        </p:nvSpPr>
        <p:spPr>
          <a:xfrm>
            <a:off x="4872038" y="6337300"/>
            <a:ext cx="231775" cy="227013"/>
          </a:xfrm>
        </p:spPr>
        <p:txBody>
          <a:bodyPr/>
          <a:lstStyle>
            <a:lvl1pPr>
              <a:defRPr/>
            </a:lvl1pPr>
          </a:lstStyle>
          <a:p>
            <a:fld id="{A4F09DC2-DAA0-4677-8D67-10EBC234BE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/>
          </p:nvPr>
        </p:nvSpPr>
        <p:spPr>
          <a:xfrm>
            <a:off x="495300" y="1621136"/>
            <a:ext cx="8915400" cy="3302001"/>
          </a:xfrm>
          <a:prstGeom prst="rect">
            <a:avLst/>
          </a:prstGeom>
        </p:spPr>
        <p:txBody>
          <a:bodyPr anchor="ctr"/>
          <a:lstStyle>
            <a:lvl1pPr>
              <a:defRPr sz="5200" spc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A2573002-5DCC-49DC-8545-7191C8971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/>
          </p:nvPr>
        </p:nvSpPr>
        <p:spPr>
          <a:xfrm>
            <a:off x="495300" y="1192325"/>
            <a:ext cx="8915401" cy="416307"/>
          </a:xfrm>
          <a:prstGeom prst="rect">
            <a:avLst/>
          </a:prstGeom>
        </p:spPr>
        <p:txBody>
          <a:bodyPr/>
          <a:lstStyle>
            <a:lvl1pPr marL="0" indent="0" algn="ctr" defTabSz="321945">
              <a:lnSpc>
                <a:spcPct val="100000"/>
              </a:lnSpc>
              <a:spcBef>
                <a:spcPts val="0"/>
              </a:spcBef>
              <a:buSzTx/>
              <a:buNone/>
              <a:defRPr sz="1716" spc="-17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B7D77E3A-5E2D-4B23-AB70-FF7F946DDE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2006600"/>
            <a:ext cx="8915400" cy="4192774"/>
          </a:xfrm>
          <a:prstGeom prst="rect">
            <a:avLst/>
          </a:prstGeom>
        </p:spPr>
        <p:txBody>
          <a:bodyPr/>
          <a:lstStyle>
            <a:lvl1pPr marL="0" indent="0" defTabSz="335359">
              <a:lnSpc>
                <a:spcPct val="100000"/>
              </a:lnSpc>
              <a:buSzTx/>
              <a:buNone/>
              <a:defRPr sz="2763" spc="-55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185738" defTabSz="335359">
              <a:lnSpc>
                <a:spcPct val="100000"/>
              </a:lnSpc>
              <a:buSzTx/>
              <a:buNone/>
              <a:defRPr sz="2763" spc="-55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371475" defTabSz="335359">
              <a:lnSpc>
                <a:spcPct val="100000"/>
              </a:lnSpc>
              <a:buSzTx/>
              <a:buNone/>
              <a:defRPr sz="2763" spc="-55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557213" defTabSz="335359">
              <a:lnSpc>
                <a:spcPct val="100000"/>
              </a:lnSpc>
              <a:buSzTx/>
              <a:buNone/>
              <a:defRPr sz="2763" spc="-55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742950" defTabSz="335359">
              <a:lnSpc>
                <a:spcPct val="100000"/>
              </a:lnSpc>
              <a:buSzTx/>
              <a:buNone/>
              <a:defRPr sz="2763" spc="-55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0" name="Подзаголовок повестки дня"/>
          <p:cNvSpPr txBox="1">
            <a:spLocks noGrp="1"/>
          </p:cNvSpPr>
          <p:nvPr>
            <p:ph type="body" sz="quarter" idx="21"/>
          </p:nvPr>
        </p:nvSpPr>
        <p:spPr>
          <a:xfrm>
            <a:off x="495300" y="1193559"/>
            <a:ext cx="8915401" cy="416307"/>
          </a:xfrm>
          <a:prstGeom prst="rect">
            <a:avLst/>
          </a:prstGeom>
        </p:spPr>
        <p:txBody>
          <a:bodyPr/>
          <a:lstStyle>
            <a:lvl1pPr marL="0" indent="0" algn="ctr" defTabSz="321945">
              <a:lnSpc>
                <a:spcPct val="100000"/>
              </a:lnSpc>
              <a:spcBef>
                <a:spcPts val="0"/>
              </a:spcBef>
              <a:buSzTx/>
              <a:buNone/>
              <a:defRPr sz="1716" spc="-17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A62631A6-2A36-408F-A844-921AE18CA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1625600"/>
            <a:ext cx="8915400" cy="3302000"/>
          </a:xfrm>
          <a:prstGeom prst="rect">
            <a:avLst/>
          </a:prstGeom>
        </p:spPr>
        <p:txBody>
          <a:bodyPr anchor="ctr"/>
          <a:lstStyle>
            <a:lvl1pPr marL="0" indent="0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185738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371475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557213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742950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2FC65-9318-4D6F-9824-11F936BE3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>
            <a:spLocks noGrp="1"/>
          </p:cNvSpPr>
          <p:nvPr>
            <p:ph type="body" sz="quarter" idx="21"/>
          </p:nvPr>
        </p:nvSpPr>
        <p:spPr>
          <a:xfrm>
            <a:off x="495300" y="4231121"/>
            <a:ext cx="8915401" cy="416307"/>
          </a:xfrm>
          <a:prstGeom prst="rect">
            <a:avLst/>
          </a:prstGeom>
        </p:spPr>
        <p:txBody>
          <a:bodyPr/>
          <a:lstStyle>
            <a:lvl1pPr marL="0" indent="0" algn="ctr" defTabSz="321945">
              <a:lnSpc>
                <a:spcPct val="100000"/>
              </a:lnSpc>
              <a:spcBef>
                <a:spcPts val="0"/>
              </a:spcBef>
              <a:buSzTx/>
              <a:buNone/>
              <a:defRPr sz="1716" spc="-17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5300" y="2107242"/>
            <a:ext cx="8915400" cy="2134854"/>
          </a:xfrm>
          <a:prstGeom prst="rect">
            <a:avLst/>
          </a:prstGeom>
        </p:spPr>
        <p:txBody>
          <a:bodyPr anchor="b"/>
          <a:lstStyle>
            <a:lvl1pPr marL="0" indent="0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9100">
                <a:latin typeface="+mn-lt"/>
                <a:ea typeface="+mn-ea"/>
                <a:cs typeface="+mn-cs"/>
                <a:sym typeface="Canela Bold"/>
              </a:defRPr>
            </a:lvl1pPr>
            <a:lvl2pPr marL="0" indent="185738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9100">
                <a:latin typeface="+mn-lt"/>
                <a:ea typeface="+mn-ea"/>
                <a:cs typeface="+mn-cs"/>
                <a:sym typeface="Canela Bold"/>
              </a:defRPr>
            </a:lvl2pPr>
            <a:lvl3pPr marL="0" indent="371475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9100">
                <a:latin typeface="+mn-lt"/>
                <a:ea typeface="+mn-ea"/>
                <a:cs typeface="+mn-cs"/>
                <a:sym typeface="Canela Bold"/>
              </a:defRPr>
            </a:lvl3pPr>
            <a:lvl4pPr marL="0" indent="557213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9100">
                <a:latin typeface="+mn-lt"/>
                <a:ea typeface="+mn-ea"/>
                <a:cs typeface="+mn-cs"/>
                <a:sym typeface="Canela Bold"/>
              </a:defRPr>
            </a:lvl4pPr>
            <a:lvl5pPr marL="0" indent="742950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91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55EC-E233-4EE1-8235-668630AE5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/>
          </p:nvPr>
        </p:nvSpPr>
        <p:spPr>
          <a:xfrm>
            <a:off x="495300" y="5550028"/>
            <a:ext cx="8915401" cy="416307"/>
          </a:xfrm>
          <a:prstGeom prst="rect">
            <a:avLst/>
          </a:prstGeom>
        </p:spPr>
        <p:txBody>
          <a:bodyPr anchor="ctr"/>
          <a:lstStyle>
            <a:lvl1pPr marL="0" indent="0" algn="ctr" defTabSz="321945">
              <a:lnSpc>
                <a:spcPct val="100000"/>
              </a:lnSpc>
              <a:spcBef>
                <a:spcPts val="0"/>
              </a:spcBef>
              <a:buSzTx/>
              <a:buNone/>
              <a:defRPr sz="1716" spc="-17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5300" y="2089151"/>
            <a:ext cx="8915400" cy="2208213"/>
          </a:xfrm>
          <a:prstGeom prst="rect">
            <a:avLst/>
          </a:prstGeom>
        </p:spPr>
        <p:txBody>
          <a:bodyPr anchor="ctr"/>
          <a:lstStyle>
            <a:lvl1pPr marL="0" indent="0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3413">
                <a:latin typeface="+mn-lt"/>
                <a:ea typeface="+mn-ea"/>
                <a:cs typeface="+mn-cs"/>
                <a:sym typeface="Canela Bold"/>
              </a:defRPr>
            </a:lvl1pPr>
            <a:lvl2pPr marL="0" indent="185738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3413">
                <a:latin typeface="+mn-lt"/>
                <a:ea typeface="+mn-ea"/>
                <a:cs typeface="+mn-cs"/>
                <a:sym typeface="Canela Bold"/>
              </a:defRPr>
            </a:lvl2pPr>
            <a:lvl3pPr marL="0" indent="371475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3413">
                <a:latin typeface="+mn-lt"/>
                <a:ea typeface="+mn-ea"/>
                <a:cs typeface="+mn-cs"/>
                <a:sym typeface="Canela Bold"/>
              </a:defRPr>
            </a:lvl3pPr>
            <a:lvl4pPr marL="0" indent="557213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3413">
                <a:latin typeface="+mn-lt"/>
                <a:ea typeface="+mn-ea"/>
                <a:cs typeface="+mn-cs"/>
                <a:sym typeface="Canela Bold"/>
              </a:defRPr>
            </a:lvl4pPr>
            <a:lvl5pPr marL="0" indent="742950" algn="ctr" defTabSz="990600">
              <a:lnSpc>
                <a:spcPct val="80000"/>
              </a:lnSpc>
              <a:spcBef>
                <a:spcPts val="0"/>
              </a:spcBef>
              <a:buSzTx/>
              <a:buNone/>
              <a:defRPr sz="3413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2C35663A-DB9F-47BD-9B01-061091F44B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6396336" y="2790877"/>
            <a:ext cx="2992197" cy="414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6241554" y="635001"/>
            <a:ext cx="3296841" cy="2704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25797" y="635000"/>
            <a:ext cx="6810375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4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183C0246-A681-4153-A6ED-E6F84417E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515938" y="-211667"/>
            <a:ext cx="8874125" cy="7281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nela Text Regular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ABA33ED7-54A5-467D-A43C-A4AFB518A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4872038" y="6337300"/>
            <a:ext cx="230187" cy="227013"/>
          </a:xfrm>
        </p:spPr>
        <p:txBody>
          <a:bodyPr/>
          <a:lstStyle>
            <a:lvl1pPr>
              <a:defRPr/>
            </a:lvl1pPr>
          </a:lstStyle>
          <a:p>
            <a:fld id="{9EA416C0-E1E2-4244-909B-C7FCD5CF9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7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5099-C456-44D5-86F7-3FEAC6AA6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09725" y="274639"/>
            <a:ext cx="6686550" cy="1143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742950">
              <a:lnSpc>
                <a:spcPct val="100000"/>
              </a:lnSpc>
              <a:defRPr sz="3575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09725" y="1600201"/>
            <a:ext cx="6686550" cy="4525963"/>
          </a:xfrm>
          <a:prstGeom prst="rect">
            <a:avLst/>
          </a:prstGeom>
        </p:spPr>
        <p:txBody>
          <a:bodyPr lIns="91439" tIns="91439" rIns="91439" bIns="91439"/>
          <a:lstStyle>
            <a:lvl1pPr marL="278606" indent="-278606" defTabSz="742950">
              <a:lnSpc>
                <a:spcPct val="100000"/>
              </a:lnSpc>
              <a:spcBef>
                <a:spcPts val="609"/>
              </a:spcBef>
              <a:buSzPct val="100000"/>
              <a:buFont typeface="Arial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451076" indent="-265339" defTabSz="742950">
              <a:lnSpc>
                <a:spcPct val="100000"/>
              </a:lnSpc>
              <a:spcBef>
                <a:spcPts val="609"/>
              </a:spcBef>
              <a:buSzPct val="100000"/>
              <a:buFont typeface="Arial"/>
              <a:buChar char="–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619125" indent="-247650" defTabSz="742950">
              <a:lnSpc>
                <a:spcPct val="100000"/>
              </a:lnSpc>
              <a:spcBef>
                <a:spcPts val="609"/>
              </a:spcBef>
              <a:buSzPct val="100000"/>
              <a:buFont typeface="Arial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854393" indent="-297180" defTabSz="742950">
              <a:lnSpc>
                <a:spcPct val="100000"/>
              </a:lnSpc>
              <a:spcBef>
                <a:spcPts val="609"/>
              </a:spcBef>
              <a:buSzPct val="100000"/>
              <a:buFont typeface="Arial"/>
              <a:buChar char="–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1040130" indent="-297180" defTabSz="742950">
              <a:lnSpc>
                <a:spcPct val="100000"/>
              </a:lnSpc>
              <a:spcBef>
                <a:spcPts val="609"/>
              </a:spcBef>
              <a:buSzPct val="100000"/>
              <a:buFont typeface="Arial"/>
              <a:buChar char="»"/>
              <a:defRPr sz="2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7966075" y="6372225"/>
            <a:ext cx="330200" cy="333375"/>
          </a:xfrm>
        </p:spPr>
        <p:txBody>
          <a:bodyPr lIns="91439" tIns="91439" rIns="91439" bIns="91439" anchor="ctr"/>
          <a:lstStyle>
            <a:lvl1pPr algn="r">
              <a:defRPr sz="9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68CD3921-191D-4589-937D-3BB12775E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9180" y="1089028"/>
            <a:ext cx="2690595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>
              <a:sym typeface="Canela Text Regular"/>
            </a:endParaRPr>
          </a:p>
        </p:txBody>
      </p:sp>
      <p:sp>
        <p:nvSpPr>
          <p:cNvPr id="22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8231" y="3582595"/>
            <a:ext cx="20412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>
              <a:sym typeface="Canela Text Regular"/>
            </a:endParaRPr>
          </a:p>
        </p:txBody>
      </p:sp>
      <p:sp>
        <p:nvSpPr>
          <p:cNvPr id="14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59961" y="3582595"/>
            <a:ext cx="2050752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>
              <a:sym typeface="Canela Text Regular"/>
            </a:endParaRPr>
          </a:p>
        </p:txBody>
      </p:sp>
      <p:sp>
        <p:nvSpPr>
          <p:cNvPr id="19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98894" y="3582595"/>
            <a:ext cx="20448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>
              <a:sym typeface="Canela Text Regular"/>
            </a:endParaRPr>
          </a:p>
        </p:txBody>
      </p:sp>
      <p:sp>
        <p:nvSpPr>
          <p:cNvPr id="20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36575" y="3582595"/>
            <a:ext cx="2041200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pPr lvl="0"/>
            <a:endParaRPr lang="ru-RU" noProof="0" dirty="0">
              <a:sym typeface="Canela Text Regular"/>
            </a:endParaRPr>
          </a:p>
        </p:txBody>
      </p:sp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D86279DB-5B5A-46E8-A04D-3590F0E73D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2817" name="Слайд think-cell" r:id="rId4" imgW="360" imgH="360" progId="">
              <p:embed/>
            </p:oleObj>
          </a:graphicData>
        </a:graphic>
      </p:graphicFrame>
      <p:sp>
        <p:nvSpPr>
          <p:cNvPr id="4" name="Slide Number"/>
          <p:cNvSpPr txBox="1">
            <a:spLocks/>
          </p:cNvSpPr>
          <p:nvPr/>
        </p:nvSpPr>
        <p:spPr bwMode="gray">
          <a:xfrm>
            <a:off x="9467850" y="6651625"/>
            <a:ext cx="103188" cy="1031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0" hangingPunct="0">
              <a:defRPr/>
            </a:pPr>
            <a:fld id="{58AA50D5-D214-4313-A298-43F9364560A4}" type="slidenum">
              <a:rPr lang="ru-RU" sz="663" smtClean="0">
                <a:solidFill>
                  <a:schemeClr val="accent6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ru-RU" sz="663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8659813" y="52388"/>
            <a:ext cx="100012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algn="r" defTabSz="989702" eaLnBrk="0" hangingPunct="0">
              <a:defRPr/>
            </a:pPr>
            <a:endParaRPr lang="ru-RU" sz="497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331490" y="399124"/>
            <a:ext cx="8433168" cy="297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3841" name="Слайд think-cell" r:id="rId4" imgW="360" imgH="360" progId="">
              <p:embed/>
            </p:oleObj>
          </a:graphicData>
        </a:graphic>
      </p:graphicFrame>
      <p:sp>
        <p:nvSpPr>
          <p:cNvPr id="4" name="Прямоугольник 6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831013"/>
            <a:ext cx="9906000" cy="26987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lIns="117000" tIns="0" rIns="0" bIns="0" anchor="ctr"/>
          <a:lstStyle/>
          <a:p>
            <a:pPr defTabSz="727472" eaLnBrk="0" hangingPunct="0">
              <a:spcAft>
                <a:spcPts val="488"/>
              </a:spcAft>
              <a:buClr>
                <a:schemeClr val="accent1"/>
              </a:buClr>
              <a:defRPr/>
            </a:pPr>
            <a:endParaRPr lang="ru-RU" sz="130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21675" y="350838"/>
            <a:ext cx="12334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428625" y="849313"/>
            <a:ext cx="9048750" cy="0"/>
            <a:chOff x="395288" y="1060807"/>
            <a:chExt cx="8353425" cy="0"/>
          </a:xfrm>
        </p:grpSpPr>
        <p:cxnSp>
          <p:nvCxnSpPr>
            <p:cNvPr id="7" name="Прямая соединительная линия 9">
              <a:extLst>
                <a:ext uri="{FF2B5EF4-FFF2-40B4-BE49-F238E27FC236}"/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46560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cxnSp>
          <p:nvCxnSpPr>
            <p:cNvPr id="8" name="Прямая соединительная линия 9">
              <a:extLst>
                <a:ext uri="{FF2B5EF4-FFF2-40B4-BE49-F238E27FC236}"/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46560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/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46560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</p:grpSp>
      <p:sp>
        <p:nvSpPr>
          <p:cNvPr id="10" name="TextBox 2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28625" y="6532563"/>
            <a:ext cx="7427913" cy="1254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Slide Number Placeholder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44D1C220-1642-469A-94D3-76274735E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3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EE08-D456-4E55-8D6B-2CB65DA59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53000" cy="3429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29" name="Рисунок 2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3000" y="3429000"/>
            <a:ext cx="4953000" cy="3429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CAAC-6A04-49FF-86F6-DC12EF2C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9820" y="-2840"/>
            <a:ext cx="202618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34" name="Рисунок 3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4953" y="-2839"/>
            <a:ext cx="3198423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31" name="Рисунок 3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0048" y="-2839"/>
            <a:ext cx="3198423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8" name="Рисунок 2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5143" y="-2839"/>
            <a:ext cx="3198423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5" name="Рисунок 2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7833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/>
            </a:extLst>
          </p:cNvPr>
          <p:cNvSpPr/>
          <p:nvPr userDrawn="1"/>
        </p:nvSpPr>
        <p:spPr>
          <a:xfrm>
            <a:off x="428625" y="844550"/>
            <a:ext cx="9048750" cy="9525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727472" eaLnBrk="0" hangingPunct="0">
              <a:spcAft>
                <a:spcPts val="488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ru-RU" sz="975" dirty="0" err="1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/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Title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8" y="465517"/>
            <a:ext cx="7490302" cy="24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E2C4-E222-4F3E-9CF7-E5DE4D94B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3E04-15AC-47F0-B282-BEEDA78F3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(Конф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28625" y="6532563"/>
            <a:ext cx="7427913" cy="1254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52DB-9E93-45F6-891A-A4345BB2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5" indent="0">
              <a:buNone/>
              <a:defRPr sz="2000" b="1"/>
            </a:lvl2pPr>
            <a:lvl3pPr marL="914469" indent="0">
              <a:buNone/>
              <a:defRPr sz="1800" b="1"/>
            </a:lvl3pPr>
            <a:lvl4pPr marL="1371702" indent="0">
              <a:buNone/>
              <a:defRPr sz="1600" b="1"/>
            </a:lvl4pPr>
            <a:lvl5pPr marL="1828938" indent="0">
              <a:buNone/>
              <a:defRPr sz="1600" b="1"/>
            </a:lvl5pPr>
            <a:lvl6pPr marL="2286171" indent="0">
              <a:buNone/>
              <a:defRPr sz="1600" b="1"/>
            </a:lvl6pPr>
            <a:lvl7pPr marL="2743405" indent="0">
              <a:buNone/>
              <a:defRPr sz="1600" b="1"/>
            </a:lvl7pPr>
            <a:lvl8pPr marL="3200640" indent="0">
              <a:buNone/>
              <a:defRPr sz="1600" b="1"/>
            </a:lvl8pPr>
            <a:lvl9pPr marL="3657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5" indent="0">
              <a:buNone/>
              <a:defRPr sz="2000" b="1"/>
            </a:lvl2pPr>
            <a:lvl3pPr marL="914469" indent="0">
              <a:buNone/>
              <a:defRPr sz="1800" b="1"/>
            </a:lvl3pPr>
            <a:lvl4pPr marL="1371702" indent="0">
              <a:buNone/>
              <a:defRPr sz="1600" b="1"/>
            </a:lvl4pPr>
            <a:lvl5pPr marL="1828938" indent="0">
              <a:buNone/>
              <a:defRPr sz="1600" b="1"/>
            </a:lvl5pPr>
            <a:lvl6pPr marL="2286171" indent="0">
              <a:buNone/>
              <a:defRPr sz="1600" b="1"/>
            </a:lvl6pPr>
            <a:lvl7pPr marL="2743405" indent="0">
              <a:buNone/>
              <a:defRPr sz="1600" b="1"/>
            </a:lvl7pPr>
            <a:lvl8pPr marL="3200640" indent="0">
              <a:buNone/>
              <a:defRPr sz="1600" b="1"/>
            </a:lvl8pPr>
            <a:lvl9pPr marL="3657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5DBD-9C1B-4CFE-AAB9-16081EA98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/>
            </a:extLst>
          </p:cNvPr>
          <p:cNvSpPr/>
          <p:nvPr userDrawn="1"/>
        </p:nvSpPr>
        <p:spPr>
          <a:xfrm>
            <a:off x="4116388" y="0"/>
            <a:ext cx="5789612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lIns="438750" tIns="0" rIns="0" bIns="0" anchor="ctr"/>
          <a:lstStyle/>
          <a:p>
            <a:pPr defTabSz="727472" fontAlgn="auto">
              <a:spcBef>
                <a:spcPts val="0"/>
              </a:spcBef>
              <a:spcAft>
                <a:spcPts val="488"/>
              </a:spcAft>
              <a:buClr>
                <a:srgbClr val="DD1E25"/>
              </a:buClr>
              <a:defRPr/>
            </a:pPr>
            <a:endParaRPr lang="ru-RU" sz="13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Полилиния: фигура 8">
            <a:extLst>
              <a:ext uri="{FF2B5EF4-FFF2-40B4-BE49-F238E27FC236}"/>
            </a:extLst>
          </p:cNvPr>
          <p:cNvSpPr/>
          <p:nvPr userDrawn="1"/>
        </p:nvSpPr>
        <p:spPr>
          <a:xfrm>
            <a:off x="4116971" y="1331682"/>
            <a:ext cx="5410368" cy="5526318"/>
          </a:xfrm>
          <a:custGeom>
            <a:avLst/>
            <a:gdLst>
              <a:gd name="connsiteX0" fmla="*/ 0 w 4994186"/>
              <a:gd name="connsiteY0" fmla="*/ 4860492 h 5526318"/>
              <a:gd name="connsiteX1" fmla="*/ 70789 w 4994186"/>
              <a:gd name="connsiteY1" fmla="*/ 4933301 h 5526318"/>
              <a:gd name="connsiteX2" fmla="*/ 483348 w 4994186"/>
              <a:gd name="connsiteY2" fmla="*/ 5316064 h 5526318"/>
              <a:gd name="connsiteX3" fmla="*/ 734622 w 4994186"/>
              <a:gd name="connsiteY3" fmla="*/ 5526318 h 5526318"/>
              <a:gd name="connsiteX4" fmla="*/ 0 w 4994186"/>
              <a:gd name="connsiteY4" fmla="*/ 5526318 h 5526318"/>
              <a:gd name="connsiteX5" fmla="*/ 1449653 w 4994186"/>
              <a:gd name="connsiteY5" fmla="*/ 77941 h 5526318"/>
              <a:gd name="connsiteX6" fmla="*/ 1743029 w 4994186"/>
              <a:gd name="connsiteY6" fmla="*/ 268635 h 5526318"/>
              <a:gd name="connsiteX7" fmla="*/ 2197761 w 4994186"/>
              <a:gd name="connsiteY7" fmla="*/ 1339458 h 5526318"/>
              <a:gd name="connsiteX8" fmla="*/ 2241765 w 4994186"/>
              <a:gd name="connsiteY8" fmla="*/ 2322259 h 5526318"/>
              <a:gd name="connsiteX9" fmla="*/ 672211 w 4994186"/>
              <a:gd name="connsiteY9" fmla="*/ 2644974 h 5526318"/>
              <a:gd name="connsiteX10" fmla="*/ 126945 w 4994186"/>
              <a:gd name="connsiteY10" fmla="*/ 2807018 h 5526318"/>
              <a:gd name="connsiteX11" fmla="*/ 0 w 4994186"/>
              <a:gd name="connsiteY11" fmla="*/ 2850511 h 5526318"/>
              <a:gd name="connsiteX12" fmla="*/ 0 w 4994186"/>
              <a:gd name="connsiteY12" fmla="*/ 394288 h 5526318"/>
              <a:gd name="connsiteX13" fmla="*/ 26785 w 4994186"/>
              <a:gd name="connsiteY13" fmla="*/ 385986 h 5526318"/>
              <a:gd name="connsiteX14" fmla="*/ 1449653 w 4994186"/>
              <a:gd name="connsiteY14" fmla="*/ 77941 h 5526318"/>
              <a:gd name="connsiteX15" fmla="*/ 2637823 w 4994186"/>
              <a:gd name="connsiteY15" fmla="*/ 935 h 5526318"/>
              <a:gd name="connsiteX16" fmla="*/ 3327257 w 4994186"/>
              <a:gd name="connsiteY16" fmla="*/ 19271 h 5526318"/>
              <a:gd name="connsiteX17" fmla="*/ 4515426 w 4994186"/>
              <a:gd name="connsiteY17" fmla="*/ 429994 h 5526318"/>
              <a:gd name="connsiteX18" fmla="*/ 4955484 w 4994186"/>
              <a:gd name="connsiteY18" fmla="*/ 1603495 h 5526318"/>
              <a:gd name="connsiteX19" fmla="*/ 4955484 w 4994186"/>
              <a:gd name="connsiteY19" fmla="*/ 3070371 h 5526318"/>
              <a:gd name="connsiteX20" fmla="*/ 4618104 w 4994186"/>
              <a:gd name="connsiteY20" fmla="*/ 4889293 h 5526318"/>
              <a:gd name="connsiteX21" fmla="*/ 4431901 w 4994186"/>
              <a:gd name="connsiteY21" fmla="*/ 5526318 h 5526318"/>
              <a:gd name="connsiteX22" fmla="*/ 1953004 w 4994186"/>
              <a:gd name="connsiteY22" fmla="*/ 5526318 h 5526318"/>
              <a:gd name="connsiteX23" fmla="*/ 2117085 w 4994186"/>
              <a:gd name="connsiteY23" fmla="*/ 5120329 h 5526318"/>
              <a:gd name="connsiteX24" fmla="*/ 2359120 w 4994186"/>
              <a:gd name="connsiteY24" fmla="*/ 4302545 h 5526318"/>
              <a:gd name="connsiteX25" fmla="*/ 2667162 w 4994186"/>
              <a:gd name="connsiteY25" fmla="*/ 2307594 h 5526318"/>
              <a:gd name="connsiteX26" fmla="*/ 2623157 w 4994186"/>
              <a:gd name="connsiteY26" fmla="*/ 1324788 h 5526318"/>
              <a:gd name="connsiteX27" fmla="*/ 2168426 w 4994186"/>
              <a:gd name="connsiteY27" fmla="*/ 239304 h 5526318"/>
              <a:gd name="connsiteX28" fmla="*/ 1860380 w 4994186"/>
              <a:gd name="connsiteY28" fmla="*/ 48606 h 5526318"/>
              <a:gd name="connsiteX29" fmla="*/ 2637823 w 4994186"/>
              <a:gd name="connsiteY29" fmla="*/ 935 h 5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94186" h="5526318">
                <a:moveTo>
                  <a:pt x="0" y="4860492"/>
                </a:moveTo>
                <a:lnTo>
                  <a:pt x="70789" y="4933301"/>
                </a:lnTo>
                <a:cubicBezTo>
                  <a:pt x="210142" y="5068988"/>
                  <a:pt x="347664" y="5196424"/>
                  <a:pt x="483348" y="5316064"/>
                </a:cubicBezTo>
                <a:lnTo>
                  <a:pt x="734622" y="5526318"/>
                </a:lnTo>
                <a:lnTo>
                  <a:pt x="0" y="5526318"/>
                </a:lnTo>
                <a:close/>
                <a:moveTo>
                  <a:pt x="1449653" y="77941"/>
                </a:moveTo>
                <a:cubicBezTo>
                  <a:pt x="1567004" y="136618"/>
                  <a:pt x="1669682" y="195292"/>
                  <a:pt x="1743029" y="268635"/>
                </a:cubicBezTo>
                <a:cubicBezTo>
                  <a:pt x="2021736" y="518007"/>
                  <a:pt x="2139083" y="928730"/>
                  <a:pt x="2197761" y="1339458"/>
                </a:cubicBezTo>
                <a:cubicBezTo>
                  <a:pt x="2241765" y="1632829"/>
                  <a:pt x="2256434" y="1970210"/>
                  <a:pt x="2241765" y="2322259"/>
                </a:cubicBezTo>
                <a:cubicBezTo>
                  <a:pt x="1772368" y="2366267"/>
                  <a:pt x="1244289" y="2468949"/>
                  <a:pt x="672211" y="2644974"/>
                </a:cubicBezTo>
                <a:cubicBezTo>
                  <a:pt x="481517" y="2696315"/>
                  <a:pt x="299990" y="2750406"/>
                  <a:pt x="126945" y="2807018"/>
                </a:cubicBezTo>
                <a:lnTo>
                  <a:pt x="0" y="2850511"/>
                </a:lnTo>
                <a:lnTo>
                  <a:pt x="0" y="394288"/>
                </a:lnTo>
                <a:lnTo>
                  <a:pt x="26785" y="385986"/>
                </a:lnTo>
                <a:cubicBezTo>
                  <a:pt x="540190" y="239300"/>
                  <a:pt x="1009591" y="136618"/>
                  <a:pt x="1449653" y="77941"/>
                </a:cubicBezTo>
                <a:close/>
                <a:moveTo>
                  <a:pt x="2637823" y="935"/>
                </a:moveTo>
                <a:cubicBezTo>
                  <a:pt x="2883524" y="-2731"/>
                  <a:pt x="3114560" y="4602"/>
                  <a:pt x="3327257" y="19271"/>
                </a:cubicBezTo>
                <a:cubicBezTo>
                  <a:pt x="3781984" y="63279"/>
                  <a:pt x="4251385" y="165957"/>
                  <a:pt x="4515426" y="429994"/>
                </a:cubicBezTo>
                <a:cubicBezTo>
                  <a:pt x="4794129" y="694032"/>
                  <a:pt x="4911480" y="1148763"/>
                  <a:pt x="4955484" y="1603495"/>
                </a:cubicBezTo>
                <a:cubicBezTo>
                  <a:pt x="4999493" y="2028887"/>
                  <a:pt x="5014162" y="2512957"/>
                  <a:pt x="4955484" y="3070371"/>
                </a:cubicBezTo>
                <a:cubicBezTo>
                  <a:pt x="4896811" y="3613115"/>
                  <a:pt x="4794129" y="4214532"/>
                  <a:pt x="4618104" y="4889293"/>
                </a:cubicBezTo>
                <a:lnTo>
                  <a:pt x="4431901" y="5526318"/>
                </a:lnTo>
                <a:lnTo>
                  <a:pt x="1953004" y="5526318"/>
                </a:lnTo>
                <a:lnTo>
                  <a:pt x="2117085" y="5120329"/>
                </a:lnTo>
                <a:cubicBezTo>
                  <a:pt x="2205097" y="4867291"/>
                  <a:pt x="2285777" y="4595921"/>
                  <a:pt x="2359120" y="4302545"/>
                </a:cubicBezTo>
                <a:cubicBezTo>
                  <a:pt x="2549810" y="3554437"/>
                  <a:pt x="2652492" y="2894346"/>
                  <a:pt x="2667162" y="2307594"/>
                </a:cubicBezTo>
                <a:cubicBezTo>
                  <a:pt x="2681831" y="1955544"/>
                  <a:pt x="2667162" y="1618164"/>
                  <a:pt x="2623157" y="1324788"/>
                </a:cubicBezTo>
                <a:cubicBezTo>
                  <a:pt x="2564480" y="899395"/>
                  <a:pt x="2432463" y="488672"/>
                  <a:pt x="2168426" y="239304"/>
                </a:cubicBezTo>
                <a:cubicBezTo>
                  <a:pt x="2080413" y="165957"/>
                  <a:pt x="1977732" y="107284"/>
                  <a:pt x="1860380" y="48606"/>
                </a:cubicBezTo>
                <a:cubicBezTo>
                  <a:pt x="2131750" y="19271"/>
                  <a:pt x="2392121" y="4602"/>
                  <a:pt x="2637823" y="935"/>
                </a:cubicBezTo>
                <a:close/>
              </a:path>
            </a:pathLst>
          </a:custGeom>
          <a:gradFill>
            <a:gsLst>
              <a:gs pos="11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63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11697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7" name="Текст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951" y="55693"/>
            <a:ext cx="3073759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6169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48" y="1106128"/>
            <a:ext cx="4976225" cy="1116578"/>
          </a:xfrm>
        </p:spPr>
        <p:txBody>
          <a:bodyPr>
            <a:noAutofit/>
          </a:bodyPr>
          <a:lstStyle>
            <a:lvl1pPr>
              <a:defRPr kumimoji="0" lang="ru-RU" sz="3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ru-RU" noProof="0" dirty="0"/>
          </a:p>
        </p:txBody>
      </p:sp>
      <p:sp>
        <p:nvSpPr>
          <p:cNvPr id="20" name="Текст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548" y="2394168"/>
            <a:ext cx="4976225" cy="190052"/>
          </a:xfrm>
        </p:spPr>
        <p:txBody>
          <a:bodyPr>
            <a:spAutoFit/>
          </a:bodyPr>
          <a:lstStyle>
            <a:lvl1pPr marL="146250" indent="-146250" algn="l" defTabSz="717965" rtl="0" eaLnBrk="0" fontAlgn="base" hangingPunct="0">
              <a:lnSpc>
                <a:spcPct val="95000"/>
              </a:lnSpc>
              <a:spcBef>
                <a:spcPts val="406"/>
              </a:spcBef>
              <a:spcAft>
                <a:spcPts val="163"/>
              </a:spcAft>
              <a:defRPr lang="ru-RU" sz="13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717965" rtl="0" eaLnBrk="0" fontAlgn="base" hangingPunct="0">
              <a:spcBef>
                <a:spcPts val="406"/>
              </a:spcBef>
              <a:spcAft>
                <a:spcPct val="0"/>
              </a:spcAft>
              <a:defRPr lang="ru-RU" sz="1463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717965" rtl="0" eaLnBrk="0" fontAlgn="base" hangingPunct="0">
              <a:spcBef>
                <a:spcPts val="406"/>
              </a:spcBef>
              <a:spcAft>
                <a:spcPct val="0"/>
              </a:spcAft>
              <a:defRPr lang="ru-RU" sz="1463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717965" rtl="0" eaLnBrk="0" fontAlgn="base" hangingPunct="0">
              <a:spcBef>
                <a:spcPts val="406"/>
              </a:spcBef>
              <a:spcAft>
                <a:spcPct val="0"/>
              </a:spcAft>
              <a:defRPr lang="ru-RU" sz="1463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717965" rtl="0" eaLnBrk="0" fontAlgn="base" hangingPunct="0">
              <a:spcBef>
                <a:spcPts val="406"/>
              </a:spcBef>
              <a:spcAft>
                <a:spcPct val="0"/>
              </a:spcAft>
              <a:defRPr lang="ru-RU" sz="1463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7DAC31-5FCF-4547-9117-E64370B8E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8" y="465517"/>
            <a:ext cx="4978798" cy="24891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5858" y="3"/>
            <a:ext cx="6240144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BF8D-4924-4F77-B185-8B72CCBB7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196975"/>
            <a:ext cx="2222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1196975"/>
            <a:ext cx="2222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59625" y="2055813"/>
            <a:ext cx="812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75663" y="2055813"/>
            <a:ext cx="8112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064375" y="1196975"/>
            <a:ext cx="2222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7">
            <a:extLst>
              <a:ext uri="{FF2B5EF4-FFF2-40B4-BE49-F238E27FC236}"/>
            </a:extLst>
          </p:cNvPr>
          <p:cNvSpPr/>
          <p:nvPr userDrawn="1"/>
        </p:nvSpPr>
        <p:spPr>
          <a:xfrm>
            <a:off x="4060825" y="3140075"/>
            <a:ext cx="5416550" cy="3022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28">
            <a:extLst>
              <a:ext uri="{FF2B5EF4-FFF2-40B4-BE49-F238E27FC236}"/>
            </a:extLst>
          </p:cNvPr>
          <p:cNvSpPr/>
          <p:nvPr userDrawn="1"/>
        </p:nvSpPr>
        <p:spPr>
          <a:xfrm>
            <a:off x="428625" y="3140075"/>
            <a:ext cx="3471863" cy="3022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63" dirty="0">
              <a:solidFill>
                <a:srgbClr val="FFFFFF"/>
              </a:solidFill>
            </a:endParaRPr>
          </a:p>
        </p:txBody>
      </p:sp>
      <p:grpSp>
        <p:nvGrpSpPr>
          <p:cNvPr id="9" name="Группа 29"/>
          <p:cNvGrpSpPr>
            <a:grpSpLocks noChangeAspect="1"/>
          </p:cNvGrpSpPr>
          <p:nvPr userDrawn="1"/>
        </p:nvGrpSpPr>
        <p:grpSpPr bwMode="auto">
          <a:xfrm>
            <a:off x="619125" y="3305175"/>
            <a:ext cx="3090863" cy="2690813"/>
            <a:chOff x="395288" y="3861048"/>
            <a:chExt cx="2207280" cy="1443895"/>
          </a:xfrm>
        </p:grpSpPr>
        <p:grpSp>
          <p:nvGrpSpPr>
            <p:cNvPr id="10" name="Группа 30"/>
            <p:cNvGrpSpPr>
              <a:grpSpLocks/>
            </p:cNvGrpSpPr>
            <p:nvPr userDrawn="1"/>
          </p:nvGrpSpPr>
          <p:grpSpPr bwMode="auto"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15" name="Овал 13">
                <a:extLst>
                  <a:ext uri="{FF2B5EF4-FFF2-40B4-BE49-F238E27FC236}"/>
                </a:extLst>
              </p:cNvPr>
              <p:cNvSpPr/>
              <p:nvPr userDrawn="1"/>
            </p:nvSpPr>
            <p:spPr>
              <a:xfrm>
                <a:off x="1172994" y="5384538"/>
                <a:ext cx="651868" cy="6516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0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168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229</a:t>
                </a:r>
              </a:p>
            </p:txBody>
          </p:sp>
          <p:sp>
            <p:nvSpPr>
              <p:cNvPr id="16" name="Овал 13">
                <a:extLst>
                  <a:ext uri="{FF2B5EF4-FFF2-40B4-BE49-F238E27FC236}"/>
                </a:extLst>
              </p:cNvPr>
              <p:cNvSpPr/>
              <p:nvPr userDrawn="1"/>
            </p:nvSpPr>
            <p:spPr>
              <a:xfrm>
                <a:off x="395288" y="5384538"/>
                <a:ext cx="651868" cy="651670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371475">
                  <a:lnSpc>
                    <a:spcPct val="110000"/>
                  </a:lnSpc>
                  <a:defRPr/>
                </a:pPr>
                <a:r>
                  <a:rPr lang="ru-RU" sz="975" dirty="0"/>
                  <a:t>66</a:t>
                </a:r>
              </a:p>
              <a:p>
                <a:pPr algn="ctr" defTabSz="371475">
                  <a:lnSpc>
                    <a:spcPct val="110000"/>
                  </a:lnSpc>
                  <a:defRPr/>
                </a:pPr>
                <a:r>
                  <a:rPr lang="ru-RU" sz="975" dirty="0"/>
                  <a:t>169</a:t>
                </a:r>
              </a:p>
              <a:p>
                <a:pPr algn="ctr" defTabSz="371475">
                  <a:lnSpc>
                    <a:spcPct val="110000"/>
                  </a:lnSpc>
                  <a:defRPr/>
                </a:pPr>
                <a:r>
                  <a:rPr lang="ru-RU" sz="975" dirty="0"/>
                  <a:t>185</a:t>
                </a:r>
              </a:p>
            </p:txBody>
          </p:sp>
          <p:sp>
            <p:nvSpPr>
              <p:cNvPr id="17" name="Овал 16">
                <a:extLst>
                  <a:ext uri="{FF2B5EF4-FFF2-40B4-BE49-F238E27FC236}"/>
                </a:extLst>
              </p:cNvPr>
              <p:cNvSpPr/>
              <p:nvPr userDrawn="1"/>
            </p:nvSpPr>
            <p:spPr>
              <a:xfrm>
                <a:off x="1950700" y="5384538"/>
                <a:ext cx="651868" cy="65167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186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192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129</a:t>
                </a:r>
              </a:p>
            </p:txBody>
          </p:sp>
        </p:grpSp>
        <p:grpSp>
          <p:nvGrpSpPr>
            <p:cNvPr id="11" name="Группа 31"/>
            <p:cNvGrpSpPr>
              <a:grpSpLocks/>
            </p:cNvGrpSpPr>
            <p:nvPr userDrawn="1"/>
          </p:nvGrpSpPr>
          <p:grpSpPr bwMode="auto"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12" name="Прямоугольник 38">
                <a:extLst>
                  <a:ext uri="{FF2B5EF4-FFF2-40B4-BE49-F238E27FC236}"/>
                </a:extLst>
              </p:cNvPr>
              <p:cNvSpPr/>
              <p:nvPr userDrawn="1"/>
            </p:nvSpPr>
            <p:spPr>
              <a:xfrm>
                <a:off x="1172994" y="3861048"/>
                <a:ext cx="651868" cy="6516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221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30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37</a:t>
                </a:r>
              </a:p>
            </p:txBody>
          </p:sp>
          <p:sp>
            <p:nvSpPr>
              <p:cNvPr id="13" name="Прямоугольник 39">
                <a:extLst>
                  <a:ext uri="{FF2B5EF4-FFF2-40B4-BE49-F238E27FC236}"/>
                </a:extLst>
              </p:cNvPr>
              <p:cNvSpPr/>
              <p:nvPr userDrawn="1"/>
            </p:nvSpPr>
            <p:spPr>
              <a:xfrm>
                <a:off x="395288" y="3861048"/>
                <a:ext cx="651868" cy="65167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lnSpc>
                    <a:spcPct val="120000"/>
                  </a:lnSpc>
                  <a:defRPr/>
                </a:pPr>
                <a:r>
                  <a:rPr lang="ru-RU" sz="975" dirty="0"/>
                  <a:t>0</a:t>
                </a:r>
              </a:p>
              <a:p>
                <a:pPr algn="ctr" eaLnBrk="0" hangingPunct="0">
                  <a:lnSpc>
                    <a:spcPct val="120000"/>
                  </a:lnSpc>
                  <a:defRPr/>
                </a:pPr>
                <a:r>
                  <a:rPr lang="ru-RU" sz="975" dirty="0"/>
                  <a:t>93</a:t>
                </a:r>
              </a:p>
              <a:p>
                <a:pPr algn="ctr" eaLnBrk="0" hangingPunct="0">
                  <a:lnSpc>
                    <a:spcPct val="120000"/>
                  </a:lnSpc>
                  <a:defRPr/>
                </a:pPr>
                <a:r>
                  <a:rPr lang="ru-RU" sz="975" dirty="0"/>
                  <a:t>163</a:t>
                </a:r>
              </a:p>
            </p:txBody>
          </p:sp>
          <p:sp>
            <p:nvSpPr>
              <p:cNvPr id="14" name="Овал 13">
                <a:extLst>
                  <a:ext uri="{FF2B5EF4-FFF2-40B4-BE49-F238E27FC236}"/>
                </a:extLst>
              </p:cNvPr>
              <p:cNvSpPr/>
              <p:nvPr userDrawn="1"/>
            </p:nvSpPr>
            <p:spPr>
              <a:xfrm>
                <a:off x="1950700" y="3861048"/>
                <a:ext cx="651868" cy="65167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153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164</a:t>
                </a:r>
              </a:p>
              <a:p>
                <a:pPr algn="ctr" eaLnBrk="0" hangingPunct="0">
                  <a:lnSpc>
                    <a:spcPct val="110000"/>
                  </a:lnSpc>
                  <a:defRPr/>
                </a:pPr>
                <a:r>
                  <a:rPr lang="ru-RU" sz="975" dirty="0"/>
                  <a:t>171</a:t>
                </a:r>
              </a:p>
            </p:txBody>
          </p:sp>
        </p:grpSp>
      </p:grpSp>
      <p:sp>
        <p:nvSpPr>
          <p:cNvPr id="18" name="Прямоугольник 45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251325" y="3305175"/>
            <a:ext cx="5035550" cy="500063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defTabSz="518517">
              <a:defRPr/>
            </a:pPr>
            <a:endParaRPr lang="ru-RU" sz="1950">
              <a:cs typeface="+mn-cs"/>
            </a:endParaRPr>
          </a:p>
        </p:txBody>
      </p:sp>
      <p:sp>
        <p:nvSpPr>
          <p:cNvPr id="19" name="Прямоугольник 4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251325" y="5497513"/>
            <a:ext cx="5035550" cy="500062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defTabSz="518517">
              <a:defRPr/>
            </a:pPr>
            <a:endParaRPr lang="ru-RU" sz="1950">
              <a:cs typeface="+mn-cs"/>
            </a:endParaRPr>
          </a:p>
        </p:txBody>
      </p:sp>
      <p:sp>
        <p:nvSpPr>
          <p:cNvPr id="20" name="Прямоугольник 4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251325" y="4767263"/>
            <a:ext cx="5035550" cy="500062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defTabSz="518517">
              <a:defRPr/>
            </a:pPr>
            <a:endParaRPr lang="ru-RU" sz="1950">
              <a:cs typeface="+mn-cs"/>
            </a:endParaRPr>
          </a:p>
        </p:txBody>
      </p:sp>
      <p:sp>
        <p:nvSpPr>
          <p:cNvPr id="21" name="Прямоугольник 48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251325" y="4035425"/>
            <a:ext cx="5035550" cy="500063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defTabSz="518517">
              <a:defRPr/>
            </a:pPr>
            <a:endParaRPr lang="ru-RU" sz="1950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53C4-1573-4890-96AB-B928EF45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2602-763F-46EB-B4D1-83E41926C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5" indent="0">
              <a:buNone/>
              <a:defRPr sz="1200"/>
            </a:lvl2pPr>
            <a:lvl3pPr marL="914469" indent="0">
              <a:buNone/>
              <a:defRPr sz="1000"/>
            </a:lvl3pPr>
            <a:lvl4pPr marL="1371702" indent="0">
              <a:buNone/>
              <a:defRPr sz="900"/>
            </a:lvl4pPr>
            <a:lvl5pPr marL="1828938" indent="0">
              <a:buNone/>
              <a:defRPr sz="900"/>
            </a:lvl5pPr>
            <a:lvl6pPr marL="2286171" indent="0">
              <a:buNone/>
              <a:defRPr sz="900"/>
            </a:lvl6pPr>
            <a:lvl7pPr marL="2743405" indent="0">
              <a:buNone/>
              <a:defRPr sz="900"/>
            </a:lvl7pPr>
            <a:lvl8pPr marL="3200640" indent="0">
              <a:buNone/>
              <a:defRPr sz="900"/>
            </a:lvl8pPr>
            <a:lvl9pPr marL="3657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5E5C-90AE-4B9F-B802-A4F07F504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5" indent="0">
              <a:buNone/>
              <a:defRPr sz="2800"/>
            </a:lvl2pPr>
            <a:lvl3pPr marL="914469" indent="0">
              <a:buNone/>
              <a:defRPr sz="2400"/>
            </a:lvl3pPr>
            <a:lvl4pPr marL="1371702" indent="0">
              <a:buNone/>
              <a:defRPr sz="2000"/>
            </a:lvl4pPr>
            <a:lvl5pPr marL="1828938" indent="0">
              <a:buNone/>
              <a:defRPr sz="2000"/>
            </a:lvl5pPr>
            <a:lvl6pPr marL="2286171" indent="0">
              <a:buNone/>
              <a:defRPr sz="2000"/>
            </a:lvl6pPr>
            <a:lvl7pPr marL="2743405" indent="0">
              <a:buNone/>
              <a:defRPr sz="2000"/>
            </a:lvl7pPr>
            <a:lvl8pPr marL="3200640" indent="0">
              <a:buNone/>
              <a:defRPr sz="2000"/>
            </a:lvl8pPr>
            <a:lvl9pPr marL="36578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5" indent="0">
              <a:buNone/>
              <a:defRPr sz="1200"/>
            </a:lvl2pPr>
            <a:lvl3pPr marL="914469" indent="0">
              <a:buNone/>
              <a:defRPr sz="1000"/>
            </a:lvl3pPr>
            <a:lvl4pPr marL="1371702" indent="0">
              <a:buNone/>
              <a:defRPr sz="900"/>
            </a:lvl4pPr>
            <a:lvl5pPr marL="1828938" indent="0">
              <a:buNone/>
              <a:defRPr sz="900"/>
            </a:lvl5pPr>
            <a:lvl6pPr marL="2286171" indent="0">
              <a:buNone/>
              <a:defRPr sz="900"/>
            </a:lvl6pPr>
            <a:lvl7pPr marL="2743405" indent="0">
              <a:buNone/>
              <a:defRPr sz="900"/>
            </a:lvl7pPr>
            <a:lvl8pPr marL="3200640" indent="0">
              <a:buNone/>
              <a:defRPr sz="900"/>
            </a:lvl8pPr>
            <a:lvl9pPr marL="3657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DF5C-6CAB-48E3-A5B2-742939FAC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5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oleObject" Target="../embeddings/oleObject1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" name="Object 20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4" name="Слайд think-cell" r:id="rId17" imgW="360" imgH="360" progId="">
              <p:embed/>
            </p:oleObj>
          </a:graphicData>
        </a:graphic>
      </p:graphicFrame>
      <p:sp>
        <p:nvSpPr>
          <p:cNvPr id="9" name="Прямоугольник 8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47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8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FA507FB-301C-48E4-9854-65A32C02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52" name="Picture 17" descr="Present_kursiv3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A4FEFC12-9F30-47DF-9831-A82CD4D0B227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29" r:id="rId2"/>
    <p:sldLayoutId id="2147483845" r:id="rId3"/>
    <p:sldLayoutId id="2147483828" r:id="rId4"/>
    <p:sldLayoutId id="2147483827" r:id="rId5"/>
    <p:sldLayoutId id="2147483826" r:id="rId6"/>
    <p:sldLayoutId id="2147483825" r:id="rId7"/>
    <p:sldLayoutId id="2147483824" r:id="rId8"/>
    <p:sldLayoutId id="2147483823" r:id="rId9"/>
    <p:sldLayoutId id="2147483822" r:id="rId10"/>
    <p:sldLayoutId id="2147483821" r:id="rId11"/>
    <p:sldLayoutId id="214748384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9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23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58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91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5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9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2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8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71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5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40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73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1" name="Object 19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11" name="Слайд think-cell" r:id="rId17" imgW="360" imgH="360" progId="">
              <p:embed/>
            </p:oleObj>
          </a:graphicData>
        </a:graphic>
      </p:graphicFrame>
      <p:sp>
        <p:nvSpPr>
          <p:cNvPr id="9" name="Прямоугольник 8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4401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21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0C3C79A-4708-46D4-A547-A0D60ABC2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219" name="Picture 17" descr="Present_kursiv3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906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9355138" y="6381750"/>
            <a:ext cx="5508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3862" tIns="31931" rIns="63862" bIns="31931">
            <a:spAutoFit/>
          </a:bodyPr>
          <a:lstStyle>
            <a:lvl1pPr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769707CE-92D7-4F0F-8F56-894765D23AB8}" type="slidenum">
              <a:rPr lang="ru-RU" altLang="ru-RU" sz="1400" i="1" smtClean="0">
                <a:latin typeface="FS Severstal" pitchFamily="2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300" i="1" smtClean="0">
              <a:solidFill>
                <a:schemeClr val="bg2"/>
              </a:solidFill>
              <a:latin typeface="FS Severstal" pitchFamily="2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8" r:id="rId2"/>
    <p:sldLayoutId id="2147483848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1" r:id="rId10"/>
    <p:sldLayoutId id="2147483830" r:id="rId11"/>
    <p:sldLayoutId id="214748384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9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23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58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91" indent="-228618" algn="l" defTabSz="9144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5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9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2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8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71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5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40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73" algn="l" defTabSz="914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495300" y="387350"/>
            <a:ext cx="89154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95300" y="2006600"/>
            <a:ext cx="8916988" cy="4241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870450" y="6337300"/>
            <a:ext cx="230188" cy="227013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8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2468DFB3-474E-4944-A3C2-4152B17685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42" r:id="rId3"/>
    <p:sldLayoutId id="214748384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40" r:id="rId10"/>
    <p:sldLayoutId id="2147483839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</p:sldLayoutIdLst>
  <p:transition spd="med"/>
  <p:txStyles>
    <p:titleStyle>
      <a:lvl1pPr algn="ctr" defTabSz="9906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spc="-34">
          <a:solidFill>
            <a:srgbClr val="000000"/>
          </a:solidFill>
          <a:latin typeface="+mn-lt"/>
          <a:ea typeface="+mn-ea"/>
          <a:cs typeface="+mn-cs"/>
          <a:sym typeface="Canela Bold"/>
        </a:defRPr>
      </a:lvl1pPr>
      <a:lvl2pPr algn="ctr" defTabSz="9906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spc="-34">
          <a:solidFill>
            <a:srgbClr val="000000"/>
          </a:solidFill>
          <a:latin typeface="+mn-lt"/>
          <a:ea typeface="+mn-ea"/>
          <a:cs typeface="+mn-cs"/>
          <a:sym typeface="Canela Bold"/>
        </a:defRPr>
      </a:lvl2pPr>
      <a:lvl3pPr algn="ctr" defTabSz="9906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spc="-34">
          <a:solidFill>
            <a:srgbClr val="000000"/>
          </a:solidFill>
          <a:latin typeface="+mn-lt"/>
          <a:ea typeface="+mn-ea"/>
          <a:cs typeface="+mn-cs"/>
          <a:sym typeface="Canela Bold"/>
        </a:defRPr>
      </a:lvl3pPr>
      <a:lvl4pPr algn="ctr" defTabSz="9906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spc="-34">
          <a:solidFill>
            <a:srgbClr val="000000"/>
          </a:solidFill>
          <a:latin typeface="+mn-lt"/>
          <a:ea typeface="+mn-ea"/>
          <a:cs typeface="+mn-cs"/>
          <a:sym typeface="Canela Bold"/>
        </a:defRPr>
      </a:lvl4pPr>
      <a:lvl5pPr algn="ctr" defTabSz="9906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spc="-34">
          <a:solidFill>
            <a:srgbClr val="000000"/>
          </a:solidFill>
          <a:latin typeface="+mn-lt"/>
          <a:ea typeface="+mn-ea"/>
          <a:cs typeface="+mn-cs"/>
          <a:sym typeface="Canela Bold"/>
        </a:defRPr>
      </a:lvl5pPr>
      <a:lvl6pPr marL="0" marR="0" indent="928688" algn="ctr" defTabSz="9906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13" b="0" i="0" u="none" strike="noStrike" cap="none" spc="-3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1114425" algn="ctr" defTabSz="9906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13" b="0" i="0" u="none" strike="noStrike" cap="none" spc="-3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1300163" algn="ctr" defTabSz="9906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13" b="0" i="0" u="none" strike="noStrike" cap="none" spc="-3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1485900" algn="ctr" defTabSz="9906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13" b="0" i="0" u="none" strike="noStrike" cap="none" spc="-3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220663" indent="-220663" algn="l" defTabSz="989013" rtl="0" eaLnBrk="0" fontAlgn="base" hangingPunct="0">
        <a:lnSpc>
          <a:spcPct val="90000"/>
        </a:lnSpc>
        <a:spcBef>
          <a:spcPts val="975"/>
        </a:spcBef>
        <a:spcAft>
          <a:spcPct val="0"/>
        </a:spcAft>
        <a:buSzPct val="150000"/>
        <a:buChar char="•"/>
        <a:defRPr sz="1700">
          <a:solidFill>
            <a:srgbClr val="000000"/>
          </a:solidFill>
          <a:latin typeface="Canela Text Regular"/>
          <a:ea typeface="Canela Text Regular"/>
          <a:cs typeface="Canela Text Regular"/>
          <a:sym typeface="Canela Text Regular"/>
        </a:defRPr>
      </a:lvl1pPr>
      <a:lvl2pPr marL="442913" indent="-220663" algn="l" defTabSz="989013" rtl="0" eaLnBrk="0" fontAlgn="base" hangingPunct="0">
        <a:lnSpc>
          <a:spcPct val="90000"/>
        </a:lnSpc>
        <a:spcBef>
          <a:spcPts val="975"/>
        </a:spcBef>
        <a:spcAft>
          <a:spcPct val="0"/>
        </a:spcAft>
        <a:buSzPct val="150000"/>
        <a:buChar char="•"/>
        <a:defRPr sz="1700">
          <a:solidFill>
            <a:srgbClr val="000000"/>
          </a:solidFill>
          <a:latin typeface="Canela Text Regular"/>
          <a:ea typeface="Canela Text Regular"/>
          <a:cs typeface="Canela Text Regular"/>
          <a:sym typeface="Canela Text Regular"/>
        </a:defRPr>
      </a:lvl2pPr>
      <a:lvl3pPr marL="665163" indent="-220663" algn="l" defTabSz="989013" rtl="0" eaLnBrk="0" fontAlgn="base" hangingPunct="0">
        <a:lnSpc>
          <a:spcPct val="90000"/>
        </a:lnSpc>
        <a:spcBef>
          <a:spcPts val="975"/>
        </a:spcBef>
        <a:spcAft>
          <a:spcPct val="0"/>
        </a:spcAft>
        <a:buSzPct val="150000"/>
        <a:buChar char="•"/>
        <a:defRPr sz="1700">
          <a:solidFill>
            <a:srgbClr val="000000"/>
          </a:solidFill>
          <a:latin typeface="Canela Text Regular"/>
          <a:ea typeface="Canela Text Regular"/>
          <a:cs typeface="Canela Text Regular"/>
          <a:sym typeface="Canela Text Regular"/>
        </a:defRPr>
      </a:lvl3pPr>
      <a:lvl4pPr marL="887413" indent="-220663" algn="l" defTabSz="989013" rtl="0" eaLnBrk="0" fontAlgn="base" hangingPunct="0">
        <a:lnSpc>
          <a:spcPct val="90000"/>
        </a:lnSpc>
        <a:spcBef>
          <a:spcPts val="975"/>
        </a:spcBef>
        <a:spcAft>
          <a:spcPct val="0"/>
        </a:spcAft>
        <a:buSzPct val="150000"/>
        <a:buChar char="•"/>
        <a:defRPr sz="1700">
          <a:solidFill>
            <a:srgbClr val="000000"/>
          </a:solidFill>
          <a:latin typeface="Canela Text Regular"/>
          <a:ea typeface="Canela Text Regular"/>
          <a:cs typeface="Canela Text Regular"/>
          <a:sym typeface="Canela Text Regular"/>
        </a:defRPr>
      </a:lvl4pPr>
      <a:lvl5pPr marL="1108075" indent="-220663" algn="l" defTabSz="989013" rtl="0" eaLnBrk="0" fontAlgn="base" hangingPunct="0">
        <a:lnSpc>
          <a:spcPct val="90000"/>
        </a:lnSpc>
        <a:spcBef>
          <a:spcPts val="975"/>
        </a:spcBef>
        <a:spcAft>
          <a:spcPct val="0"/>
        </a:spcAft>
        <a:buSzPct val="150000"/>
        <a:buChar char="•"/>
        <a:defRPr sz="1700">
          <a:solidFill>
            <a:srgbClr val="000000"/>
          </a:solidFill>
          <a:latin typeface="Canela Text Regular"/>
          <a:ea typeface="Canela Text Regular"/>
          <a:cs typeface="Canela Text Regular"/>
          <a:sym typeface="Canela Text Regular"/>
        </a:defRPr>
      </a:lvl5pPr>
      <a:lvl6pPr marL="1331119" marR="0" indent="-221853" algn="l" defTabSz="990575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50000"/>
        <a:buFontTx/>
        <a:buChar char="•"/>
        <a:tabLst/>
        <a:defRPr sz="1788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1552972" marR="0" indent="-221853" algn="l" defTabSz="990575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50000"/>
        <a:buFontTx/>
        <a:buChar char="•"/>
        <a:tabLst/>
        <a:defRPr sz="1788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1774825" marR="0" indent="-221853" algn="l" defTabSz="990575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50000"/>
        <a:buFontTx/>
        <a:buChar char="•"/>
        <a:tabLst/>
        <a:defRPr sz="1788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1996678" marR="0" indent="-221853" algn="l" defTabSz="990575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50000"/>
        <a:buFontTx/>
        <a:buChar char="•"/>
        <a:tabLst/>
        <a:defRPr sz="1788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185738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371475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557213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742950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928688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1114425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1300163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1485900" algn="ctr" defTabSz="2373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1" name="Object 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41" name="Слайд think-cell" r:id="rId14" imgW="360" imgH="360" progId="">
              <p:embed/>
            </p:oleObj>
          </a:graphicData>
        </a:graphic>
      </p:graphicFrame>
      <p:sp>
        <p:nvSpPr>
          <p:cNvPr id="3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8375" y="6456363"/>
            <a:ext cx="889000" cy="230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0" hangingPunct="0">
              <a:defRPr sz="853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8903DBB-A12B-4739-BB7A-4CBB07090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65138"/>
            <a:ext cx="7489825" cy="249237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831013"/>
            <a:ext cx="9906000" cy="26987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lIns="117000" tIns="0" rIns="0" bIns="0" anchor="ctr"/>
          <a:lstStyle/>
          <a:p>
            <a:pPr defTabSz="727472" eaLnBrk="0" hangingPunct="0">
              <a:spcAft>
                <a:spcPts val="488"/>
              </a:spcAft>
              <a:buClr>
                <a:schemeClr val="accent1"/>
              </a:buClr>
              <a:defRPr/>
            </a:pPr>
            <a:endParaRPr lang="ru-RU" sz="1300">
              <a:solidFill>
                <a:schemeClr val="bg1"/>
              </a:solidFill>
              <a:cs typeface="+mn-cs"/>
            </a:endParaRPr>
          </a:p>
        </p:txBody>
      </p:sp>
      <p:pic>
        <p:nvPicPr>
          <p:cNvPr id="14346" name="Рисунок 9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21675" y="350838"/>
            <a:ext cx="12334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089025"/>
            <a:ext cx="9048750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4348" name="Group 13"/>
          <p:cNvGrpSpPr>
            <a:grpSpLocks/>
          </p:cNvGrpSpPr>
          <p:nvPr userDrawn="1"/>
        </p:nvGrpSpPr>
        <p:grpSpPr bwMode="auto">
          <a:xfrm>
            <a:off x="428625" y="849313"/>
            <a:ext cx="904875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/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46560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/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46560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/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46560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</p:grpSp>
      <p:sp>
        <p:nvSpPr>
          <p:cNvPr id="30" name="TextBox 2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28625" y="6532563"/>
            <a:ext cx="7427913" cy="1254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43" r:id="rId9"/>
    <p:sldLayoutId id="2147483872" r:id="rId10"/>
  </p:sldLayoutIdLst>
  <p:hf hdr="0" ftr="0" dt="0"/>
  <p:txStyles>
    <p:titleStyle>
      <a:lvl1pPr algn="l" defTabSz="7175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7175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accent2"/>
          </a:solidFill>
          <a:latin typeface="Arial" charset="0"/>
        </a:defRPr>
      </a:lvl2pPr>
      <a:lvl3pPr algn="l" defTabSz="7175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accent2"/>
          </a:solidFill>
          <a:latin typeface="Arial" charset="0"/>
        </a:defRPr>
      </a:lvl3pPr>
      <a:lvl4pPr algn="l" defTabSz="7175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accent2"/>
          </a:solidFill>
          <a:latin typeface="Arial" charset="0"/>
        </a:defRPr>
      </a:lvl4pPr>
      <a:lvl5pPr algn="l" defTabSz="7175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accent2"/>
          </a:solidFill>
          <a:latin typeface="Arial" charset="0"/>
        </a:defRPr>
      </a:lvl5pPr>
      <a:lvl6pPr marL="342908" algn="l" defTabSz="717965" rtl="0" fontAlgn="base">
        <a:spcBef>
          <a:spcPct val="0"/>
        </a:spcBef>
        <a:spcAft>
          <a:spcPct val="0"/>
        </a:spcAft>
        <a:defRPr sz="2100" i="1">
          <a:solidFill>
            <a:srgbClr val="00579C"/>
          </a:solidFill>
          <a:latin typeface="Arial" charset="0"/>
        </a:defRPr>
      </a:lvl6pPr>
      <a:lvl7pPr marL="685817" algn="l" defTabSz="717965" rtl="0" fontAlgn="base">
        <a:spcBef>
          <a:spcPct val="0"/>
        </a:spcBef>
        <a:spcAft>
          <a:spcPct val="0"/>
        </a:spcAft>
        <a:defRPr sz="2100" i="1">
          <a:solidFill>
            <a:srgbClr val="00579C"/>
          </a:solidFill>
          <a:latin typeface="Arial" charset="0"/>
        </a:defRPr>
      </a:lvl7pPr>
      <a:lvl8pPr marL="1028726" algn="l" defTabSz="717965" rtl="0" fontAlgn="base">
        <a:spcBef>
          <a:spcPct val="0"/>
        </a:spcBef>
        <a:spcAft>
          <a:spcPct val="0"/>
        </a:spcAft>
        <a:defRPr sz="2100" i="1">
          <a:solidFill>
            <a:srgbClr val="00579C"/>
          </a:solidFill>
          <a:latin typeface="Arial" charset="0"/>
        </a:defRPr>
      </a:lvl8pPr>
      <a:lvl9pPr marL="1371634" algn="l" defTabSz="717965" rtl="0" fontAlgn="base">
        <a:spcBef>
          <a:spcPct val="0"/>
        </a:spcBef>
        <a:spcAft>
          <a:spcPct val="0"/>
        </a:spcAft>
        <a:defRPr sz="2100" i="1">
          <a:solidFill>
            <a:srgbClr val="00579C"/>
          </a:solidFill>
          <a:latin typeface="Arial" charset="0"/>
        </a:defRPr>
      </a:lvl9pPr>
    </p:titleStyle>
    <p:bodyStyle>
      <a:lvl1pPr marL="268288" indent="-268288" algn="l" defTabSz="717550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404040"/>
          </a:solidFill>
          <a:latin typeface="+mn-lt"/>
          <a:ea typeface="+mn-ea"/>
          <a:cs typeface="+mn-cs"/>
        </a:defRPr>
      </a:lvl1pPr>
      <a:lvl2pPr marL="582613" indent="-223838" algn="l" defTabSz="71755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000">
          <a:solidFill>
            <a:srgbClr val="404040"/>
          </a:solidFill>
          <a:latin typeface="+mn-lt"/>
        </a:defRPr>
      </a:lvl2pPr>
      <a:lvl3pPr marL="896938" indent="-179388" algn="l" defTabSz="717550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000">
          <a:solidFill>
            <a:srgbClr val="404040"/>
          </a:solidFill>
          <a:latin typeface="+mn-lt"/>
        </a:defRPr>
      </a:lvl3pPr>
      <a:lvl4pPr marL="1257300" indent="-179388" algn="l" defTabSz="717550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rgbClr val="404040"/>
          </a:solidFill>
          <a:latin typeface="FS Severstal" pitchFamily="2" charset="0"/>
        </a:defRPr>
      </a:lvl4pPr>
      <a:lvl5pPr marL="1616075" indent="-179388" algn="l" defTabSz="717550" rtl="0" eaLnBrk="0" fontAlgn="base" hangingPunct="0">
        <a:spcBef>
          <a:spcPct val="20000"/>
        </a:spcBef>
        <a:spcAft>
          <a:spcPct val="0"/>
        </a:spcAft>
        <a:buChar char="•"/>
        <a:defRPr sz="900">
          <a:solidFill>
            <a:srgbClr val="404040"/>
          </a:solidFill>
          <a:latin typeface="FS Severstal" pitchFamily="2" charset="0"/>
        </a:defRPr>
      </a:lvl5pPr>
      <a:lvl6pPr marL="1959817" indent="-179789" algn="l" defTabSz="717965" rtl="0" fontAlgn="base">
        <a:spcBef>
          <a:spcPct val="20000"/>
        </a:spcBef>
        <a:spcAft>
          <a:spcPct val="0"/>
        </a:spcAft>
        <a:buChar char="•"/>
        <a:defRPr sz="900">
          <a:solidFill>
            <a:schemeClr val="bg2"/>
          </a:solidFill>
          <a:latin typeface="FS Severstal" pitchFamily="2" charset="0"/>
        </a:defRPr>
      </a:lvl6pPr>
      <a:lvl7pPr marL="2302727" indent="-179789" algn="l" defTabSz="717965" rtl="0" fontAlgn="base">
        <a:spcBef>
          <a:spcPct val="20000"/>
        </a:spcBef>
        <a:spcAft>
          <a:spcPct val="0"/>
        </a:spcAft>
        <a:buChar char="•"/>
        <a:defRPr sz="900">
          <a:solidFill>
            <a:schemeClr val="bg2"/>
          </a:solidFill>
          <a:latin typeface="FS Severstal" pitchFamily="2" charset="0"/>
        </a:defRPr>
      </a:lvl7pPr>
      <a:lvl8pPr marL="2645635" indent="-179789" algn="l" defTabSz="717965" rtl="0" fontAlgn="base">
        <a:spcBef>
          <a:spcPct val="20000"/>
        </a:spcBef>
        <a:spcAft>
          <a:spcPct val="0"/>
        </a:spcAft>
        <a:buChar char="•"/>
        <a:defRPr sz="900">
          <a:solidFill>
            <a:schemeClr val="bg2"/>
          </a:solidFill>
          <a:latin typeface="FS Severstal" pitchFamily="2" charset="0"/>
        </a:defRPr>
      </a:lvl8pPr>
      <a:lvl9pPr marL="2988543" indent="-179789" algn="l" defTabSz="717965" rtl="0" fontAlgn="base">
        <a:spcBef>
          <a:spcPct val="20000"/>
        </a:spcBef>
        <a:spcAft>
          <a:spcPct val="0"/>
        </a:spcAft>
        <a:buChar char="•"/>
        <a:defRPr sz="900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9.vml"/><Relationship Id="rId6" Type="http://schemas.openxmlformats.org/officeDocument/2006/relationships/slide" Target="slide6.xml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image" Target="../media/image18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9.jpeg"/><Relationship Id="rId2" Type="http://schemas.openxmlformats.org/officeDocument/2006/relationships/tags" Target="../tags/tag5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9.xml"/><Relationship Id="rId7" Type="http://schemas.openxmlformats.org/officeDocument/2006/relationships/image" Target="../media/image21.png"/><Relationship Id="rId2" Type="http://schemas.openxmlformats.org/officeDocument/2006/relationships/tags" Target="../tags/tag5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6.xml"/><Relationship Id="rId10" Type="http://schemas.openxmlformats.org/officeDocument/2006/relationships/slide" Target="slide8.xml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0"/>
            <a:ext cx="93599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/>
          <a:srcRect l="20290" t="31740" r="56657" b="51720"/>
          <a:stretch>
            <a:fillRect/>
          </a:stretch>
        </p:blipFill>
        <p:spPr bwMode="auto">
          <a:xfrm>
            <a:off x="255588" y="260350"/>
            <a:ext cx="31845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Прямоугольник 1"/>
          <p:cNvSpPr>
            <a:spLocks noChangeArrowheads="1"/>
          </p:cNvSpPr>
          <p:nvPr/>
        </p:nvSpPr>
        <p:spPr bwMode="auto">
          <a:xfrm>
            <a:off x="488950" y="5373688"/>
            <a:ext cx="66960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chemeClr val="bg1"/>
                </a:solidFill>
                <a:latin typeface="Arial" charset="0"/>
              </a:rPr>
              <a:t>Оптимизация сроков разработки стандартов.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Arial" charset="0"/>
              </a:rPr>
              <a:t>Опыт ПАО «Северсталь»</a:t>
            </a: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6488113" y="607377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chemeClr val="bg1"/>
                </a:solidFill>
                <a:latin typeface="Arial" charset="0"/>
              </a:rPr>
              <a:t>Руслан Рафаильевич Тимаев </a:t>
            </a:r>
          </a:p>
          <a:p>
            <a:pPr eaLnBrk="0" hangingPunct="0"/>
            <a:r>
              <a:rPr lang="ru-RU" sz="1400" b="1">
                <a:solidFill>
                  <a:schemeClr val="bg1"/>
                </a:solidFill>
                <a:latin typeface="Arial" charset="0"/>
              </a:rPr>
              <a:t>Менеджер по стандартизации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12300" y="762000"/>
            <a:ext cx="409575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39838" y="644525"/>
          <a:ext cx="1587" cy="1588"/>
        </p:xfrm>
        <a:graphic>
          <a:graphicData uri="http://schemas.openxmlformats.org/presentationml/2006/ole">
            <p:oleObj spid="_x0000_s16389" name="Слайд think-cell" r:id="rId5" imgW="360" imgH="360" progId="">
              <p:embed/>
            </p:oleObj>
          </a:graphicData>
        </a:graphic>
      </p:graphicFrame>
      <p:sp>
        <p:nvSpPr>
          <p:cNvPr id="69" name="Прямоугольник 68" hidden="1"/>
          <p:cNvSpPr/>
          <p:nvPr>
            <p:custDataLst>
              <p:tags r:id="rId3"/>
            </p:custDataLst>
          </p:nvPr>
        </p:nvSpPr>
        <p:spPr>
          <a:xfrm>
            <a:off x="1238250" y="642938"/>
            <a:ext cx="128588" cy="12858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727472" fontAlgn="auto">
              <a:spcBef>
                <a:spcPts val="0"/>
              </a:spcBef>
              <a:spcAft>
                <a:spcPts val="488"/>
              </a:spcAft>
              <a:buClr>
                <a:srgbClr val="DD1E25"/>
              </a:buClr>
              <a:defRPr/>
            </a:pPr>
            <a:endParaRPr lang="ru-RU" sz="1463" b="1" dirty="0" err="1">
              <a:solidFill>
                <a:srgbClr val="FFFFFF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7DA33F-B6FB-476C-BCC9-E4D7A422B480}" type="slidenum">
              <a:rPr lang="ru-RU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pPr defTabSz="371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6563" y="1462088"/>
          <a:ext cx="9040812" cy="4430712"/>
        </p:xfrm>
        <a:graphic>
          <a:graphicData uri="http://schemas.openxmlformats.org/drawingml/2006/table">
            <a:tbl>
              <a:tblPr/>
              <a:tblGrid>
                <a:gridCol w="271462"/>
                <a:gridCol w="1228725"/>
                <a:gridCol w="3687763"/>
                <a:gridCol w="3852862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Этап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Проблемы и потери времени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Решение проблем и потерь времени за счет автоматизации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(создание АСУ НД)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Регистрация/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публикация/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хранение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Ручное внесение данных в ИПС Металлопродукция и на портал.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Затраты времени на подготовку НД к публикации, обработка в редакторах, сканирование.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Затраты времени в связи с дублированием функций участниками процесса при организации хранения и уничтожения документов.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Затраты времени на организацию хранения контрольного экземпляра сто в бумажном виде.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Множество не связанных мест хранения одного и того же документа в разных форматах. Риск размещения не актуального документа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1.Автоматизация опубликования документа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Создание корневого хранилища документов и возможности организации из него связей с другими местами хранения информации об СТО. Связь документов в системе по гиперактивным ссылкам.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Хранение электронного СТО, упразднение бумажного СТО.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Формирование маршрута по размещению утвержденного документа в процессе разработки документа. Далее автоматическое размещение в соответствующие места хранения/применения документа.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Ознакомление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Затраты времени на оформление листов регистрации ознакомления.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Избыточное или недостаточное ознакомление из-за отсутствия информации.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Утрата свидетельства ознакомления из-за ручного удаления или программных сбоев. Отсутствие данных о фактическом ознакомлении.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Автоматизированное составление списка на ознакомление в соответствии с занимаемой должностью (из справочников в IT-системе).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Цифровой архив информации об ознакомлении.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Проверка актуальности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Затраты времени на поиск информации об изменениях ссылочных документов и организационных изменениях, об изменении процессов.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Отсутствие электронного инструмента отслеживания актуальности сто.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Отсутствие электронного инструмента проверки на актуальность ссылочных документов и элементов орг. структуры.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Автоматизация контроля актуальности. Автоинформирование при изменениях ссылочных документов и элементов орг. структуры.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Дашборд актуальности СТО.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Автоповерка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стандартов по атрибутам актуальности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Поиск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Затраты времени на поиск необходимых документов в многочисленных не связанных между собой справочниках компании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Отсутствие возможности перехода из документа в документ по ссылочным ссылкам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Хранение документов в справочниках в сканированном виде, исключающем поиск по ключевым словам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Обеспечение быстрого поиска документов за счет их взаимосвязи.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Обеспечение быстрого поиска по ключевым словам, тексту, номеру.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Действия при отмене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Затраты времени в связи с дублированием функций участниками процесса при организации хранения и уничтожения документов.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Затраты времени отвественным за хранение документа на поиск информации об его отмене.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Автоматизация размещения информации об СТО в места ее применения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Автоматическое уведомление при отмене СТО.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Автоматизация перемещения СТО в архив отмененных документов или на уничтожение присмене статуса документа.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>
          <a:xfrm>
            <a:off x="8977313" y="6019800"/>
            <a:ext cx="500062" cy="495300"/>
          </a:xfrm>
          <a:prstGeom prst="actionButtonReturn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895350" eaLnBrk="0" hangingPunct="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ru-RU" sz="1200" dirty="0" err="1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Заголовок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6563" y="65088"/>
            <a:ext cx="8045450" cy="814387"/>
          </a:xfrm>
          <a:prstGeom prst="rect">
            <a:avLst/>
          </a:prstGeom>
        </p:spPr>
        <p:txBody>
          <a:bodyPr lIns="0" tIns="29250" rIns="0" bIns="0" anchor="b">
            <a:spAutoFit/>
          </a:bodyPr>
          <a:lstStyle>
            <a:lvl1pPr algn="l" defTabSz="71796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25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717965" rtl="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rgbClr val="00579C"/>
                </a:solidFill>
                <a:latin typeface="Arial" charset="0"/>
              </a:defRPr>
            </a:lvl2pPr>
            <a:lvl3pPr algn="l" defTabSz="717965" rtl="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rgbClr val="00579C"/>
                </a:solidFill>
                <a:latin typeface="Arial" charset="0"/>
              </a:defRPr>
            </a:lvl3pPr>
            <a:lvl4pPr algn="l" defTabSz="717965" rtl="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rgbClr val="00579C"/>
                </a:solidFill>
                <a:latin typeface="Arial" charset="0"/>
              </a:defRPr>
            </a:lvl4pPr>
            <a:lvl5pPr algn="l" defTabSz="717965" rtl="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rgbClr val="00579C"/>
                </a:solidFill>
                <a:latin typeface="Arial" charset="0"/>
              </a:defRPr>
            </a:lvl5pPr>
            <a:lvl6pPr marL="342908" algn="l" defTabSz="717965" rtl="0" fontAlgn="base">
              <a:spcBef>
                <a:spcPct val="0"/>
              </a:spcBef>
              <a:spcAft>
                <a:spcPct val="0"/>
              </a:spcAft>
              <a:defRPr sz="2100" i="1">
                <a:solidFill>
                  <a:srgbClr val="00579C"/>
                </a:solidFill>
                <a:latin typeface="Arial" charset="0"/>
              </a:defRPr>
            </a:lvl6pPr>
            <a:lvl7pPr marL="685817" algn="l" defTabSz="717965" rtl="0" fontAlgn="base">
              <a:spcBef>
                <a:spcPct val="0"/>
              </a:spcBef>
              <a:spcAft>
                <a:spcPct val="0"/>
              </a:spcAft>
              <a:defRPr sz="2100" i="1">
                <a:solidFill>
                  <a:srgbClr val="00579C"/>
                </a:solidFill>
                <a:latin typeface="Arial" charset="0"/>
              </a:defRPr>
            </a:lvl7pPr>
            <a:lvl8pPr marL="1028726" algn="l" defTabSz="717965" rtl="0" fontAlgn="base">
              <a:spcBef>
                <a:spcPct val="0"/>
              </a:spcBef>
              <a:spcAft>
                <a:spcPct val="0"/>
              </a:spcAft>
              <a:defRPr sz="2100" i="1">
                <a:solidFill>
                  <a:srgbClr val="00579C"/>
                </a:solidFill>
                <a:latin typeface="Arial" charset="0"/>
              </a:defRPr>
            </a:lvl8pPr>
            <a:lvl9pPr marL="1371634" algn="l" defTabSz="717965" rtl="0" fontAlgn="base">
              <a:spcBef>
                <a:spcPct val="0"/>
              </a:spcBef>
              <a:spcAft>
                <a:spcPct val="0"/>
              </a:spcAft>
              <a:defRPr sz="2100" i="1">
                <a:solidFill>
                  <a:srgbClr val="00579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000" kern="0" dirty="0" smtClean="0"/>
              <a:t>АСУ НД позволит устранить проблемы и потери времени при разработке СТО за счет автоматизации действий, не добавляющих ценность (2/2)</a:t>
            </a:r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8"/>
          <p:cNvSpPr>
            <a:spLocks noChangeArrowheads="1"/>
          </p:cNvSpPr>
          <p:nvPr/>
        </p:nvSpPr>
        <p:spPr bwMode="auto">
          <a:xfrm>
            <a:off x="4454525" y="4794250"/>
            <a:ext cx="50403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3" tIns="47896" rIns="95793" bIns="47896" anchor="ctr"/>
          <a:lstStyle/>
          <a:p>
            <a:pPr defTabSz="957263" eaLnBrk="0" hangingPunct="0"/>
            <a:r>
              <a:rPr lang="ru-RU" altLang="ru-RU" sz="2800" b="1">
                <a:solidFill>
                  <a:srgbClr val="FF0000"/>
                </a:solidFill>
                <a:latin typeface="Arial" charset="0"/>
              </a:rPr>
              <a:t>Достичь большего вместе</a:t>
            </a:r>
            <a:r>
              <a:rPr lang="en-US" altLang="ru-RU" sz="2800" b="1">
                <a:solidFill>
                  <a:srgbClr val="FF0000"/>
                </a:solidFill>
                <a:latin typeface="Arial" charset="0"/>
              </a:rPr>
              <a:t>!</a:t>
            </a:r>
            <a:endParaRPr lang="ru-RU" altLang="ru-RU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8066" name="Rectangle 9"/>
          <p:cNvSpPr>
            <a:spLocks noChangeArrowheads="1"/>
          </p:cNvSpPr>
          <p:nvPr/>
        </p:nvSpPr>
        <p:spPr bwMode="auto">
          <a:xfrm>
            <a:off x="4489450" y="5734050"/>
            <a:ext cx="47212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3" tIns="47896" rIns="95793" bIns="47896" anchor="ctr"/>
          <a:lstStyle/>
          <a:p>
            <a:pPr defTabSz="957263" eaLnBrk="0" hangingPunct="0">
              <a:spcBef>
                <a:spcPct val="20000"/>
              </a:spcBef>
            </a:pPr>
            <a:r>
              <a:rPr lang="ru-RU" sz="900">
                <a:solidFill>
                  <a:srgbClr val="005DA3"/>
                </a:solidFill>
                <a:latin typeface="Arial" charset="0"/>
              </a:rPr>
              <a:t>ПАО «Северсталь». 162608, Российская Федерация, Вологодская область, г. Череповец, ул. Мира, 30.</a:t>
            </a:r>
            <a:endParaRPr lang="en-US" sz="900">
              <a:solidFill>
                <a:srgbClr val="005DA3"/>
              </a:solidFill>
              <a:latin typeface="Arial" charset="0"/>
            </a:endParaRPr>
          </a:p>
          <a:p>
            <a:pPr defTabSz="957263" eaLnBrk="0" hangingPunct="0">
              <a:spcBef>
                <a:spcPct val="20000"/>
              </a:spcBef>
            </a:pPr>
            <a:r>
              <a:rPr lang="en-US" sz="900">
                <a:solidFill>
                  <a:srgbClr val="005DA3"/>
                </a:solidFill>
                <a:latin typeface="Arial" charset="0"/>
              </a:rPr>
              <a:t>www.severstal.com</a:t>
            </a:r>
          </a:p>
          <a:p>
            <a:pPr defTabSz="957263" eaLnBrk="0" hangingPunct="0">
              <a:spcBef>
                <a:spcPct val="20000"/>
              </a:spcBef>
            </a:pPr>
            <a:r>
              <a:rPr lang="en-US" sz="900">
                <a:solidFill>
                  <a:srgbClr val="005DA3"/>
                </a:solidFill>
                <a:latin typeface="Arial" charset="0"/>
              </a:rPr>
              <a:t>tel.:+7 (8202)53 09 00</a:t>
            </a:r>
          </a:p>
          <a:p>
            <a:pPr defTabSz="957263" eaLnBrk="0" hangingPunct="0">
              <a:spcBef>
                <a:spcPct val="20000"/>
              </a:spcBef>
            </a:pPr>
            <a:endParaRPr lang="ru-RU" sz="900">
              <a:solidFill>
                <a:srgbClr val="005DA3"/>
              </a:solidFill>
            </a:endParaRPr>
          </a:p>
        </p:txBody>
      </p:sp>
      <p:sp>
        <p:nvSpPr>
          <p:cNvPr id="88067" name="Line 10"/>
          <p:cNvSpPr>
            <a:spLocks noChangeShapeType="1"/>
          </p:cNvSpPr>
          <p:nvPr/>
        </p:nvSpPr>
        <p:spPr bwMode="auto">
          <a:xfrm>
            <a:off x="4556125" y="5661025"/>
            <a:ext cx="4456113" cy="0"/>
          </a:xfrm>
          <a:prstGeom prst="line">
            <a:avLst/>
          </a:prstGeom>
          <a:noFill/>
          <a:ln w="3175">
            <a:solidFill>
              <a:srgbClr val="005DA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8" name="Прямоугольник 5"/>
          <p:cNvSpPr>
            <a:spLocks noChangeArrowheads="1"/>
          </p:cNvSpPr>
          <p:nvPr/>
        </p:nvSpPr>
        <p:spPr bwMode="auto">
          <a:xfrm>
            <a:off x="1895475" y="1700213"/>
            <a:ext cx="6181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579C"/>
                </a:solidFill>
                <a:latin typeface="Arial" charset="0"/>
              </a:rPr>
              <a:t>Спасибо за внимание</a:t>
            </a:r>
            <a:r>
              <a:rPr lang="en-US" sz="3600" b="1">
                <a:solidFill>
                  <a:srgbClr val="00579C"/>
                </a:solidFill>
                <a:latin typeface="Arial" charset="0"/>
              </a:rPr>
              <a:t>!</a:t>
            </a:r>
            <a:endParaRPr lang="ru-RU" sz="3600" b="1">
              <a:solidFill>
                <a:srgbClr val="00579C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" y="5013325"/>
            <a:ext cx="2540000" cy="87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Руслан Тимаев</a:t>
            </a:r>
          </a:p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8-921-136-4900</a:t>
            </a:r>
          </a:p>
          <a:p>
            <a:pPr eaLnBrk="0" hangingPunct="0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timaevrr@severstal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2" name="Object 4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644525"/>
          <a:ext cx="1587" cy="1588"/>
        </p:xfrm>
        <a:graphic>
          <a:graphicData uri="http://schemas.openxmlformats.org/presentationml/2006/ole">
            <p:oleObj spid="_x0000_s10282" name="Слайд think-cell" r:id="rId6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7145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1733" dirty="0">
              <a:sym typeface="Open Sans Semibold"/>
            </a:endParaRPr>
          </a:p>
        </p:txBody>
      </p:sp>
      <p:sp>
        <p:nvSpPr>
          <p:cNvPr id="10284" name="Заголовок 1"/>
          <p:cNvSpPr>
            <a:spLocks noGrp="1"/>
          </p:cNvSpPr>
          <p:nvPr>
            <p:ph type="title"/>
          </p:nvPr>
        </p:nvSpPr>
        <p:spPr>
          <a:xfrm>
            <a:off x="69850" y="173038"/>
            <a:ext cx="8915400" cy="438150"/>
          </a:xfrm>
        </p:spPr>
        <p:txBody>
          <a:bodyPr/>
          <a:lstStyle/>
          <a:p>
            <a:pPr algn="l"/>
            <a:r>
              <a:rPr lang="ru-RU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Вызовы по оптимизации разработки стандартов</a:t>
            </a:r>
          </a:p>
        </p:txBody>
      </p:sp>
      <p:pic>
        <p:nvPicPr>
          <p:cNvPr id="10285" name="Picture 4" descr="shutterstock_649056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3275" y="5016500"/>
            <a:ext cx="98583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1750" y="981075"/>
            <a:ext cx="963295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69" rtl="0" eaLnBrk="1" latinLnBrk="0" hangingPunct="1"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7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на 2027 год: средний срок разработки стандартов – 7 месяцев! 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7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3625" y="1652588"/>
            <a:ext cx="4897438" cy="22240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88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5213" y="3860800"/>
            <a:ext cx="4895850" cy="2171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89" name="Рисунок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8" y="1652588"/>
            <a:ext cx="4611687" cy="3190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90" name="Рисунок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6825" y="825500"/>
            <a:ext cx="5445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7775575" y="966788"/>
            <a:ext cx="3175" cy="58912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5914" y="1124753"/>
            <a:ext cx="6971528" cy="584775"/>
          </a:xfrm>
          <a:prstGeom prst="rect">
            <a:avLst/>
          </a:prstGeom>
          <a:noFill/>
          <a:scene3d>
            <a:camera prst="orthographicFront"/>
            <a:lightRig rig="twoPt" dir="t"/>
          </a:scene3d>
          <a:sp3d prstMaterial="dkEdge"/>
        </p:spPr>
        <p:txBody>
          <a:bodyPr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История компании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762875" y="966788"/>
            <a:ext cx="0" cy="5846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42900" y="476250"/>
          <a:ext cx="9290050" cy="567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6">
                  <a:extLst>
                    <a:ext uri="{9D8B030D-6E8A-4147-A177-3AD203B41FA5}"/>
                  </a:extLst>
                </a:gridCol>
                <a:gridCol w="1233698">
                  <a:extLst>
                    <a:ext uri="{9D8B030D-6E8A-4147-A177-3AD203B41FA5}"/>
                  </a:extLst>
                </a:gridCol>
                <a:gridCol w="3884372">
                  <a:extLst>
                    <a:ext uri="{9D8B030D-6E8A-4147-A177-3AD203B41FA5}"/>
                  </a:extLst>
                </a:gridCol>
                <a:gridCol w="2477590">
                  <a:extLst>
                    <a:ext uri="{9D8B030D-6E8A-4147-A177-3AD203B41FA5}"/>
                  </a:extLst>
                </a:gridCol>
                <a:gridCol w="1296181">
                  <a:extLst>
                    <a:ext uri="{9D8B030D-6E8A-4147-A177-3AD203B41FA5}"/>
                  </a:extLst>
                </a:gridCol>
              </a:tblGrid>
              <a:tr h="287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разработки</a:t>
                      </a:r>
                    </a:p>
                    <a:p>
                      <a:pPr algn="ctr"/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(даты договора на разработку и введения)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Срок, лет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Р 58153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Листы</a:t>
                      </a:r>
                      <a:r>
                        <a:rPr lang="ru-RU" sz="12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металлические профилированные кровельные (</a:t>
                      </a:r>
                      <a:r>
                        <a:rPr lang="ru-RU" sz="1200" kern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металлочерепица</a:t>
                      </a:r>
                      <a:r>
                        <a:rPr lang="ru-RU" sz="12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2017г.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Март 2019г.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 9 месяцев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Р 58739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кровельные. Монтаж крыш с кровлей из 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металлочерепицы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Правила и контроль выполнения работ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2018г. – Январь 2020г.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 3 месяца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19281</a:t>
                      </a:r>
                      <a:r>
                        <a:rPr lang="ru-RU" sz="1200" b="1" kern="1200" baseline="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(изм. 1)</a:t>
                      </a: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rgbClr val="005DA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Прокат повышенной прочности</a:t>
                      </a: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Сентябрь 2018г. – Июнь 2020г.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год 9 месяцев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Р 58915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Прокат толстолистовой из криогенных</a:t>
                      </a:r>
                      <a:r>
                        <a:rPr lang="ru-RU" sz="12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сталей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2018г. – Октябрь 2020г.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года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14918</a:t>
                      </a:r>
                      <a:endParaRPr lang="ru-RU" sz="1200" b="1" kern="1200" dirty="0">
                        <a:solidFill>
                          <a:srgbClr val="005DA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Прокат листовой 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горячеоцинкованный</a:t>
                      </a:r>
                      <a:endParaRPr lang="ru-RU" sz="1200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Июнь 2018г. – Декабрь 2020г.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года 6 месяцев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6713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Прокат из конструкционной</a:t>
                      </a:r>
                      <a:r>
                        <a:rPr lang="ru-RU" sz="12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стали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мостостроения</a:t>
                      </a: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2018г. – Март 2022г.</a:t>
                      </a: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года 5 месяцев</a:t>
                      </a:r>
                    </a:p>
                  </a:txBody>
                  <a:tcPr marL="36000" marR="0" marT="468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Р 58153 (изм. 1)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Листы металлические профилированные кровельные (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металлочерепица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2019г. – Март 2021г.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 9 месяцев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Р 59288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соответствия. Правила сертификации листов металлических профилированных кровельных (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металлочерепицы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2019г. – Май 2021г.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 11 месяцев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5640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Сталь. Металлографический метод оценки микроструктуры проката стального плоского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2019г. – Октябрь 2021г.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года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27772 </a:t>
                      </a:r>
                      <a:endParaRPr lang="ru-RU" sz="1200" b="1" kern="1200" dirty="0">
                        <a:solidFill>
                          <a:srgbClr val="005DA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Прокат для строительных стальных конструкций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ентябрь</a:t>
                      </a:r>
                      <a:r>
                        <a:rPr lang="ru-RU" sz="1200" kern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2020г. – Август 2022г.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год 11 месяцев</a:t>
                      </a:r>
                      <a:endParaRPr lang="ru-RU" sz="1200" b="0" kern="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200" b="1" kern="1200" dirty="0">
                        <a:solidFill>
                          <a:srgbClr val="275EA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8282 </a:t>
                      </a:r>
                      <a:endParaRPr lang="ru-RU" sz="1200" b="1" kern="1200" dirty="0">
                        <a:solidFill>
                          <a:srgbClr val="005DA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Профили</a:t>
                      </a:r>
                      <a:r>
                        <a:rPr lang="ru-RU" sz="1200" kern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стальные гнутые С-образные равнополочные. Сортамент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Февраль 2021г. – Октябрь 2022г.</a:t>
                      </a: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b="0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год 7 месяцев</a:t>
                      </a: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33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275EA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200" b="1" kern="1200" dirty="0">
                        <a:solidFill>
                          <a:srgbClr val="275EA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34180 (изм.</a:t>
                      </a:r>
                      <a:r>
                        <a:rPr lang="ru-RU" sz="1200" b="1" kern="1200" baseline="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1)</a:t>
                      </a:r>
                      <a:r>
                        <a:rPr lang="ru-RU" sz="1200" b="1" kern="1200" dirty="0" smtClean="0">
                          <a:solidFill>
                            <a:srgbClr val="005DA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rgbClr val="005DA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  <a:tab pos="1704975" algn="l"/>
                          <a:tab pos="6457950" algn="l"/>
                        </a:tabLst>
                        <a:defRPr/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Прокат стальной тонколистовой холоднокатаный и холоднокатаный</a:t>
                      </a:r>
                      <a:r>
                        <a:rPr lang="en-US" sz="1200" kern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горячеоцинкованный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полимерным покрытием с непрерывных линий</a:t>
                      </a:r>
                      <a:endParaRPr lang="ru-RU" sz="1200" kern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2021г.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Февраль 2023г.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года 2 месяца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468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7676" name="Заголовок 1"/>
          <p:cNvSpPr txBox="1">
            <a:spLocks/>
          </p:cNvSpPr>
          <p:nvPr/>
        </p:nvSpPr>
        <p:spPr bwMode="auto">
          <a:xfrm>
            <a:off x="273050" y="44450"/>
            <a:ext cx="8915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rgbClr val="0070C0"/>
                </a:solidFill>
                <a:latin typeface="Arial" charset="0"/>
              </a:rPr>
              <a:t>Реалии. Опыт актуализации стандартов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4" name="Object 4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644525"/>
          <a:ext cx="1587" cy="1588"/>
        </p:xfrm>
        <a:graphic>
          <a:graphicData uri="http://schemas.openxmlformats.org/presentationml/2006/ole">
            <p:oleObj spid="_x0000_s3114" name="Слайд think-cell" r:id="rId36" imgW="360" imgH="360" progId="">
              <p:embed/>
            </p:oleObj>
          </a:graphicData>
        </a:graphic>
      </p:graphicFrame>
      <p:sp>
        <p:nvSpPr>
          <p:cNvPr id="18" name="Прямоугольник 17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7145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1733" dirty="0">
              <a:sym typeface="Open Sans Semibold"/>
            </a:endParaRPr>
          </a:p>
        </p:txBody>
      </p:sp>
      <p:sp>
        <p:nvSpPr>
          <p:cNvPr id="90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595438" y="1793875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с инициативой на Тех. комитет</a:t>
            </a:r>
          </a:p>
        </p:txBody>
      </p:sp>
      <p:sp>
        <p:nvSpPr>
          <p:cNvPr id="91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595438" y="2178050"/>
            <a:ext cx="2278062" cy="363538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от Тех. </a:t>
            </a: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</a:t>
            </a: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900" b="1" kern="0" dirty="0" err="1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включения в план национальной стандартизации</a:t>
            </a:r>
          </a:p>
        </p:txBody>
      </p:sp>
      <p:sp>
        <p:nvSpPr>
          <p:cNvPr id="92" name="Rectangle 5">
            <a:extLst>
              <a:ext uri="{FF2B5EF4-FFF2-40B4-BE49-F238E27FC236}"/>
            </a:extLst>
          </p:cNvPr>
          <p:cNvSpPr/>
          <p:nvPr/>
        </p:nvSpPr>
        <p:spPr>
          <a:xfrm>
            <a:off x="1598613" y="2582863"/>
            <a:ext cx="2278062" cy="306387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на изменение ГОСТ с профильным институтом</a:t>
            </a:r>
          </a:p>
        </p:txBody>
      </p:sp>
      <p:sp>
        <p:nvSpPr>
          <p:cNvPr id="93" name="Rectangle 6">
            <a:extLst>
              <a:ext uri="{FF2B5EF4-FFF2-40B4-BE49-F238E27FC236}"/>
            </a:extLst>
          </p:cNvPr>
          <p:cNvSpPr/>
          <p:nvPr/>
        </p:nvSpPr>
        <p:spPr>
          <a:xfrm>
            <a:off x="1598613" y="3094038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первой редакции</a:t>
            </a:r>
          </a:p>
        </p:txBody>
      </p:sp>
      <p:sp>
        <p:nvSpPr>
          <p:cNvPr id="94" name="Rectangle 7">
            <a:extLst>
              <a:ext uri="{FF2B5EF4-FFF2-40B4-BE49-F238E27FC236}"/>
            </a:extLst>
          </p:cNvPr>
          <p:cNvSpPr/>
          <p:nvPr/>
        </p:nvSpPr>
        <p:spPr>
          <a:xfrm>
            <a:off x="1598613" y="3467100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сводки отзывов</a:t>
            </a:r>
          </a:p>
        </p:txBody>
      </p:sp>
      <p:sp>
        <p:nvSpPr>
          <p:cNvPr id="95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598613" y="3832225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окончательной редакции</a:t>
            </a:r>
          </a:p>
        </p:txBody>
      </p:sp>
      <p:sp>
        <p:nvSpPr>
          <p:cNvPr id="96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1590675" y="4195763"/>
            <a:ext cx="2278063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сводки </a:t>
            </a: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отзывов, голосование бюллетенями</a:t>
            </a:r>
            <a:endParaRPr lang="ru-RU" sz="900" b="1" kern="0" dirty="0">
              <a:solidFill>
                <a:srgbClr val="002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1598613" y="4733925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 err="1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Нормоконтроль</a:t>
            </a:r>
            <a:endParaRPr lang="ru-RU" sz="900" b="1" kern="0" dirty="0">
              <a:solidFill>
                <a:srgbClr val="002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1598613" y="5130800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экспертиза</a:t>
            </a:r>
            <a:endParaRPr lang="ru-RU" sz="900" b="1" kern="0" dirty="0">
              <a:solidFill>
                <a:srgbClr val="002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1598613" y="5484813"/>
            <a:ext cx="2278062" cy="333375"/>
          </a:xfrm>
          <a:prstGeom prst="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действие</a:t>
            </a:r>
          </a:p>
        </p:txBody>
      </p:sp>
      <p:grpSp>
        <p:nvGrpSpPr>
          <p:cNvPr id="3126" name="ACET"/>
          <p:cNvGrpSpPr>
            <a:grpSpLocks/>
          </p:cNvGrpSpPr>
          <p:nvPr/>
        </p:nvGrpSpPr>
        <p:grpSpPr bwMode="auto">
          <a:xfrm>
            <a:off x="133350" y="1587500"/>
            <a:ext cx="2073275" cy="157163"/>
            <a:chOff x="915" y="1003"/>
            <a:chExt cx="2686" cy="27"/>
          </a:xfrm>
        </p:grpSpPr>
        <p:cxnSp>
          <p:nvCxnSpPr>
            <p:cNvPr id="3176" name="AutoShape 249"/>
            <p:cNvCxnSpPr>
              <a:cxnSpLocks noChangeShapeType="1"/>
              <a:stCxn id="102" idx="4"/>
              <a:endCxn id="102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02" name="AutoShape 2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gray">
            <a:xfrm>
              <a:off x="915" y="1003"/>
              <a:ext cx="2686" cy="2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9812" anchor="b">
              <a:spAutoFit/>
            </a:bodyPr>
            <a:lstStyle/>
            <a:p>
              <a:pPr defTabSz="990570">
                <a:defRPr/>
              </a:pPr>
              <a:r>
                <a:rPr lang="ru-RU" sz="900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Этапы согласования</a:t>
              </a:r>
            </a:p>
          </p:txBody>
        </p:sp>
      </p:grpSp>
      <p:grpSp>
        <p:nvGrpSpPr>
          <p:cNvPr id="3127" name="ACET"/>
          <p:cNvGrpSpPr>
            <a:grpSpLocks/>
          </p:cNvGrpSpPr>
          <p:nvPr/>
        </p:nvGrpSpPr>
        <p:grpSpPr bwMode="auto">
          <a:xfrm>
            <a:off x="4221163" y="1563688"/>
            <a:ext cx="876300" cy="150812"/>
            <a:chOff x="915" y="1013"/>
            <a:chExt cx="3139" cy="18"/>
          </a:xfrm>
        </p:grpSpPr>
        <p:cxnSp>
          <p:nvCxnSpPr>
            <p:cNvPr id="3174" name="AutoShape 249"/>
            <p:cNvCxnSpPr>
              <a:cxnSpLocks noChangeShapeType="1"/>
              <a:stCxn id="105" idx="4"/>
              <a:endCxn id="105" idx="6"/>
            </p:cNvCxnSpPr>
            <p:nvPr/>
          </p:nvCxnSpPr>
          <p:spPr bwMode="gray">
            <a:xfrm>
              <a:off x="915" y="1031"/>
              <a:ext cx="313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05" name="AutoShape 2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gray">
            <a:xfrm>
              <a:off x="915" y="1013"/>
              <a:ext cx="3139" cy="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9812" anchor="b">
              <a:spAutoFit/>
            </a:bodyPr>
            <a:lstStyle/>
            <a:p>
              <a:pPr defTabSz="990570">
                <a:defRPr/>
              </a:pPr>
              <a:r>
                <a:rPr lang="ru-RU" sz="867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Сроки, </a:t>
              </a:r>
              <a:r>
                <a:rPr lang="ru-RU" sz="867" b="1" i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lang="ru-RU" sz="867" b="1" i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278313" y="1889125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107" name="TextBox 106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259263" y="2649538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108" name="TextBox 107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259263" y="3155950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</a:p>
        </p:txBody>
      </p:sp>
      <p:sp>
        <p:nvSpPr>
          <p:cNvPr id="109" name="TextBox 108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9263" y="3511550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</a:p>
        </p:txBody>
      </p:sp>
      <p:sp>
        <p:nvSpPr>
          <p:cNvPr id="110" name="TextBox 109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259263" y="3932238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</a:p>
        </p:txBody>
      </p:sp>
      <p:sp>
        <p:nvSpPr>
          <p:cNvPr id="111" name="TextBox 110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44975" y="4291013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</a:p>
        </p:txBody>
      </p:sp>
      <p:sp>
        <p:nvSpPr>
          <p:cNvPr id="112" name="TextBox 111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259263" y="4813300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44975" y="5224463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4" name="TextBox 113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9263" y="5584825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0-6</a:t>
            </a:r>
          </a:p>
        </p:txBody>
      </p:sp>
      <p:sp>
        <p:nvSpPr>
          <p:cNvPr id="115" name="TextBox 114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9263" y="2278063"/>
            <a:ext cx="692150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0.5-1.5</a:t>
            </a:r>
          </a:p>
        </p:txBody>
      </p:sp>
      <p:grpSp>
        <p:nvGrpSpPr>
          <p:cNvPr id="3138" name="ACET"/>
          <p:cNvGrpSpPr>
            <a:grpSpLocks/>
          </p:cNvGrpSpPr>
          <p:nvPr/>
        </p:nvGrpSpPr>
        <p:grpSpPr bwMode="auto">
          <a:xfrm>
            <a:off x="5495925" y="1550988"/>
            <a:ext cx="2093913" cy="153987"/>
            <a:chOff x="875" y="1020"/>
            <a:chExt cx="2726" cy="10"/>
          </a:xfrm>
        </p:grpSpPr>
        <p:cxnSp>
          <p:nvCxnSpPr>
            <p:cNvPr id="3172" name="AutoShape 249"/>
            <p:cNvCxnSpPr>
              <a:cxnSpLocks noChangeShapeType="1"/>
            </p:cNvCxnSpPr>
            <p:nvPr/>
          </p:nvCxnSpPr>
          <p:spPr bwMode="gray">
            <a:xfrm flipV="1">
              <a:off x="875" y="1030"/>
              <a:ext cx="228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8" name="AutoShape 2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gray">
            <a:xfrm>
              <a:off x="914" y="1020"/>
              <a:ext cx="2687" cy="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9812" anchor="b">
              <a:spAutoFit/>
            </a:bodyPr>
            <a:lstStyle/>
            <a:p>
              <a:pPr defTabSz="990570">
                <a:defRPr/>
              </a:pPr>
              <a:r>
                <a:rPr lang="ru-RU" sz="867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Ответственный</a:t>
              </a:r>
            </a:p>
          </p:txBody>
        </p:sp>
      </p:grpSp>
      <p:sp>
        <p:nvSpPr>
          <p:cNvPr id="119" name="TextBox 118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564188" y="1889125"/>
            <a:ext cx="216217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стандартизации и</a:t>
            </a:r>
          </a:p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тех.регулированию</a:t>
            </a:r>
            <a:r>
              <a:rPr sz="867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компании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40" name="ACET"/>
          <p:cNvGrpSpPr>
            <a:grpSpLocks/>
          </p:cNvGrpSpPr>
          <p:nvPr/>
        </p:nvGrpSpPr>
        <p:grpSpPr bwMode="auto">
          <a:xfrm>
            <a:off x="7497763" y="1412875"/>
            <a:ext cx="2063750" cy="292100"/>
            <a:chOff x="465" y="1011"/>
            <a:chExt cx="2686" cy="19"/>
          </a:xfrm>
        </p:grpSpPr>
        <p:cxnSp>
          <p:nvCxnSpPr>
            <p:cNvPr id="3170" name="AutoShape 249"/>
            <p:cNvCxnSpPr>
              <a:cxnSpLocks noChangeShapeType="1"/>
              <a:stCxn id="122" idx="4"/>
              <a:endCxn id="122" idx="6"/>
            </p:cNvCxnSpPr>
            <p:nvPr/>
          </p:nvCxnSpPr>
          <p:spPr bwMode="gray">
            <a:xfrm>
              <a:off x="46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22" name="AutoShape 2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gray">
            <a:xfrm>
              <a:off x="465" y="1011"/>
              <a:ext cx="2686" cy="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9812" anchor="b">
              <a:spAutoFit/>
            </a:bodyPr>
            <a:lstStyle/>
            <a:p>
              <a:pPr defTabSz="990570">
                <a:defRPr/>
              </a:pPr>
              <a:r>
                <a:rPr lang="ru-RU" sz="867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кем осуществляется взаимодействие</a:t>
              </a:r>
            </a:p>
          </p:txBody>
        </p:sp>
      </p:grpSp>
      <p:sp>
        <p:nvSpPr>
          <p:cNvPr id="123" name="TextBox 122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564188" y="2665413"/>
            <a:ext cx="2162175" cy="4524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стандартизации и</a:t>
            </a:r>
          </a:p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тех.регулированию</a:t>
            </a: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компании</a:t>
            </a:r>
          </a:p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564188" y="2312988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</a:t>
            </a:r>
          </a:p>
        </p:txBody>
      </p:sp>
      <p:sp>
        <p:nvSpPr>
          <p:cNvPr id="125" name="TextBox 124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564188" y="3509963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</a:t>
            </a:r>
          </a:p>
        </p:txBody>
      </p:sp>
      <p:sp>
        <p:nvSpPr>
          <p:cNvPr id="126" name="TextBox 125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5559425" y="3114675"/>
            <a:ext cx="1579563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комитет, </a:t>
            </a:r>
          </a:p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Профильный </a:t>
            </a:r>
            <a:r>
              <a:rPr sz="867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от ТК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564188" y="4303713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</a:t>
            </a:r>
          </a:p>
        </p:txBody>
      </p:sp>
      <p:sp>
        <p:nvSpPr>
          <p:cNvPr id="128" name="TextBox 127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564188" y="4816475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</a:t>
            </a:r>
          </a:p>
        </p:txBody>
      </p:sp>
      <p:sp>
        <p:nvSpPr>
          <p:cNvPr id="129" name="TextBox 128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5559425" y="5218113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559425" y="5592763"/>
            <a:ext cx="2162175" cy="1349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7526338" y="1892300"/>
            <a:ext cx="9556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</a:t>
            </a:r>
          </a:p>
        </p:txBody>
      </p:sp>
      <p:sp>
        <p:nvSpPr>
          <p:cNvPr id="132" name="TextBox 131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7515225" y="2673350"/>
            <a:ext cx="167322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Профильный </a:t>
            </a:r>
            <a:r>
              <a:rPr sz="867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от ТК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7531100" y="2297113"/>
            <a:ext cx="1093788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7499350" y="3544888"/>
            <a:ext cx="2049463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производители и потребители России и стран </a:t>
            </a:r>
            <a:r>
              <a:rPr sz="867" b="1" kern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ЕвразЭС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7499350" y="3103563"/>
            <a:ext cx="1689100" cy="4000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 может подключить другие профильные институты</a:t>
            </a:r>
          </a:p>
        </p:txBody>
      </p:sp>
      <p:sp>
        <p:nvSpPr>
          <p:cNvPr id="136" name="TextBox 135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7499350" y="3848100"/>
            <a:ext cx="1598613" cy="4016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 может подключить другие профильные институты</a:t>
            </a:r>
          </a:p>
        </p:txBody>
      </p:sp>
      <p:sp>
        <p:nvSpPr>
          <p:cNvPr id="137" name="TextBox 136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7497763" y="4305300"/>
            <a:ext cx="1922462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производители и потребители России и стран </a:t>
            </a:r>
            <a:r>
              <a:rPr sz="867" b="1" kern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ЕвразЭС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7523163" y="4787900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7526338" y="5202238"/>
            <a:ext cx="2162175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endParaRPr sz="867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7778750" y="5630863"/>
            <a:ext cx="442913" cy="1333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133350" y="1808163"/>
            <a:ext cx="1312863" cy="109378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заявки в </a:t>
            </a:r>
            <a:r>
              <a:rPr lang="ru-RU" sz="900" b="1" kern="0" dirty="0" err="1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Росстандарте</a:t>
            </a:r>
            <a:r>
              <a:rPr lang="ru-RU" sz="900" b="1" kern="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заключение договора с профильным </a:t>
            </a:r>
            <a:r>
              <a:rPr lang="ru-RU" sz="900" b="1" kern="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институтом от ТК</a:t>
            </a:r>
            <a:endParaRPr lang="ru-RU" sz="900" b="1" kern="0" dirty="0">
              <a:solidFill>
                <a:srgbClr val="005D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7">
            <a:extLst>
              <a:ext uri="{FF2B5EF4-FFF2-40B4-BE49-F238E27FC236}"/>
            </a:extLst>
          </p:cNvPr>
          <p:cNvSpPr/>
          <p:nvPr/>
        </p:nvSpPr>
        <p:spPr>
          <a:xfrm>
            <a:off x="133350" y="3068638"/>
            <a:ext cx="1312863" cy="148748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ГОСТ тех. комитетом</a:t>
            </a:r>
          </a:p>
        </p:txBody>
      </p:sp>
      <p:sp>
        <p:nvSpPr>
          <p:cNvPr id="14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133350" y="4727575"/>
            <a:ext cx="1312863" cy="118427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90570">
              <a:defRPr/>
            </a:pPr>
            <a:r>
              <a:rPr lang="ru-RU" sz="900" b="1" kern="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с </a:t>
            </a:r>
            <a:r>
              <a:rPr lang="ru-RU" sz="900" b="1" kern="0" dirty="0" err="1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Росстандартом</a:t>
            </a:r>
            <a:r>
              <a:rPr lang="ru-RU" sz="900" b="1" kern="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введение в действие</a:t>
            </a:r>
          </a:p>
        </p:txBody>
      </p:sp>
      <p:cxnSp>
        <p:nvCxnSpPr>
          <p:cNvPr id="3162" name="Straight Connector 72"/>
          <p:cNvCxnSpPr>
            <a:cxnSpLocks noChangeShapeType="1"/>
          </p:cNvCxnSpPr>
          <p:nvPr/>
        </p:nvCxnSpPr>
        <p:spPr bwMode="auto">
          <a:xfrm flipV="1">
            <a:off x="203200" y="2955925"/>
            <a:ext cx="9410700" cy="22225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</p:spPr>
      </p:cxnSp>
      <p:cxnSp>
        <p:nvCxnSpPr>
          <p:cNvPr id="3163" name="Straight Connector 76"/>
          <p:cNvCxnSpPr>
            <a:cxnSpLocks noChangeShapeType="1"/>
          </p:cNvCxnSpPr>
          <p:nvPr/>
        </p:nvCxnSpPr>
        <p:spPr bwMode="auto">
          <a:xfrm flipV="1">
            <a:off x="115888" y="4633913"/>
            <a:ext cx="9498012" cy="14287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</p:spPr>
      </p:cxnSp>
      <p:cxnSp>
        <p:nvCxnSpPr>
          <p:cNvPr id="3164" name="Straight Connector 96"/>
          <p:cNvCxnSpPr>
            <a:cxnSpLocks/>
          </p:cNvCxnSpPr>
          <p:nvPr/>
        </p:nvCxnSpPr>
        <p:spPr bwMode="auto">
          <a:xfrm>
            <a:off x="133350" y="6526213"/>
            <a:ext cx="9215438" cy="0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</p:spPr>
      </p:cxnSp>
      <p:sp>
        <p:nvSpPr>
          <p:cNvPr id="166" name="Rectangle: Rounded Corners 100">
            <a:extLst>
              <a:ext uri="{FF2B5EF4-FFF2-40B4-BE49-F238E27FC236}"/>
            </a:extLst>
          </p:cNvPr>
          <p:cNvSpPr/>
          <p:nvPr/>
        </p:nvSpPr>
        <p:spPr>
          <a:xfrm>
            <a:off x="4100513" y="6129338"/>
            <a:ext cx="560387" cy="166687"/>
          </a:xfrm>
          <a:prstGeom prst="roundRect">
            <a:avLst/>
          </a:prstGeom>
          <a:noFill/>
          <a:ln w="9525" cap="flat" cmpd="sng" algn="ctr">
            <a:solidFill>
              <a:srgbClr val="005DA3"/>
            </a:solidFill>
            <a:prstDash val="solid"/>
          </a:ln>
          <a:effectLst/>
        </p:spPr>
        <p:txBody>
          <a:bodyPr anchor="ctr"/>
          <a:lstStyle/>
          <a:p>
            <a:pPr algn="ctr" defTabSz="990570">
              <a:defRPr/>
            </a:pPr>
            <a:r>
              <a:rPr lang="ru-RU" sz="867" b="1" kern="0" dirty="0">
                <a:solidFill>
                  <a:srgbClr val="005DA3"/>
                </a:solidFill>
                <a:latin typeface="Calibri"/>
                <a:cs typeface="+mn-cs"/>
              </a:rPr>
              <a:t>18-26</a:t>
            </a:r>
          </a:p>
        </p:txBody>
      </p:sp>
      <p:sp>
        <p:nvSpPr>
          <p:cNvPr id="169" name="TextBox 168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5580063" y="3863975"/>
            <a:ext cx="1420812" cy="2936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Tx/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Tx/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Tx/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Tx/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 комитет, </a:t>
            </a:r>
          </a:p>
          <a:p>
            <a:pPr defTabSz="969933">
              <a:spcBef>
                <a:spcPts val="162"/>
              </a:spcBef>
              <a:buClr>
                <a:srgbClr val="002960"/>
              </a:buClr>
              <a:defRPr/>
            </a:pPr>
            <a:r>
              <a:rPr sz="867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Профильный институт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-19050" y="955675"/>
            <a:ext cx="963295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69" rtl="0" eaLnBrk="1" latinLnBrk="0" hangingPunct="1"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ГОСТ-ы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от 18 до 26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8" name="Заголовок 1"/>
          <p:cNvSpPr>
            <a:spLocks noGrp="1"/>
          </p:cNvSpPr>
          <p:nvPr>
            <p:ph type="title"/>
          </p:nvPr>
        </p:nvSpPr>
        <p:spPr>
          <a:xfrm>
            <a:off x="69850" y="173038"/>
            <a:ext cx="8915400" cy="438150"/>
          </a:xfrm>
        </p:spPr>
        <p:txBody>
          <a:bodyPr/>
          <a:lstStyle/>
          <a:p>
            <a:pPr algn="l"/>
            <a:r>
              <a:rPr lang="ru-RU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Реалии. Сроки и этапы разработки стандартов</a:t>
            </a:r>
          </a:p>
        </p:txBody>
      </p:sp>
      <p:pic>
        <p:nvPicPr>
          <p:cNvPr id="3169" name="Рисунок 1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8964613" y="90646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" name="Object 7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19" name="Слайд think-cell" r:id="rId6" imgW="360" imgH="360" progId="">
              <p:embed/>
            </p:oleObj>
          </a:graphicData>
        </a:graphic>
      </p:graphicFrame>
      <p:sp>
        <p:nvSpPr>
          <p:cNvPr id="34" name="Прямоугольник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2800" i="1" dirty="0"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3" y="-150813"/>
            <a:ext cx="9096375" cy="836613"/>
          </a:xfrm>
        </p:spPr>
        <p:txBody>
          <a:bodyPr rtlCol="0" anchor="b">
            <a:normAutofit/>
          </a:bodyPr>
          <a:lstStyle/>
          <a:p>
            <a:pPr algn="l" defTabSz="914469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i="1" dirty="0" smtClean="0">
                <a:solidFill>
                  <a:srgbClr val="005DA3"/>
                </a:solidFill>
                <a:ea typeface="+mn-ea"/>
                <a:cs typeface="+mn-cs"/>
              </a:rPr>
              <a:t>Проблемы стандартизации глазами металлургов</a:t>
            </a:r>
            <a:endParaRPr lang="ru-RU" sz="2800" i="1" dirty="0">
              <a:solidFill>
                <a:srgbClr val="005DA3"/>
              </a:solidFill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4967288" y="822325"/>
            <a:ext cx="4325937" cy="76517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Низкая вовлеченность в согласование на 1-ых редакциях, блокировка на окончательной редакции и ограничение по количеству голосующих стран для утверждения (не менее 4-х)</a:t>
            </a:r>
          </a:p>
        </p:txBody>
      </p:sp>
      <p:sp>
        <p:nvSpPr>
          <p:cNvPr id="6" name="Pentagon 73"/>
          <p:cNvSpPr>
            <a:spLocks/>
          </p:cNvSpPr>
          <p:nvPr/>
        </p:nvSpPr>
        <p:spPr bwMode="auto">
          <a:xfrm rot="5400000">
            <a:off x="1977109" y="-595250"/>
            <a:ext cx="763587" cy="4059427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AutoShape 250"/>
          <p:cNvSpPr>
            <a:spLocks noChangeArrowheads="1"/>
          </p:cNvSpPr>
          <p:nvPr/>
        </p:nvSpPr>
        <p:spPr bwMode="auto">
          <a:xfrm>
            <a:off x="1131888" y="1109663"/>
            <a:ext cx="3097212" cy="5715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>
                <a:solidFill>
                  <a:srgbClr val="005DA3"/>
                </a:solidFill>
                <a:cs typeface="+mn-cs"/>
              </a:rPr>
              <a:t>Незаинтересованность стран ЕАЭС </a:t>
            </a:r>
            <a:endParaRPr lang="ru-RU" altLang="ru-RU" sz="1200" b="1" i="1" kern="0" dirty="0" smtClean="0">
              <a:solidFill>
                <a:srgbClr val="005DA3"/>
              </a:solidFill>
              <a:cs typeface="+mn-cs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в оперативном согласовании стандартов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sp>
        <p:nvSpPr>
          <p:cNvPr id="9" name="Pentagon 73"/>
          <p:cNvSpPr>
            <a:spLocks/>
          </p:cNvSpPr>
          <p:nvPr/>
        </p:nvSpPr>
        <p:spPr bwMode="auto">
          <a:xfrm rot="5400000">
            <a:off x="2014856" y="1044995"/>
            <a:ext cx="698872" cy="4070205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1" name="AutoShape 250"/>
          <p:cNvSpPr>
            <a:spLocks noChangeArrowheads="1"/>
          </p:cNvSpPr>
          <p:nvPr/>
        </p:nvSpPr>
        <p:spPr bwMode="auto">
          <a:xfrm>
            <a:off x="1138238" y="2792413"/>
            <a:ext cx="3155950" cy="38893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Неэффективные процедуры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МГС и Росстандарта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sp>
        <p:nvSpPr>
          <p:cNvPr id="12" name="Pentagon 73"/>
          <p:cNvSpPr>
            <a:spLocks/>
          </p:cNvSpPr>
          <p:nvPr/>
        </p:nvSpPr>
        <p:spPr bwMode="auto">
          <a:xfrm rot="5400000">
            <a:off x="2000826" y="2577997"/>
            <a:ext cx="763587" cy="4106858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1177925" y="4448175"/>
            <a:ext cx="3171825" cy="38735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Отсутствие цифровизации процесса разработки стандартов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cxnSp>
        <p:nvCxnSpPr>
          <p:cNvPr id="2135" name="Прямая со стрелкой 14"/>
          <p:cNvCxnSpPr>
            <a:cxnSpLocks noChangeShapeType="1"/>
            <a:endCxn id="5" idx="1"/>
          </p:cNvCxnSpPr>
          <p:nvPr/>
        </p:nvCxnSpPr>
        <p:spPr bwMode="auto">
          <a:xfrm flipV="1">
            <a:off x="4387850" y="1204913"/>
            <a:ext cx="579438" cy="12223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2136" name="Прямая со стрелкой 15"/>
          <p:cNvCxnSpPr>
            <a:cxnSpLocks noChangeShapeType="1"/>
            <a:endCxn id="17" idx="1"/>
          </p:cNvCxnSpPr>
          <p:nvPr/>
        </p:nvCxnSpPr>
        <p:spPr bwMode="auto">
          <a:xfrm>
            <a:off x="4389438" y="1616075"/>
            <a:ext cx="566737" cy="2413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956175" y="1654175"/>
            <a:ext cx="4337050" cy="406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Тенденция перехода к разработке однотипных межгосударственным национальных ГОСТ с новыми индексами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956175" y="2924175"/>
            <a:ext cx="4318000" cy="3683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Срок подготовки приказов о введении в действие стандартов –</a:t>
            </a:r>
          </a:p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ru-RU" sz="1100">
                <a:solidFill>
                  <a:srgbClr val="FF0000"/>
                </a:solidFill>
                <a:latin typeface="Calibri" pitchFamily="34" charset="0"/>
              </a:rPr>
              <a:t>+ 3 месяца</a:t>
            </a:r>
          </a:p>
        </p:txBody>
      </p:sp>
      <p:cxnSp>
        <p:nvCxnSpPr>
          <p:cNvPr id="2139" name="Прямая со стрелкой 18"/>
          <p:cNvCxnSpPr>
            <a:cxnSpLocks noChangeShapeType="1"/>
            <a:endCxn id="18" idx="1"/>
          </p:cNvCxnSpPr>
          <p:nvPr/>
        </p:nvCxnSpPr>
        <p:spPr bwMode="auto">
          <a:xfrm>
            <a:off x="4398963" y="3048000"/>
            <a:ext cx="557212" cy="603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2140" name="Прямая со стрелкой 19"/>
          <p:cNvCxnSpPr>
            <a:cxnSpLocks noChangeShapeType="1"/>
            <a:endCxn id="21" idx="1"/>
          </p:cNvCxnSpPr>
          <p:nvPr/>
        </p:nvCxnSpPr>
        <p:spPr bwMode="auto">
          <a:xfrm>
            <a:off x="4437063" y="3305175"/>
            <a:ext cx="530225" cy="35718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4967288" y="3357563"/>
            <a:ext cx="4306887" cy="6096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Тех экспертиза, нормоконтроль и введение в действие занимает 50% времени от всей разработки стандарта – </a:t>
            </a:r>
            <a:r>
              <a:rPr lang="ru-RU" sz="1100">
                <a:solidFill>
                  <a:srgbClr val="FF0000"/>
                </a:solidFill>
                <a:latin typeface="Calibri" pitchFamily="34" charset="0"/>
              </a:rPr>
              <a:t>+ 1 год </a:t>
            </a:r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(учитывая, что классический срок введения – 6 месяцев)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4967288" y="4829175"/>
            <a:ext cx="4306887" cy="38576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Отсутствие прозрачности прохождения этапов разработки стандарта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967288" y="4144963"/>
            <a:ext cx="4306887" cy="58578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Потеря </a:t>
            </a: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времени на формирование\форматирование проектов </a:t>
            </a: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документов, на рассылку и сбор отзывов, обработку предложений в ручном формате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4" name="AutoShape 250"/>
          <p:cNvSpPr>
            <a:spLocks noChangeArrowheads="1"/>
          </p:cNvSpPr>
          <p:nvPr/>
        </p:nvSpPr>
        <p:spPr bwMode="auto">
          <a:xfrm>
            <a:off x="1177925" y="5489575"/>
            <a:ext cx="3171825" cy="38735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Отсутствие взаимосвязи стандартов после актуализации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4981575" y="5351463"/>
            <a:ext cx="4292600" cy="5254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Отсутствие служб стандартизации на предприятиях, отсутствие цифровизации, позволяющей контролировать актуализацию стандартов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967288" y="5962650"/>
            <a:ext cx="4306887" cy="56356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С</a:t>
            </a: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ложность внесения изменений в номенклатуру изделий и реестры допущенных технологий, конструкторскую документацию после  актуализации стандарта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7" name="Pentagon 73"/>
          <p:cNvSpPr>
            <a:spLocks/>
          </p:cNvSpPr>
          <p:nvPr/>
        </p:nvSpPr>
        <p:spPr bwMode="auto">
          <a:xfrm rot="5400000">
            <a:off x="2000827" y="3704123"/>
            <a:ext cx="763587" cy="4106857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cxnSp>
        <p:nvCxnSpPr>
          <p:cNvPr id="2150" name="Прямая со стрелкой 28"/>
          <p:cNvCxnSpPr>
            <a:cxnSpLocks noChangeShapeType="1"/>
            <a:stCxn id="0" idx="0"/>
          </p:cNvCxnSpPr>
          <p:nvPr/>
        </p:nvCxnSpPr>
        <p:spPr bwMode="auto">
          <a:xfrm flipV="1">
            <a:off x="4435475" y="4413250"/>
            <a:ext cx="520700" cy="1619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2151" name="Прямая со стрелкой 29"/>
          <p:cNvCxnSpPr>
            <a:cxnSpLocks noChangeShapeType="1"/>
            <a:endCxn id="22" idx="1"/>
          </p:cNvCxnSpPr>
          <p:nvPr/>
        </p:nvCxnSpPr>
        <p:spPr bwMode="auto">
          <a:xfrm>
            <a:off x="4440238" y="4670425"/>
            <a:ext cx="527050" cy="35083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2152" name="Прямая со стрелкой 30"/>
          <p:cNvCxnSpPr>
            <a:cxnSpLocks noChangeShapeType="1"/>
            <a:endCxn id="25" idx="1"/>
          </p:cNvCxnSpPr>
          <p:nvPr/>
        </p:nvCxnSpPr>
        <p:spPr bwMode="auto">
          <a:xfrm flipV="1">
            <a:off x="4449763" y="5614988"/>
            <a:ext cx="531812" cy="6826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2153" name="Прямая со стрелкой 31"/>
          <p:cNvCxnSpPr>
            <a:cxnSpLocks noChangeShapeType="1"/>
            <a:stCxn id="0" idx="0"/>
            <a:endCxn id="26" idx="1"/>
          </p:cNvCxnSpPr>
          <p:nvPr/>
        </p:nvCxnSpPr>
        <p:spPr bwMode="auto">
          <a:xfrm>
            <a:off x="4435475" y="5700713"/>
            <a:ext cx="531813" cy="5429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2154" name="Прямая со стрелкой 34"/>
          <p:cNvCxnSpPr>
            <a:cxnSpLocks noChangeShapeType="1"/>
            <a:endCxn id="36" idx="1"/>
          </p:cNvCxnSpPr>
          <p:nvPr/>
        </p:nvCxnSpPr>
        <p:spPr bwMode="auto">
          <a:xfrm flipV="1">
            <a:off x="4387850" y="2552700"/>
            <a:ext cx="560388" cy="2762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36" name="Прямоугольник 35">
            <a:extLst>
              <a:ext uri="{FF2B5EF4-FFF2-40B4-BE49-F238E27FC236}"/>
            </a:extLst>
          </p:cNvPr>
          <p:cNvSpPr/>
          <p:nvPr/>
        </p:nvSpPr>
        <p:spPr>
          <a:xfrm>
            <a:off x="4948238" y="2246313"/>
            <a:ext cx="4346575" cy="61118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Долгая процедура внесения стандартов в ПМС (включение новых тем 1 раз в полгода на заседаниях МГС) – </a:t>
            </a:r>
            <a:r>
              <a:rPr lang="ru-RU" sz="1200" kern="0" dirty="0">
                <a:solidFill>
                  <a:srgbClr val="FF0000"/>
                </a:solidFill>
                <a:latin typeface="Calibri"/>
                <a:cs typeface="+mn-cs"/>
              </a:rPr>
              <a:t>+ 6 месяцев</a:t>
            </a:r>
            <a:endParaRPr lang="ru-RU" sz="1200" kern="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156" name="Рисунок 40"/>
          <p:cNvPicPr>
            <a:picLocks noChangeAspect="1"/>
          </p:cNvPicPr>
          <p:nvPr/>
        </p:nvPicPr>
        <p:blipFill>
          <a:blip r:embed="rId7"/>
          <a:srcRect l="20468" t="16429" r="20468" b="33215"/>
          <a:stretch>
            <a:fillRect/>
          </a:stretch>
        </p:blipFill>
        <p:spPr bwMode="auto">
          <a:xfrm>
            <a:off x="371475" y="1066800"/>
            <a:ext cx="717550" cy="644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7" name="Рисунок 41"/>
          <p:cNvPicPr>
            <a:picLocks noChangeAspect="1"/>
          </p:cNvPicPr>
          <p:nvPr/>
        </p:nvPicPr>
        <p:blipFill>
          <a:blip r:embed="rId7"/>
          <a:srcRect l="20468" t="16429" r="20468" b="33215"/>
          <a:stretch>
            <a:fillRect/>
          </a:stretch>
        </p:blipFill>
        <p:spPr bwMode="auto">
          <a:xfrm>
            <a:off x="382588" y="2636838"/>
            <a:ext cx="715962" cy="644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8" name="Рисунок 42"/>
          <p:cNvPicPr>
            <a:picLocks noChangeAspect="1"/>
          </p:cNvPicPr>
          <p:nvPr/>
        </p:nvPicPr>
        <p:blipFill>
          <a:blip r:embed="rId7"/>
          <a:srcRect l="20468" t="16429" r="20468" b="33215"/>
          <a:stretch>
            <a:fillRect/>
          </a:stretch>
        </p:blipFill>
        <p:spPr bwMode="auto">
          <a:xfrm>
            <a:off x="371475" y="4227513"/>
            <a:ext cx="717550" cy="644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9" name="Рисунок 43"/>
          <p:cNvPicPr>
            <a:picLocks noChangeAspect="1"/>
          </p:cNvPicPr>
          <p:nvPr/>
        </p:nvPicPr>
        <p:blipFill>
          <a:blip r:embed="rId7"/>
          <a:srcRect l="20468" t="16429" r="20468" b="33215"/>
          <a:stretch>
            <a:fillRect/>
          </a:stretch>
        </p:blipFill>
        <p:spPr bwMode="auto">
          <a:xfrm>
            <a:off x="347663" y="5380038"/>
            <a:ext cx="717550" cy="644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" name="Object 7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87" name="Слайд think-cell" r:id="rId6" imgW="360" imgH="360" progId="">
              <p:embed/>
            </p:oleObj>
          </a:graphicData>
        </a:graphic>
      </p:graphicFrame>
      <p:sp>
        <p:nvSpPr>
          <p:cNvPr id="34" name="Прямоугольник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2800" i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050" y="-171450"/>
            <a:ext cx="9094788" cy="836613"/>
          </a:xfrm>
        </p:spPr>
        <p:txBody>
          <a:bodyPr rtlCol="0" anchor="b">
            <a:normAutofit/>
          </a:bodyPr>
          <a:lstStyle/>
          <a:p>
            <a:pPr algn="l" defTabSz="914469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800" i="1" dirty="0" smtClean="0">
                <a:solidFill>
                  <a:srgbClr val="005DA3"/>
                </a:solidFill>
                <a:ea typeface="+mn-ea"/>
                <a:cs typeface="+mn-cs"/>
              </a:rPr>
              <a:t>Предложения по решению проблем</a:t>
            </a:r>
            <a:endParaRPr lang="ru-RU" sz="2800" i="1" dirty="0">
              <a:solidFill>
                <a:srgbClr val="005DA3"/>
              </a:solidFill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4948238" y="857250"/>
            <a:ext cx="4541837" cy="98742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indent="-228600" defTabSz="685800">
              <a:buFontTx/>
              <a:buAutoNum type="arabicPeriod"/>
            </a:pPr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Регламентирование контрольных точек согласования и автоматический контроль (не проголосовали в срок – по умолчанию согласовали или воздержались – в п.3.4.8 ГОСТ 1.2).</a:t>
            </a:r>
          </a:p>
          <a:p>
            <a:pPr marL="71438" indent="-228600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2. Снятие ограничения при принятии нового ГОСТа по количеству проголосовавших стран (ГОСТ 1.6 (п.5.2.3) или ГОСТ 1.2 (п.4.4)).</a:t>
            </a:r>
          </a:p>
        </p:txBody>
      </p:sp>
      <p:sp>
        <p:nvSpPr>
          <p:cNvPr id="6" name="Pentagon 73"/>
          <p:cNvSpPr>
            <a:spLocks/>
          </p:cNvSpPr>
          <p:nvPr/>
        </p:nvSpPr>
        <p:spPr bwMode="auto">
          <a:xfrm rot="5400000">
            <a:off x="1977109" y="-422707"/>
            <a:ext cx="763587" cy="4059427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AutoShape 250"/>
          <p:cNvSpPr>
            <a:spLocks noChangeArrowheads="1"/>
          </p:cNvSpPr>
          <p:nvPr/>
        </p:nvSpPr>
        <p:spPr bwMode="auto">
          <a:xfrm>
            <a:off x="1131888" y="1370013"/>
            <a:ext cx="3097212" cy="3873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Оперативное согласование стандартов странами ЕАЭС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sp>
        <p:nvSpPr>
          <p:cNvPr id="9" name="Pentagon 73"/>
          <p:cNvSpPr>
            <a:spLocks/>
          </p:cNvSpPr>
          <p:nvPr/>
        </p:nvSpPr>
        <p:spPr bwMode="auto">
          <a:xfrm rot="5400000">
            <a:off x="2014856" y="1383284"/>
            <a:ext cx="698872" cy="4070205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1" name="AutoShape 250"/>
          <p:cNvSpPr>
            <a:spLocks noChangeArrowheads="1"/>
          </p:cNvSpPr>
          <p:nvPr/>
        </p:nvSpPr>
        <p:spPr bwMode="auto">
          <a:xfrm>
            <a:off x="1138238" y="3163888"/>
            <a:ext cx="3155950" cy="38735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Улучшение процедур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МГС и Росстандарта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sp>
        <p:nvSpPr>
          <p:cNvPr id="12" name="Pentagon 73"/>
          <p:cNvSpPr>
            <a:spLocks/>
          </p:cNvSpPr>
          <p:nvPr/>
        </p:nvSpPr>
        <p:spPr bwMode="auto">
          <a:xfrm rot="5400000">
            <a:off x="2000826" y="2650007"/>
            <a:ext cx="763587" cy="4106858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1177925" y="4519613"/>
            <a:ext cx="3171825" cy="38735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Цифровизация процесса разработки стандартов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cxnSp>
        <p:nvCxnSpPr>
          <p:cNvPr id="9304" name="Прямая со стрелкой 14"/>
          <p:cNvCxnSpPr>
            <a:cxnSpLocks noChangeShapeType="1"/>
          </p:cNvCxnSpPr>
          <p:nvPr/>
        </p:nvCxnSpPr>
        <p:spPr bwMode="auto">
          <a:xfrm flipV="1">
            <a:off x="4387850" y="1038225"/>
            <a:ext cx="554038" cy="347663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9305" name="Прямая со стрелкой 15"/>
          <p:cNvCxnSpPr>
            <a:cxnSpLocks noChangeShapeType="1"/>
            <a:endCxn id="17" idx="1"/>
          </p:cNvCxnSpPr>
          <p:nvPr/>
        </p:nvCxnSpPr>
        <p:spPr bwMode="auto">
          <a:xfrm>
            <a:off x="4406900" y="1728788"/>
            <a:ext cx="547688" cy="38576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954588" y="1911350"/>
            <a:ext cx="4551362" cy="406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Важность сохранения индексов межгосударственных стандартов, присвоенных ранее (т.к. ссылочная связь с др. НТД установлена)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954588" y="3136900"/>
            <a:ext cx="4562475" cy="52705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Разделение ответственности по подготовке приказов по отраслям и </a:t>
            </a:r>
            <a:r>
              <a:rPr lang="ru-RU" sz="12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цифровизация</a:t>
            </a: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подготовки издания приказа – </a:t>
            </a:r>
          </a:p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FF0000"/>
                </a:solidFill>
                <a:latin typeface="Calibri"/>
                <a:cs typeface="+mn-cs"/>
              </a:rPr>
              <a:t>за 1 месяц</a:t>
            </a:r>
            <a:endParaRPr lang="ru-RU" sz="1200" kern="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cxnSp>
        <p:nvCxnSpPr>
          <p:cNvPr id="9308" name="Прямая со стрелкой 18"/>
          <p:cNvCxnSpPr>
            <a:cxnSpLocks noChangeShapeType="1"/>
            <a:stCxn id="0" idx="0"/>
            <a:endCxn id="18" idx="1"/>
          </p:cNvCxnSpPr>
          <p:nvPr/>
        </p:nvCxnSpPr>
        <p:spPr bwMode="auto">
          <a:xfrm>
            <a:off x="4398963" y="3367088"/>
            <a:ext cx="555625" cy="3333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9309" name="Прямая со стрелкой 19"/>
          <p:cNvCxnSpPr>
            <a:cxnSpLocks noChangeShapeType="1"/>
            <a:endCxn id="21" idx="1"/>
          </p:cNvCxnSpPr>
          <p:nvPr/>
        </p:nvCxnSpPr>
        <p:spPr bwMode="auto">
          <a:xfrm>
            <a:off x="4410075" y="3613150"/>
            <a:ext cx="552450" cy="38893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4962525" y="3697288"/>
            <a:ext cx="4562475" cy="61118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1438" defTabSz="685800"/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Цифровизация тех.экспертизы, нормоконтроля и введения в действие, установление в ГОСТ 1.2 возможности досрочного введения в действие ГОСТа – </a:t>
            </a:r>
            <a:r>
              <a:rPr lang="ru-RU" sz="1100">
                <a:solidFill>
                  <a:srgbClr val="FF0000"/>
                </a:solidFill>
                <a:latin typeface="Calibri" pitchFamily="34" charset="0"/>
              </a:rPr>
              <a:t>сокращение сроков  с 6 до 1 месяца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4962525" y="4995863"/>
            <a:ext cx="4562475" cy="3857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Визуализация прохождения этапов разработки стандарта (как на портале разработки НПА РФ)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962525" y="4354513"/>
            <a:ext cx="4562475" cy="58737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Электронная разработка ГОСТов, </a:t>
            </a:r>
          </a:p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Автоматизированная рассылка и сбор отзывов, обработка предложений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4" name="AutoShape 250"/>
          <p:cNvSpPr>
            <a:spLocks noChangeArrowheads="1"/>
          </p:cNvSpPr>
          <p:nvPr/>
        </p:nvSpPr>
        <p:spPr bwMode="auto">
          <a:xfrm>
            <a:off x="1177925" y="5634038"/>
            <a:ext cx="3171825" cy="38735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18288" anchor="b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/>
              </a:defRPr>
            </a:lvl4pPr>
            <a:lvl5pPr marL="2057400" indent="-22860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В</a:t>
            </a:r>
            <a:r>
              <a:rPr lang="ru-RU" altLang="ru-RU" sz="1200" b="1" i="1" kern="0" dirty="0" err="1" smtClean="0">
                <a:solidFill>
                  <a:srgbClr val="005DA3"/>
                </a:solidFill>
                <a:cs typeface="+mn-cs"/>
              </a:rPr>
              <a:t>заимосвязь</a:t>
            </a:r>
            <a:r>
              <a:rPr lang="ru-RU" altLang="ru-RU" sz="1200" b="1" i="1" kern="0" dirty="0" smtClean="0">
                <a:solidFill>
                  <a:srgbClr val="005DA3"/>
                </a:solidFill>
                <a:cs typeface="+mn-cs"/>
              </a:rPr>
              <a:t> стандартов после актуализации</a:t>
            </a:r>
            <a:endParaRPr lang="ru-RU" altLang="ru-RU" sz="1200" b="1" i="1" kern="0" dirty="0">
              <a:solidFill>
                <a:srgbClr val="005DA3"/>
              </a:solidFill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4940300" y="5495925"/>
            <a:ext cx="4584700" cy="52546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Цифровая взаимосвязь планов разработки ТК (МТК) взаимосвязанных стандартов (ссылочных)</a:t>
            </a:r>
            <a:endParaRPr lang="ru-RU" sz="1200" kern="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948238" y="6105525"/>
            <a:ext cx="4576762" cy="56356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Синхронизация внесения изменений в номенклатуру изделий и реестры допущенных технологий, конструкторскую документацию после  актуализации стандарта</a:t>
            </a: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7" name="Pentagon 73"/>
          <p:cNvSpPr>
            <a:spLocks/>
          </p:cNvSpPr>
          <p:nvPr/>
        </p:nvSpPr>
        <p:spPr bwMode="auto">
          <a:xfrm rot="5400000">
            <a:off x="2000827" y="3776133"/>
            <a:ext cx="763587" cy="4106857"/>
          </a:xfrm>
          <a:prstGeom prst="homePlate">
            <a:avLst>
              <a:gd name="adj" fmla="val 14681"/>
            </a:avLst>
          </a:prstGeom>
          <a:noFill/>
          <a:ln w="19050" cap="flat" cmpd="sng" algn="ctr">
            <a:gradFill flip="none" rotWithShape="1">
              <a:gsLst>
                <a:gs pos="0">
                  <a:srgbClr val="C3CACF"/>
                </a:gs>
                <a:gs pos="99000">
                  <a:sysClr val="window" lastClr="FFFFFF"/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err="1">
              <a:solidFill>
                <a:srgbClr val="000000"/>
              </a:solidFill>
              <a:latin typeface="Calibri"/>
              <a:cs typeface="+mn-cs"/>
            </a:endParaRPr>
          </a:p>
        </p:txBody>
      </p:sp>
      <p:cxnSp>
        <p:nvCxnSpPr>
          <p:cNvPr id="9319" name="Прямая со стрелкой 28"/>
          <p:cNvCxnSpPr>
            <a:cxnSpLocks noChangeShapeType="1"/>
            <a:stCxn id="0" idx="0"/>
          </p:cNvCxnSpPr>
          <p:nvPr/>
        </p:nvCxnSpPr>
        <p:spPr bwMode="auto">
          <a:xfrm>
            <a:off x="4435475" y="4646613"/>
            <a:ext cx="506413" cy="476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9320" name="Прямая со стрелкой 29"/>
          <p:cNvCxnSpPr>
            <a:cxnSpLocks noChangeShapeType="1"/>
            <a:endCxn id="22" idx="1"/>
          </p:cNvCxnSpPr>
          <p:nvPr/>
        </p:nvCxnSpPr>
        <p:spPr bwMode="auto">
          <a:xfrm>
            <a:off x="4398963" y="4805363"/>
            <a:ext cx="563562" cy="3841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9321" name="Прямая со стрелкой 30"/>
          <p:cNvCxnSpPr>
            <a:cxnSpLocks noChangeShapeType="1"/>
            <a:stCxn id="0" idx="0"/>
          </p:cNvCxnSpPr>
          <p:nvPr/>
        </p:nvCxnSpPr>
        <p:spPr bwMode="auto">
          <a:xfrm flipV="1">
            <a:off x="4435475" y="5768975"/>
            <a:ext cx="504825" cy="4763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9322" name="Прямая со стрелкой 31"/>
          <p:cNvCxnSpPr>
            <a:cxnSpLocks noChangeShapeType="1"/>
            <a:endCxn id="26" idx="1"/>
          </p:cNvCxnSpPr>
          <p:nvPr/>
        </p:nvCxnSpPr>
        <p:spPr bwMode="auto">
          <a:xfrm>
            <a:off x="4435475" y="5876925"/>
            <a:ext cx="512763" cy="5111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9323" name="Прямая со стрелкой 34"/>
          <p:cNvCxnSpPr>
            <a:cxnSpLocks noChangeShapeType="1"/>
            <a:endCxn id="36" idx="1"/>
          </p:cNvCxnSpPr>
          <p:nvPr/>
        </p:nvCxnSpPr>
        <p:spPr bwMode="auto">
          <a:xfrm flipV="1">
            <a:off x="4435475" y="2773363"/>
            <a:ext cx="523875" cy="2635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36" name="Прямоугольник 35">
            <a:extLst>
              <a:ext uri="{FF2B5EF4-FFF2-40B4-BE49-F238E27FC236}"/>
            </a:extLst>
          </p:cNvPr>
          <p:cNvSpPr/>
          <p:nvPr/>
        </p:nvSpPr>
        <p:spPr>
          <a:xfrm>
            <a:off x="4959350" y="2466975"/>
            <a:ext cx="4541838" cy="611188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Включение новых тем в инициативном порядке в АИС МГС – </a:t>
            </a:r>
          </a:p>
          <a:p>
            <a:pPr marL="72000" defTabSz="6858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FF0000"/>
                </a:solidFill>
                <a:latin typeface="Calibri"/>
                <a:cs typeface="+mn-cs"/>
              </a:rPr>
              <a:t>вместо 6 за 1-2 месяца</a:t>
            </a:r>
            <a:endParaRPr lang="ru-RU" sz="1200" kern="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pic>
        <p:nvPicPr>
          <p:cNvPr id="37" name="Picture 17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358" y="1342753"/>
            <a:ext cx="572174" cy="464839"/>
          </a:xfrm>
          <a:prstGeom prst="rect">
            <a:avLst/>
          </a:prstGeom>
          <a:ln w="19050">
            <a:solidFill>
              <a:srgbClr val="00CC66"/>
            </a:solidFill>
          </a:ln>
        </p:spPr>
      </p:pic>
      <p:pic>
        <p:nvPicPr>
          <p:cNvPr id="9326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725" y="3154363"/>
            <a:ext cx="573088" cy="461962"/>
          </a:xfrm>
          <a:prstGeom prst="rect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9327" name="Рисунок 3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725" y="4471988"/>
            <a:ext cx="573088" cy="463550"/>
          </a:xfrm>
          <a:prstGeom prst="rect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9328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725" y="5549900"/>
            <a:ext cx="573088" cy="463550"/>
          </a:xfrm>
          <a:prstGeom prst="rect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9555163" y="1198563"/>
            <a:ext cx="287337" cy="2095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9288" name="Object 72"/>
          <p:cNvGraphicFramePr>
            <a:graphicFrameLocks noChangeAspect="1"/>
          </p:cNvGraphicFramePr>
          <p:nvPr/>
        </p:nvGraphicFramePr>
        <p:xfrm>
          <a:off x="9417050" y="3697288"/>
          <a:ext cx="658813" cy="596900"/>
        </p:xfrm>
        <a:graphic>
          <a:graphicData uri="http://schemas.openxmlformats.org/presentationml/2006/ole">
            <p:oleObj spid="_x0000_s9288" name="Документ" showAsIcon="1" r:id="rId9" imgW="914400" imgH="792360" progId="Word.Document.12">
              <p:embed/>
            </p:oleObj>
          </a:graphicData>
        </a:graphic>
      </p:graphicFrame>
      <p:sp>
        <p:nvSpPr>
          <p:cNvPr id="4" name="Управляющая кнопка: далее 3">
            <a:hlinkClick r:id="rId10" action="ppaction://hlinksldjump" highlightClick="1"/>
          </p:cNvPr>
          <p:cNvSpPr/>
          <p:nvPr/>
        </p:nvSpPr>
        <p:spPr>
          <a:xfrm>
            <a:off x="9566275" y="4354513"/>
            <a:ext cx="339725" cy="2921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2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644525"/>
          <a:ext cx="1587" cy="1588"/>
        </p:xfrm>
        <a:graphic>
          <a:graphicData uri="http://schemas.openxmlformats.org/presentationml/2006/ole">
            <p:oleObj spid="_x0000_s13332" name="Слайд think-cell" r:id="rId6" imgW="360" imgH="36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28588" cy="128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58032">
              <a:defRPr/>
            </a:pPr>
            <a:endParaRPr lang="ru-RU" sz="1791" b="1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/>
            </a:extLst>
          </p:cNvPr>
          <p:cNvSpPr/>
          <p:nvPr/>
        </p:nvSpPr>
        <p:spPr>
          <a:xfrm>
            <a:off x="1468438" y="1682750"/>
            <a:ext cx="590550" cy="592138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572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97" dirty="0">
              <a:solidFill>
                <a:srgbClr val="FFFFFF"/>
              </a:solidFill>
              <a:latin typeface="Play"/>
            </a:endParaRPr>
          </a:p>
        </p:txBody>
      </p:sp>
      <p:sp>
        <p:nvSpPr>
          <p:cNvPr id="45" name="Овал 44">
            <a:extLst>
              <a:ext uri="{FF2B5EF4-FFF2-40B4-BE49-F238E27FC236}"/>
            </a:extLst>
          </p:cNvPr>
          <p:cNvSpPr/>
          <p:nvPr/>
        </p:nvSpPr>
        <p:spPr>
          <a:xfrm>
            <a:off x="4657725" y="1682750"/>
            <a:ext cx="590550" cy="592138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572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97">
              <a:solidFill>
                <a:srgbClr val="FFFFFF"/>
              </a:solidFill>
              <a:latin typeface="Play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-109538"/>
            <a:ext cx="9320213" cy="681038"/>
          </a:xfrm>
        </p:spPr>
        <p:txBody>
          <a:bodyPr vert="horz" lIns="74295" tIns="37148" rIns="74295" bIns="37148" rtlCol="0" anchor="b"/>
          <a:lstStyle/>
          <a:p>
            <a:pPr algn="l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пересмотру ГОСТ 1.2 на правила разработки</a:t>
            </a:r>
            <a:br>
              <a:rPr lang="ru-RU" sz="200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5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межгосударственных стандартов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14300" y="620713"/>
            <a:ext cx="9736138" cy="604202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kern="0" dirty="0">
                <a:solidFill>
                  <a:srgbClr val="3E74D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п.3.4.2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конкретизировать срок подготовки окончательной редакции (например, </a:t>
            </a:r>
            <a:r>
              <a:rPr lang="ru-RU" sz="1100" b="1" kern="0" dirty="0">
                <a:solidFill>
                  <a:srgbClr val="45B5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месяца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в Примечании пункта неопределенный срок, регламентируемый только установлением в плане МГС, позволяет разработчику затягивать сроки разработки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 месяца и более.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этот срок должен синхронизироваться со сроком подготовки Сводки отзыва и Пояснительной  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записки, т.к. они вместе направляются на экспертизу.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100" b="1" kern="0" dirty="0">
                <a:solidFill>
                  <a:srgbClr val="3E74D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п.3.4.4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сократить срок разработки промежуточных версий (2-ой и последующих), равный на данный момент сроку процедуры 1 редакции по п.3.3.8 –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месяцам (2 месяцам)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него установить </a:t>
            </a:r>
            <a:r>
              <a:rPr lang="ru-RU" sz="1100" b="1" kern="0" dirty="0">
                <a:solidFill>
                  <a:srgbClr val="45B5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месяца</a:t>
            </a:r>
            <a:r>
              <a:rPr lang="ru-RU" sz="1100" b="1" kern="0" dirty="0">
                <a:solidFill>
                  <a:srgbClr val="45B5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45B53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п.3.4.5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, где в Примечании указано, что «Порядок рассмотрения и согласования окончательной редакции проекта стандарта в государстве-разработчике устанавливает его национальный орган.» Изучить практику всех стран, чем и как 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установлен порядок, какие оптимальные сроки можно указать?</a:t>
            </a:r>
            <a:endParaRPr lang="ru-RU" sz="11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45B53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100" b="1" kern="0" dirty="0">
                <a:solidFill>
                  <a:srgbClr val="3E74D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п.3.4.6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требование об одновременном рассмотрении окончательной редакции проекта стандарта в государстве-разработчике и в МТК сделать обязательным, а не допущением. Если синхронизация рассмотрения могла быть реализована за счет </a:t>
            </a:r>
            <a:r>
              <a:rPr lang="ru-RU" sz="11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это экономило бы </a:t>
            </a:r>
            <a:r>
              <a:rPr lang="ru-RU" sz="1100" b="1" kern="0" dirty="0">
                <a:solidFill>
                  <a:srgbClr val="45B5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месяца.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45B53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100" b="1" kern="0" dirty="0">
                <a:solidFill>
                  <a:srgbClr val="3E74D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п.3.4.7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установить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программную возможность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сокращения срока голосования государствами за размещенную в АИС МГС окончательную редакцию ГОСТ 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 месяцев </a:t>
            </a:r>
            <a:r>
              <a:rPr lang="ru-RU" sz="1100" b="1" kern="0" dirty="0">
                <a:solidFill>
                  <a:srgbClr val="45B5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0,5 - 1 месяца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условиях, если перед этим в МТК за двухмесячный период рассмотрения окончательной редакции не поступило со стороны государств-участников замечаний или же замечания были оценены, как некритичные, и приняты разработчиком с доработкой обновленной версии для голосования. 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по новому ГОСТ 8282 замечания от Беларуси были некритичными и их оперативно устранили в версии для голосования, остальные государства согласовали. В этой ситуации нет необходимости ждать 2 месяца для голосовани</a:t>
            </a:r>
            <a:r>
              <a:rPr lang="ru-RU" sz="1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100" b="1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этими же участниками.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1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4.4.1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«При положительных результатах голосования в АИС МГС по межгосударственному стандарту национальный орган государства-разработчика направляет в Бюро по стандартам МГС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необходимые для регистрации принятого стандарта, в соответствии с порядком, установленным МГС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[ПМГ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03-2016 «Порядок регистрации, издания и обеспечения документами по межгосударственной стандартизации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»].» А согласно п.6.2 ПМГ Национальный орган государства-разработчика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3 месяцев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со дня получения зарегистрированных документов по межгосударственной стандартизации направляет в Бюро по стандартам готовые к тиражированию документы в электронном виде («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») для размещения в АИС МГС на стадию «Издание».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100" b="1" kern="0" dirty="0">
                <a:solidFill>
                  <a:srgbClr val="3E74D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п.3.4.8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установить дисциплину или автоматизацию контроля соблюдения сроков голосования государствами: если не проголосовали в срок, то по умолчанию учитывать такие голоса, как согласовавшие или воздержавшиеся.</a:t>
            </a: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100" b="1" kern="0" dirty="0">
                <a:solidFill>
                  <a:srgbClr val="3E74D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п.4.4 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снять ограничение при принятии нового ГОСТ по количеству проголосовавших стран (сейчас регламентировано </a:t>
            </a:r>
            <a:endParaRPr lang="ru-RU" sz="11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1" defTabSz="557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4-ех голосов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голос государства разработчика). </a:t>
            </a:r>
            <a:r>
              <a:rPr lang="ru-RU" sz="1100" b="1" kern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– не менее </a:t>
            </a:r>
            <a:r>
              <a:rPr lang="ru-RU" sz="1100" b="1" kern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b="1" kern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Управляющая кнопка: возврат 1">
            <a:hlinkClick r:id="" action="ppaction://hlinkshowjump?jump=previousslide" highlightClick="1"/>
          </p:cNvPr>
          <p:cNvSpPr/>
          <p:nvPr/>
        </p:nvSpPr>
        <p:spPr>
          <a:xfrm>
            <a:off x="9417620" y="163650"/>
            <a:ext cx="360050" cy="288040"/>
          </a:xfrm>
          <a:prstGeom prst="actionButtonReturn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11303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rgbClr val="FFFFFF"/>
              </a:solidFill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39838" y="644525"/>
          <a:ext cx="1587" cy="1588"/>
        </p:xfrm>
        <a:graphic>
          <a:graphicData uri="http://schemas.openxmlformats.org/presentationml/2006/ole">
            <p:oleObj spid="_x0000_s17410" name="Слайд think-cell" r:id="rId5" imgW="360" imgH="360" progId="">
              <p:embed/>
            </p:oleObj>
          </a:graphicData>
        </a:graphic>
      </p:graphicFrame>
      <p:sp>
        <p:nvSpPr>
          <p:cNvPr id="69" name="Прямоугольник 68" hidden="1"/>
          <p:cNvSpPr/>
          <p:nvPr>
            <p:custDataLst>
              <p:tags r:id="rId3"/>
            </p:custDataLst>
          </p:nvPr>
        </p:nvSpPr>
        <p:spPr>
          <a:xfrm>
            <a:off x="1238250" y="642938"/>
            <a:ext cx="128588" cy="12858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727472" fontAlgn="auto">
              <a:spcBef>
                <a:spcPts val="0"/>
              </a:spcBef>
              <a:spcAft>
                <a:spcPts val="488"/>
              </a:spcAft>
              <a:buClr>
                <a:srgbClr val="DD1E25"/>
              </a:buClr>
              <a:defRPr/>
            </a:pPr>
            <a:endParaRPr lang="ru-RU" sz="1463" b="1" dirty="0" err="1">
              <a:solidFill>
                <a:srgbClr val="FFFFFF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323DD3-354F-42C8-A0AA-B8767F22FCA8}" type="slidenum">
              <a:rPr lang="ru-RU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pPr defTabSz="371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  <p:sp>
        <p:nvSpPr>
          <p:cNvPr id="17414" name="Заголовок 4"/>
          <p:cNvSpPr>
            <a:spLocks noGrp="1"/>
          </p:cNvSpPr>
          <p:nvPr>
            <p:ph type="title"/>
          </p:nvPr>
        </p:nvSpPr>
        <p:spPr bwMode="auto">
          <a:xfrm>
            <a:off x="409575" y="204788"/>
            <a:ext cx="7974013" cy="5588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ru-RU" sz="2000" smtClean="0"/>
              <a:t>Расчет сокращения потерь времени на разработку СТО СМК и СТО на продукцию за счет автоматизации (создания АСУ НД) (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53175" y="1490663"/>
            <a:ext cx="3349625" cy="4271962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marL="185738" indent="-185738" algn="just" defTabSz="742950">
              <a:spcAft>
                <a:spcPts val="975"/>
              </a:spcAft>
              <a:buFontTx/>
              <a:buAutoNum type="arabicPeriod"/>
            </a:pP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Длительность этапов процесса оценивалась по методу Маккигаме с привлечением фокус-группы        (8 экспертов по разработке СТО из разных подразделений).</a:t>
            </a:r>
          </a:p>
          <a:p>
            <a:pPr marL="185738" indent="-185738" algn="just" defTabSz="742950">
              <a:spcAft>
                <a:spcPts val="975"/>
              </a:spcAft>
              <a:buFontTx/>
              <a:buAutoNum type="arabicPeriod"/>
            </a:pP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Оценка этапов осуществлялась для самых сложных стандартов на процессы СМК (75 и более листов). </a:t>
            </a:r>
          </a:p>
          <a:p>
            <a:pPr marL="185738" indent="-185738" algn="just" defTabSz="742950">
              <a:spcAft>
                <a:spcPts val="975"/>
              </a:spcAft>
              <a:buFontTx/>
              <a:buAutoNum type="arabicPeriod"/>
            </a:pP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Была оценена длительность выполнения каждого этапа в текущем и целевом состоянии (после автоматизации).</a:t>
            </a:r>
          </a:p>
          <a:p>
            <a:pPr marL="185738" indent="-185738" algn="just" defTabSz="742950">
              <a:spcAft>
                <a:spcPts val="975"/>
              </a:spcAft>
              <a:buFontTx/>
              <a:buAutoNum type="arabicPeriod"/>
            </a:pP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При оценке текущего состояния экспертно оценивались потери времени при выполнении деятельности, добавляющей ценность и не добавляющая ценность, а также ожидания и простои процесса.</a:t>
            </a:r>
          </a:p>
          <a:p>
            <a:pPr marL="185738" indent="-185738" algn="just" defTabSz="742950">
              <a:spcAft>
                <a:spcPts val="975"/>
              </a:spcAft>
              <a:buFontTx/>
              <a:buAutoNum type="arabicPeriod"/>
            </a:pP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При оценке целевого состояния оценивалось, на сколько автоматизация (создание АСУ НД) сократит потери времени деятельности, не добавляющей ценности и решит проблемы на разных этапах жизненного цикла СТО .</a:t>
            </a:r>
          </a:p>
          <a:p>
            <a:pPr marL="185738" indent="-185738" algn="just" defTabSz="742950">
              <a:spcAft>
                <a:spcPts val="975"/>
              </a:spcAft>
              <a:buFontTx/>
              <a:buAutoNum type="arabicPeriod"/>
            </a:pP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Для расчета фин. модели использовались длительность этапов разработки СТО на продукцию (10-15 листов):</a:t>
            </a:r>
          </a:p>
          <a:p>
            <a:pPr marL="509588" lvl="1" indent="-138113" algn="just" defTabSz="742950">
              <a:spcAft>
                <a:spcPts val="975"/>
              </a:spcAft>
              <a:buFontTx/>
              <a:buChar char="-"/>
            </a:pPr>
            <a:r>
              <a:rPr lang="ru-RU" sz="800" b="1" u="sng">
                <a:solidFill>
                  <a:srgbClr val="FFFFFF"/>
                </a:solidFill>
                <a:latin typeface="Arial" charset="0"/>
                <a:cs typeface="Calibri" pitchFamily="34" charset="0"/>
              </a:rPr>
              <a:t>в текущем состоянии</a:t>
            </a: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 21 день (средний срок по данным менеджера по стандартизации ДТРК),</a:t>
            </a:r>
          </a:p>
          <a:p>
            <a:pPr marL="509588" lvl="1" indent="-138113" algn="just" defTabSz="742950">
              <a:spcAft>
                <a:spcPts val="975"/>
              </a:spcAft>
              <a:buFontTx/>
              <a:buChar char="-"/>
            </a:pPr>
            <a:r>
              <a:rPr lang="ru-RU" sz="800" b="1" u="sng">
                <a:solidFill>
                  <a:srgbClr val="FFFFFF"/>
                </a:solidFill>
                <a:latin typeface="Arial" charset="0"/>
                <a:cs typeface="Calibri" pitchFamily="34" charset="0"/>
              </a:rPr>
              <a:t>в целевом состоянии: </a:t>
            </a:r>
            <a:r>
              <a:rPr lang="ru-RU" sz="800" b="1">
                <a:solidFill>
                  <a:srgbClr val="FFFFFF"/>
                </a:solidFill>
                <a:latin typeface="Arial" charset="0"/>
                <a:cs typeface="Calibri" pitchFamily="34" charset="0"/>
              </a:rPr>
              <a:t>21*(1-0,25)=15,75 дней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525" y="3629025"/>
            <a:ext cx="3163888" cy="149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75" dirty="0" err="1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+mn-cs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36563" y="1492250"/>
          <a:ext cx="5800725" cy="3294063"/>
        </p:xfrm>
        <a:graphic>
          <a:graphicData uri="http://schemas.openxmlformats.org/presentationml/2006/ole">
            <p:oleObj spid="_x0000_s17411" name="Лист с поддержкой макросов" r:id="rId6" imgW="7140044" imgH="4053755" progId="Excel.Shee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39838" y="644525"/>
          <a:ext cx="1587" cy="1588"/>
        </p:xfrm>
        <a:graphic>
          <a:graphicData uri="http://schemas.openxmlformats.org/presentationml/2006/ole">
            <p:oleObj spid="_x0000_s15365" name="Слайд think-cell" r:id="rId5" imgW="360" imgH="360" progId="">
              <p:embed/>
            </p:oleObj>
          </a:graphicData>
        </a:graphic>
      </p:graphicFrame>
      <p:sp>
        <p:nvSpPr>
          <p:cNvPr id="69" name="Прямоугольник 68" hidden="1"/>
          <p:cNvSpPr/>
          <p:nvPr>
            <p:custDataLst>
              <p:tags r:id="rId3"/>
            </p:custDataLst>
          </p:nvPr>
        </p:nvSpPr>
        <p:spPr>
          <a:xfrm>
            <a:off x="1238250" y="642938"/>
            <a:ext cx="128588" cy="12858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727472" fontAlgn="auto">
              <a:spcBef>
                <a:spcPts val="0"/>
              </a:spcBef>
              <a:spcAft>
                <a:spcPts val="488"/>
              </a:spcAft>
              <a:buClr>
                <a:srgbClr val="DD1E25"/>
              </a:buClr>
              <a:defRPr/>
            </a:pPr>
            <a:endParaRPr lang="ru-RU" sz="1463" b="1" dirty="0" err="1">
              <a:solidFill>
                <a:srgbClr val="FFFFFF"/>
              </a:solidFill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4DE8F11-C8C1-4C98-BC18-30AB90403871}" type="slidenum">
              <a:rPr lang="ru-RU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pPr defTabSz="371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  <p:sp>
        <p:nvSpPr>
          <p:cNvPr id="15368" name="Заголовок 4"/>
          <p:cNvSpPr>
            <a:spLocks noGrp="1"/>
          </p:cNvSpPr>
          <p:nvPr>
            <p:ph type="title"/>
          </p:nvPr>
        </p:nvSpPr>
        <p:spPr bwMode="auto">
          <a:xfrm>
            <a:off x="436563" y="65088"/>
            <a:ext cx="8045450" cy="814387"/>
          </a:xfrm>
        </p:spPr>
        <p:txBody>
          <a:bodyPr tIns="29250" numCol="1" anchorCtr="0" compatLnSpc="1">
            <a:prstTxWarp prst="textNoShape">
              <a:avLst/>
            </a:prstTxWarp>
          </a:bodyPr>
          <a:lstStyle/>
          <a:p>
            <a:r>
              <a:rPr lang="ru-RU" sz="2000" smtClean="0"/>
              <a:t>АСУ НД позволит устранить проблемы и потери времени при разработке СТО за счет автоматизации действий, не добавляющих ценность (1/2)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6563" y="1462088"/>
          <a:ext cx="9040812" cy="4003675"/>
        </p:xfrm>
        <a:graphic>
          <a:graphicData uri="http://schemas.openxmlformats.org/drawingml/2006/table">
            <a:tbl>
              <a:tblPr/>
              <a:tblGrid>
                <a:gridCol w="271462"/>
                <a:gridCol w="1228725"/>
                <a:gridCol w="3687763"/>
                <a:gridCol w="3852862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Этап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Проблемы и потери времени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Решение проблем и потерь времени за счет автоматизации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(создание АСУ НД)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Инициация рпазработки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 существенные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-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Разработка СТО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Отсутствие шаблонов документов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Отсутствие информации об ответственных за ссылочные документы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Присвоение номера и занесение реквизитов вручную/Дублирование номеров документов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Отсутствие информации о статусе актуализации ссылочных документов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Отсутствие необходимых документов в системе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Конструктор шаблонов документов в IT-системе.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Справочник разработчиков в  IT-системе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Автоматизация присвоения номера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Визуализация в системе статуса актуальности документа и информации об изменениях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Регулярное проактивное обновление документации IT-системе. Автоматизация подачи заявки на обеспечение отсутствующим документом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2420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Согласование/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нормоконтроль/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утверждение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Последовательное внесение корректировок, неоднократные повторения, повторяющиеся замечания, повторные согласования. Вопросы со стороны экспертов вместо ответов.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Отсутствие информации об экспертах по областям, по ответсвенным за нормоконтроль и метрологический контроль.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Ожидание принятия решения и согласования.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Не соблюдаются требования по оформлению документов - затраты времени на форматирование.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Сложность поиска необходимых документов. Отсутствие активной ссылки на связанные НД.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В ЯДРО сохраняется не последняя версия файла, на подпись отдается измененный вариант документа.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Затраты времени на сбор живых подписей и перемещение.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Затраты времени на учет трудозатрат по метрологческому контролю.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Работа с документом в режиме "одного окна" в IT-системе. Онлайн обсуждение документа экспертами. Закрепление замечаний по пунктам документа. Возможность принятия решения из таблицы замечаний.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Справочник экспертов и контролеров в  IT-системе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Рассылка пушуведомлений и напоминаний системой по срокам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Конструктор шаблонов документов в  IT-системе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Единая база хранения документов с ссылочной отправкой на последнюю актуальную версию.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Разработка системы поиска по хештегам, цитатам. Информирование пользователя о смежных и похожих документах. Интегрированная система из взаимосвязанных документов и данных из них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Автоматизация построения маршрутов согласования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Создание единой платформы взаимодействия экспертов. Поиск контактных данных по хештегам. 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Прямое взаимодействие по обсуждаемым вопросам. Публикации на актуальные темы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Автоматизация отчетов.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721" marR="5572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44RzByC79.awY1yY.s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zebFRZUsWHim6Qmh3n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NaOA9KG2JVXFmenurXI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NaOA9KG2JVXFmenurX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zBPsUUXFQJBMC6X71Z7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Zzyhf6xczIpKYKGOPjk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Zzyhf6xczIpKYKGOPjk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Zzyhf6xczIpKYKGOPj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Wv53kubbddnCtR5uwz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Severstal">
  <a:themeElements>
    <a:clrScheme name="Другая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1E25"/>
      </a:accent1>
      <a:accent2>
        <a:srgbClr val="005DA3"/>
      </a:accent2>
      <a:accent3>
        <a:srgbClr val="99A4AB"/>
      </a:accent3>
      <a:accent4>
        <a:srgbClr val="42A9B9"/>
      </a:accent4>
      <a:accent5>
        <a:srgbClr val="00A8E5"/>
      </a:accent5>
      <a:accent6>
        <a:srgbClr val="BAC081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  <a:ex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58529</TotalTime>
  <Words>2083</Words>
  <Application>Microsoft Office PowerPoint</Application>
  <PresentationFormat>Лист A4 (210x297 мм)</PresentationFormat>
  <Paragraphs>259</Paragraphs>
  <Slides>11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33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57" baseType="lpstr">
      <vt:lpstr>Times New Roman</vt:lpstr>
      <vt:lpstr>Arial</vt:lpstr>
      <vt:lpstr>Calibri</vt:lpstr>
      <vt:lpstr>Canela Bold</vt:lpstr>
      <vt:lpstr>Canela Text Regular</vt:lpstr>
      <vt:lpstr>Avenir Next Regular</vt:lpstr>
      <vt:lpstr>Wingdings</vt:lpstr>
      <vt:lpstr>FS Severstal</vt:lpstr>
      <vt:lpstr>Open Sans Semibold</vt:lpstr>
      <vt:lpstr>Play</vt:lpstr>
      <vt:lpstr>Тема Office</vt:lpstr>
      <vt:lpstr>1_Тема Office</vt:lpstr>
      <vt:lpstr>23_ClassicWhite</vt:lpstr>
      <vt:lpstr>Severstal</vt:lpstr>
      <vt:lpstr>Тема Office</vt:lpstr>
      <vt:lpstr>Тема Office</vt:lpstr>
      <vt:lpstr>Тема Office</vt:lpstr>
      <vt:lpstr>1_Тема Office</vt:lpstr>
      <vt:lpstr>1_Тема Office</vt:lpstr>
      <vt:lpstr>1_Тема Office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23_ClassicWhite</vt:lpstr>
      <vt:lpstr>Severstal</vt:lpstr>
      <vt:lpstr>Severstal</vt:lpstr>
      <vt:lpstr>Severstal</vt:lpstr>
      <vt:lpstr>Severstal</vt:lpstr>
      <vt:lpstr>Severstal</vt:lpstr>
      <vt:lpstr>Severstal</vt:lpstr>
      <vt:lpstr>Severstal</vt:lpstr>
      <vt:lpstr>Severstal</vt:lpstr>
      <vt:lpstr>Severstal</vt:lpstr>
      <vt:lpstr>Слайд think-cell</vt:lpstr>
      <vt:lpstr>Документ</vt:lpstr>
      <vt:lpstr>Лист с поддержкой макросов</vt:lpstr>
      <vt:lpstr>Слайд 1</vt:lpstr>
      <vt:lpstr>Вызовы по оптимизации разработки стандартов</vt:lpstr>
      <vt:lpstr>Слайд 3</vt:lpstr>
      <vt:lpstr>Реалии. Сроки и этапы разработки стандартов</vt:lpstr>
      <vt:lpstr>Проблемы стандартизации глазами металлургов</vt:lpstr>
      <vt:lpstr>Предложения по решению проблем</vt:lpstr>
      <vt:lpstr>Предложения по пересмотру ГОСТ 1.2 на правила разработки межгосударственных стандартов</vt:lpstr>
      <vt:lpstr>Расчет сокращения потерь времени на разработку СТО СМК и СТО на продукцию за счет автоматизации (создания АСУ НД) (</vt:lpstr>
      <vt:lpstr>АСУ НД позволит устранить проблемы и потери времени при разработке СТО за счет автоматизации действий, не добавляющих ценность (1/2)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****</dc:creator>
  <cp:lastModifiedBy>MPT</cp:lastModifiedBy>
  <cp:revision>2308</cp:revision>
  <cp:lastPrinted>2022-11-23T15:13:44Z</cp:lastPrinted>
  <dcterms:created xsi:type="dcterms:W3CDTF">2009-07-15T13:03:22Z</dcterms:created>
  <dcterms:modified xsi:type="dcterms:W3CDTF">2022-12-01T06:37:24Z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0x01010093242D07449E7546AB2B7AFF9A262A3E</vt:lpwstr>
  </property>
</Properties>
</file>