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11"/>
  </p:notesMasterIdLst>
  <p:sldIdLst>
    <p:sldId id="283" r:id="rId3"/>
    <p:sldId id="273" r:id="rId4"/>
    <p:sldId id="275" r:id="rId5"/>
    <p:sldId id="276" r:id="rId6"/>
    <p:sldId id="277" r:id="rId7"/>
    <p:sldId id="272" r:id="rId8"/>
    <p:sldId id="285" r:id="rId9"/>
    <p:sldId id="28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32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45C5-40F1-4052-B564-A089F0A4A861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052A2-CBB2-4CFD-B320-8B3D0B2E7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8200" y="5081286"/>
            <a:ext cx="3200400" cy="28936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324618" y="5916511"/>
            <a:ext cx="1451659" cy="365125"/>
          </a:xfrm>
        </p:spPr>
        <p:txBody>
          <a:bodyPr/>
          <a:lstStyle>
            <a:lvl1pPr algn="r"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4ADC3476-6E7C-48E8-A68B-13B0EF3C801B}" type="datetimeFigureOut">
              <a:rPr lang="ru-RU" smtClean="0"/>
              <a:pPr/>
              <a:t>29.11.2022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0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87444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254906"/>
            <a:ext cx="11191756" cy="92597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9873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31428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648446"/>
            <a:ext cx="11191756" cy="53243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9877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82356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6157731"/>
            <a:ext cx="8252751" cy="563743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31795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958542"/>
            <a:ext cx="11191756" cy="2245488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29"/>
            <a:ext cx="10336194" cy="1898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448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997843"/>
            <a:ext cx="11191756" cy="32061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30"/>
            <a:ext cx="10336194" cy="106487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82189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407534"/>
            <a:ext cx="11191756" cy="379649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585729"/>
            <a:ext cx="10336194" cy="53243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76391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102016"/>
            <a:ext cx="11191756" cy="310201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77550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23078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4896090"/>
            <a:ext cx="11191756" cy="13079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241911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78178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65134" y="1061537"/>
            <a:ext cx="5844251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55325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3518703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4363656" y="1061537"/>
            <a:ext cx="7545729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1735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16429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76709" y="1061537"/>
            <a:ext cx="583267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83328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3" y="2037144"/>
            <a:ext cx="5208607" cy="405114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5879939" y="1061537"/>
            <a:ext cx="602944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88267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144391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16089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047217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5546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959196"/>
            <a:ext cx="10139424" cy="10386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32316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199" y="2997842"/>
            <a:ext cx="4732283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1304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8200" y="5081286"/>
            <a:ext cx="3200400" cy="28936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324618" y="5916511"/>
            <a:ext cx="1451659" cy="365125"/>
          </a:xfrm>
        </p:spPr>
        <p:txBody>
          <a:bodyPr/>
          <a:lstStyle>
            <a:lvl1pPr algn="r">
              <a:defRPr sz="18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4ADC3476-6E7C-48E8-A68B-13B0EF3C801B}" type="datetimeFigureOut">
              <a:rPr lang="ru-RU" smtClean="0"/>
              <a:pPr/>
              <a:t>29.11.2022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09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2997842"/>
            <a:ext cx="3772382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99923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886937" y="1061537"/>
            <a:ext cx="5022448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368543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9750707" y="5017627"/>
            <a:ext cx="2158678" cy="86810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773380"/>
            <a:ext cx="10532963" cy="726753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6918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886937" y="1061537"/>
            <a:ext cx="5022448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66061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76077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587618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71039" y="998497"/>
            <a:ext cx="1163834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974909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325729"/>
            <a:ext cx="11191756" cy="385515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673885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33043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4676171"/>
            <a:ext cx="11191756" cy="15047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50731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87444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254906"/>
            <a:ext cx="11191756" cy="92597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93577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31428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5648446"/>
            <a:ext cx="11191756" cy="532434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76630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482356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6157731"/>
            <a:ext cx="8252751" cy="563743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694413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958542"/>
            <a:ext cx="11191756" cy="2245488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29"/>
            <a:ext cx="10336194" cy="1898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727612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997843"/>
            <a:ext cx="11191756" cy="32061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632030"/>
            <a:ext cx="10336194" cy="106487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6485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9750707" y="5017627"/>
            <a:ext cx="2158678" cy="86810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773380"/>
            <a:ext cx="10532963" cy="726753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08652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407534"/>
            <a:ext cx="11191756" cy="379649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1585729"/>
            <a:ext cx="10336194" cy="53243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654638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102016"/>
            <a:ext cx="11191756" cy="310201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775505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419139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4896090"/>
            <a:ext cx="11191756" cy="13079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048718"/>
            <a:ext cx="10336194" cy="241911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717629" y="1043572"/>
            <a:ext cx="11191756" cy="63475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314419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65134" y="1061537"/>
            <a:ext cx="5844251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868478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3518703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4363656" y="1061537"/>
            <a:ext cx="7545729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104868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4" y="399850"/>
            <a:ext cx="4317356" cy="604724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6076709" y="1061537"/>
            <a:ext cx="583267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22739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4643" y="2037144"/>
            <a:ext cx="5208607" cy="4051141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5879939" y="1061537"/>
            <a:ext cx="6029446" cy="5026748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r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r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083117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144391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42974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3047217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480999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1959196"/>
            <a:ext cx="10139424" cy="10386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6607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763995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ЕДАКТИРУЕМЫ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3C6F1886-0D5E-4DBB-9DEF-777C0DBF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03CC3FE2-9A26-42EF-BD48-95C7BC9943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Текст 3">
            <a:extLst>
              <a:ext uri="{FF2B5EF4-FFF2-40B4-BE49-F238E27FC236}">
                <a16:creationId xmlns:a16="http://schemas.microsoft.com/office/drawing/2014/main" id="{A1A7053C-644F-4706-8725-D43E067B2F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2012659"/>
            <a:ext cx="1013942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82122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80FA076-9B40-4275-8FF0-40C06E234133}"/>
              </a:ext>
            </a:extLst>
          </p:cNvPr>
          <p:cNvGrpSpPr/>
          <p:nvPr userDrawn="1"/>
        </p:nvGrpSpPr>
        <p:grpSpPr>
          <a:xfrm>
            <a:off x="-207611" y="947772"/>
            <a:ext cx="11899601" cy="646331"/>
            <a:chOff x="-207611" y="1207362"/>
            <a:chExt cx="11899601" cy="646331"/>
          </a:xfrm>
        </p:grpSpPr>
        <p:sp>
          <p:nvSpPr>
            <p:cNvPr id="7" name="Прямоугольник 78">
              <a:extLst>
                <a:ext uri="{FF2B5EF4-FFF2-40B4-BE49-F238E27FC236}">
                  <a16:creationId xmlns:a16="http://schemas.microsoft.com/office/drawing/2014/main" id="{C79F0DFC-4CDB-48D6-ACAA-5F13841553B1}"/>
                </a:ext>
              </a:extLst>
            </p:cNvPr>
            <p:cNvSpPr/>
            <p:nvPr/>
          </p:nvSpPr>
          <p:spPr>
            <a:xfrm flipH="1" flipV="1">
              <a:off x="385225" y="1297161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61647594-47B5-4AB5-A2E2-03374DE755EE}"/>
                </a:ext>
              </a:extLst>
            </p:cNvPr>
            <p:cNvGrpSpPr/>
            <p:nvPr/>
          </p:nvGrpSpPr>
          <p:grpSpPr>
            <a:xfrm>
              <a:off x="-207611" y="1207362"/>
              <a:ext cx="1062384" cy="646331"/>
              <a:chOff x="717628" y="1245659"/>
              <a:chExt cx="995363" cy="790575"/>
            </a:xfrm>
          </p:grpSpPr>
          <p:sp>
            <p:nvSpPr>
              <p:cNvPr id="9" name="Freeform 36">
                <a:extLst>
                  <a:ext uri="{FF2B5EF4-FFF2-40B4-BE49-F238E27FC236}">
                    <a16:creationId xmlns:a16="http://schemas.microsoft.com/office/drawing/2014/main" id="{750E74B9-D646-457A-9A7E-3E8EC26CD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541" y="1245659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54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Freeform 37">
                <a:extLst>
                  <a:ext uri="{FF2B5EF4-FFF2-40B4-BE49-F238E27FC236}">
                    <a16:creationId xmlns:a16="http://schemas.microsoft.com/office/drawing/2014/main" id="{21D69C88-E656-451C-A813-F1563F01F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302809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860B4929-093F-4C75-9F3B-A13FC853B1FB}"/>
              </a:ext>
            </a:extLst>
          </p:cNvPr>
          <p:cNvGrpSpPr/>
          <p:nvPr userDrawn="1"/>
        </p:nvGrpSpPr>
        <p:grpSpPr>
          <a:xfrm>
            <a:off x="272210" y="1793349"/>
            <a:ext cx="12057879" cy="646331"/>
            <a:chOff x="272210" y="2110902"/>
            <a:chExt cx="12057879" cy="646331"/>
          </a:xfrm>
        </p:grpSpPr>
        <p:sp>
          <p:nvSpPr>
            <p:cNvPr id="12" name="Прямоугольник 78">
              <a:extLst>
                <a:ext uri="{FF2B5EF4-FFF2-40B4-BE49-F238E27FC236}">
                  <a16:creationId xmlns:a16="http://schemas.microsoft.com/office/drawing/2014/main" id="{D80F5380-AA5D-4425-82D3-13D71AE57561}"/>
                </a:ext>
              </a:extLst>
            </p:cNvPr>
            <p:cNvSpPr/>
            <p:nvPr/>
          </p:nvSpPr>
          <p:spPr>
            <a:xfrm flipV="1">
              <a:off x="272210" y="2190353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9AB9B6DA-CA83-4C31-A879-2A17F65D72AB}"/>
                </a:ext>
              </a:extLst>
            </p:cNvPr>
            <p:cNvGrpSpPr/>
            <p:nvPr/>
          </p:nvGrpSpPr>
          <p:grpSpPr>
            <a:xfrm flipH="1" flipV="1">
              <a:off x="11277979" y="2110902"/>
              <a:ext cx="1052110" cy="646331"/>
              <a:chOff x="717628" y="1291573"/>
              <a:chExt cx="985737" cy="790575"/>
            </a:xfrm>
          </p:grpSpPr>
          <p:sp>
            <p:nvSpPr>
              <p:cNvPr id="14" name="Freeform 36">
                <a:extLst>
                  <a:ext uri="{FF2B5EF4-FFF2-40B4-BE49-F238E27FC236}">
                    <a16:creationId xmlns:a16="http://schemas.microsoft.com/office/drawing/2014/main" id="{8D06BD60-EC95-4116-BE5B-59946C184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9915" y="1291573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16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5" name="Freeform 37">
                <a:extLst>
                  <a:ext uri="{FF2B5EF4-FFF2-40B4-BE49-F238E27FC236}">
                    <a16:creationId xmlns:a16="http://schemas.microsoft.com/office/drawing/2014/main" id="{7275FB80-DC87-4964-8D0A-D8C0AA49F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291573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9CE382D2-FCB2-4C52-98CC-AC9B4091BFA4}"/>
              </a:ext>
            </a:extLst>
          </p:cNvPr>
          <p:cNvGrpSpPr/>
          <p:nvPr userDrawn="1"/>
        </p:nvGrpSpPr>
        <p:grpSpPr>
          <a:xfrm>
            <a:off x="-207611" y="2638926"/>
            <a:ext cx="11899601" cy="646331"/>
            <a:chOff x="-207611" y="1207362"/>
            <a:chExt cx="11899601" cy="646331"/>
          </a:xfrm>
        </p:grpSpPr>
        <p:sp>
          <p:nvSpPr>
            <p:cNvPr id="17" name="Прямоугольник 78">
              <a:extLst>
                <a:ext uri="{FF2B5EF4-FFF2-40B4-BE49-F238E27FC236}">
                  <a16:creationId xmlns:a16="http://schemas.microsoft.com/office/drawing/2014/main" id="{ACC9D767-D7E7-4963-A1F1-F647DBC830E2}"/>
                </a:ext>
              </a:extLst>
            </p:cNvPr>
            <p:cNvSpPr/>
            <p:nvPr/>
          </p:nvSpPr>
          <p:spPr>
            <a:xfrm flipH="1" flipV="1">
              <a:off x="385225" y="1297161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8565CAB6-A7D8-4AB9-87DA-16A91D19F50E}"/>
                </a:ext>
              </a:extLst>
            </p:cNvPr>
            <p:cNvGrpSpPr/>
            <p:nvPr/>
          </p:nvGrpSpPr>
          <p:grpSpPr>
            <a:xfrm>
              <a:off x="-207611" y="1207362"/>
              <a:ext cx="1062384" cy="646331"/>
              <a:chOff x="717628" y="1245659"/>
              <a:chExt cx="995363" cy="790575"/>
            </a:xfrm>
          </p:grpSpPr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7C4D6C51-831F-48EF-9DF6-9DE44FB81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541" y="1245659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54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768E909C-3C56-4C31-84F6-89F5C31EB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302809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3039701E-9BA0-4F96-94B5-5745D3308F2D}"/>
              </a:ext>
            </a:extLst>
          </p:cNvPr>
          <p:cNvGrpSpPr/>
          <p:nvPr userDrawn="1"/>
        </p:nvGrpSpPr>
        <p:grpSpPr>
          <a:xfrm>
            <a:off x="272210" y="3484503"/>
            <a:ext cx="12057879" cy="646331"/>
            <a:chOff x="272210" y="2110902"/>
            <a:chExt cx="12057879" cy="646331"/>
          </a:xfrm>
        </p:grpSpPr>
        <p:sp>
          <p:nvSpPr>
            <p:cNvPr id="22" name="Прямоугольник 78">
              <a:extLst>
                <a:ext uri="{FF2B5EF4-FFF2-40B4-BE49-F238E27FC236}">
                  <a16:creationId xmlns:a16="http://schemas.microsoft.com/office/drawing/2014/main" id="{BC537B7A-F367-4AF3-B527-56B998AD2B8C}"/>
                </a:ext>
              </a:extLst>
            </p:cNvPr>
            <p:cNvSpPr/>
            <p:nvPr/>
          </p:nvSpPr>
          <p:spPr>
            <a:xfrm flipV="1">
              <a:off x="272210" y="2190353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041500E4-7F21-4955-8367-8A91795704E7}"/>
                </a:ext>
              </a:extLst>
            </p:cNvPr>
            <p:cNvGrpSpPr/>
            <p:nvPr/>
          </p:nvGrpSpPr>
          <p:grpSpPr>
            <a:xfrm flipH="1" flipV="1">
              <a:off x="11277979" y="2110902"/>
              <a:ext cx="1052110" cy="646331"/>
              <a:chOff x="717628" y="1291573"/>
              <a:chExt cx="985737" cy="790575"/>
            </a:xfrm>
          </p:grpSpPr>
          <p:sp>
            <p:nvSpPr>
              <p:cNvPr id="24" name="Freeform 36">
                <a:extLst>
                  <a:ext uri="{FF2B5EF4-FFF2-40B4-BE49-F238E27FC236}">
                    <a16:creationId xmlns:a16="http://schemas.microsoft.com/office/drawing/2014/main" id="{DD5F706A-0281-492E-BB62-0C8B116B5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9915" y="1291573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16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5" name="Freeform 37">
                <a:extLst>
                  <a:ext uri="{FF2B5EF4-FFF2-40B4-BE49-F238E27FC236}">
                    <a16:creationId xmlns:a16="http://schemas.microsoft.com/office/drawing/2014/main" id="{985E61A6-CDD4-450E-990E-6C1B5D696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291573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E89856C2-3BFB-43D4-B940-9E076E750331}"/>
              </a:ext>
            </a:extLst>
          </p:cNvPr>
          <p:cNvGrpSpPr/>
          <p:nvPr userDrawn="1"/>
        </p:nvGrpSpPr>
        <p:grpSpPr>
          <a:xfrm>
            <a:off x="-207611" y="4330080"/>
            <a:ext cx="11899601" cy="646331"/>
            <a:chOff x="-207611" y="1207362"/>
            <a:chExt cx="11899601" cy="646331"/>
          </a:xfrm>
        </p:grpSpPr>
        <p:sp>
          <p:nvSpPr>
            <p:cNvPr id="27" name="Прямоугольник 78">
              <a:extLst>
                <a:ext uri="{FF2B5EF4-FFF2-40B4-BE49-F238E27FC236}">
                  <a16:creationId xmlns:a16="http://schemas.microsoft.com/office/drawing/2014/main" id="{3743DE9D-9B6D-4CBD-B777-1398C865E9EE}"/>
                </a:ext>
              </a:extLst>
            </p:cNvPr>
            <p:cNvSpPr/>
            <p:nvPr/>
          </p:nvSpPr>
          <p:spPr>
            <a:xfrm flipH="1" flipV="1">
              <a:off x="385225" y="1297161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27">
              <a:extLst>
                <a:ext uri="{FF2B5EF4-FFF2-40B4-BE49-F238E27FC236}">
                  <a16:creationId xmlns:a16="http://schemas.microsoft.com/office/drawing/2014/main" id="{AA9ACA74-AF19-4F16-99E7-3193312142AA}"/>
                </a:ext>
              </a:extLst>
            </p:cNvPr>
            <p:cNvGrpSpPr/>
            <p:nvPr/>
          </p:nvGrpSpPr>
          <p:grpSpPr>
            <a:xfrm>
              <a:off x="-207611" y="1207362"/>
              <a:ext cx="1062384" cy="646331"/>
              <a:chOff x="717628" y="1245659"/>
              <a:chExt cx="995363" cy="790575"/>
            </a:xfrm>
          </p:grpSpPr>
          <p:sp>
            <p:nvSpPr>
              <p:cNvPr id="29" name="Freeform 36">
                <a:extLst>
                  <a:ext uri="{FF2B5EF4-FFF2-40B4-BE49-F238E27FC236}">
                    <a16:creationId xmlns:a16="http://schemas.microsoft.com/office/drawing/2014/main" id="{44B69FD2-D98F-487D-A142-8BECF7A64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541" y="1245659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54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Freeform 37">
                <a:extLst>
                  <a:ext uri="{FF2B5EF4-FFF2-40B4-BE49-F238E27FC236}">
                    <a16:creationId xmlns:a16="http://schemas.microsoft.com/office/drawing/2014/main" id="{27D69437-B7EE-47CD-B7FD-7589C5884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302809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20FDD460-DDAC-40DF-AFF6-0D9EBF5B7F5C}"/>
              </a:ext>
            </a:extLst>
          </p:cNvPr>
          <p:cNvGrpSpPr/>
          <p:nvPr userDrawn="1"/>
        </p:nvGrpSpPr>
        <p:grpSpPr>
          <a:xfrm>
            <a:off x="272210" y="5175657"/>
            <a:ext cx="12057879" cy="646331"/>
            <a:chOff x="272210" y="2110902"/>
            <a:chExt cx="12057879" cy="646331"/>
          </a:xfrm>
        </p:grpSpPr>
        <p:sp>
          <p:nvSpPr>
            <p:cNvPr id="32" name="Прямоугольник 78">
              <a:extLst>
                <a:ext uri="{FF2B5EF4-FFF2-40B4-BE49-F238E27FC236}">
                  <a16:creationId xmlns:a16="http://schemas.microsoft.com/office/drawing/2014/main" id="{93DCAF4D-0622-4532-84B9-8D4BE3B0E9E8}"/>
                </a:ext>
              </a:extLst>
            </p:cNvPr>
            <p:cNvSpPr/>
            <p:nvPr/>
          </p:nvSpPr>
          <p:spPr>
            <a:xfrm flipV="1">
              <a:off x="272210" y="2190353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id="{C44D9355-4BB3-4E55-97C2-ECC3D5F607DE}"/>
                </a:ext>
              </a:extLst>
            </p:cNvPr>
            <p:cNvGrpSpPr/>
            <p:nvPr/>
          </p:nvGrpSpPr>
          <p:grpSpPr>
            <a:xfrm flipH="1" flipV="1">
              <a:off x="11277979" y="2110902"/>
              <a:ext cx="1052110" cy="646331"/>
              <a:chOff x="717628" y="1291573"/>
              <a:chExt cx="985737" cy="790575"/>
            </a:xfrm>
          </p:grpSpPr>
          <p:sp>
            <p:nvSpPr>
              <p:cNvPr id="34" name="Freeform 36">
                <a:extLst>
                  <a:ext uri="{FF2B5EF4-FFF2-40B4-BE49-F238E27FC236}">
                    <a16:creationId xmlns:a16="http://schemas.microsoft.com/office/drawing/2014/main" id="{B40989F4-FC19-46CF-8B8A-3B7606EC2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9915" y="1291573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168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" name="Freeform 37">
                <a:extLst>
                  <a:ext uri="{FF2B5EF4-FFF2-40B4-BE49-F238E27FC236}">
                    <a16:creationId xmlns:a16="http://schemas.microsoft.com/office/drawing/2014/main" id="{21C71F73-EDED-4034-82E3-AF0C1A03DC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291573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581ACF5D-1F98-4265-8A4C-82B5E50C3AB6}"/>
              </a:ext>
            </a:extLst>
          </p:cNvPr>
          <p:cNvGrpSpPr/>
          <p:nvPr userDrawn="1"/>
        </p:nvGrpSpPr>
        <p:grpSpPr>
          <a:xfrm>
            <a:off x="-207611" y="6021236"/>
            <a:ext cx="11899601" cy="646331"/>
            <a:chOff x="-207611" y="1207362"/>
            <a:chExt cx="11899601" cy="646331"/>
          </a:xfrm>
        </p:grpSpPr>
        <p:sp>
          <p:nvSpPr>
            <p:cNvPr id="37" name="Прямоугольник 78">
              <a:extLst>
                <a:ext uri="{FF2B5EF4-FFF2-40B4-BE49-F238E27FC236}">
                  <a16:creationId xmlns:a16="http://schemas.microsoft.com/office/drawing/2014/main" id="{D2D617EC-795B-44BF-82E4-9B6A3CFAEBA0}"/>
                </a:ext>
              </a:extLst>
            </p:cNvPr>
            <p:cNvSpPr/>
            <p:nvPr/>
          </p:nvSpPr>
          <p:spPr>
            <a:xfrm flipH="1" flipV="1">
              <a:off x="385225" y="1297161"/>
              <a:ext cx="11306765" cy="491403"/>
            </a:xfrm>
            <a:custGeom>
              <a:avLst/>
              <a:gdLst>
                <a:gd name="connsiteX0" fmla="*/ 0 w 7717277"/>
                <a:gd name="connsiteY0" fmla="*/ 0 h 568325"/>
                <a:gd name="connsiteX1" fmla="*/ 7717277 w 7717277"/>
                <a:gd name="connsiteY1" fmla="*/ 0 h 568325"/>
                <a:gd name="connsiteX2" fmla="*/ 7717277 w 7717277"/>
                <a:gd name="connsiteY2" fmla="*/ 568325 h 568325"/>
                <a:gd name="connsiteX3" fmla="*/ 0 w 7717277"/>
                <a:gd name="connsiteY3" fmla="*/ 568325 h 568325"/>
                <a:gd name="connsiteX4" fmla="*/ 0 w 7717277"/>
                <a:gd name="connsiteY4" fmla="*/ 0 h 568325"/>
                <a:gd name="connsiteX0" fmla="*/ 50528 w 7767805"/>
                <a:gd name="connsiteY0" fmla="*/ 0 h 568325"/>
                <a:gd name="connsiteX1" fmla="*/ 7767805 w 7767805"/>
                <a:gd name="connsiteY1" fmla="*/ 0 h 568325"/>
                <a:gd name="connsiteX2" fmla="*/ 7767805 w 7767805"/>
                <a:gd name="connsiteY2" fmla="*/ 568325 h 568325"/>
                <a:gd name="connsiteX3" fmla="*/ 0 w 7767805"/>
                <a:gd name="connsiteY3" fmla="*/ 568325 h 568325"/>
                <a:gd name="connsiteX4" fmla="*/ 50528 w 7767805"/>
                <a:gd name="connsiteY4" fmla="*/ 0 h 568325"/>
                <a:gd name="connsiteX0" fmla="*/ 76607 w 7793884"/>
                <a:gd name="connsiteY0" fmla="*/ 0 h 568325"/>
                <a:gd name="connsiteX1" fmla="*/ 7793884 w 7793884"/>
                <a:gd name="connsiteY1" fmla="*/ 0 h 568325"/>
                <a:gd name="connsiteX2" fmla="*/ 7793884 w 7793884"/>
                <a:gd name="connsiteY2" fmla="*/ 568325 h 568325"/>
                <a:gd name="connsiteX3" fmla="*/ 0 w 7793884"/>
                <a:gd name="connsiteY3" fmla="*/ 568325 h 568325"/>
                <a:gd name="connsiteX4" fmla="*/ 76607 w 7793884"/>
                <a:gd name="connsiteY4" fmla="*/ 0 h 568325"/>
                <a:gd name="connsiteX0" fmla="*/ 92906 w 7810183"/>
                <a:gd name="connsiteY0" fmla="*/ 0 h 568325"/>
                <a:gd name="connsiteX1" fmla="*/ 7810183 w 7810183"/>
                <a:gd name="connsiteY1" fmla="*/ 0 h 568325"/>
                <a:gd name="connsiteX2" fmla="*/ 7810183 w 7810183"/>
                <a:gd name="connsiteY2" fmla="*/ 568325 h 568325"/>
                <a:gd name="connsiteX3" fmla="*/ 0 w 7810183"/>
                <a:gd name="connsiteY3" fmla="*/ 568325 h 568325"/>
                <a:gd name="connsiteX4" fmla="*/ 92906 w 7810183"/>
                <a:gd name="connsiteY4" fmla="*/ 0 h 568325"/>
                <a:gd name="connsiteX0" fmla="*/ 122957 w 7840234"/>
                <a:gd name="connsiteY0" fmla="*/ 0 h 568325"/>
                <a:gd name="connsiteX1" fmla="*/ 7840234 w 7840234"/>
                <a:gd name="connsiteY1" fmla="*/ 0 h 568325"/>
                <a:gd name="connsiteX2" fmla="*/ 7840234 w 7840234"/>
                <a:gd name="connsiteY2" fmla="*/ 568325 h 568325"/>
                <a:gd name="connsiteX3" fmla="*/ 0 w 7840234"/>
                <a:gd name="connsiteY3" fmla="*/ 568325 h 568325"/>
                <a:gd name="connsiteX4" fmla="*/ 122957 w 7840234"/>
                <a:gd name="connsiteY4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0234" h="568325">
                  <a:moveTo>
                    <a:pt x="122957" y="0"/>
                  </a:moveTo>
                  <a:lnTo>
                    <a:pt x="7840234" y="0"/>
                  </a:lnTo>
                  <a:lnTo>
                    <a:pt x="7840234" y="568325"/>
                  </a:lnTo>
                  <a:lnTo>
                    <a:pt x="0" y="568325"/>
                  </a:lnTo>
                  <a:lnTo>
                    <a:pt x="122957" y="0"/>
                  </a:lnTo>
                  <a:close/>
                </a:path>
              </a:pathLst>
            </a:custGeom>
            <a:solidFill>
              <a:srgbClr val="E8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8" name="Группа 37">
              <a:extLst>
                <a:ext uri="{FF2B5EF4-FFF2-40B4-BE49-F238E27FC236}">
                  <a16:creationId xmlns:a16="http://schemas.microsoft.com/office/drawing/2014/main" id="{53D6FEA2-5466-4FDE-AAD7-4117D846FBC3}"/>
                </a:ext>
              </a:extLst>
            </p:cNvPr>
            <p:cNvGrpSpPr/>
            <p:nvPr/>
          </p:nvGrpSpPr>
          <p:grpSpPr>
            <a:xfrm>
              <a:off x="-207611" y="1207362"/>
              <a:ext cx="1062384" cy="646331"/>
              <a:chOff x="717628" y="1245659"/>
              <a:chExt cx="995363" cy="790575"/>
            </a:xfrm>
          </p:grpSpPr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F2CC77BF-BE29-4532-9C56-6EECE57E1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541" y="1245659"/>
                <a:ext cx="933450" cy="790575"/>
              </a:xfrm>
              <a:custGeom>
                <a:avLst/>
                <a:gdLst>
                  <a:gd name="T0" fmla="*/ 588 w 588"/>
                  <a:gd name="T1" fmla="*/ 0 h 498"/>
                  <a:gd name="T2" fmla="*/ 436 w 588"/>
                  <a:gd name="T3" fmla="*/ 498 h 498"/>
                  <a:gd name="T4" fmla="*/ 0 w 588"/>
                  <a:gd name="T5" fmla="*/ 498 h 498"/>
                  <a:gd name="T6" fmla="*/ 153 w 588"/>
                  <a:gd name="T7" fmla="*/ 0 h 498"/>
                  <a:gd name="T8" fmla="*/ 588 w 588"/>
                  <a:gd name="T9" fmla="*/ 0 h 498"/>
                  <a:gd name="connsiteX0" fmla="*/ 10000 w 10000"/>
                  <a:gd name="connsiteY0" fmla="*/ 0 h 10000"/>
                  <a:gd name="connsiteX1" fmla="*/ 7415 w 10000"/>
                  <a:gd name="connsiteY1" fmla="*/ 10000 h 10000"/>
                  <a:gd name="connsiteX2" fmla="*/ 0 w 10000"/>
                  <a:gd name="connsiteY2" fmla="*/ 10000 h 10000"/>
                  <a:gd name="connsiteX3" fmla="*/ 643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15" y="10000"/>
                    </a:lnTo>
                    <a:lnTo>
                      <a:pt x="0" y="10000"/>
                    </a:lnTo>
                    <a:cubicBezTo>
                      <a:pt x="214" y="6667"/>
                      <a:pt x="429" y="3333"/>
                      <a:pt x="643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3ACFC"/>
                  </a:gs>
                  <a:gs pos="100000">
                    <a:srgbClr val="0156B0"/>
                  </a:gs>
                </a:gsLst>
                <a:lin ang="54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Freeform 37">
                <a:extLst>
                  <a:ext uri="{FF2B5EF4-FFF2-40B4-BE49-F238E27FC236}">
                    <a16:creationId xmlns:a16="http://schemas.microsoft.com/office/drawing/2014/main" id="{7D13EEA0-1B33-4D41-933D-6A0B4B3BC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628" y="1302809"/>
                <a:ext cx="906463" cy="733425"/>
              </a:xfrm>
              <a:custGeom>
                <a:avLst/>
                <a:gdLst>
                  <a:gd name="T0" fmla="*/ 571 w 571"/>
                  <a:gd name="T1" fmla="*/ 0 h 462"/>
                  <a:gd name="T2" fmla="*/ 428 w 571"/>
                  <a:gd name="T3" fmla="*/ 462 h 462"/>
                  <a:gd name="T4" fmla="*/ 0 w 571"/>
                  <a:gd name="T5" fmla="*/ 462 h 462"/>
                  <a:gd name="T6" fmla="*/ 143 w 571"/>
                  <a:gd name="T7" fmla="*/ 0 h 462"/>
                  <a:gd name="T8" fmla="*/ 571 w 571"/>
                  <a:gd name="T9" fmla="*/ 0 h 462"/>
                  <a:gd name="connsiteX0" fmla="*/ 10000 w 10000"/>
                  <a:gd name="connsiteY0" fmla="*/ 0 h 10000"/>
                  <a:gd name="connsiteX1" fmla="*/ 7496 w 10000"/>
                  <a:gd name="connsiteY1" fmla="*/ 10000 h 10000"/>
                  <a:gd name="connsiteX2" fmla="*/ 0 w 10000"/>
                  <a:gd name="connsiteY2" fmla="*/ 10000 h 10000"/>
                  <a:gd name="connsiteX3" fmla="*/ 274 w 10000"/>
                  <a:gd name="connsiteY3" fmla="*/ 0 h 10000"/>
                  <a:gd name="connsiteX4" fmla="*/ 10000 w 10000"/>
                  <a:gd name="connsiteY4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7496" y="10000"/>
                    </a:lnTo>
                    <a:lnTo>
                      <a:pt x="0" y="10000"/>
                    </a:lnTo>
                    <a:cubicBezTo>
                      <a:pt x="91" y="6667"/>
                      <a:pt x="183" y="3333"/>
                      <a:pt x="274" y="0"/>
                    </a:cubicBezTo>
                    <a:lnTo>
                      <a:pt x="1000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51A3D"/>
                  </a:gs>
                  <a:gs pos="100000">
                    <a:srgbClr val="00368E"/>
                  </a:gs>
                </a:gsLst>
                <a:lin ang="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sp>
        <p:nvSpPr>
          <p:cNvPr id="41" name="Заголовок 1">
            <a:extLst>
              <a:ext uri="{FF2B5EF4-FFF2-40B4-BE49-F238E27FC236}">
                <a16:creationId xmlns:a16="http://schemas.microsoft.com/office/drawing/2014/main" id="{048D736B-96CA-49B4-9E02-50252DAA6F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2" name="Номер слайда 5">
            <a:extLst>
              <a:ext uri="{FF2B5EF4-FFF2-40B4-BE49-F238E27FC236}">
                <a16:creationId xmlns:a16="http://schemas.microsoft.com/office/drawing/2014/main" id="{39E77D8A-6132-43A8-80ED-AAE65882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D6CF9285-8497-4C63-A20F-203C9D87E1CD}"/>
              </a:ext>
            </a:extLst>
          </p:cNvPr>
          <p:cNvSpPr/>
          <p:nvPr userDrawn="1"/>
        </p:nvSpPr>
        <p:spPr>
          <a:xfrm>
            <a:off x="-312771" y="113016"/>
            <a:ext cx="302497" cy="674498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EF65B69A-9D42-439F-967F-06403698B1D3}"/>
              </a:ext>
            </a:extLst>
          </p:cNvPr>
          <p:cNvSpPr/>
          <p:nvPr userDrawn="1"/>
        </p:nvSpPr>
        <p:spPr>
          <a:xfrm>
            <a:off x="12207644" y="112011"/>
            <a:ext cx="302497" cy="674498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153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">
            <a:extLst>
              <a:ext uri="{FF2B5EF4-FFF2-40B4-BE49-F238E27FC236}">
                <a16:creationId xmlns:a16="http://schemas.microsoft.com/office/drawing/2014/main" id="{048D736B-96CA-49B4-9E02-50252DAA6F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2" name="Номер слайда 5">
            <a:extLst>
              <a:ext uri="{FF2B5EF4-FFF2-40B4-BE49-F238E27FC236}">
                <a16:creationId xmlns:a16="http://schemas.microsoft.com/office/drawing/2014/main" id="{39E77D8A-6132-43A8-80ED-AAE65882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D6CF9285-8497-4C63-A20F-203C9D87E1CD}"/>
              </a:ext>
            </a:extLst>
          </p:cNvPr>
          <p:cNvSpPr/>
          <p:nvPr userDrawn="1"/>
        </p:nvSpPr>
        <p:spPr>
          <a:xfrm>
            <a:off x="-312771" y="113016"/>
            <a:ext cx="302497" cy="674498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EF65B69A-9D42-439F-967F-06403698B1D3}"/>
              </a:ext>
            </a:extLst>
          </p:cNvPr>
          <p:cNvSpPr/>
          <p:nvPr userDrawn="1"/>
        </p:nvSpPr>
        <p:spPr>
          <a:xfrm>
            <a:off x="12207644" y="112011"/>
            <a:ext cx="302497" cy="674498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B520D92-6F7D-4F5C-AD69-7FA3200BDF84}"/>
              </a:ext>
            </a:extLst>
          </p:cNvPr>
          <p:cNvGrpSpPr/>
          <p:nvPr userDrawn="1"/>
        </p:nvGrpSpPr>
        <p:grpSpPr>
          <a:xfrm>
            <a:off x="-1226" y="6634976"/>
            <a:ext cx="12204000" cy="222019"/>
            <a:chOff x="-1226" y="6340962"/>
            <a:chExt cx="12204000" cy="516033"/>
          </a:xfrm>
        </p:grpSpPr>
        <p:sp>
          <p:nvSpPr>
            <p:cNvPr id="47" name="Прямоугольник 46">
              <a:extLst>
                <a:ext uri="{FF2B5EF4-FFF2-40B4-BE49-F238E27FC236}">
                  <a16:creationId xmlns:a16="http://schemas.microsoft.com/office/drawing/2014/main" id="{46920AF2-610F-4E06-999A-3511B871403A}"/>
                </a:ext>
              </a:extLst>
            </p:cNvPr>
            <p:cNvSpPr/>
            <p:nvPr userDrawn="1"/>
          </p:nvSpPr>
          <p:spPr>
            <a:xfrm>
              <a:off x="-363" y="6340962"/>
              <a:ext cx="12202274" cy="398845"/>
            </a:xfrm>
            <a:prstGeom prst="rect">
              <a:avLst/>
            </a:prstGeom>
            <a:gradFill>
              <a:gsLst>
                <a:gs pos="0">
                  <a:srgbClr val="0156B0"/>
                </a:gs>
                <a:gs pos="100000">
                  <a:srgbClr val="03ACFC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AD584795-5DF1-4B19-B3FE-5F2491E89029}"/>
                </a:ext>
              </a:extLst>
            </p:cNvPr>
            <p:cNvSpPr/>
            <p:nvPr userDrawn="1"/>
          </p:nvSpPr>
          <p:spPr>
            <a:xfrm>
              <a:off x="-1226" y="6458150"/>
              <a:ext cx="12204000" cy="398845"/>
            </a:xfrm>
            <a:prstGeom prst="rect">
              <a:avLst/>
            </a:prstGeom>
            <a:gradFill>
              <a:gsLst>
                <a:gs pos="0">
                  <a:srgbClr val="051A3D"/>
                </a:gs>
                <a:gs pos="100000">
                  <a:srgbClr val="0156B0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0429817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199" y="2997842"/>
            <a:ext cx="4501055" cy="511597"/>
          </a:xfrm>
        </p:spPr>
        <p:txBody>
          <a:bodyPr anchor="b">
            <a:normAutofit/>
          </a:bodyPr>
          <a:lstStyle>
            <a:lvl1pPr algn="l">
              <a:defRPr sz="2600" b="1">
                <a:solidFill>
                  <a:schemeClr val="bg1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/>
              <a:t>ОБРАЗЕЦ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6373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4D93-E6C0-465B-A771-5F4E17BBD779}" type="datetimeFigureOut">
              <a:rPr lang="ru-RU" smtClean="0"/>
              <a:t>29.11.2022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AC03-DBAC-452A-9E4A-6CF77251696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90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1539431" y="998497"/>
            <a:ext cx="10369954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71039" y="3772564"/>
            <a:ext cx="2680503" cy="2789498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6629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86937" y="399850"/>
            <a:ext cx="5022448" cy="491402"/>
          </a:xfrm>
        </p:spPr>
        <p:txBody>
          <a:bodyPr>
            <a:normAutofit/>
          </a:bodyPr>
          <a:lstStyle>
            <a:lvl1pPr algn="r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71039" y="998497"/>
            <a:ext cx="1163834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6298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726753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2325729"/>
            <a:ext cx="11191756" cy="3855152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1730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6618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D6F1C869-ECA7-49CB-AE6D-F125149015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7629" y="399850"/>
            <a:ext cx="5022448" cy="491402"/>
          </a:xfrm>
        </p:spPr>
        <p:txBody>
          <a:bodyPr>
            <a:normAutofit/>
          </a:bodyPr>
          <a:lstStyle>
            <a:lvl1pPr algn="l">
              <a:defRPr sz="2600" b="1">
                <a:solidFill>
                  <a:srgbClr val="053E95"/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717629" y="998497"/>
            <a:ext cx="11191756" cy="3330435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l">
              <a:buNone/>
              <a:defRPr sz="1200" b="1">
                <a:solidFill>
                  <a:schemeClr val="accent3"/>
                </a:solidFill>
              </a:defRPr>
            </a:lvl2pPr>
            <a:lvl3pPr marL="914400" indent="0" algn="l">
              <a:buNone/>
              <a:defRPr sz="900" b="1">
                <a:solidFill>
                  <a:schemeClr val="accent3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9" y="4676171"/>
            <a:ext cx="11191756" cy="1504709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200" b="1">
                <a:solidFill>
                  <a:schemeClr val="bg1"/>
                </a:solidFill>
              </a:defRPr>
            </a:lvl2pPr>
            <a:lvl3pPr marL="914400" indent="0">
              <a:buNone/>
              <a:defRPr sz="900"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090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3476-6E7C-48E8-A68B-13B0EF3C801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C869-ECA7-49CB-AE6D-F12514901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34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68" r:id="rId5"/>
    <p:sldLayoutId id="2147483652" r:id="rId6"/>
    <p:sldLayoutId id="2147483653" r:id="rId7"/>
    <p:sldLayoutId id="2147483657" r:id="rId8"/>
    <p:sldLayoutId id="2147483659" r:id="rId9"/>
    <p:sldLayoutId id="2147483660" r:id="rId10"/>
    <p:sldLayoutId id="2147483661" r:id="rId11"/>
    <p:sldLayoutId id="2147483654" r:id="rId12"/>
    <p:sldLayoutId id="2147483656" r:id="rId13"/>
    <p:sldLayoutId id="2147483662" r:id="rId14"/>
    <p:sldLayoutId id="2147483663" r:id="rId15"/>
    <p:sldLayoutId id="2147483664" r:id="rId16"/>
    <p:sldLayoutId id="2147483665" r:id="rId17"/>
    <p:sldLayoutId id="2147483655" r:id="rId18"/>
    <p:sldLayoutId id="2147483667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3476-6E7C-48E8-A68B-13B0EF3C801B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C869-ECA7-49CB-AE6D-F12514901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8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  <p:sldLayoutId id="2147483699" r:id="rId24"/>
    <p:sldLayoutId id="2147483700" r:id="rId25"/>
    <p:sldLayoutId id="2147483701" r:id="rId26"/>
    <p:sldLayoutId id="2147483702" r:id="rId27"/>
    <p:sldLayoutId id="2147483703" r:id="rId28"/>
    <p:sldLayoutId id="2147483704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99DB7-B7B5-4A3D-8774-A0F575FB7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9" y="670687"/>
            <a:ext cx="7160741" cy="3214309"/>
          </a:xfrm>
        </p:spPr>
        <p:txBody>
          <a:bodyPr>
            <a:noAutofit/>
          </a:bodyPr>
          <a:lstStyle/>
          <a:p>
            <a:r>
              <a:rPr lang="ru-RU" sz="2400" b="1" dirty="0">
                <a:cs typeface="Arial" panose="020B0604020202020204" pitchFamily="34" charset="0"/>
              </a:rPr>
              <a:t>РАСШИРЕНИЕ ОБЛАСТИ ПРИМЕНЕНИЯ СТАЛИ В СТРОИТЕЛЬСТВЕ И СОВЕРШЕНСТВОВАНИЕ ТЕХНИЧЕСКОГО РЕГУЛИРОВАНИЯ В ОБЛАСТИ СТРОИТЕЛЬСТВА И ПОЖАРНОЙ БЕЗОПАСНОСТИ ОБЪЕКТОВ КАПИТАЛЬНОГО СТРОИТЕЛЬСТВА С ПРИМЕНЕНИЕМ </a:t>
            </a:r>
            <a:br>
              <a:rPr lang="ru-RU" sz="2400" b="1" dirty="0">
                <a:cs typeface="Arial" panose="020B0604020202020204" pitchFamily="34" charset="0"/>
              </a:rPr>
            </a:br>
            <a:r>
              <a:rPr lang="ru-RU" sz="2400" b="1" dirty="0">
                <a:cs typeface="Arial" panose="020B0604020202020204" pitchFamily="34" charset="0"/>
              </a:rPr>
              <a:t>СТАЛЬНЫХ КОНСТРУКЦИЙ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22DEC9B-3AB7-CD45-9834-2CD709A3223C}"/>
              </a:ext>
            </a:extLst>
          </p:cNvPr>
          <p:cNvSpPr txBox="1">
            <a:spLocks/>
          </p:cNvSpPr>
          <p:nvPr/>
        </p:nvSpPr>
        <p:spPr>
          <a:xfrm>
            <a:off x="344369" y="4956516"/>
            <a:ext cx="12008853" cy="1214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A999DB7-B7B5-4A3D-8774-A0F575FB7193}"/>
              </a:ext>
            </a:extLst>
          </p:cNvPr>
          <p:cNvSpPr txBox="1">
            <a:spLocks/>
          </p:cNvSpPr>
          <p:nvPr/>
        </p:nvSpPr>
        <p:spPr>
          <a:xfrm>
            <a:off x="195079" y="3043774"/>
            <a:ext cx="7160741" cy="32143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r>
              <a:rPr lang="ru-RU" sz="2400" dirty="0">
                <a:cs typeface="Arial" panose="020B0604020202020204" pitchFamily="34" charset="0"/>
              </a:rPr>
              <a:t>КОРОЛЬ ОЛЕГ АНДРЕЕВИЧ</a:t>
            </a:r>
          </a:p>
          <a:p>
            <a:endParaRPr lang="ru-RU" sz="2400" dirty="0">
              <a:cs typeface="Arial" panose="020B0604020202020204" pitchFamily="34" charset="0"/>
            </a:endParaRPr>
          </a:p>
          <a:p>
            <a:r>
              <a:rPr lang="ru-RU" sz="1400" dirty="0">
                <a:cs typeface="Arial" panose="020B0604020202020204" pitchFamily="34" charset="0"/>
              </a:rPr>
              <a:t>И.О. НАЧАЛЬНИКА УПРАВЛЕНИЯ НОРМИРОВАНИЯ </a:t>
            </a:r>
          </a:p>
          <a:p>
            <a:r>
              <a:rPr lang="ru-RU" sz="1400" dirty="0">
                <a:cs typeface="Arial" panose="020B0604020202020204" pitchFamily="34" charset="0"/>
              </a:rPr>
              <a:t>И СТАНДАРТИЗАЦИИ В СТРОИТЕЛЬСТВЕ</a:t>
            </a:r>
          </a:p>
        </p:txBody>
      </p:sp>
    </p:spTree>
    <p:extLst>
      <p:ext uri="{BB962C8B-B14F-4D97-AF65-F5344CB8AC3E}">
        <p14:creationId xmlns:p14="http://schemas.microsoft.com/office/powerpoint/2010/main" val="30711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61219" y="606908"/>
            <a:ext cx="11213816" cy="1001247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ПЛАН МЕРОПРИЯТИЙ ПО РАСШИРЕНИЮ ДОЛИ ПРИМЕНЕНИЯ СТАЛИ В СТРОИТЕЛЬСТВЕ</a:t>
            </a:r>
            <a:br>
              <a:rPr lang="ru-RU" sz="2800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412955" y="2325729"/>
            <a:ext cx="11496430" cy="3855152"/>
          </a:xfrm>
        </p:spPr>
        <p:txBody>
          <a:bodyPr>
            <a:normAutofit/>
          </a:bodyPr>
          <a:lstStyle/>
          <a:p>
            <a:r>
              <a:rPr lang="ru-RU" sz="3600" dirty="0"/>
              <a:t>Оперативные меры - эффект в 2022 г.</a:t>
            </a:r>
          </a:p>
          <a:p>
            <a:endParaRPr lang="ru-RU" sz="3600" dirty="0"/>
          </a:p>
          <a:p>
            <a:r>
              <a:rPr lang="ru-RU" sz="3600" dirty="0"/>
              <a:t>Среднесрочные меры – результат в 2023–2024 гг.</a:t>
            </a:r>
          </a:p>
          <a:p>
            <a:endParaRPr lang="ru-RU" sz="3600" dirty="0"/>
          </a:p>
          <a:p>
            <a:r>
              <a:rPr lang="ru-RU" sz="3600" dirty="0"/>
              <a:t>Долгосрочные меры – результат в 2025–2026 гг. </a:t>
            </a:r>
          </a:p>
        </p:txBody>
      </p:sp>
    </p:spTree>
    <p:extLst>
      <p:ext uri="{BB962C8B-B14F-4D97-AF65-F5344CB8AC3E}">
        <p14:creationId xmlns:p14="http://schemas.microsoft.com/office/powerpoint/2010/main" val="24061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1162" y="324100"/>
            <a:ext cx="8265694" cy="491402"/>
          </a:xfrm>
        </p:spPr>
        <p:txBody>
          <a:bodyPr>
            <a:noAutofit/>
          </a:bodyPr>
          <a:lstStyle/>
          <a:p>
            <a:r>
              <a:rPr lang="ru-RU" sz="2400" cap="all" dirty="0">
                <a:solidFill>
                  <a:schemeClr val="bg1">
                    <a:lumMod val="95000"/>
                  </a:schemeClr>
                </a:solidFill>
              </a:rPr>
              <a:t>Оперативные меры</a:t>
            </a:r>
            <a:r>
              <a:rPr lang="ru-RU" sz="2400" cap="all" dirty="0">
                <a:solidFill>
                  <a:srgbClr val="FF0000"/>
                </a:solidFill>
              </a:rPr>
              <a:t>  </a:t>
            </a:r>
            <a:r>
              <a:rPr lang="ru-RU" sz="24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–  эффект в </a:t>
            </a:r>
            <a:r>
              <a:rPr lang="ru-RU" sz="36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2022</a:t>
            </a:r>
            <a:r>
              <a:rPr lang="ru-RU" sz="24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году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ru-RU" b="0" dirty="0"/>
          </a:p>
          <a:p>
            <a:r>
              <a:rPr lang="ru-RU" sz="1200" dirty="0"/>
              <a:t>Разработка изменений к: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СП 16.13330.2017 «СНиП II-23-81* Стальные конструкции»</a:t>
            </a:r>
          </a:p>
          <a:p>
            <a:pPr marL="342900" indent="-342900">
              <a:buFont typeface="+mj-lt"/>
              <a:buAutoNum type="arabicPeriod"/>
            </a:pPr>
            <a:endParaRPr lang="ru-RU" b="0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СП 266.1325800.2016 «Конструкции сталежелезобетонные. Правила проектирования»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СП 385.1325800.2018 «Защита зданий и сооружений от прогрессирующего обрушения. Правила проектирования. Основные положения» (изменение)</a:t>
            </a:r>
            <a:endParaRPr lang="ru-RU" b="0" dirty="0"/>
          </a:p>
          <a:p>
            <a:endParaRPr lang="ru-RU" sz="1200" dirty="0"/>
          </a:p>
          <a:p>
            <a:r>
              <a:rPr lang="ru-RU" sz="1200" dirty="0"/>
              <a:t>Разработка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СП «Конструкции стальные строительные. Правила обеспечения огнестойкости»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>
          <a:xfrm>
            <a:off x="5895473" y="1115678"/>
            <a:ext cx="6128212" cy="50267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>
                <a:solidFill>
                  <a:srgbClr val="053E95"/>
                </a:solidFill>
              </a:rPr>
              <a:t>Будет дополнен положениями по применению высокопрочных сталей, что позволит оптимизировать металлоемкость конструкций на 10–15 %. </a:t>
            </a:r>
          </a:p>
          <a:p>
            <a:pPr algn="just"/>
            <a:endParaRPr lang="ru-RU" sz="900" dirty="0">
              <a:solidFill>
                <a:srgbClr val="053E95"/>
              </a:solidFill>
            </a:endParaRPr>
          </a:p>
          <a:p>
            <a:pPr algn="just"/>
            <a:r>
              <a:rPr lang="ru-RU" sz="1600" dirty="0">
                <a:solidFill>
                  <a:srgbClr val="053E95"/>
                </a:solidFill>
              </a:rPr>
              <a:t>Будут внесены изменения в части совместной работы стального каркаса и железобетонных плит перекрытий, что позволит оптимизировать применение металла при строительстве жилых многоэтажных домов на стальном каркасе.</a:t>
            </a:r>
          </a:p>
          <a:p>
            <a:pPr algn="just"/>
            <a:endParaRPr lang="ru-RU" sz="1600" dirty="0">
              <a:solidFill>
                <a:srgbClr val="053E95"/>
              </a:solidFill>
            </a:endParaRPr>
          </a:p>
          <a:p>
            <a:pPr algn="just"/>
            <a:r>
              <a:rPr lang="ru-RU" sz="1600" dirty="0">
                <a:solidFill>
                  <a:srgbClr val="053E95"/>
                </a:solidFill>
              </a:rPr>
              <a:t>Будет дополнен положениями по оценке риска прогрессирующего обрушения зданий и сооружений, будут уточнены условия, при которых для сооружений промышленных предприятий и их отдельных частей защита от прогрессирующего обрушения не требуется, что позволит исключить избыточные требования и снизить затраты при строительстве и реконструкции производственных зданий с применением металлоконструкций</a:t>
            </a:r>
            <a:r>
              <a:rPr lang="ru-RU" sz="1600" i="1" dirty="0">
                <a:solidFill>
                  <a:srgbClr val="053E95"/>
                </a:solidFill>
              </a:rPr>
              <a:t>.</a:t>
            </a:r>
          </a:p>
          <a:p>
            <a:pPr algn="just"/>
            <a:endParaRPr lang="ru-RU" sz="1600" i="1" dirty="0">
              <a:solidFill>
                <a:srgbClr val="053E95"/>
              </a:solidFill>
            </a:endParaRPr>
          </a:p>
          <a:p>
            <a:pPr algn="just"/>
            <a:r>
              <a:rPr lang="ru-RU" sz="1600" dirty="0">
                <a:solidFill>
                  <a:srgbClr val="053E95"/>
                </a:solidFill>
              </a:rPr>
              <a:t>Разрабатывается в целях оптимизации требований по огнезащите несущих конструкций</a:t>
            </a:r>
          </a:p>
          <a:p>
            <a:pPr algn="just"/>
            <a:endParaRPr lang="ru-RU" dirty="0">
              <a:solidFill>
                <a:srgbClr val="053E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4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182455" y="774700"/>
            <a:ext cx="5189646" cy="5854700"/>
          </a:xfrm>
        </p:spPr>
        <p:txBody>
          <a:bodyPr>
            <a:noAutofit/>
          </a:bodyPr>
          <a:lstStyle/>
          <a:p>
            <a:pPr fontAlgn="base">
              <a:spcBef>
                <a:spcPts val="1800"/>
              </a:spcBef>
              <a:spcAft>
                <a:spcPts val="600"/>
              </a:spcAft>
            </a:pPr>
            <a:r>
              <a:rPr lang="ru-RU" sz="1200" dirty="0"/>
              <a:t>Разработка изменений к:</a:t>
            </a:r>
          </a:p>
          <a:p>
            <a:pPr marL="34290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14.13330.2018 «СНиП II-7-81* Строительство в сейсмических районах» </a:t>
            </a:r>
          </a:p>
          <a:p>
            <a:pPr marL="342900" lvl="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16.13330 «Стальные конструкции» </a:t>
            </a:r>
          </a:p>
          <a:p>
            <a:pPr marL="342900" lvl="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28.13330.2017 «СНиП 2.03.11-85 Защита строительных конструкций от коррозии» </a:t>
            </a:r>
          </a:p>
          <a:p>
            <a:pPr marL="34290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35.13330.2011. «Свод правил. Мосты и трубы» </a:t>
            </a:r>
          </a:p>
          <a:p>
            <a:pPr marL="34290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64.13330.2017 «СНиП </a:t>
            </a:r>
            <a:r>
              <a:rPr lang="en-US" sz="1400" dirty="0"/>
              <a:t>II</a:t>
            </a:r>
            <a:r>
              <a:rPr lang="ru-RU" sz="1400" dirty="0"/>
              <a:t>-25-80 Деревянные конструкции» </a:t>
            </a:r>
          </a:p>
          <a:p>
            <a:pPr marL="342900" lvl="0" indent="-342900" fontAlgn="base">
              <a:spcBef>
                <a:spcPts val="2400"/>
              </a:spcBef>
              <a:buFont typeface="+mj-lt"/>
              <a:buAutoNum type="arabicPeriod"/>
            </a:pPr>
            <a:r>
              <a:rPr lang="ru-RU" sz="1400" dirty="0"/>
              <a:t>СП 266.1325800.2016 «Конструкции сталежелезобетонные. Правила проектирования» </a:t>
            </a:r>
          </a:p>
          <a:p>
            <a:pPr lvl="0" fontAlgn="base">
              <a:spcBef>
                <a:spcPts val="1800"/>
              </a:spcBef>
              <a:spcAft>
                <a:spcPts val="600"/>
              </a:spcAft>
            </a:pPr>
            <a:r>
              <a:rPr lang="ru-RU" sz="1200" dirty="0"/>
              <a:t>Разработка</a:t>
            </a:r>
            <a:r>
              <a:rPr lang="ru-RU" dirty="0"/>
              <a:t> </a:t>
            </a:r>
          </a:p>
          <a:p>
            <a:pPr marL="342900" lvl="0" indent="-342900" fontAlgn="base">
              <a:spcBef>
                <a:spcPts val="0"/>
              </a:spcBef>
              <a:buFont typeface="+mj-lt"/>
              <a:buAutoNum type="arabicPeriod"/>
            </a:pPr>
            <a:r>
              <a:rPr lang="ru-RU" sz="1400" dirty="0"/>
              <a:t>СП «Металлодеревянные конструкции. Правила проектирования»</a:t>
            </a:r>
          </a:p>
          <a:p>
            <a:pPr lvl="0" fontAlgn="base"/>
            <a:endParaRPr lang="ru-RU" dirty="0">
              <a:solidFill>
                <a:srgbClr val="00B0F0"/>
              </a:solidFill>
            </a:endParaRPr>
          </a:p>
          <a:p>
            <a:pPr lvl="0" fontAlgn="base"/>
            <a:r>
              <a:rPr lang="ru-RU" dirty="0">
                <a:solidFill>
                  <a:srgbClr val="00B0F0"/>
                </a:solidFill>
              </a:rPr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6076709" y="1061536"/>
            <a:ext cx="5832676" cy="5399421"/>
          </a:xfrm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rgbClr val="053E95"/>
                </a:solidFill>
              </a:rPr>
              <a:t>Реализация этих работ направлена на:</a:t>
            </a:r>
          </a:p>
          <a:p>
            <a:pPr algn="just">
              <a:spcBef>
                <a:spcPts val="2000"/>
              </a:spcBef>
            </a:pPr>
            <a:r>
              <a:rPr lang="ru-RU" sz="1500" dirty="0">
                <a:solidFill>
                  <a:srgbClr val="053E95"/>
                </a:solidFill>
              </a:rPr>
              <a:t>- </a:t>
            </a:r>
            <a:r>
              <a:rPr lang="ru-RU" sz="1400" dirty="0">
                <a:solidFill>
                  <a:srgbClr val="053E95"/>
                </a:solidFill>
              </a:rPr>
              <a:t>расширение области применения стали и дерева за счет применения современных композитных металлодеревянных конструкций и ЛСТК, в том числе в сейсмических районах</a:t>
            </a:r>
          </a:p>
          <a:p>
            <a:pPr algn="just">
              <a:spcBef>
                <a:spcPts val="2000"/>
              </a:spcBef>
            </a:pPr>
            <a:r>
              <a:rPr lang="ru-RU" sz="1400" dirty="0">
                <a:solidFill>
                  <a:srgbClr val="053E95"/>
                </a:solidFill>
              </a:rPr>
              <a:t>- оптимизацию применения металла при строительстве стальных конструкций крупногабаритных модулей</a:t>
            </a:r>
          </a:p>
          <a:p>
            <a:pPr algn="just">
              <a:spcBef>
                <a:spcPts val="2000"/>
              </a:spcBef>
            </a:pPr>
            <a:r>
              <a:rPr lang="ru-RU" sz="1400" dirty="0">
                <a:solidFill>
                  <a:srgbClr val="053E95"/>
                </a:solidFill>
              </a:rPr>
              <a:t>- снижение затрат на строительство, реконструкцию, эксплуатацию зданий промышленных предприятий со стальными конструкциями за счет внедрения правил оценки службы конструкции с учетом коррозионной потери толщины сечения профиля и оптимизации применения металла</a:t>
            </a:r>
          </a:p>
          <a:p>
            <a:pPr algn="just">
              <a:spcBef>
                <a:spcPts val="2000"/>
              </a:spcBef>
            </a:pPr>
            <a:r>
              <a:rPr lang="ru-RU" sz="1400" dirty="0">
                <a:solidFill>
                  <a:srgbClr val="053E95"/>
                </a:solidFill>
              </a:rPr>
              <a:t>- снижение затрат на защиту от коррозии для неагрессивных сред (70% территории Российской Федерации)</a:t>
            </a:r>
          </a:p>
          <a:p>
            <a:pPr algn="just">
              <a:spcBef>
                <a:spcPts val="2000"/>
              </a:spcBef>
            </a:pPr>
            <a:r>
              <a:rPr lang="ru-RU" sz="1400" dirty="0">
                <a:solidFill>
                  <a:srgbClr val="053E95"/>
                </a:solidFill>
              </a:rPr>
              <a:t>- снижение затрат на сталежелезобетонные конструкции за счет оптимизации материалоемкости</a:t>
            </a:r>
          </a:p>
          <a:p>
            <a:pPr algn="just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43916" y="356615"/>
            <a:ext cx="10034120" cy="4914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rgbClr val="053E95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pPr algn="ctr"/>
            <a:r>
              <a:rPr lang="ru-RU" sz="2400" cap="all" dirty="0">
                <a:solidFill>
                  <a:schemeClr val="bg1">
                    <a:lumMod val="95000"/>
                  </a:schemeClr>
                </a:solidFill>
              </a:rPr>
              <a:t>Среднесрочные меры  </a:t>
            </a:r>
            <a:r>
              <a:rPr lang="ru-RU" sz="24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–  результат в </a:t>
            </a:r>
            <a:r>
              <a:rPr lang="ru-RU" sz="32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2023–2024</a:t>
            </a:r>
            <a:r>
              <a:rPr lang="ru-RU" sz="24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годах</a:t>
            </a:r>
          </a:p>
        </p:txBody>
      </p:sp>
    </p:spTree>
    <p:extLst>
      <p:ext uri="{BB962C8B-B14F-4D97-AF65-F5344CB8AC3E}">
        <p14:creationId xmlns:p14="http://schemas.microsoft.com/office/powerpoint/2010/main" val="73965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7628" y="399850"/>
            <a:ext cx="10934955" cy="4914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Долгосрочные меры – результат в </a:t>
            </a:r>
            <a:r>
              <a:rPr lang="ru-RU" sz="40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2025–2026</a:t>
            </a:r>
            <a:r>
              <a:rPr lang="ru-RU" sz="28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гОДАХ </a:t>
            </a:r>
            <a:br>
              <a:rPr lang="ru-RU" sz="2800" cap="all" dirty="0">
                <a:solidFill>
                  <a:schemeClr val="bg2">
                    <a:lumMod val="75000"/>
                    <a:lumOff val="25000"/>
                  </a:schemeClr>
                </a:solidFill>
              </a:rPr>
            </a:br>
            <a:endParaRPr lang="ru-RU" cap="all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053E95"/>
                </a:solidFill>
              </a:rPr>
              <a:t>Предусмотренные Планом мероприятий долгосрочные меры со сроком  планирования на 2025-2026 годы включают в себя: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00B0F0"/>
                </a:solidFill>
              </a:rPr>
              <a:t> </a:t>
            </a:r>
            <a:r>
              <a:rPr lang="ru-RU" sz="2000" dirty="0"/>
              <a:t>Мероприятия по оптимизации требований по огнезащите несущих конструкций (пожарные требования) с подготовкой предложений по пересмотру СП 2.13130.2020 «Системы противопожарной защиты. Обеспечение огнестойкости объектов защиты» в части внедрения методик расчета температурных режимов (по отдельному плану)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Разработка металлургическими компаниями при участии Минстроя России и Ассоциации НОСТРОЙ механизма по упрощению условий поставки металлопроката напрямую от производителя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Разработка Минстроем России механизма долгосрочных отпускных цен на металлопрокат, способствующего стабилизации отпускных цен. </a:t>
            </a:r>
          </a:p>
          <a:p>
            <a:endParaRPr lang="ru-RU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65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98">
            <a:extLst>
              <a:ext uri="{FF2B5EF4-FFF2-40B4-BE49-F238E27FC236}">
                <a16:creationId xmlns:a16="http://schemas.microsoft.com/office/drawing/2014/main" id="{4CA372E4-E259-4D29-8C2D-A48571AF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1AC03-DBAC-452A-9E4A-6CF77251696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Заголовок 4">
            <a:extLst>
              <a:ext uri="{FF2B5EF4-FFF2-40B4-BE49-F238E27FC236}">
                <a16:creationId xmlns:a16="http://schemas.microsoft.com/office/drawing/2014/main" id="{962CDF6D-D989-4F6A-834F-02DE36F8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755" y="212353"/>
            <a:ext cx="9042407" cy="646291"/>
          </a:xfrm>
        </p:spPr>
        <p:txBody>
          <a:bodyPr>
            <a:normAutofit/>
          </a:bodyPr>
          <a:lstStyle/>
          <a:p>
            <a:pPr algn="l"/>
            <a:r>
              <a:rPr lang="ru-RU" sz="2000" dirty="0"/>
              <a:t>ПО ИТОГАМ РЕАЛИЗАЦИИ ДОРОЖНОЙ КАРТЫ ПЛАНИРУЕТСЯ</a:t>
            </a:r>
            <a:r>
              <a:rPr lang="en-US" sz="2000" dirty="0"/>
              <a:t>:</a:t>
            </a:r>
            <a:endParaRPr lang="ru-RU" sz="2000" dirty="0"/>
          </a:p>
        </p:txBody>
      </p:sp>
      <p:sp>
        <p:nvSpPr>
          <p:cNvPr id="53" name="AutoShape 17">
            <a:extLst>
              <a:ext uri="{FF2B5EF4-FFF2-40B4-BE49-F238E27FC236}">
                <a16:creationId xmlns:a16="http://schemas.microsoft.com/office/drawing/2014/main" id="{DE5EEA0B-87FA-4841-BDE9-3EEB71C02AB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 rot="16200000">
            <a:off x="4832105" y="1163691"/>
            <a:ext cx="2313608" cy="470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E742FB5A-0F76-41E6-BE65-1599A8E1660B}"/>
              </a:ext>
            </a:extLst>
          </p:cNvPr>
          <p:cNvSpPr/>
          <p:nvPr/>
        </p:nvSpPr>
        <p:spPr>
          <a:xfrm>
            <a:off x="625275" y="1150437"/>
            <a:ext cx="5242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ПРОВЕДЕНИЕ                </a:t>
            </a:r>
            <a:r>
              <a:rPr lang="ru-RU" sz="36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НИОКР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61C9052-AC57-4066-A103-B4DD2B3BCF76}"/>
              </a:ext>
            </a:extLst>
          </p:cNvPr>
          <p:cNvSpPr txBox="1"/>
          <p:nvPr/>
        </p:nvSpPr>
        <p:spPr>
          <a:xfrm>
            <a:off x="2944295" y="980565"/>
            <a:ext cx="7489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14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C95A4933-556B-4083-9A42-BD0D6942FD84}"/>
              </a:ext>
            </a:extLst>
          </p:cNvPr>
          <p:cNvSpPr/>
          <p:nvPr/>
        </p:nvSpPr>
        <p:spPr>
          <a:xfrm>
            <a:off x="7430851" y="1660151"/>
            <a:ext cx="4478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СВОДОВ ПРАВИЛ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395148" y="2359274"/>
            <a:ext cx="1074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РЕЗУЛЬТАТ</a:t>
            </a:r>
            <a:r>
              <a:rPr lang="en-US" b="1" noProof="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625275" y="2912695"/>
            <a:ext cx="5044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ЖИЛЫЕ МНОГОЭТАЖНЫЕ ДОМА НА СТАЛЬНОМ КАРКАСЕ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ЗДАНИЯ С ПРИМЕНЕНИЕМ КРУПНОГАБАРИТНЫХ БЛОК-МОДУЛЕЙ НА СТАЛЬНОМ КАРКАСЕ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ЗДАНИЯ И СООРУЖЕНИЯ С ИСПОЛЬЗОВАНИЕМ МЕТАЛЛОДЕРЕВЯННЫХ КОНСТРУКЦИЙ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(в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том числе в сейсмических районах)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noProof="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ПРОИЗВОДСТВЕННЫЕ ЗДАНИЯ ПРОМЫШЛЕННЫХ ПРЕДПРИЯТИЙ С ПРИМЕНЕНИЕМ МЕТАЛЛОКОНСТРУКЦИЙ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6112501" y="3014865"/>
            <a:ext cx="5044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ГОТОВЫЕ АПРОБИРОВАННЫЕ ТИПОВЫЕ РЕШЕНИЯ:</a:t>
            </a:r>
          </a:p>
          <a:p>
            <a:pPr lvl="0" algn="ctr">
              <a:defRPr/>
            </a:pPr>
            <a:endParaRPr lang="ru-RU" sz="1600" b="1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БЫСТРОВОЗВОДИМЫХ ЗДАНИЙ И СООРУЖЕНИЙ, В ТОМ ЧИСЛЕ НА ОСНОВЕ СТАЛЬНОГО КАРКАСА И ЛСТК (мобильные госпитали, штабы, дома для пострадавших) 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600" b="1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СРЕДНЕОБРАЗОВАТЕЛЬНЫХ ШКОЛ, ОБЪЕКТОВ ОТДЫХА И ОЗДОРОВЛЕНИЯ ДЕТЕЙС ИСПОЛЬЗОВАНИМ БЫСТРОВОЗВОДИМЫХ КОНСТРУКЦИЙ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noProof="0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42FB5A-0F76-41E6-BE65-1599A8E1660B}"/>
              </a:ext>
            </a:extLst>
          </p:cNvPr>
          <p:cNvSpPr/>
          <p:nvPr/>
        </p:nvSpPr>
        <p:spPr>
          <a:xfrm>
            <a:off x="6212140" y="1198487"/>
            <a:ext cx="6241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РАЗРАБОТКА         И АКТУАЛИЗАЦИЯ     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1C9052-AC57-4066-A103-B4DD2B3BCF76}"/>
              </a:ext>
            </a:extLst>
          </p:cNvPr>
          <p:cNvSpPr txBox="1"/>
          <p:nvPr/>
        </p:nvSpPr>
        <p:spPr>
          <a:xfrm>
            <a:off x="8295666" y="901717"/>
            <a:ext cx="4667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1C9052-AC57-4066-A103-B4DD2B3BCF76}"/>
              </a:ext>
            </a:extLst>
          </p:cNvPr>
          <p:cNvSpPr txBox="1"/>
          <p:nvPr/>
        </p:nvSpPr>
        <p:spPr>
          <a:xfrm>
            <a:off x="11596699" y="875321"/>
            <a:ext cx="4667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4121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98">
            <a:extLst>
              <a:ext uri="{FF2B5EF4-FFF2-40B4-BE49-F238E27FC236}">
                <a16:creationId xmlns:a16="http://schemas.microsoft.com/office/drawing/2014/main" id="{4CA372E4-E259-4D29-8C2D-A48571AF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1AC03-DBAC-452A-9E4A-6CF77251696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Заголовок 4">
            <a:extLst>
              <a:ext uri="{FF2B5EF4-FFF2-40B4-BE49-F238E27FC236}">
                <a16:creationId xmlns:a16="http://schemas.microsoft.com/office/drawing/2014/main" id="{962CDF6D-D989-4F6A-834F-02DE36F8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916" y="111146"/>
            <a:ext cx="9042407" cy="646291"/>
          </a:xfrm>
        </p:spPr>
        <p:txBody>
          <a:bodyPr>
            <a:normAutofit/>
          </a:bodyPr>
          <a:lstStyle/>
          <a:p>
            <a:pPr algn="l"/>
            <a:r>
              <a:rPr lang="ru-RU" sz="2000" dirty="0"/>
              <a:t>ПО ИТОГАМ РЕАЛИЗАЦИИ ДОРОЖНОЙ КАРТЫ В </a:t>
            </a:r>
            <a:r>
              <a:rPr lang="ru-RU" sz="3600" dirty="0"/>
              <a:t>2022 </a:t>
            </a:r>
            <a:r>
              <a:rPr lang="ru-RU" sz="2000" dirty="0"/>
              <a:t>ГОДУ</a:t>
            </a:r>
            <a:r>
              <a:rPr lang="en-US" sz="2000" dirty="0"/>
              <a:t>:</a:t>
            </a:r>
            <a:endParaRPr lang="ru-RU" sz="2000" dirty="0"/>
          </a:p>
        </p:txBody>
      </p:sp>
      <p:sp>
        <p:nvSpPr>
          <p:cNvPr id="53" name="AutoShape 17">
            <a:extLst>
              <a:ext uri="{FF2B5EF4-FFF2-40B4-BE49-F238E27FC236}">
                <a16:creationId xmlns:a16="http://schemas.microsoft.com/office/drawing/2014/main" id="{DE5EEA0B-87FA-4841-BDE9-3EEB71C02AB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 rot="16200000">
            <a:off x="4832105" y="1163691"/>
            <a:ext cx="2313608" cy="470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E742FB5A-0F76-41E6-BE65-1599A8E1660B}"/>
              </a:ext>
            </a:extLst>
          </p:cNvPr>
          <p:cNvSpPr/>
          <p:nvPr/>
        </p:nvSpPr>
        <p:spPr>
          <a:xfrm>
            <a:off x="3281829" y="1092905"/>
            <a:ext cx="5242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ПРОВЕДЕНЫ               </a:t>
            </a:r>
            <a:r>
              <a:rPr lang="ru-RU" sz="3600" b="1" dirty="0"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НИОКР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61C9052-AC57-4066-A103-B4DD2B3BCF76}"/>
              </a:ext>
            </a:extLst>
          </p:cNvPr>
          <p:cNvSpPr txBox="1"/>
          <p:nvPr/>
        </p:nvSpPr>
        <p:spPr>
          <a:xfrm>
            <a:off x="5645707" y="910994"/>
            <a:ext cx="4667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6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725947" y="2002968"/>
            <a:ext cx="1074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РЕЗУЛЬТАТ</a:t>
            </a:r>
            <a:r>
              <a:rPr lang="en-US" b="1" noProof="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479654" y="2424193"/>
            <a:ext cx="516605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sng" strike="noStrike" kern="1200" cap="none" spc="0" normalizeH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Проработаны вопросы антикоррозионной защиты металлоконструкций из стального проката в условиях агрессивного воздействия от С1 до С5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sng" strike="noStrike" kern="1200" cap="none" spc="0" normalizeH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algn="just">
              <a:defRPr/>
            </a:pPr>
            <a:r>
              <a:rPr lang="ru-RU" sz="1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Применение </a:t>
            </a:r>
            <a:r>
              <a:rPr lang="ru-RU" sz="1600" dirty="0" err="1">
                <a:solidFill>
                  <a:schemeClr val="bg2">
                    <a:lumMod val="75000"/>
                    <a:lumOff val="25000"/>
                  </a:schemeClr>
                </a:solidFill>
              </a:rPr>
              <a:t>цинкалюмомагниевого</a:t>
            </a:r>
            <a:r>
              <a:rPr lang="ru-RU" sz="1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покрытия вместо горячего цинкового покрытия такой же толщины позволит повысить срок службы защитного покрытия как минимум в </a:t>
            </a:r>
            <a:r>
              <a:rPr lang="ru-RU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2</a:t>
            </a:r>
            <a:r>
              <a:rPr lang="ru-RU" sz="1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раза.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EFA8198-1CC3-4CFE-AF25-C32058DD8A17}"/>
              </a:ext>
            </a:extLst>
          </p:cNvPr>
          <p:cNvSpPr/>
          <p:nvPr/>
        </p:nvSpPr>
        <p:spPr>
          <a:xfrm>
            <a:off x="6332111" y="2424193"/>
            <a:ext cx="516605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sng" strike="noStrike" kern="1200" cap="none" spc="0" normalizeH="0" noProof="0" dirty="0">
                <a:ln>
                  <a:noFill/>
                </a:ln>
                <a:solidFill>
                  <a:srgbClr val="053E95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Проработаны вопросы защиты зданий и сооружений от прогрессирующего обрушения (5 тем)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0" u="sng" strike="noStrike" kern="1200" cap="none" spc="0" normalizeH="0" noProof="0" dirty="0">
              <a:ln>
                <a:noFill/>
              </a:ln>
              <a:solidFill>
                <a:srgbClr val="053E95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lvl="0" algn="just">
              <a:defRPr/>
            </a:pPr>
            <a:endParaRPr lang="ru-RU" sz="1600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Сформулированы критерии особого предельного состояния</a:t>
            </a:r>
            <a:r>
              <a:rPr lang="en-US" sz="160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;</a:t>
            </a:r>
            <a:endParaRPr lang="ru-RU" sz="1600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Разработана методика оценки рисков</a:t>
            </a:r>
            <a:r>
              <a:rPr lang="en-US" sz="160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;</a:t>
            </a:r>
            <a:endParaRPr lang="ru-RU" sz="1600" dirty="0">
              <a:solidFill>
                <a:srgbClr val="053E95"/>
              </a:solidFill>
              <a:latin typeface="Roboto" pitchFamily="2" charset="0"/>
              <a:ea typeface="Roboto" pitchFamily="2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53E95"/>
                </a:solidFill>
                <a:latin typeface="Roboto" pitchFamily="2" charset="0"/>
                <a:ea typeface="Roboto" pitchFamily="2" charset="0"/>
              </a:rPr>
              <a:t>Разработаны рекомендации по обеспечению защиты сооружений от прогрессирующего обрушения</a:t>
            </a:r>
          </a:p>
        </p:txBody>
      </p:sp>
    </p:spTree>
    <p:extLst>
      <p:ext uri="{BB962C8B-B14F-4D97-AF65-F5344CB8AC3E}">
        <p14:creationId xmlns:p14="http://schemas.microsoft.com/office/powerpoint/2010/main" val="266687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B103990-A5E3-4EED-8902-D769E9A6B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997842"/>
            <a:ext cx="5257801" cy="511597"/>
          </a:xfrm>
        </p:spPr>
        <p:txBody>
          <a:bodyPr>
            <a:normAutofit/>
          </a:bodyPr>
          <a:lstStyle/>
          <a:p>
            <a:r>
              <a:rPr lang="ru-RU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595270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вет">
      <a:dk1>
        <a:sysClr val="windowText" lastClr="000000"/>
      </a:dk1>
      <a:lt1>
        <a:sysClr val="window" lastClr="FFFFFF"/>
      </a:lt1>
      <a:dk2>
        <a:srgbClr val="053E95"/>
      </a:dk2>
      <a:lt2>
        <a:srgbClr val="051A3D"/>
      </a:lt2>
      <a:accent1>
        <a:srgbClr val="03B0FF"/>
      </a:accent1>
      <a:accent2>
        <a:srgbClr val="7F7F7F"/>
      </a:accent2>
      <a:accent3>
        <a:srgbClr val="292A2B"/>
      </a:accent3>
      <a:accent4>
        <a:srgbClr val="E8E9E9"/>
      </a:accent4>
      <a:accent5>
        <a:srgbClr val="E5EBF7"/>
      </a:accent5>
      <a:accent6>
        <a:srgbClr val="CFCED8"/>
      </a:accent6>
      <a:hlink>
        <a:srgbClr val="0563C1"/>
      </a:hlink>
      <a:folHlink>
        <a:srgbClr val="032961"/>
      </a:folHlink>
    </a:clrScheme>
    <a:fontScheme name="Текст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Цвет">
      <a:dk1>
        <a:sysClr val="windowText" lastClr="000000"/>
      </a:dk1>
      <a:lt1>
        <a:sysClr val="window" lastClr="FFFFFF"/>
      </a:lt1>
      <a:dk2>
        <a:srgbClr val="053E95"/>
      </a:dk2>
      <a:lt2>
        <a:srgbClr val="051A3D"/>
      </a:lt2>
      <a:accent1>
        <a:srgbClr val="03B0FF"/>
      </a:accent1>
      <a:accent2>
        <a:srgbClr val="7F7F7F"/>
      </a:accent2>
      <a:accent3>
        <a:srgbClr val="292A2B"/>
      </a:accent3>
      <a:accent4>
        <a:srgbClr val="E8E9E9"/>
      </a:accent4>
      <a:accent5>
        <a:srgbClr val="E5EBF7"/>
      </a:accent5>
      <a:accent6>
        <a:srgbClr val="CFCED8"/>
      </a:accent6>
      <a:hlink>
        <a:srgbClr val="0563C1"/>
      </a:hlink>
      <a:folHlink>
        <a:srgbClr val="032961"/>
      </a:folHlink>
    </a:clrScheme>
    <a:fontScheme name="Текст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690</Words>
  <Application>Microsoft Office PowerPoint</Application>
  <PresentationFormat>Широкоэкранный</PresentationFormat>
  <Paragraphs>91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Тема Office</vt:lpstr>
      <vt:lpstr>1_Тема Office</vt:lpstr>
      <vt:lpstr>РАСШИРЕНИЕ ОБЛАСТИ ПРИМЕНЕНИЯ СТАЛИ В СТРОИТЕЛЬСТВЕ И СОВЕРШЕНСТВОВАНИЕ ТЕХНИЧЕСКОГО РЕГУЛИРОВАНИЯ В ОБЛАСТИ СТРОИТЕЛЬСТВА И ПОЖАРНОЙ БЕЗОПАСНОСТИ ОБЪЕКТОВ КАПИТАЛЬНОГО СТРОИТЕЛЬСТВА С ПРИМЕНЕНИЕМ  СТАЛЬНЫХ КОНСТРУКЦИЙ</vt:lpstr>
      <vt:lpstr>ПЛАН МЕРОПРИЯТИЙ ПО РАСШИРЕНИЮ ДОЛИ ПРИМЕНЕНИЯ СТАЛИ В СТРОИТЕЛЬСТВЕ </vt:lpstr>
      <vt:lpstr>Оперативные меры  –  эффект в 2022 году</vt:lpstr>
      <vt:lpstr>Презентация PowerPoint</vt:lpstr>
      <vt:lpstr>Долгосрочные меры – результат в 2025–2026 гОДАХ  </vt:lpstr>
      <vt:lpstr>ПО ИТОГАМ РЕАЛИЗАЦИИ ДОРОЖНОЙ КАРТЫ ПЛАНИРУЕТСЯ:</vt:lpstr>
      <vt:lpstr>ПО ИТОГАМ РЕАЛИЗАЦИИ ДОРОЖНОЙ КАРТЫ В 2022 ГОДУ: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</dc:creator>
  <cp:lastModifiedBy>Олег Король</cp:lastModifiedBy>
  <cp:revision>247</cp:revision>
  <dcterms:created xsi:type="dcterms:W3CDTF">2021-05-14T12:27:57Z</dcterms:created>
  <dcterms:modified xsi:type="dcterms:W3CDTF">2022-11-29T12:36:33Z</dcterms:modified>
</cp:coreProperties>
</file>