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655" r:id="rId2"/>
    <p:sldId id="644" r:id="rId3"/>
    <p:sldId id="645" r:id="rId4"/>
    <p:sldId id="649" r:id="rId5"/>
    <p:sldId id="656" r:id="rId6"/>
    <p:sldId id="637" r:id="rId7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0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аран Павел Николаевич" initials="ТПН" lastIdx="12" clrIdx="0"/>
  <p:cmAuthor id="1" name="Базулев Антон Александрович" initials="БАА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BEBF6"/>
    <a:srgbClr val="00518E"/>
    <a:srgbClr val="004AE2"/>
    <a:srgbClr val="FFCC66"/>
    <a:srgbClr val="00CC00"/>
    <a:srgbClr val="FF6600"/>
    <a:srgbClr val="CC0000"/>
    <a:srgbClr val="35E38E"/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89143" autoAdjust="0"/>
  </p:normalViewPr>
  <p:slideViewPr>
    <p:cSldViewPr>
      <p:cViewPr>
        <p:scale>
          <a:sx n="150" d="100"/>
          <a:sy n="150" d="100"/>
        </p:scale>
        <p:origin x="-600" y="-192"/>
      </p:cViewPr>
      <p:guideLst>
        <p:guide orient="horz" pos="230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3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Теплосети</c:v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1.110708564284554E-2"/>
                  <c:y val="4.10161144885725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66062846426836E-2"/>
                  <c:y val="1.23048343465711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437399874979694E-2"/>
                  <c:y val="1.6406445795428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660628464268308E-2"/>
                  <c:y val="1.2304834346571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Лист1!$C$38:$F$38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Лист1!$C$42:$F$42</c:f>
              <c:numCache>
                <c:formatCode>#,##0</c:formatCode>
                <c:ptCount val="4"/>
                <c:pt idx="0">
                  <c:v>4312</c:v>
                </c:pt>
                <c:pt idx="1">
                  <c:v>4803</c:v>
                </c:pt>
                <c:pt idx="2">
                  <c:v>4416</c:v>
                </c:pt>
                <c:pt idx="3">
                  <c:v>4769</c:v>
                </c:pt>
              </c:numCache>
            </c:numRef>
          </c:val>
        </c:ser>
        <c:ser>
          <c:idx val="2"/>
          <c:order val="1"/>
          <c:tx>
            <c:v>Водоснабжение</c:v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Лист1!$C$38:$F$38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Лист1!$C$47:$E$47</c:f>
              <c:numCache>
                <c:formatCode>#,##0</c:formatCode>
                <c:ptCount val="3"/>
                <c:pt idx="0">
                  <c:v>65700</c:v>
                </c:pt>
                <c:pt idx="1">
                  <c:v>60200</c:v>
                </c:pt>
                <c:pt idx="2">
                  <c:v>54500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666880"/>
        <c:axId val="134672768"/>
      </c:barChart>
      <c:catAx>
        <c:axId val="134666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crossAx val="134672768"/>
        <c:crosses val="autoZero"/>
        <c:auto val="1"/>
        <c:lblAlgn val="ctr"/>
        <c:lblOffset val="100"/>
        <c:noMultiLvlLbl val="0"/>
      </c:catAx>
      <c:valAx>
        <c:axId val="13467276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346668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v>Теплосети</c:v>
          </c:tx>
          <c:spPr>
            <a:solidFill>
              <a:srgbClr val="C00000"/>
            </a:solidFill>
          </c:spPr>
          <c:invertIfNegative val="0"/>
          <c:dLbls>
            <c:dLbl>
              <c:idx val="3"/>
              <c:layout>
                <c:manualLayout>
                  <c:x val="-1.388407569697509E-2"/>
                  <c:y val="-6.01942696222016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Лист1!$C$38:$F$38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Лист1!$C$41:$F$41</c:f>
              <c:numCache>
                <c:formatCode>0.00%</c:formatCode>
                <c:ptCount val="4"/>
                <c:pt idx="0">
                  <c:v>5.1000000000000004E-3</c:v>
                </c:pt>
                <c:pt idx="1">
                  <c:v>-1.7100000000000001E-2</c:v>
                </c:pt>
                <c:pt idx="2">
                  <c:v>4.0000000000000002E-4</c:v>
                </c:pt>
                <c:pt idx="3">
                  <c:v>6.8999999999999999E-3</c:v>
                </c:pt>
              </c:numCache>
            </c:numRef>
          </c:val>
        </c:ser>
        <c:ser>
          <c:idx val="2"/>
          <c:order val="1"/>
          <c:tx>
            <c:v>Водоснабжение</c:v>
          </c:tx>
          <c:spPr>
            <a:solidFill>
              <a:srgbClr val="00B0F0"/>
            </a:solidFill>
          </c:spPr>
          <c:invertIfNegative val="0"/>
          <c:dLbls>
            <c:dLbl>
              <c:idx val="1"/>
              <c:layout>
                <c:manualLayout>
                  <c:x val="2.1864341811534388E-7"/>
                  <c:y val="-2.77819705948623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Лист1!$C$38:$F$38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Лист1!$C$46:$E$46</c:f>
              <c:numCache>
                <c:formatCode>0.00%</c:formatCode>
                <c:ptCount val="3"/>
                <c:pt idx="0">
                  <c:v>-1.2999999999999999E-3</c:v>
                </c:pt>
                <c:pt idx="1">
                  <c:v>-1.9E-3</c:v>
                </c:pt>
                <c:pt idx="2">
                  <c:v>-2.8999999999999998E-3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2442240"/>
        <c:axId val="52443776"/>
      </c:barChart>
      <c:catAx>
        <c:axId val="52442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high"/>
        <c:crossAx val="52443776"/>
        <c:crosses val="autoZero"/>
        <c:auto val="1"/>
        <c:lblAlgn val="ctr"/>
        <c:lblOffset val="100"/>
        <c:noMultiLvlLbl val="0"/>
      </c:catAx>
      <c:valAx>
        <c:axId val="52443776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crossAx val="52442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6189" cy="49641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03" y="1"/>
            <a:ext cx="2946189" cy="49641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DF1955F6-0AD7-4B77-9DEE-0437B62E517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30225"/>
            <a:ext cx="2946189" cy="49641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03" y="9430225"/>
            <a:ext cx="2946189" cy="49641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8660E3EE-24D0-4B65-909E-C37A9D9E6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52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41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59" cy="49641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C51A98F-3A0C-4D08-819A-416EE25C32C3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2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3"/>
            <a:ext cx="2945659" cy="49641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3"/>
            <a:ext cx="2945659" cy="49641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5131EE9-86D7-4511-B34F-D9C804B33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85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31EE9-86D7-4511-B34F-D9C804B338C6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1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627534"/>
          </a:xfrm>
          <a:solidFill>
            <a:schemeClr val="tx2"/>
          </a:solidFill>
        </p:spPr>
        <p:txBody>
          <a:bodyPr/>
          <a:lstStyle>
            <a:lvl1pPr>
              <a:defRPr lang="ru-RU" sz="2800" b="1" i="0" kern="1200" dirty="0">
                <a:ln>
                  <a:noFill/>
                </a:ln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/>
              <a:t>          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01273" y="4785999"/>
            <a:ext cx="360040" cy="245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rgbClr val="00518E"/>
                </a:solidFill>
                <a:latin typeface="Arial"/>
                <a:cs typeface="Arial"/>
              </a:defRPr>
            </a:lvl1pPr>
          </a:lstStyle>
          <a:p>
            <a:fld id="{18B832EE-6BA2-674E-9E0C-6708A52B1A2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Users\Роман\Downloads\11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29" y1="79800" x2="16129" y2="79800"/>
                        <a14:foregroundMark x1="35236" y1="82600" x2="35236" y2="82600"/>
                        <a14:foregroundMark x1="64764" y1="80200" x2="64764" y2="80200"/>
                        <a14:foregroundMark x1="86600" y1="78400" x2="86600" y2="78400"/>
                        <a14:foregroundMark x1="53598" y1="26400" x2="53598" y2="26400"/>
                        <a14:foregroundMark x1="90571" y1="21200" x2="90571" y2="21200"/>
                        <a14:foregroundMark x1="71960" y1="59800" x2="71960" y2="59800"/>
                        <a14:foregroundMark x1="31017" y1="11800" x2="31017" y2="11800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470"/>
            <a:ext cx="437298" cy="542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6664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>
            <a:lvl1pPr>
              <a:defRPr lang="ru-RU" sz="2800" b="1" i="0" kern="1200" dirty="0">
                <a:ln>
                  <a:noFill/>
                </a:ln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/>
              <a:t>      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01273" y="4785999"/>
            <a:ext cx="360040" cy="245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rgbClr val="00518E"/>
                </a:solidFill>
                <a:latin typeface="Arial"/>
                <a:cs typeface="Arial"/>
              </a:defRPr>
            </a:lvl1pPr>
          </a:lstStyle>
          <a:p>
            <a:fld id="{18B832EE-6BA2-674E-9E0C-6708A52B1A2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74" name="Picture 2" descr="C:\Users\Роман\Downloads\11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29" y1="79800" x2="16129" y2="79800"/>
                        <a14:foregroundMark x1="35236" y1="82600" x2="35236" y2="82600"/>
                        <a14:foregroundMark x1="64764" y1="80200" x2="64764" y2="80200"/>
                        <a14:foregroundMark x1="86600" y1="78400" x2="86600" y2="78400"/>
                        <a14:foregroundMark x1="53598" y1="26400" x2="53598" y2="26400"/>
                        <a14:foregroundMark x1="90571" y1="21200" x2="90571" y2="21200"/>
                        <a14:foregroundMark x1="71960" y1="59800" x2="71960" y2="59800"/>
                        <a14:foregroundMark x1="31017" y1="11800" x2="31017" y2="11800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470"/>
            <a:ext cx="437298" cy="542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4852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01273" y="4778364"/>
            <a:ext cx="360040" cy="252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rgbClr val="00518E"/>
                </a:solidFill>
                <a:latin typeface="Arial"/>
                <a:cs typeface="Arial"/>
              </a:defRPr>
            </a:lvl1pPr>
          </a:lstStyle>
          <a:p>
            <a:fld id="{18B832EE-6BA2-674E-9E0C-6708A52B1A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0" y="0"/>
            <a:ext cx="9144000" cy="6275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800" b="1" i="0" kern="1200" dirty="0">
                <a:ln>
                  <a:noFill/>
                </a:ln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/>
              <a:t>           </a:t>
            </a:r>
          </a:p>
        </p:txBody>
      </p:sp>
      <p:pic>
        <p:nvPicPr>
          <p:cNvPr id="8" name="Picture 2" descr="C:\Users\Роман\Downloads\11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129" y1="79800" x2="16129" y2="79800"/>
                        <a14:foregroundMark x1="35236" y1="82600" x2="35236" y2="82600"/>
                        <a14:foregroundMark x1="64764" y1="80200" x2="64764" y2="80200"/>
                        <a14:foregroundMark x1="86600" y1="78400" x2="86600" y2="78400"/>
                        <a14:foregroundMark x1="53598" y1="26400" x2="53598" y2="26400"/>
                        <a14:foregroundMark x1="90571" y1="21200" x2="90571" y2="21200"/>
                        <a14:foregroundMark x1="71960" y1="59800" x2="71960" y2="59800"/>
                        <a14:foregroundMark x1="31017" y1="11800" x2="31017" y2="11800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470"/>
            <a:ext cx="437298" cy="5425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2DB69EE4-9993-49E7-ABCA-A3697A5033BE}"/>
              </a:ext>
            </a:extLst>
          </p:cNvPr>
          <p:cNvSpPr/>
          <p:nvPr userDrawn="1"/>
        </p:nvSpPr>
        <p:spPr>
          <a:xfrm>
            <a:off x="478044" y="123478"/>
            <a:ext cx="66758" cy="720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404BE4BA-DDC6-4D94-AFAA-BCC4C05C57FE}"/>
              </a:ext>
            </a:extLst>
          </p:cNvPr>
          <p:cNvSpPr/>
          <p:nvPr userDrawn="1"/>
        </p:nvSpPr>
        <p:spPr>
          <a:xfrm>
            <a:off x="202162" y="58056"/>
            <a:ext cx="66758" cy="7200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9563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539552" y="2900142"/>
            <a:ext cx="2736304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945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5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          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25557"/>
            <a:ext cx="8219256" cy="405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ru-RU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01273" y="4757424"/>
            <a:ext cx="3600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rgbClr val="00518E"/>
                </a:solidFill>
                <a:latin typeface="Arial"/>
                <a:cs typeface="Arial"/>
              </a:defRPr>
            </a:lvl1pPr>
          </a:lstStyle>
          <a:p>
            <a:fld id="{18B832EE-6BA2-674E-9E0C-6708A52B1A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43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49" r:id="rId3"/>
    <p:sldLayoutId id="2147483682" r:id="rId4"/>
  </p:sldLayoutIdLst>
  <p:transition spd="slow">
    <p:push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i="0" kern="1200">
          <a:ln>
            <a:noFill/>
          </a:ln>
          <a:solidFill>
            <a:srgbClr val="00518E"/>
          </a:solidFill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40152" y="0"/>
            <a:ext cx="3203848" cy="51435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3424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50356" y="3213432"/>
            <a:ext cx="3203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Семенчишин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Николаевич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339502"/>
            <a:ext cx="3203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ТРУБНАЯ ПРОМЫШЛЕННОСТЬ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1059582"/>
            <a:ext cx="3203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ЗАСЕДАНИЕ КОМИТЕТОВ РСПП ПО ВОПРОСУ ВОССТАНОВЛЕНИЯ КОНТРОЛЯ (НАДЗОРА)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81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" y="3939902"/>
            <a:ext cx="9150494" cy="12035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itle 4"/>
          <p:cNvSpPr txBox="1">
            <a:spLocks/>
          </p:cNvSpPr>
          <p:nvPr/>
        </p:nvSpPr>
        <p:spPr>
          <a:xfrm>
            <a:off x="625001" y="68906"/>
            <a:ext cx="8123463" cy="479083"/>
          </a:xfrm>
          <a:prstGeom prst="rect">
            <a:avLst/>
          </a:prstGeom>
          <a:noFill/>
        </p:spPr>
        <p:txBody>
          <a:bodyPr anchor="ctr"/>
          <a:lstStyle/>
          <a:p>
            <a:pPr defTabSz="6856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металлургического </a:t>
            </a:r>
            <a:r>
              <a:rPr lang="ru-RU" sz="22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фальсификата</a:t>
            </a:r>
            <a:endParaRPr lang="ru-RU" sz="22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C:\Users\User\Documents\БУ трубы\Отходы\Фото\14618344771840572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29908" y="1008660"/>
            <a:ext cx="1471880" cy="1359119"/>
          </a:xfrm>
          <a:prstGeom prst="ellipse">
            <a:avLst/>
          </a:prstGeom>
          <a:ln w="3175" cap="rnd">
            <a:solidFill>
              <a:srgbClr val="0070C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05"/>
          <a:stretch/>
        </p:blipFill>
        <p:spPr bwMode="auto">
          <a:xfrm>
            <a:off x="7104499" y="1008658"/>
            <a:ext cx="1471880" cy="1359120"/>
          </a:xfrm>
          <a:prstGeom prst="ellipse">
            <a:avLst/>
          </a:prstGeom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E6C3766C-7BD5-4C20-A1F8-6B4CCEF795FD}"/>
              </a:ext>
            </a:extLst>
          </p:cNvPr>
          <p:cNvSpPr/>
          <p:nvPr/>
        </p:nvSpPr>
        <p:spPr bwMode="gray">
          <a:xfrm>
            <a:off x="1" y="625506"/>
            <a:ext cx="2785949" cy="3314396"/>
          </a:xfrm>
          <a:prstGeom prst="rect">
            <a:avLst/>
          </a:prstGeom>
          <a:solidFill>
            <a:srgbClr val="0070C0"/>
          </a:solidFill>
          <a:ln w="25400" algn="ctr">
            <a:noFill/>
            <a:miter lim="800000"/>
            <a:headEnd/>
            <a:tailEnd/>
          </a:ln>
        </p:spPr>
        <p:txBody>
          <a:bodyPr lIns="67465" tIns="53972" rIns="67465" bIns="53972" rtlCol="0" anchor="ctr"/>
          <a:lstStyle/>
          <a:p>
            <a:pPr algn="ctr" defTabSz="685412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endParaRPr lang="ru-RU" sz="1349" kern="0" err="1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28E5EDD7-506D-4923-B726-337FB7CC1802}"/>
              </a:ext>
            </a:extLst>
          </p:cNvPr>
          <p:cNvSpPr/>
          <p:nvPr/>
        </p:nvSpPr>
        <p:spPr>
          <a:xfrm>
            <a:off x="179512" y="627534"/>
            <a:ext cx="2463292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объём контрафакта и фальсификата на рынке металлопродукции</a:t>
            </a:r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14255" indent="-214255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Трубы</a:t>
            </a:r>
          </a:p>
          <a:p>
            <a:pPr marL="214255" indent="-214255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Газовые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баллоны</a:t>
            </a:r>
          </a:p>
          <a:p>
            <a:pPr marL="214255" indent="-214255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Арматура</a:t>
            </a:r>
          </a:p>
          <a:p>
            <a:pPr marL="214255" indent="-214255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Стальной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</a:t>
            </a:r>
          </a:p>
          <a:p>
            <a:pPr marL="214255" indent="-214255">
              <a:buFont typeface="Arial" panose="020B0604020202020204" pitchFamily="34" charset="0"/>
              <a:buChar char="•"/>
            </a:pPr>
            <a:r>
              <a:rPr lang="ru-RU" sz="1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Металлочерепица</a:t>
            </a:r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255" indent="-214255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255" indent="-214255">
              <a:buFont typeface="Arial" panose="020B0604020202020204" pitchFamily="34" charset="0"/>
              <a:buChar char="•"/>
            </a:pPr>
            <a:r>
              <a:rPr lang="ru-RU" sz="11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10 </a:t>
            </a:r>
            <a:r>
              <a:rPr lang="ru-RU" sz="11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запросов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проверку сертификатов качества труб ежегодно</a:t>
            </a:r>
          </a:p>
          <a:p>
            <a:pPr marL="214255" indent="-214255">
              <a:buFont typeface="Arial" panose="020B0604020202020204" pitchFamily="34" charset="0"/>
              <a:buChar char="•"/>
            </a:pPr>
            <a:r>
              <a:rPr lang="ru-RU" sz="11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10 %</a:t>
            </a: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сертификатов качества на трубы </a:t>
            </a:r>
            <a:r>
              <a:rPr lang="ru-RU" sz="11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проходят проверку</a:t>
            </a:r>
          </a:p>
          <a:p>
            <a:pPr marL="214255" indent="-214255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точки доступа 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сертификатов качества у производителей</a:t>
            </a:r>
            <a:endParaRPr lang="en-US" sz="11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255" indent="-214255">
              <a:buFont typeface="Arial" panose="020B0604020202020204" pitchFamily="34" charset="0"/>
              <a:buChar char="•"/>
            </a:pP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2948826" y="638741"/>
            <a:ext cx="1593305" cy="343030"/>
          </a:xfrm>
          <a:prstGeom prst="rect">
            <a:avLst/>
          </a:prstGeom>
          <a:noFill/>
        </p:spPr>
        <p:txBody>
          <a:bodyPr anchor="ctr"/>
          <a:lstStyle/>
          <a:p>
            <a:pPr algn="ctr" defTabSz="6856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Демонтированные трубы </a:t>
            </a: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4996225" y="625227"/>
            <a:ext cx="1593305" cy="343030"/>
          </a:xfrm>
          <a:prstGeom prst="rect">
            <a:avLst/>
          </a:prstGeom>
          <a:noFill/>
        </p:spPr>
        <p:txBody>
          <a:bodyPr anchor="ctr"/>
          <a:lstStyle/>
          <a:p>
            <a:pPr algn="ctr" defTabSz="6856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Очищенные б/у трубы </a:t>
            </a: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7006756" y="638741"/>
            <a:ext cx="1593305" cy="343030"/>
          </a:xfrm>
          <a:prstGeom prst="rect">
            <a:avLst/>
          </a:prstGeom>
          <a:noFill/>
        </p:spPr>
        <p:txBody>
          <a:bodyPr anchor="ctr"/>
          <a:lstStyle/>
          <a:p>
            <a:pPr algn="ctr" defTabSz="6856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Контрафакт и фальсификат</a:t>
            </a:r>
          </a:p>
        </p:txBody>
      </p:sp>
      <p:pic>
        <p:nvPicPr>
          <p:cNvPr id="18" name="Picture 3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0137" y="1008660"/>
            <a:ext cx="1512223" cy="1359119"/>
          </a:xfrm>
          <a:prstGeom prst="ellipse">
            <a:avLst/>
          </a:prstGeom>
          <a:ln w="3175" cap="rnd">
            <a:solidFill>
              <a:srgbClr val="0070C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itle 4"/>
          <p:cNvSpPr txBox="1">
            <a:spLocks/>
          </p:cNvSpPr>
          <p:nvPr/>
        </p:nvSpPr>
        <p:spPr>
          <a:xfrm>
            <a:off x="2820881" y="2707508"/>
            <a:ext cx="2985283" cy="1087602"/>
          </a:xfrm>
          <a:prstGeom prst="rect">
            <a:avLst/>
          </a:prstGeom>
          <a:noFill/>
        </p:spPr>
        <p:txBody>
          <a:bodyPr anchor="ctr"/>
          <a:lstStyle/>
          <a:p>
            <a:pPr defTabSz="6856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ответственное строительство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255" indent="-214255" defTabSz="68561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Ограждения и распорки котлованов</a:t>
            </a:r>
          </a:p>
          <a:p>
            <a:pPr marL="214255" indent="-214255" defTabSz="68561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Передел в изделия (стеллажи, кольца, футляры,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заборы, мачты освещения)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255" indent="-214255" defTabSz="68561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водоводы</a:t>
            </a:r>
          </a:p>
          <a:p>
            <a:pPr defTabSz="6856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 bwMode="gray">
          <a:xfrm>
            <a:off x="4531632" y="1599153"/>
            <a:ext cx="464593" cy="17813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67482" tIns="53986" rIns="67482" bIns="53986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ru-RU" sz="1350" kern="0" dirty="0" err="1"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Стрелка вправо 21"/>
          <p:cNvSpPr/>
          <p:nvPr/>
        </p:nvSpPr>
        <p:spPr bwMode="gray">
          <a:xfrm>
            <a:off x="6582174" y="1602010"/>
            <a:ext cx="464593" cy="17813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67482" tIns="53986" rIns="67482" bIns="53986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ru-RU" sz="1350" kern="0" dirty="0" err="1"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5723700" y="2672335"/>
            <a:ext cx="3325808" cy="1139571"/>
          </a:xfrm>
          <a:prstGeom prst="rect">
            <a:avLst/>
          </a:prstGeom>
          <a:noFill/>
        </p:spPr>
        <p:txBody>
          <a:bodyPr anchor="ctr"/>
          <a:lstStyle/>
          <a:p>
            <a:pPr defTabSz="6856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ответственного строительства</a:t>
            </a: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255" indent="-214255" defTabSz="68561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Гидротехнические сооружения</a:t>
            </a:r>
          </a:p>
          <a:p>
            <a:pPr marL="214255" indent="-2142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Строительные конструкции</a:t>
            </a:r>
          </a:p>
          <a:p>
            <a:pPr marL="214255" indent="-214255" defTabSz="68561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Тепло- и Водоснабжение</a:t>
            </a:r>
          </a:p>
          <a:p>
            <a:pPr marL="214255" indent="-214255" defTabSz="68561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Газо- и нефтепроводы</a:t>
            </a:r>
          </a:p>
          <a:p>
            <a:pPr marL="214255" indent="-214255" defTabSz="68561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Канализация</a:t>
            </a:r>
          </a:p>
        </p:txBody>
      </p:sp>
      <p:sp>
        <p:nvSpPr>
          <p:cNvPr id="26" name="Стрелка вправо 25"/>
          <p:cNvSpPr/>
          <p:nvPr/>
        </p:nvSpPr>
        <p:spPr bwMode="gray">
          <a:xfrm rot="5400000">
            <a:off x="7702956" y="2477933"/>
            <a:ext cx="334795" cy="178178"/>
          </a:xfrm>
          <a:prstGeom prst="rightArrow">
            <a:avLst/>
          </a:prstGeom>
          <a:solidFill>
            <a:srgbClr val="C00000"/>
          </a:solidFill>
          <a:ln w="25400" algn="ctr">
            <a:noFill/>
            <a:miter lim="800000"/>
            <a:headEnd/>
            <a:tailEnd/>
          </a:ln>
        </p:spPr>
        <p:txBody>
          <a:bodyPr lIns="67482" tIns="53986" rIns="67482" bIns="53986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ru-RU" sz="1350" kern="0" dirty="0" err="1">
              <a:solidFill>
                <a:srgbClr val="FF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V="1">
            <a:off x="1" y="2211710"/>
            <a:ext cx="2785949" cy="7618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право 28"/>
          <p:cNvSpPr/>
          <p:nvPr/>
        </p:nvSpPr>
        <p:spPr bwMode="gray">
          <a:xfrm rot="8124715">
            <a:off x="4693624" y="2334198"/>
            <a:ext cx="553674" cy="17813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67482" tIns="53986" rIns="67482" bIns="53986" rtlCol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ru-RU" sz="1350" kern="0" dirty="0" err="1"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Номер слайда 3">
            <a:extLst>
              <a:ext uri="{FF2B5EF4-FFF2-40B4-BE49-F238E27FC236}">
                <a16:creationId xmlns:a16="http://schemas.microsoft.com/office/drawing/2014/main" xmlns="" id="{A8078A04-C653-408C-A357-8024A0D8F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6456" y="195049"/>
            <a:ext cx="360040" cy="252902"/>
          </a:xfrm>
        </p:spPr>
        <p:txBody>
          <a:bodyPr/>
          <a:lstStyle/>
          <a:p>
            <a:fld id="{18B832EE-6BA2-674E-9E0C-6708A52B1A21}" type="slidenum">
              <a:rPr lang="en-US" sz="3200" b="1">
                <a:solidFill>
                  <a:schemeClr val="bg1"/>
                </a:solidFill>
              </a:rPr>
              <a:pPr/>
              <a:t>2</a:t>
            </a:fld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https://sps29.ru/wp-content/uploads/39617_97af60fa1d667ee13f36abfb96757cc636b62287-e159057174384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13066" r="12165" b="35976"/>
          <a:stretch/>
        </p:blipFill>
        <p:spPr bwMode="auto">
          <a:xfrm>
            <a:off x="8223659" y="4227934"/>
            <a:ext cx="1100869" cy="76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55576" y="4011910"/>
            <a:ext cx="77724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16364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Оценочные потери государственного бюджета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227934"/>
            <a:ext cx="110331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258326" y="4443958"/>
            <a:ext cx="64820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816364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39,5 – 47,6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руб.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1933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" y="4371950"/>
            <a:ext cx="9143999" cy="7715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6064" y="51470"/>
            <a:ext cx="8532440" cy="540060"/>
          </a:xfrm>
          <a:prstGeom prst="rect">
            <a:avLst/>
          </a:prstGeom>
          <a:noFill/>
          <a:ln>
            <a:noFill/>
          </a:ln>
        </p:spPr>
        <p:txBody>
          <a:bodyPr vert="horz" lIns="72000" tIns="45720" rIns="7200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ln>
                  <a:noFill/>
                </a:ln>
                <a:solidFill>
                  <a:srgbClr val="00518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2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Текущая ситуация в </a:t>
            </a:r>
            <a:r>
              <a:rPr lang="ru-RU" sz="225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ЖКХ </a:t>
            </a:r>
            <a:r>
              <a:rPr lang="ru-RU" sz="225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данным Росстата)</a:t>
            </a:r>
            <a:endParaRPr lang="ru-RU" sz="225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748464" y="195049"/>
            <a:ext cx="360040" cy="252902"/>
          </a:xfrm>
        </p:spPr>
        <p:txBody>
          <a:bodyPr/>
          <a:lstStyle/>
          <a:p>
            <a:fld id="{18B832EE-6BA2-674E-9E0C-6708A52B1A21}" type="slidenum">
              <a:rPr lang="en-US" sz="3200" b="1">
                <a:solidFill>
                  <a:prstClr val="white"/>
                </a:solidFill>
              </a:rPr>
              <a:pPr/>
              <a:t>3</a:t>
            </a:fld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3668C42-0A87-45E1-A672-E5FCECC407F4}"/>
              </a:ext>
            </a:extLst>
          </p:cNvPr>
          <p:cNvSpPr/>
          <p:nvPr/>
        </p:nvSpPr>
        <p:spPr>
          <a:xfrm>
            <a:off x="4499992" y="627534"/>
            <a:ext cx="4752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аварий в коммунальных сетях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3668C42-0A87-45E1-A672-E5FCECC407F4}"/>
              </a:ext>
            </a:extLst>
          </p:cNvPr>
          <p:cNvSpPr/>
          <p:nvPr/>
        </p:nvSpPr>
        <p:spPr>
          <a:xfrm>
            <a:off x="827584" y="627534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Расчётные темпы замены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813065"/>
              </p:ext>
            </p:extLst>
          </p:nvPr>
        </p:nvGraphicFramePr>
        <p:xfrm>
          <a:off x="4644008" y="1036162"/>
          <a:ext cx="4573657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166602"/>
              </p:ext>
            </p:extLst>
          </p:nvPr>
        </p:nvGraphicFramePr>
        <p:xfrm>
          <a:off x="-61337" y="1347614"/>
          <a:ext cx="4573657" cy="2911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3668C42-0A87-45E1-A672-E5FCECC407F4}"/>
              </a:ext>
            </a:extLst>
          </p:cNvPr>
          <p:cNvSpPr/>
          <p:nvPr/>
        </p:nvSpPr>
        <p:spPr>
          <a:xfrm>
            <a:off x="-252536" y="4371950"/>
            <a:ext cx="95050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2000" indent="-216000">
              <a:buAutoNum type="arabicPeriod"/>
            </a:pP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происходит 1 авария на каждые 10 км.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етей </a:t>
            </a:r>
          </a:p>
          <a:p>
            <a:pPr marL="432000" indent="-216000">
              <a:buAutoNum type="arabicPeriod"/>
            </a:pP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старых изношенных труб на такие же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старые отреставрированные</a:t>
            </a:r>
            <a:endParaRPr lang="ru-RU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83918"/>
            <a:ext cx="2405435" cy="22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572000" y="627534"/>
            <a:ext cx="0" cy="374441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34" y="1059582"/>
            <a:ext cx="2405435" cy="22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5648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4"/>
          <p:cNvSpPr txBox="1">
            <a:spLocks/>
          </p:cNvSpPr>
          <p:nvPr/>
        </p:nvSpPr>
        <p:spPr>
          <a:xfrm>
            <a:off x="625001" y="68906"/>
            <a:ext cx="8123463" cy="479083"/>
          </a:xfrm>
          <a:prstGeom prst="rect">
            <a:avLst/>
          </a:prstGeom>
          <a:noFill/>
        </p:spPr>
        <p:txBody>
          <a:bodyPr anchor="ctr"/>
          <a:lstStyle/>
          <a:p>
            <a:pPr defTabSz="6856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по техническому регулированию </a:t>
            </a:r>
            <a:endParaRPr lang="ru-RU" sz="225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Номер слайда 3">
            <a:extLst>
              <a:ext uri="{FF2B5EF4-FFF2-40B4-BE49-F238E27FC236}">
                <a16:creationId xmlns:a16="http://schemas.microsoft.com/office/drawing/2014/main" xmlns="" id="{A8078A04-C653-408C-A357-8024A0D8F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195049"/>
            <a:ext cx="720080" cy="252902"/>
          </a:xfrm>
        </p:spPr>
        <p:txBody>
          <a:bodyPr/>
          <a:lstStyle/>
          <a:p>
            <a:fld id="{18B832EE-6BA2-674E-9E0C-6708A52B1A21}" type="slidenum">
              <a:rPr lang="en-US" sz="3200" b="1">
                <a:solidFill>
                  <a:schemeClr val="bg1"/>
                </a:solidFill>
              </a:rPr>
              <a:pPr/>
              <a:t>4</a:t>
            </a:fld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2728838"/>
            <a:ext cx="1331640" cy="56299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1133858" y="2192536"/>
            <a:ext cx="0" cy="49980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646041" y="2728838"/>
            <a:ext cx="1133872" cy="56299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2022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211960" y="2728838"/>
            <a:ext cx="1888432" cy="56299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г. - 2024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896544" y="2728838"/>
            <a:ext cx="1331640" cy="56299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2022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331640" y="2728838"/>
            <a:ext cx="1331640" cy="56299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V="1">
            <a:off x="1763688" y="3322590"/>
            <a:ext cx="0" cy="792088"/>
          </a:xfrm>
          <a:prstGeom prst="straightConnector1">
            <a:avLst/>
          </a:prstGeom>
          <a:ln w="95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5364088" y="3322590"/>
            <a:ext cx="0" cy="7920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7" name="Picture 13" descr="https://cdn3.iconfinder.com/data/icons/flat-office-icons-1/140/Artboard_1-4-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2" y="642926"/>
            <a:ext cx="776708" cy="77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11521" y="1419622"/>
            <a:ext cx="1668191" cy="72008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декларирование,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ППРФ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237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743569" y="4155926"/>
            <a:ext cx="2028231" cy="86409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Регуляторная гильотина и пробел в госконтроле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248-ФЗ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3"/>
          <a:stretch/>
        </p:blipFill>
        <p:spPr bwMode="auto">
          <a:xfrm>
            <a:off x="1619672" y="3363838"/>
            <a:ext cx="794354" cy="75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Скругленный прямоугольник 57"/>
          <p:cNvSpPr/>
          <p:nvPr/>
        </p:nvSpPr>
        <p:spPr>
          <a:xfrm>
            <a:off x="2195736" y="1419634"/>
            <a:ext cx="1668191" cy="728297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Р 70019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3023840" y="2184106"/>
            <a:ext cx="0" cy="49980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https://vosafety.ru/wp-content/uploads/2018/12/Rosstand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51" y="682375"/>
            <a:ext cx="718394" cy="69781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Скругленный прямоугольник 62"/>
          <p:cNvSpPr/>
          <p:nvPr/>
        </p:nvSpPr>
        <p:spPr>
          <a:xfrm>
            <a:off x="5940152" y="1419646"/>
            <a:ext cx="1668191" cy="728297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Госконтроля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6774248" y="2184106"/>
            <a:ext cx="0" cy="49980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Скругленный прямоугольник 64"/>
          <p:cNvSpPr/>
          <p:nvPr/>
        </p:nvSpPr>
        <p:spPr>
          <a:xfrm>
            <a:off x="3623889" y="4155926"/>
            <a:ext cx="2028231" cy="86409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ППРФ 2425,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Р 70019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0" name="Picture 36" descr="http://cdn.onlinewebfonts.com/svg/download_439808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84565"/>
            <a:ext cx="511201" cy="52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xn--80aahhc9ad9b.xn--p1ai/plugins/system/vmlabel/img/xrst.png.pagespeed.ic.t9qF6Be_7P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033" y="682375"/>
            <a:ext cx="867596" cy="70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cdn.onlinewebfonts.com/svg/download_205590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432046"/>
            <a:ext cx="687538" cy="68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Прямая со стрелкой 80"/>
          <p:cNvCxnSpPr/>
          <p:nvPr/>
        </p:nvCxnSpPr>
        <p:spPr>
          <a:xfrm flipV="1">
            <a:off x="7380312" y="3343214"/>
            <a:ext cx="0" cy="792088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Скругленный прямоугольник 81"/>
          <p:cNvSpPr/>
          <p:nvPr/>
        </p:nvSpPr>
        <p:spPr>
          <a:xfrm>
            <a:off x="6406187" y="4155926"/>
            <a:ext cx="2028231" cy="86409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Доработка 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70019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8100392" y="2470274"/>
            <a:ext cx="1008112" cy="1080120"/>
          </a:xfrm>
          <a:prstGeom prst="rightArrow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779912" y="2728838"/>
            <a:ext cx="1133872" cy="56299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 2022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3995936" y="1419622"/>
            <a:ext cx="1668191" cy="728297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разработке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 ЕАЭС СМиИ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8" name="Прямая со стрелкой 87"/>
          <p:cNvCxnSpPr/>
          <p:nvPr/>
        </p:nvCxnSpPr>
        <p:spPr>
          <a:xfrm>
            <a:off x="4638004" y="2192536"/>
            <a:ext cx="0" cy="499802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8" name="Picture 44" descr="Техрегламент ЕАЭС «О безопасности строительных материалов» появится в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36211"/>
            <a:ext cx="1152128" cy="59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5088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4"/>
          <p:cNvSpPr txBox="1">
            <a:spLocks/>
          </p:cNvSpPr>
          <p:nvPr/>
        </p:nvSpPr>
        <p:spPr>
          <a:xfrm>
            <a:off x="625001" y="68906"/>
            <a:ext cx="8123463" cy="479083"/>
          </a:xfrm>
          <a:prstGeom prst="rect">
            <a:avLst/>
          </a:prstGeom>
          <a:noFill/>
        </p:spPr>
        <p:txBody>
          <a:bodyPr anchor="ctr"/>
          <a:lstStyle/>
          <a:p>
            <a:pPr defTabSz="6856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5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заключение…</a:t>
            </a:r>
            <a:endParaRPr lang="ru-RU" sz="22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Номер слайда 3">
            <a:extLst>
              <a:ext uri="{FF2B5EF4-FFF2-40B4-BE49-F238E27FC236}">
                <a16:creationId xmlns:a16="http://schemas.microsoft.com/office/drawing/2014/main" xmlns="" id="{A8078A04-C653-408C-A357-8024A0D8F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6416" y="195049"/>
            <a:ext cx="720080" cy="252902"/>
          </a:xfrm>
        </p:spPr>
        <p:txBody>
          <a:bodyPr/>
          <a:lstStyle/>
          <a:p>
            <a:fld id="{18B832EE-6BA2-674E-9E0C-6708A52B1A21}" type="slidenum">
              <a:rPr lang="en-US" sz="3200" b="1">
                <a:solidFill>
                  <a:schemeClr val="bg1"/>
                </a:solidFill>
              </a:rPr>
              <a:pPr/>
              <a:t>5</a:t>
            </a:fld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3" name="Title 4"/>
          <p:cNvSpPr txBox="1">
            <a:spLocks/>
          </p:cNvSpPr>
          <p:nvPr/>
        </p:nvSpPr>
        <p:spPr>
          <a:xfrm>
            <a:off x="179512" y="843558"/>
            <a:ext cx="8856984" cy="4032448"/>
          </a:xfrm>
          <a:prstGeom prst="rect">
            <a:avLst/>
          </a:prstGeom>
          <a:noFill/>
        </p:spPr>
        <p:txBody>
          <a:bodyPr anchor="ctr"/>
          <a:lstStyle/>
          <a:p>
            <a:pPr algn="ctr" defTabSz="6856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5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en-US" sz="225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25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ФРТП</a:t>
            </a:r>
            <a:r>
              <a:rPr lang="en-US" sz="225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25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5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поддерживает</a:t>
            </a:r>
            <a:r>
              <a:rPr lang="ru-RU" sz="225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решение о восстановлении государственного </a:t>
            </a:r>
            <a:r>
              <a:rPr lang="ru-RU" sz="22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(надзора) </a:t>
            </a:r>
            <a:r>
              <a:rPr lang="ru-RU" sz="225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 </a:t>
            </a:r>
            <a:r>
              <a:rPr lang="ru-RU" sz="225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5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соблюдением обязательных требований </a:t>
            </a:r>
            <a:r>
              <a:rPr lang="ru-RU" sz="225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25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техрегламентов ЕАЭС и за обращением продукции, включённой в ПП №2425 (982).</a:t>
            </a:r>
          </a:p>
          <a:p>
            <a:pPr defTabSz="6856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25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5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</a:t>
            </a:r>
            <a:r>
              <a:rPr lang="ru-RU" sz="22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22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</a:t>
            </a:r>
            <a:r>
              <a:rPr lang="ru-RU" sz="225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выявлять поставки фальсифицированных стальных труб на строительных площадках, предупреждая использование фальсификата </a:t>
            </a:r>
            <a:br>
              <a:rPr lang="ru-RU" sz="225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5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строительстве, ремонте и реконструкции сетей ЖКХ, что в свою очередь позволит </a:t>
            </a:r>
            <a:r>
              <a:rPr lang="ru-RU" sz="22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снизить аварийность коммунальных сетей </a:t>
            </a:r>
            <a:r>
              <a:rPr lang="ru-RU" sz="225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ежегодные потери бюджета до 48 млрд. руб.</a:t>
            </a:r>
            <a:endParaRPr lang="ru-RU" sz="22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6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25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770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883990" y="807554"/>
            <a:ext cx="4984154" cy="3492388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119049 Москва,</a:t>
            </a:r>
            <a:b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Ленинский проспект,</a:t>
            </a:r>
            <a:b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2-2а, офис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b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/ факс:</a:t>
            </a:r>
            <a:b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(495) 955-00-72 / 43</a:t>
            </a:r>
            <a:b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pl-PL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@frtp.ru</a:t>
            </a:r>
            <a: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www.frtp.ru</a:t>
            </a:r>
            <a:endParaRPr lang="en-US" sz="2000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Stanislav\Desktop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3"/>
          <a:stretch/>
        </p:blipFill>
        <p:spPr bwMode="auto">
          <a:xfrm>
            <a:off x="5796136" y="843558"/>
            <a:ext cx="2631993" cy="3479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6373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20177</TotalTime>
  <Words>306</Words>
  <Application>Microsoft Office PowerPoint</Application>
  <PresentationFormat>Экран (16:9)</PresentationFormat>
  <Paragraphs>82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Pavel</dc:creator>
  <cp:lastModifiedBy>Александр Николаевич</cp:lastModifiedBy>
  <cp:revision>1686</cp:revision>
  <cp:lastPrinted>2021-05-18T11:29:39Z</cp:lastPrinted>
  <dcterms:created xsi:type="dcterms:W3CDTF">2015-02-24T14:26:00Z</dcterms:created>
  <dcterms:modified xsi:type="dcterms:W3CDTF">2022-12-12T16:50:21Z</dcterms:modified>
</cp:coreProperties>
</file>