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96" r:id="rId2"/>
    <p:sldId id="728" r:id="rId3"/>
    <p:sldId id="730" r:id="rId4"/>
    <p:sldId id="731" r:id="rId5"/>
    <p:sldId id="740" r:id="rId6"/>
    <p:sldId id="732" r:id="rId7"/>
    <p:sldId id="650" r:id="rId8"/>
    <p:sldId id="413" r:id="rId9"/>
    <p:sldId id="768" r:id="rId10"/>
    <p:sldId id="447" r:id="rId11"/>
    <p:sldId id="767" r:id="rId12"/>
    <p:sldId id="770" r:id="rId13"/>
    <p:sldId id="771" r:id="rId14"/>
    <p:sldId id="772" r:id="rId15"/>
    <p:sldId id="773" r:id="rId16"/>
    <p:sldId id="774" r:id="rId17"/>
    <p:sldId id="694" r:id="rId18"/>
    <p:sldId id="607" r:id="rId19"/>
    <p:sldId id="608" r:id="rId20"/>
    <p:sldId id="609" r:id="rId21"/>
    <p:sldId id="610" r:id="rId22"/>
    <p:sldId id="611" r:id="rId23"/>
    <p:sldId id="612" r:id="rId24"/>
    <p:sldId id="613" r:id="rId25"/>
    <p:sldId id="614" r:id="rId26"/>
    <p:sldId id="615" r:id="rId27"/>
    <p:sldId id="616" r:id="rId28"/>
    <p:sldId id="617" r:id="rId29"/>
    <p:sldId id="618" r:id="rId30"/>
    <p:sldId id="619" r:id="rId31"/>
    <p:sldId id="695" r:id="rId32"/>
    <p:sldId id="775" r:id="rId33"/>
    <p:sldId id="454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  <p15:guide id="3" orient="horz" pos="412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Титов Петр Николаевич" initials="ТПН" lastIdx="19" clrIdx="2">
    <p:extLst>
      <p:ext uri="{19B8F6BF-5375-455C-9EA6-DF929625EA0E}">
        <p15:presenceInfo xmlns:p15="http://schemas.microsoft.com/office/powerpoint/2012/main" userId="S-1-5-21-3120137223-1143079558-1778377519-6342" providerId="AD"/>
      </p:ext>
    </p:extLst>
  </p:cmAuthor>
  <p:cmAuthor id="2" name="Miron Gorilovskiy" initials="MG" lastIdx="4" clrIdx="1">
    <p:extLst>
      <p:ext uri="{19B8F6BF-5375-455C-9EA6-DF929625EA0E}">
        <p15:presenceInfo xmlns:p15="http://schemas.microsoft.com/office/powerpoint/2012/main" userId="S-1-5-21-3120137223-1143079558-1778377519-63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8CC"/>
    <a:srgbClr val="0070C0"/>
    <a:srgbClr val="FFCCCC"/>
    <a:srgbClr val="D2DEEF"/>
    <a:srgbClr val="29C1DF"/>
    <a:srgbClr val="BDD7EE"/>
    <a:srgbClr val="EAE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55" autoAdjust="0"/>
    <p:restoredTop sz="93676" autoAdjust="0"/>
  </p:normalViewPr>
  <p:slideViewPr>
    <p:cSldViewPr snapToGrid="0" showGuides="1">
      <p:cViewPr varScale="1">
        <p:scale>
          <a:sx n="104" d="100"/>
          <a:sy n="104" d="100"/>
        </p:scale>
        <p:origin x="1056" y="-264"/>
      </p:cViewPr>
      <p:guideLst>
        <p:guide orient="horz"/>
        <p:guide/>
        <p:guide orient="horz" pos="41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NULL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&#1055;&#1086;&#1083;&#1100;&#1079;&#1086;&#1074;&#1072;&#1090;&#1077;&#1083;&#1100;\Desktop\&#1089;&#1090;&#1072;&#1090;&#1080;&#1089;&#1090;&#1080;&#1082;&#1072;_&#1089;&#1077;&#1090;&#1080;_19-2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1764795235680572E-2"/>
          <c:y val="6.7515972062047599E-4"/>
          <c:w val="0.92231105014285653"/>
          <c:h val="0.97799527685241039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Нуждающиеся в замене,%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7751773765747965E-2"/>
                  <c:y val="-1.4246743340743738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4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К замене - 43,45%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2646651206904701"/>
                      <c:h val="0.1082624516207039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C60D-4B2C-9999-B9401A5E58B0}"/>
                </c:ext>
              </c:extLst>
            </c:dLbl>
            <c:dLbl>
              <c:idx val="1"/>
              <c:layout>
                <c:manualLayout>
                  <c:x val="2.7133084944129211E-2"/>
                  <c:y val="-5.8045341003620798E-3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ru-RU" sz="1400" b="1" i="0" u="none" strike="noStrike" kern="1200" baseline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ru-RU" sz="14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К замене - </a:t>
                    </a:r>
                    <a:r>
                      <a:rPr lang="ru-RU" sz="1400" b="1" i="0" u="none" strike="noStrike" baseline="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46,25%</a:t>
                    </a:r>
                    <a:endParaRPr lang="ru-RU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7760707274320524"/>
                      <c:h val="0.118233719451705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C60D-4B2C-9999-B9401A5E58B0}"/>
                </c:ext>
              </c:extLst>
            </c:dLbl>
            <c:dLbl>
              <c:idx val="2"/>
              <c:layout>
                <c:manualLayout>
                  <c:x val="2.4808946262736335E-2"/>
                  <c:y val="-2.2890929640143224E-2"/>
                </c:manualLayout>
              </c:layout>
              <c:tx>
                <c:rich>
                  <a:bodyPr/>
                  <a:lstStyle/>
                  <a:p>
                    <a:r>
                      <a:rPr lang="ru-RU" sz="1400" b="1" i="0" u="none" strike="noStrike" kern="1200" baseline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rPr>
                      <a:t>К замене 30,8%</a:t>
                    </a:r>
                    <a:endParaRPr lang="ru-RU" sz="1400" b="1" dirty="0">
                      <a:solidFill>
                        <a:schemeClr val="bg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3423612160557334"/>
                      <c:h val="0.1769785979512376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2-C60D-4B2C-9999-B9401A5E58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Водоснабжение</c:v>
                </c:pt>
                <c:pt idx="1">
                  <c:v>Канализация</c:v>
                </c:pt>
                <c:pt idx="2">
                  <c:v>Теплоснабжение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0.45299999999999996</c:v>
                </c:pt>
                <c:pt idx="1">
                  <c:v>0.43999999999999995</c:v>
                </c:pt>
                <c:pt idx="2">
                  <c:v>0.28999999999999998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60D-4B2C-9999-B9401A5E58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Исправные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C60D-4B2C-9999-B9401A5E58B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60D-4B2C-9999-B9401A5E58B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C60D-4B2C-9999-B9401A5E58B0}"/>
              </c:ext>
            </c:extLst>
          </c:dPt>
          <c:cat>
            <c:strRef>
              <c:f>Лист1!$A$2:$A$5</c:f>
              <c:strCache>
                <c:ptCount val="3"/>
                <c:pt idx="0">
                  <c:v>Водоснабжение</c:v>
                </c:pt>
                <c:pt idx="1">
                  <c:v>Канализация</c:v>
                </c:pt>
                <c:pt idx="2">
                  <c:v>Теплоснабжение</c:v>
                </c:pt>
              </c:strCache>
            </c:strRef>
          </c:cat>
          <c:val>
            <c:numRef>
              <c:f>Лист1!$C$2:$C$5</c:f>
              <c:numCache>
                <c:formatCode>0.0%</c:formatCode>
                <c:ptCount val="4"/>
                <c:pt idx="0">
                  <c:v>0.54700000000000004</c:v>
                </c:pt>
                <c:pt idx="1">
                  <c:v>0.56000000000000005</c:v>
                </c:pt>
                <c:pt idx="2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60D-4B2C-9999-B9401A5E5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7"/>
        <c:gapDepth val="102"/>
        <c:shape val="cylinder"/>
        <c:axId val="-962442800"/>
        <c:axId val="-962444976"/>
        <c:axId val="0"/>
      </c:bar3DChart>
      <c:catAx>
        <c:axId val="-96244280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-962444976"/>
        <c:crosses val="autoZero"/>
        <c:auto val="1"/>
        <c:lblAlgn val="ctr"/>
        <c:lblOffset val="100"/>
        <c:noMultiLvlLbl val="0"/>
      </c:catAx>
      <c:valAx>
        <c:axId val="-96244497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-962442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>
        <a:alpha val="87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dirty="0"/>
              <a:t>Удельный вес замены сетей*, %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Протяженность!$G$24</c:f>
              <c:strCache>
                <c:ptCount val="1"/>
                <c:pt idx="0">
                  <c:v>Удельный вес замены водопроводных сетей, %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Протяженность!$F$25:$F$40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Протяженность!$G$25:$G$40</c:f>
              <c:numCache>
                <c:formatCode>General</c:formatCode>
                <c:ptCount val="16"/>
                <c:pt idx="0">
                  <c:v>1.6</c:v>
                </c:pt>
                <c:pt idx="1">
                  <c:v>1.3</c:v>
                </c:pt>
                <c:pt idx="2">
                  <c:v>1.6</c:v>
                </c:pt>
                <c:pt idx="3">
                  <c:v>1.4</c:v>
                </c:pt>
                <c:pt idx="4">
                  <c:v>1.5</c:v>
                </c:pt>
                <c:pt idx="5">
                  <c:v>1.6</c:v>
                </c:pt>
                <c:pt idx="6">
                  <c:v>1.5</c:v>
                </c:pt>
                <c:pt idx="7">
                  <c:v>1.4</c:v>
                </c:pt>
                <c:pt idx="8">
                  <c:v>1.3</c:v>
                </c:pt>
                <c:pt idx="9">
                  <c:v>1.1000000000000001</c:v>
                </c:pt>
                <c:pt idx="10">
                  <c:v>1.1000000000000001</c:v>
                </c:pt>
                <c:pt idx="11">
                  <c:v>1.1000000000000001</c:v>
                </c:pt>
                <c:pt idx="12">
                  <c:v>1.1000000000000001</c:v>
                </c:pt>
                <c:pt idx="13">
                  <c:v>1.1000000000000001</c:v>
                </c:pt>
                <c:pt idx="14">
                  <c:v>1.07</c:v>
                </c:pt>
                <c:pt idx="15">
                  <c:v>1.08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BE3-421D-9B3F-FC0EDB96184E}"/>
            </c:ext>
          </c:extLst>
        </c:ser>
        <c:ser>
          <c:idx val="1"/>
          <c:order val="1"/>
          <c:tx>
            <c:strRef>
              <c:f>Протяженность!$H$24</c:f>
              <c:strCache>
                <c:ptCount val="1"/>
                <c:pt idx="0">
                  <c:v>Удельный вес замены канализационных сетей, %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Протяженность!$F$25:$F$40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Протяженность!$H$25:$H$40</c:f>
              <c:numCache>
                <c:formatCode>General</c:formatCode>
                <c:ptCount val="16"/>
                <c:pt idx="0">
                  <c:v>0.4</c:v>
                </c:pt>
                <c:pt idx="1">
                  <c:v>0.5</c:v>
                </c:pt>
                <c:pt idx="2">
                  <c:v>0.5</c:v>
                </c:pt>
                <c:pt idx="3">
                  <c:v>0.4</c:v>
                </c:pt>
                <c:pt idx="4">
                  <c:v>0.5</c:v>
                </c:pt>
                <c:pt idx="5">
                  <c:v>0.4</c:v>
                </c:pt>
                <c:pt idx="6">
                  <c:v>0.4</c:v>
                </c:pt>
                <c:pt idx="7">
                  <c:v>0.4</c:v>
                </c:pt>
                <c:pt idx="8">
                  <c:v>0.4</c:v>
                </c:pt>
                <c:pt idx="9">
                  <c:v>0.4</c:v>
                </c:pt>
                <c:pt idx="10">
                  <c:v>0.4</c:v>
                </c:pt>
                <c:pt idx="11">
                  <c:v>0.4</c:v>
                </c:pt>
                <c:pt idx="12">
                  <c:v>0.4</c:v>
                </c:pt>
                <c:pt idx="13">
                  <c:v>0.4</c:v>
                </c:pt>
                <c:pt idx="14">
                  <c:v>0.4</c:v>
                </c:pt>
                <c:pt idx="15">
                  <c:v>0.33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E3-421D-9B3F-FC0EDB96184E}"/>
            </c:ext>
          </c:extLst>
        </c:ser>
        <c:ser>
          <c:idx val="2"/>
          <c:order val="2"/>
          <c:tx>
            <c:strRef>
              <c:f>Протяженность!$I$24</c:f>
              <c:strCache>
                <c:ptCount val="1"/>
                <c:pt idx="0">
                  <c:v>Удельный вес замены тепловых сетей, %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3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Протяженность!$F$25:$F$40</c:f>
              <c:numCache>
                <c:formatCode>General</c:formatCode>
                <c:ptCount val="16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</c:numCache>
            </c:numRef>
          </c:cat>
          <c:val>
            <c:numRef>
              <c:f>Протяженность!$I$25:$I$40</c:f>
              <c:numCache>
                <c:formatCode>General</c:formatCode>
                <c:ptCount val="16"/>
                <c:pt idx="0">
                  <c:v>3.3</c:v>
                </c:pt>
                <c:pt idx="1">
                  <c:v>3.2</c:v>
                </c:pt>
                <c:pt idx="2">
                  <c:v>3</c:v>
                </c:pt>
                <c:pt idx="3">
                  <c:v>3.1</c:v>
                </c:pt>
                <c:pt idx="4">
                  <c:v>2.6</c:v>
                </c:pt>
                <c:pt idx="5">
                  <c:v>2.8</c:v>
                </c:pt>
                <c:pt idx="6">
                  <c:v>2.8</c:v>
                </c:pt>
                <c:pt idx="7">
                  <c:v>2.7</c:v>
                </c:pt>
                <c:pt idx="8">
                  <c:v>2.6</c:v>
                </c:pt>
                <c:pt idx="9">
                  <c:v>2.2000000000000002</c:v>
                </c:pt>
                <c:pt idx="10">
                  <c:v>2</c:v>
                </c:pt>
                <c:pt idx="11">
                  <c:v>2</c:v>
                </c:pt>
                <c:pt idx="12">
                  <c:v>1.8</c:v>
                </c:pt>
                <c:pt idx="13">
                  <c:v>1.96</c:v>
                </c:pt>
                <c:pt idx="14">
                  <c:v>2.0099999999999998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E3-421D-9B3F-FC0EDB96184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49525296"/>
        <c:axId val="551200992"/>
      </c:lineChart>
      <c:catAx>
        <c:axId val="44952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551200992"/>
        <c:crosses val="autoZero"/>
        <c:auto val="1"/>
        <c:lblAlgn val="ctr"/>
        <c:lblOffset val="100"/>
        <c:noMultiLvlLbl val="0"/>
      </c:catAx>
      <c:valAx>
        <c:axId val="5512009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4952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03625-36B8-4495-BFBB-2251F59FA31A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16AB9-6725-44C5-9F26-299E8A4AEB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53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4E766-D529-41C2-85F6-4231F9DDD69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98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4E766-D529-41C2-85F6-4231F9DDD6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892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baseline="0" dirty="0"/>
          </a:p>
          <a:p>
            <a:r>
              <a:rPr lang="ru-RU" dirty="0"/>
              <a:t> </a:t>
            </a: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FA7186-2F41-4F7D-8C89-3702C8ADFB77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776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baseline="0" dirty="0"/>
          </a:p>
          <a:p>
            <a:r>
              <a:rPr lang="ru-RU" dirty="0"/>
              <a:t> </a:t>
            </a:r>
          </a:p>
        </p:txBody>
      </p:sp>
      <p:sp>
        <p:nvSpPr>
          <p:cNvPr id="112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FA7186-2F41-4F7D-8C89-3702C8ADFB77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776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E16AB9-6725-44C5-9F26-299E8A4AEB9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7388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4E766-D529-41C2-85F6-4231F9DDD69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8604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DCA01-A044-4DCE-BF2E-5B1AAD12C438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022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CDCA01-A044-4DCE-BF2E-5B1AAD12C438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138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776-116E-4F6F-9551-D980844BD49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8DD5-1209-478D-A82F-1F3A86803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68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776-116E-4F6F-9551-D980844BD49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8DD5-1209-478D-A82F-1F3A86803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23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776-116E-4F6F-9551-D980844BD49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8DD5-1209-478D-A82F-1F3A86803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329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е колонки 2 :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9" name="Содержимое 2"/>
          <p:cNvSpPr>
            <a:spLocks noGrp="1"/>
          </p:cNvSpPr>
          <p:nvPr>
            <p:ph sz="half" idx="1"/>
          </p:nvPr>
        </p:nvSpPr>
        <p:spPr>
          <a:xfrm>
            <a:off x="1103445" y="1333505"/>
            <a:ext cx="3840427" cy="451496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2160"/>
              </a:spcBef>
              <a:defRPr sz="1920"/>
            </a:lvl1pPr>
            <a:lvl2pPr>
              <a:spcBef>
                <a:spcPts val="2160"/>
              </a:spcBef>
              <a:defRPr sz="1680"/>
            </a:lvl2pPr>
            <a:lvl3pPr>
              <a:defRPr sz="1440"/>
            </a:lvl3pPr>
            <a:lvl4pPr>
              <a:defRPr sz="1320"/>
            </a:lvl4pPr>
            <a:lvl5pPr>
              <a:defRPr sz="132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</p:txBody>
      </p:sp>
      <p:sp>
        <p:nvSpPr>
          <p:cNvPr id="10" name="Содержимое 3"/>
          <p:cNvSpPr>
            <a:spLocks noGrp="1"/>
          </p:cNvSpPr>
          <p:nvPr>
            <p:ph sz="half" idx="2"/>
          </p:nvPr>
        </p:nvSpPr>
        <p:spPr>
          <a:xfrm>
            <a:off x="5423928" y="1333505"/>
            <a:ext cx="6240693" cy="45149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-411460" algn="l" defTabSz="1097226" rtl="0" eaLnBrk="1" latinLnBrk="0" hangingPunct="1">
              <a:spcBef>
                <a:spcPts val="2160"/>
              </a:spcBef>
              <a:buFont typeface="Arial" pitchFamily="34" charset="0"/>
              <a:defRPr lang="ru-RU" sz="1920" kern="1200" spc="36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algn="l" defTabSz="1097226" rtl="0" eaLnBrk="1" latinLnBrk="0" hangingPunct="1">
              <a:spcBef>
                <a:spcPts val="2160"/>
              </a:spcBef>
              <a:buFont typeface="Arial" pitchFamily="34" charset="0"/>
              <a:defRPr lang="ru-RU" sz="1680" kern="1200" spc="36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marL="0" lvl="0" indent="0" algn="l" defTabSz="1097226" rtl="0" eaLnBrk="1" latinLnBrk="0" hangingPunct="1">
              <a:spcBef>
                <a:spcPts val="2160"/>
              </a:spcBef>
              <a:buFont typeface="Arial" pitchFamily="34" charset="0"/>
              <a:buNone/>
            </a:pPr>
            <a:r>
              <a:rPr lang="ru-RU" dirty="0"/>
              <a:t>Образец текста</a:t>
            </a:r>
          </a:p>
          <a:p>
            <a:pPr marL="0" lvl="1" indent="-411460" algn="l" defTabSz="1097226" rtl="0" eaLnBrk="1" latinLnBrk="0" hangingPunct="1">
              <a:spcBef>
                <a:spcPts val="2160"/>
              </a:spcBef>
              <a:buFont typeface="Arial" pitchFamily="34" charset="0"/>
              <a:buChar char="•"/>
            </a:pPr>
            <a:r>
              <a:rPr lang="ru-RU" dirty="0"/>
              <a:t>Второй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3595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776-116E-4F6F-9551-D980844BD49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8DD5-1209-478D-A82F-1F3A86803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199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776-116E-4F6F-9551-D980844BD49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8DD5-1209-478D-A82F-1F3A86803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64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776-116E-4F6F-9551-D980844BD49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8DD5-1209-478D-A82F-1F3A86803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7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776-116E-4F6F-9551-D980844BD49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8DD5-1209-478D-A82F-1F3A86803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46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776-116E-4F6F-9551-D980844BD49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8DD5-1209-478D-A82F-1F3A86803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442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776-116E-4F6F-9551-D980844BD49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8DD5-1209-478D-A82F-1F3A86803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93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776-116E-4F6F-9551-D980844BD49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8DD5-1209-478D-A82F-1F3A86803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167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4C776-116E-4F6F-9551-D980844BD49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08DD5-1209-478D-A82F-1F3A86803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0036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4C776-116E-4F6F-9551-D980844BD497}" type="datetimeFigureOut">
              <a:rPr lang="ru-RU" smtClean="0"/>
              <a:t>12.12.2022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08DD5-1209-478D-A82F-1F3A86803B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93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jp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7.e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4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themeOverride" Target="../theme/themeOverride3.x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6.emf"/><Relationship Id="rId5" Type="http://schemas.openxmlformats.org/officeDocument/2006/relationships/image" Target="../media/image33.emf"/><Relationship Id="rId15" Type="http://schemas.openxmlformats.org/officeDocument/2006/relationships/image" Target="../media/image38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5.emf"/><Relationship Id="rId1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9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"/>
          <a:stretch>
            <a:fillRect/>
          </a:stretch>
        </p:blipFill>
        <p:spPr>
          <a:xfrm>
            <a:off x="-1739899" y="0"/>
            <a:ext cx="7838463" cy="6858000"/>
          </a:xfrm>
          <a:custGeom>
            <a:avLst/>
            <a:gdLst>
              <a:gd name="connsiteX0" fmla="*/ 0 w 7838463"/>
              <a:gd name="connsiteY0" fmla="*/ 0 h 6858000"/>
              <a:gd name="connsiteX1" fmla="*/ 6796190 w 7838463"/>
              <a:gd name="connsiteY1" fmla="*/ 0 h 6858000"/>
              <a:gd name="connsiteX2" fmla="*/ 6893215 w 7838463"/>
              <a:gd name="connsiteY2" fmla="*/ 151345 h 6858000"/>
              <a:gd name="connsiteX3" fmla="*/ 7838463 w 7838463"/>
              <a:gd name="connsiteY3" fmla="*/ 3536950 h 6858000"/>
              <a:gd name="connsiteX4" fmla="*/ 7050429 w 7838463"/>
              <a:gd name="connsiteY4" fmla="*/ 6649134 h 6858000"/>
              <a:gd name="connsiteX5" fmla="*/ 6930334 w 7838463"/>
              <a:gd name="connsiteY5" fmla="*/ 6858000 h 6858000"/>
              <a:gd name="connsiteX6" fmla="*/ 0 w 783846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38463" h="6858000">
                <a:moveTo>
                  <a:pt x="0" y="0"/>
                </a:moveTo>
                <a:lnTo>
                  <a:pt x="6796190" y="0"/>
                </a:lnTo>
                <a:lnTo>
                  <a:pt x="6893215" y="151345"/>
                </a:lnTo>
                <a:cubicBezTo>
                  <a:pt x="7493046" y="1138533"/>
                  <a:pt x="7838463" y="2297404"/>
                  <a:pt x="7838463" y="3536950"/>
                </a:cubicBezTo>
                <a:cubicBezTo>
                  <a:pt x="7838463" y="4663811"/>
                  <a:pt x="7552994" y="5723997"/>
                  <a:pt x="7050429" y="6649134"/>
                </a:cubicBezTo>
                <a:lnTo>
                  <a:pt x="693033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extBox 5"/>
          <p:cNvSpPr txBox="1"/>
          <p:nvPr/>
        </p:nvSpPr>
        <p:spPr>
          <a:xfrm>
            <a:off x="6489890" y="1839767"/>
            <a:ext cx="512393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Потенциальный ущерб экономике РФ от засилья фальсифицированной продукции</a:t>
            </a:r>
          </a:p>
          <a:p>
            <a:endParaRPr lang="ru-RU" sz="2000" dirty="0">
              <a:solidFill>
                <a:schemeClr val="bg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endParaRPr lang="ru-RU" sz="2000" dirty="0">
              <a:solidFill>
                <a:schemeClr val="bg1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bg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Стоимость продукции, находящейся без надзора после реформы КНД 2021-го года по 15 ТР и ПП2425</a:t>
            </a:r>
          </a:p>
          <a:p>
            <a:r>
              <a:rPr lang="ru-RU" sz="2000" dirty="0">
                <a:solidFill>
                  <a:schemeClr val="bg1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3C4C1DD-E662-410F-AC15-C65D564951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995" y="516485"/>
            <a:ext cx="3655943" cy="830151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2BEB53C-6518-4269-A016-14AFB6B6CF94}"/>
              </a:ext>
            </a:extLst>
          </p:cNvPr>
          <p:cNvGrpSpPr/>
          <p:nvPr/>
        </p:nvGrpSpPr>
        <p:grpSpPr>
          <a:xfrm>
            <a:off x="6489890" y="4841720"/>
            <a:ext cx="4963677" cy="1801453"/>
            <a:chOff x="6489890" y="4540063"/>
            <a:chExt cx="4963677" cy="1801453"/>
          </a:xfrm>
        </p:grpSpPr>
        <p:sp>
          <p:nvSpPr>
            <p:cNvPr id="7" name="Объект 3"/>
            <p:cNvSpPr txBox="1">
              <a:spLocks/>
            </p:cNvSpPr>
            <p:nvPr/>
          </p:nvSpPr>
          <p:spPr>
            <a:xfrm>
              <a:off x="6489890" y="4540063"/>
              <a:ext cx="4396682" cy="44627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ru-RU" sz="20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ТКАЧЕНКО Владислав Сергеевич</a:t>
              </a:r>
              <a:endPara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Объект 3">
              <a:extLst>
                <a:ext uri="{FF2B5EF4-FFF2-40B4-BE49-F238E27FC236}">
                  <a16:creationId xmlns:a16="http://schemas.microsoft.com/office/drawing/2014/main" id="{A516A177-5295-4536-8018-C3A4169F823A}"/>
                </a:ext>
              </a:extLst>
            </p:cNvPr>
            <p:cNvSpPr txBox="1">
              <a:spLocks/>
            </p:cNvSpPr>
            <p:nvPr/>
          </p:nvSpPr>
          <p:spPr>
            <a:xfrm>
              <a:off x="6489890" y="4986340"/>
              <a:ext cx="4963677" cy="1355176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l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kern="12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Генеральный директор АПТС</a:t>
              </a:r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l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kern="12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Заместитель председателя ОС Росстандарта</a:t>
              </a:r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indent="0" algn="l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kern="12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Эксперт комиссий по стройматериалам ОС ФСА и Минстроя</a:t>
              </a:r>
            </a:p>
            <a:p>
              <a:pPr marL="0" indent="0" algn="l" rtl="0" eaLnBrk="1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400" kern="1200" dirty="0">
                  <a:solidFill>
                    <a:srgbClr val="FFFFFF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Председатель комитета по борьбе с НОСП НОПСМ</a:t>
              </a:r>
              <a:endParaRPr lang="ru-RU" sz="1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0725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6CF9E12E-723C-4663-BF6B-C0AF6B06F51D}"/>
              </a:ext>
            </a:extLst>
          </p:cNvPr>
          <p:cNvSpPr/>
          <p:nvPr/>
        </p:nvSpPr>
        <p:spPr>
          <a:xfrm>
            <a:off x="-1143151" y="-3085643"/>
            <a:ext cx="13058314" cy="13058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существует более 2000 (!) добровольных систем </a:t>
            </a:r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71613" y="4201188"/>
            <a:ext cx="4533046" cy="58005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сертификатов соответствия и паспортов качества</a:t>
            </a:r>
            <a:endParaRPr lang="ru-RU" sz="2000" dirty="0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571613" y="1773285"/>
            <a:ext cx="4533046" cy="593502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массовой доли технического углерода (сажи) в лаборатории</a:t>
            </a:r>
            <a:endParaRPr lang="ru-RU" sz="20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62644" y="2961352"/>
            <a:ext cx="4534289" cy="609918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маркировки по фотографии</a:t>
            </a:r>
            <a:endParaRPr lang="ru-RU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5183F9-FBCA-4F44-AF8F-FBB7145F6DF8}"/>
              </a:ext>
            </a:extLst>
          </p:cNvPr>
          <p:cNvSpPr txBox="1"/>
          <p:nvPr/>
        </p:nvSpPr>
        <p:spPr>
          <a:xfrm>
            <a:off x="458591" y="453120"/>
            <a:ext cx="3369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Impact" panose="020B0806030902050204" pitchFamily="34" charset="0"/>
              </a:rPr>
              <a:t>Экспресс–анализ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7F22FF2-CDED-4755-9672-2187F84DBD66}"/>
              </a:ext>
            </a:extLst>
          </p:cNvPr>
          <p:cNvSpPr/>
          <p:nvPr/>
        </p:nvSpPr>
        <p:spPr>
          <a:xfrm>
            <a:off x="429382" y="6136609"/>
            <a:ext cx="9913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ru-RU" sz="3200" dirty="0">
                <a:solidFill>
                  <a:srgbClr val="0070C0"/>
                </a:solidFill>
                <a:latin typeface="Impact" panose="020B0806030902050204" pitchFamily="34" charset="0"/>
              </a:rPr>
              <a:t>Бесплатно для бюджетных организаций!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4892BCE-BD39-4EE6-A209-417DEDC3F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069" y="1261541"/>
            <a:ext cx="3247562" cy="3247562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7544A84-40CC-441B-8AFA-F57C873FA9F4}"/>
              </a:ext>
            </a:extLst>
          </p:cNvPr>
          <p:cNvSpPr/>
          <p:nvPr/>
        </p:nvSpPr>
        <p:spPr>
          <a:xfrm>
            <a:off x="6836328" y="4498343"/>
            <a:ext cx="425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Отсканируйте, чтобы узнать больше про испытание</a:t>
            </a:r>
          </a:p>
        </p:txBody>
      </p:sp>
    </p:spTree>
    <p:extLst>
      <p:ext uri="{BB962C8B-B14F-4D97-AF65-F5344CB8AC3E}">
        <p14:creationId xmlns:p14="http://schemas.microsoft.com/office/powerpoint/2010/main" val="3601111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>
            <a:extLst>
              <a:ext uri="{FF2B5EF4-FFF2-40B4-BE49-F238E27FC236}">
                <a16:creationId xmlns:a16="http://schemas.microsoft.com/office/drawing/2014/main" id="{1D729990-3E79-4444-B041-F69A743FA65F}"/>
              </a:ext>
            </a:extLst>
          </p:cNvPr>
          <p:cNvSpPr/>
          <p:nvPr/>
        </p:nvSpPr>
        <p:spPr>
          <a:xfrm>
            <a:off x="-1143151" y="-3085643"/>
            <a:ext cx="13058314" cy="13058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https://rapts.ru/lab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61386" y="1021227"/>
            <a:ext cx="427634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Обращения от МВД и ФСБ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Нижегородская область;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Дагестан;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Воронежская область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Волгоградская область;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область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Крым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Ярославская область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Калужская область;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область;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Татарстан;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Калмыкия.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endParaRPr lang="ru-RU" sz="2000" b="1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1165517" y="1021227"/>
            <a:ext cx="5193421" cy="5257294"/>
            <a:chOff x="5463582" y="1683834"/>
            <a:chExt cx="4089966" cy="4140268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75323" y="1954837"/>
              <a:ext cx="1929168" cy="222907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63582" y="1683834"/>
              <a:ext cx="1879825" cy="2396753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6" cstate="screen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73" t="399" r="6936" b="34476"/>
            <a:stretch/>
          </p:blipFill>
          <p:spPr>
            <a:xfrm>
              <a:off x="5872318" y="2535951"/>
              <a:ext cx="1800840" cy="1751275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894170" y="2973484"/>
              <a:ext cx="1490729" cy="1818989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885"/>
            <a:stretch/>
          </p:blipFill>
          <p:spPr>
            <a:xfrm rot="5400000">
              <a:off x="7603255" y="3873810"/>
              <a:ext cx="2063259" cy="1837326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68752" y="3217873"/>
              <a:ext cx="1813142" cy="1921470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  <p:sp>
        <p:nvSpPr>
          <p:cNvPr id="12" name="TextBox 11"/>
          <p:cNvSpPr txBox="1"/>
          <p:nvPr/>
        </p:nvSpPr>
        <p:spPr>
          <a:xfrm>
            <a:off x="430255" y="345726"/>
            <a:ext cx="7693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Impact" panose="020B0806030902050204" pitchFamily="34" charset="0"/>
              </a:rPr>
              <a:t>Работа с правоохранительными органами</a:t>
            </a:r>
            <a:endParaRPr lang="ru-RU" sz="2800" dirty="0">
              <a:solidFill>
                <a:srgbClr val="C00000"/>
              </a:solidFill>
              <a:latin typeface="Impact" panose="020B080603090205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55" y="4083903"/>
            <a:ext cx="3515967" cy="265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85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1D729990-3E79-4444-B041-F69A743FA65F}"/>
              </a:ext>
            </a:extLst>
          </p:cNvPr>
          <p:cNvSpPr/>
          <p:nvPr/>
        </p:nvSpPr>
        <p:spPr>
          <a:xfrm>
            <a:off x="-1128161" y="-3085643"/>
            <a:ext cx="13058314" cy="13058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https://rapts.ru/lab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10" y="485425"/>
            <a:ext cx="7691015" cy="50866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Impact" panose="020B0806030902050204" pitchFamily="34" charset="0"/>
              </a:rPr>
              <a:t>Реестр преступлений</a:t>
            </a:r>
            <a:r>
              <a:rPr lang="en-US" sz="3200" dirty="0">
                <a:solidFill>
                  <a:srgbClr val="0070C0"/>
                </a:solidFill>
                <a:latin typeface="Impact" panose="020B0806030902050204" pitchFamily="34" charset="0"/>
              </a:rPr>
              <a:t> </a:t>
            </a:r>
            <a:r>
              <a:rPr lang="ru-RU" sz="3200" dirty="0">
                <a:solidFill>
                  <a:srgbClr val="0070C0"/>
                </a:solidFill>
                <a:latin typeface="Impact" panose="020B0806030902050204" pitchFamily="34" charset="0"/>
              </a:rPr>
              <a:t>и наказаний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543625" y="1615271"/>
            <a:ext cx="4336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нарушениях законодательства в области трубопроводных систем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178" y="2963927"/>
            <a:ext cx="41832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Полезен при общении с заказчиками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4603" y="4001559"/>
            <a:ext cx="2081985" cy="20819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86" y="1742110"/>
            <a:ext cx="7029047" cy="395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62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1D729990-3E79-4444-B041-F69A743FA65F}"/>
              </a:ext>
            </a:extLst>
          </p:cNvPr>
          <p:cNvSpPr/>
          <p:nvPr/>
        </p:nvSpPr>
        <p:spPr>
          <a:xfrm>
            <a:off x="-1194148" y="-3245898"/>
            <a:ext cx="13058314" cy="13058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https://rapts.ru/lab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10" y="485425"/>
            <a:ext cx="8875499" cy="50866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Impact" panose="020B0806030902050204" pitchFamily="34" charset="0"/>
              </a:rPr>
              <a:t>Пример из Республики Дагестана, 2022 год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3339150-C2FA-41DD-9630-C3BB351E97A2}"/>
              </a:ext>
            </a:extLst>
          </p:cNvPr>
          <p:cNvSpPr/>
          <p:nvPr/>
        </p:nvSpPr>
        <p:spPr>
          <a:xfrm>
            <a:off x="466463" y="1449058"/>
            <a:ext cx="10704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В АПТС обратилась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ГКУ РД «Дирекция единого государственного–заказчика застройщика» с просьбой провести испытания образцов ПЭ труб для напорного водоснабжения, поставленные на несколько объектов Республики Дагестан. 	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FF0177D-CB28-4FB3-93D5-2B4C6FF7D952}"/>
              </a:ext>
            </a:extLst>
          </p:cNvPr>
          <p:cNvGrpSpPr/>
          <p:nvPr/>
        </p:nvGrpSpPr>
        <p:grpSpPr>
          <a:xfrm>
            <a:off x="447610" y="2897008"/>
            <a:ext cx="10327228" cy="1477328"/>
            <a:chOff x="447610" y="2793313"/>
            <a:chExt cx="10327228" cy="147732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D41CAB66-D023-4A18-9D33-52E6C3C01B7F}"/>
                </a:ext>
              </a:extLst>
            </p:cNvPr>
            <p:cNvSpPr/>
            <p:nvPr/>
          </p:nvSpPr>
          <p:spPr>
            <a:xfrm>
              <a:off x="447610" y="2793313"/>
              <a:ext cx="203163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>
                  <a:latin typeface="Impact" panose="020B0806030902050204" pitchFamily="34" charset="0"/>
                  <a:ea typeface="+mj-ea"/>
                  <a:cs typeface="+mj-cs"/>
                </a:rPr>
                <a:t>Результаты</a:t>
              </a:r>
              <a:endParaRPr lang="ru-RU" sz="1400" dirty="0">
                <a:latin typeface="Times New Roman" panose="02020603050405020304" pitchFamily="18" charset="0"/>
              </a:endParaRPr>
            </a:p>
          </p:txBody>
        </p: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E369FD4-D7E7-4F7E-BBDD-FE3BE00F3E14}"/>
                </a:ext>
              </a:extLst>
            </p:cNvPr>
            <p:cNvSpPr/>
            <p:nvPr/>
          </p:nvSpPr>
          <p:spPr>
            <a:xfrm>
              <a:off x="2573518" y="2793313"/>
              <a:ext cx="820132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dirty="0">
                  <a:solidFill>
                    <a:srgbClr val="0070C0"/>
                  </a:solidFill>
                  <a:latin typeface="Impact" panose="020B0806030902050204" pitchFamily="34" charset="0"/>
                  <a:ea typeface="+mj-ea"/>
                  <a:cs typeface="+mj-cs"/>
                </a:rPr>
                <a:t>1 образец из 14 соответствует требованиям ГОСТ 18599-2001 </a:t>
              </a:r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по показателю «массовая доли технического доля».</a:t>
              </a:r>
            </a:p>
            <a:p>
              <a:endParaRPr lang="ru-RU" sz="16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  <a:p>
              <a:r>
                <a:rPr lang="ru-RU" sz="160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Значение этого показателя помогает определять фальсификат. Т.е. трубное или не трубное сырьё использовал производитель для производства трубы.</a:t>
              </a:r>
              <a:r>
                <a:rPr lang="ru-RU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	</a:t>
              </a:r>
            </a:p>
          </p:txBody>
        </p:sp>
      </p:grp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C54BD6F-A528-429C-9C1C-09D7906D49E2}"/>
              </a:ext>
            </a:extLst>
          </p:cNvPr>
          <p:cNvSpPr/>
          <p:nvPr/>
        </p:nvSpPr>
        <p:spPr>
          <a:xfrm>
            <a:off x="560731" y="5261593"/>
            <a:ext cx="107042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70C0"/>
                </a:solidFill>
                <a:latin typeface="Impact" panose="020B0806030902050204" pitchFamily="34" charset="0"/>
                <a:ea typeface="+mj-ea"/>
                <a:cs typeface="+mj-cs"/>
              </a:rPr>
              <a:t>В какое ведомство обращаться с такими результатами для предотвращения применения фальсификата на стадии поставки, если госнадзором никто не занимается?</a:t>
            </a:r>
          </a:p>
        </p:txBody>
      </p:sp>
    </p:spTree>
    <p:extLst>
      <p:ext uri="{BB962C8B-B14F-4D97-AF65-F5344CB8AC3E}">
        <p14:creationId xmlns:p14="http://schemas.microsoft.com/office/powerpoint/2010/main" val="874211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1D729990-3E79-4444-B041-F69A743FA65F}"/>
              </a:ext>
            </a:extLst>
          </p:cNvPr>
          <p:cNvSpPr/>
          <p:nvPr/>
        </p:nvSpPr>
        <p:spPr>
          <a:xfrm>
            <a:off x="-1194148" y="-3245898"/>
            <a:ext cx="13058314" cy="13058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https://rapts.ru/lab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10" y="485425"/>
            <a:ext cx="8875499" cy="50866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Impact" panose="020B0806030902050204" pitchFamily="34" charset="0"/>
              </a:rPr>
              <a:t>Пример из Республики Дагестана, 2022 год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3339150-C2FA-41DD-9630-C3BB351E97A2}"/>
              </a:ext>
            </a:extLst>
          </p:cNvPr>
          <p:cNvSpPr/>
          <p:nvPr/>
        </p:nvSpPr>
        <p:spPr>
          <a:xfrm>
            <a:off x="447610" y="6418296"/>
            <a:ext cx="45014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*обнаружен минеральный наполнитель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21965C-A0FF-428B-A00E-5ABFFD3C65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3" t="18831" r="25269" b="13815"/>
          <a:stretch/>
        </p:blipFill>
        <p:spPr>
          <a:xfrm>
            <a:off x="447610" y="1274885"/>
            <a:ext cx="9882878" cy="51434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9899F1-3B6F-4EA5-9A53-B09E17BDAB3C}"/>
              </a:ext>
            </a:extLst>
          </p:cNvPr>
          <p:cNvSpPr txBox="1"/>
          <p:nvPr/>
        </p:nvSpPr>
        <p:spPr>
          <a:xfrm>
            <a:off x="447610" y="856706"/>
            <a:ext cx="601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испытаний</a:t>
            </a:r>
          </a:p>
        </p:txBody>
      </p:sp>
    </p:spTree>
    <p:extLst>
      <p:ext uri="{BB962C8B-B14F-4D97-AF65-F5344CB8AC3E}">
        <p14:creationId xmlns:p14="http://schemas.microsoft.com/office/powerpoint/2010/main" val="1533727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1D729990-3E79-4444-B041-F69A743FA65F}"/>
              </a:ext>
            </a:extLst>
          </p:cNvPr>
          <p:cNvSpPr/>
          <p:nvPr/>
        </p:nvSpPr>
        <p:spPr>
          <a:xfrm>
            <a:off x="-1194148" y="-3245898"/>
            <a:ext cx="13058314" cy="13058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https://rapts.ru/lab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10" y="485425"/>
            <a:ext cx="8875499" cy="50866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Impact" panose="020B0806030902050204" pitchFamily="34" charset="0"/>
              </a:rPr>
              <a:t>Пример из Республики Дагестана, 2022 год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3339150-C2FA-41DD-9630-C3BB351E97A2}"/>
              </a:ext>
            </a:extLst>
          </p:cNvPr>
          <p:cNvSpPr/>
          <p:nvPr/>
        </p:nvSpPr>
        <p:spPr>
          <a:xfrm>
            <a:off x="447610" y="6418296"/>
            <a:ext cx="45014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*обнаружен минеральный наполнитель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9899F1-3B6F-4EA5-9A53-B09E17BDAB3C}"/>
              </a:ext>
            </a:extLst>
          </p:cNvPr>
          <p:cNvSpPr txBox="1"/>
          <p:nvPr/>
        </p:nvSpPr>
        <p:spPr>
          <a:xfrm>
            <a:off x="447610" y="856706"/>
            <a:ext cx="601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испытаний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114B31-5DF4-437E-BFC6-BB667CB96F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4" t="17182" r="26082" b="6412"/>
          <a:stretch/>
        </p:blipFill>
        <p:spPr>
          <a:xfrm>
            <a:off x="447610" y="1256816"/>
            <a:ext cx="8776355" cy="523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927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1D729990-3E79-4444-B041-F69A743FA65F}"/>
              </a:ext>
            </a:extLst>
          </p:cNvPr>
          <p:cNvSpPr/>
          <p:nvPr/>
        </p:nvSpPr>
        <p:spPr>
          <a:xfrm>
            <a:off x="-1194148" y="-3245898"/>
            <a:ext cx="13058314" cy="13058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https://rapts.ru/lab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7610" y="485425"/>
            <a:ext cx="8875499" cy="50866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Impact" panose="020B0806030902050204" pitchFamily="34" charset="0"/>
              </a:rPr>
              <a:t>Пример из Республики Дагестана, 2022 год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3339150-C2FA-41DD-9630-C3BB351E97A2}"/>
              </a:ext>
            </a:extLst>
          </p:cNvPr>
          <p:cNvSpPr/>
          <p:nvPr/>
        </p:nvSpPr>
        <p:spPr>
          <a:xfrm>
            <a:off x="447610" y="6418296"/>
            <a:ext cx="45014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*обнаружен минеральный наполнитель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9899F1-3B6F-4EA5-9A53-B09E17BDAB3C}"/>
              </a:ext>
            </a:extLst>
          </p:cNvPr>
          <p:cNvSpPr txBox="1"/>
          <p:nvPr/>
        </p:nvSpPr>
        <p:spPr>
          <a:xfrm>
            <a:off x="447610" y="856706"/>
            <a:ext cx="60147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испытаний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887828F-2FA5-49AE-A46A-E281991C57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5" t="21374" r="26392" b="15876"/>
          <a:stretch/>
        </p:blipFill>
        <p:spPr>
          <a:xfrm>
            <a:off x="447610" y="1231280"/>
            <a:ext cx="10010383" cy="492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97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AE494C5C-B9F0-4E21-952B-CCADDBDE79D0}"/>
              </a:ext>
            </a:extLst>
          </p:cNvPr>
          <p:cNvSpPr/>
          <p:nvPr/>
        </p:nvSpPr>
        <p:spPr>
          <a:xfrm>
            <a:off x="-1023076" y="-3100157"/>
            <a:ext cx="13058314" cy="13058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существует более 2000 (!) добровольных систем </a:t>
            </a:r>
          </a:p>
          <a:p>
            <a:pPr algn="ctr"/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45060" y="166627"/>
            <a:ext cx="11701880" cy="678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dirty="0">
                <a:solidFill>
                  <a:srgbClr val="0070C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Контрольно-надзорные полномочия </a:t>
            </a:r>
            <a:r>
              <a:rPr lang="ru-RU" sz="3200" dirty="0" err="1">
                <a:solidFill>
                  <a:srgbClr val="0070C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Росстандарта</a:t>
            </a:r>
            <a:r>
              <a:rPr lang="ru-RU" sz="3200" dirty="0">
                <a:solidFill>
                  <a:srgbClr val="0070C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rgbClr val="FF000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060" y="4288592"/>
            <a:ext cx="9718431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5060" y="821962"/>
            <a:ext cx="11329319" cy="5755422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Вследствие принятия Федерального закона № 170-ФЗ от 11.06.2021 (закон-спутник) надзор за продукцией в обороте в настоящее время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осуществляется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(полностью или частично) по следующим обязательным нормативным актам:</a:t>
            </a:r>
          </a:p>
          <a:p>
            <a:pPr algn="just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ТР ТС 004/2011 О безопасности низковольтного оборудования;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ТР ТС 010/2011 О безопасности машин и оборудования;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ТР ТС 011/2011 Безопасность лифтов;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ТР ТС 012/2011 О безопасности оборудования для работы во взрывоопасных средах;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ТР ТС 016/2011 О безопасности аппаратов, работающих на газообразном топливе;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ТР ТС 020/2011 Электромагнитная совместимость технических средств;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ТР ТС 028/2012 О безопасности взрывчатых веществ и изделий на их основе;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ТР ТС 030/2012 О требованиях к смазочным материалам, маслам и специальным жидкостям;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ТР ТС 031/2012 О безопасности сельскохозяйственных и лесохозяйственных тракторов и прицепов к ним;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10) ТР ЕАЭС 036/2016 Требования к сжиженным углеводородным газам для использования их в качестве топлива;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11) ТР ЕАЭС 037/2016 Об ограничении применения опасных веществ в изделиях электротехники и радиоэлектроники;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12) ТР ЕАЭС 038/2016 О безопасности аттракционов;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13) ТР ЕАЭС 042/2017 О безопасности оборудования для детских игровых площадок;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14) ТР ЕАЭС 045/2017 О безопасности нефти, подготовленной к транспортировке и (или) использованию;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15) ТР ЕАЭС 046/2018 О безопасности газа горючего природного, подготовленного к транспортированию и (или) использованию (вступает в силу с 1 января 2022 г.);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16) 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Российской Федерации </a:t>
            </a:r>
            <a:r>
              <a:rPr lang="ru-RU" sz="1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982/2425</a:t>
            </a:r>
            <a:r>
              <a:rPr lang="ru-RU" sz="1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электрической энергии в электрических сетях общего назначения).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17) Решение Комиссии Таможенного союза. от 7 апреля 2011 года № 620. Единый перечень продукции, подлежащей обязательной оценке (подтверждению). соответствия в рамках таможенного союза с выдачей единых документов.</a:t>
            </a:r>
          </a:p>
        </p:txBody>
      </p:sp>
    </p:spTree>
    <p:extLst>
      <p:ext uri="{BB962C8B-B14F-4D97-AF65-F5344CB8AC3E}">
        <p14:creationId xmlns:p14="http://schemas.microsoft.com/office/powerpoint/2010/main" val="2276097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>
            <a:extLst>
              <a:ext uri="{FF2B5EF4-FFF2-40B4-BE49-F238E27FC236}">
                <a16:creationId xmlns:a16="http://schemas.microsoft.com/office/drawing/2014/main" id="{A7E0DE59-5586-4063-8928-AB408B0806B8}"/>
              </a:ext>
            </a:extLst>
          </p:cNvPr>
          <p:cNvSpPr/>
          <p:nvPr/>
        </p:nvSpPr>
        <p:spPr>
          <a:xfrm>
            <a:off x="-1143151" y="-3085643"/>
            <a:ext cx="13058314" cy="13058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1565718-D2C5-42A9-8D5F-5E896D1CBBB2}"/>
              </a:ext>
            </a:extLst>
          </p:cNvPr>
          <p:cNvGrpSpPr/>
          <p:nvPr/>
        </p:nvGrpSpPr>
        <p:grpSpPr>
          <a:xfrm>
            <a:off x="235239" y="70692"/>
            <a:ext cx="8465416" cy="1204173"/>
            <a:chOff x="254093" y="447768"/>
            <a:chExt cx="6559662" cy="1204173"/>
          </a:xfrm>
        </p:grpSpPr>
        <p:sp>
          <p:nvSpPr>
            <p:cNvPr id="2" name="TextBox 1"/>
            <p:cNvSpPr txBox="1"/>
            <p:nvPr/>
          </p:nvSpPr>
          <p:spPr>
            <a:xfrm>
              <a:off x="254093" y="447768"/>
              <a:ext cx="65596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  <a:latin typeface="Impact" panose="020B0806030902050204" pitchFamily="34" charset="0"/>
                </a:rPr>
                <a:t>Рынок без надзора</a:t>
              </a:r>
              <a:endParaRPr lang="ru-RU" sz="320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4093" y="944055"/>
              <a:ext cx="60147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денежном выражении объем рынка и доли фальсификата</a:t>
              </a:r>
            </a:p>
          </p:txBody>
        </p:sp>
      </p:grp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F2F35AD-92F1-4729-BC3D-D33A240F5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443405"/>
              </p:ext>
            </p:extLst>
          </p:nvPr>
        </p:nvGraphicFramePr>
        <p:xfrm>
          <a:off x="301227" y="1008112"/>
          <a:ext cx="10775269" cy="5786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410">
                  <a:extLst>
                    <a:ext uri="{9D8B030D-6E8A-4147-A177-3AD203B41FA5}">
                      <a16:colId xmlns:a16="http://schemas.microsoft.com/office/drawing/2014/main" val="3114108759"/>
                    </a:ext>
                  </a:extLst>
                </a:gridCol>
                <a:gridCol w="1432875">
                  <a:extLst>
                    <a:ext uri="{9D8B030D-6E8A-4147-A177-3AD203B41FA5}">
                      <a16:colId xmlns:a16="http://schemas.microsoft.com/office/drawing/2014/main" val="507416033"/>
                    </a:ext>
                  </a:extLst>
                </a:gridCol>
                <a:gridCol w="1873876">
                  <a:extLst>
                    <a:ext uri="{9D8B030D-6E8A-4147-A177-3AD203B41FA5}">
                      <a16:colId xmlns:a16="http://schemas.microsoft.com/office/drawing/2014/main" val="830389470"/>
                    </a:ext>
                  </a:extLst>
                </a:gridCol>
                <a:gridCol w="2155054">
                  <a:extLst>
                    <a:ext uri="{9D8B030D-6E8A-4147-A177-3AD203B41FA5}">
                      <a16:colId xmlns:a16="http://schemas.microsoft.com/office/drawing/2014/main" val="2311131312"/>
                    </a:ext>
                  </a:extLst>
                </a:gridCol>
                <a:gridCol w="2155054">
                  <a:extLst>
                    <a:ext uri="{9D8B030D-6E8A-4147-A177-3AD203B41FA5}">
                      <a16:colId xmlns:a16="http://schemas.microsoft.com/office/drawing/2014/main" val="3195713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рынка за 2020 или 2021-й год (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объема продукции не соотв. треб ТР в обороте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Предполагаемый объем продукции не соотв. треб ТР в обороте (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114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Низковольтное оборудование, реализуемое не для нужд потребителей, в т.ч. кабели и провода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 ТС 004/2011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126 000 000 000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31 500 000 000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748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Оборудования для детских игровых площадок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 ЕАЭС 042/2017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850 000 000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595 000 000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061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Трубы и детали трубопроводов из термопластов (только напорные ПЭ вода и газ)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982/ПП 2425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96 000 000 000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19 200 000 000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405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Цемент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982/ПП 2425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281 867 357 180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12 965 898 430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360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Радиаторы отопления и конвекторы отопительные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982/ПП 2425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49 000 000 000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3 430 000 000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00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Провода неизолированные контактные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982/ПП 2425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02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Кабели силовые для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нестанционарной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прокладки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982/ПП 2425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5 000 000 000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1856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Теплоизоляционные материалы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982/ПП 2425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250 000 000 000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87 500 000 000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37945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Смеси и растворы строительные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982/ПП 2425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250 000 000 000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75 000 000 000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170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Лакокрасочные материалы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982/ПП 2425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250 000 000 000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25 000 000 000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613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Стальные трубы, профили пустотелые и их фитинги, диаметром более 406,4мм.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№ 2425, ТР ТС 032/2013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240 000 000 000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48 000 000 000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67983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027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>
            <a:extLst>
              <a:ext uri="{FF2B5EF4-FFF2-40B4-BE49-F238E27FC236}">
                <a16:creationId xmlns:a16="http://schemas.microsoft.com/office/drawing/2014/main" id="{A7E0DE59-5586-4063-8928-AB408B0806B8}"/>
              </a:ext>
            </a:extLst>
          </p:cNvPr>
          <p:cNvSpPr/>
          <p:nvPr/>
        </p:nvSpPr>
        <p:spPr>
          <a:xfrm>
            <a:off x="-1143151" y="-3085643"/>
            <a:ext cx="13058314" cy="13058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1565718-D2C5-42A9-8D5F-5E896D1CBBB2}"/>
              </a:ext>
            </a:extLst>
          </p:cNvPr>
          <p:cNvGrpSpPr/>
          <p:nvPr/>
        </p:nvGrpSpPr>
        <p:grpSpPr>
          <a:xfrm>
            <a:off x="235238" y="70692"/>
            <a:ext cx="9425997" cy="1204173"/>
            <a:chOff x="254093" y="447768"/>
            <a:chExt cx="6559662" cy="1204173"/>
          </a:xfrm>
        </p:grpSpPr>
        <p:sp>
          <p:nvSpPr>
            <p:cNvPr id="2" name="TextBox 1"/>
            <p:cNvSpPr txBox="1"/>
            <p:nvPr/>
          </p:nvSpPr>
          <p:spPr>
            <a:xfrm>
              <a:off x="254093" y="447768"/>
              <a:ext cx="65596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  <a:latin typeface="Impact" panose="020B0806030902050204" pitchFamily="34" charset="0"/>
                </a:rPr>
                <a:t>Рынок без надзора</a:t>
              </a:r>
              <a:endParaRPr lang="ru-RU" sz="320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4093" y="944055"/>
              <a:ext cx="599587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денежном выражении объем рынка и доли фальсификата</a:t>
              </a:r>
            </a:p>
          </p:txBody>
        </p:sp>
      </p:grp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F2F35AD-92F1-4729-BC3D-D33A240F5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8987769"/>
              </p:ext>
            </p:extLst>
          </p:nvPr>
        </p:nvGraphicFramePr>
        <p:xfrm>
          <a:off x="301227" y="1008112"/>
          <a:ext cx="10775269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8410">
                  <a:extLst>
                    <a:ext uri="{9D8B030D-6E8A-4147-A177-3AD203B41FA5}">
                      <a16:colId xmlns:a16="http://schemas.microsoft.com/office/drawing/2014/main" val="3114108759"/>
                    </a:ext>
                  </a:extLst>
                </a:gridCol>
                <a:gridCol w="1432875">
                  <a:extLst>
                    <a:ext uri="{9D8B030D-6E8A-4147-A177-3AD203B41FA5}">
                      <a16:colId xmlns:a16="http://schemas.microsoft.com/office/drawing/2014/main" val="507416033"/>
                    </a:ext>
                  </a:extLst>
                </a:gridCol>
                <a:gridCol w="1873876">
                  <a:extLst>
                    <a:ext uri="{9D8B030D-6E8A-4147-A177-3AD203B41FA5}">
                      <a16:colId xmlns:a16="http://schemas.microsoft.com/office/drawing/2014/main" val="830389470"/>
                    </a:ext>
                  </a:extLst>
                </a:gridCol>
                <a:gridCol w="2155054">
                  <a:extLst>
                    <a:ext uri="{9D8B030D-6E8A-4147-A177-3AD203B41FA5}">
                      <a16:colId xmlns:a16="http://schemas.microsoft.com/office/drawing/2014/main" val="2311131312"/>
                    </a:ext>
                  </a:extLst>
                </a:gridCol>
                <a:gridCol w="2155054">
                  <a:extLst>
                    <a:ext uri="{9D8B030D-6E8A-4147-A177-3AD203B41FA5}">
                      <a16:colId xmlns:a16="http://schemas.microsoft.com/office/drawing/2014/main" val="3195713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рынка за 2020 или 2021-й год (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объема продукции не соотв. треб ТР в обороте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Предполагаемый объем продукции не соотв. треб ТР в обороте (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114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Кабели силовые для нестационарной прокладки на напряжение свыше 1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982/ПП 2425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25 000 000 000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2 500 000 000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748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Посуда хозяйственная из листового алюминия (кроме посуды для детей и подростков)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982/ПП 2425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7 200 000 000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1 440 000 000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061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Конструкция и изделия (элементы) строительные из алюминия и алюминиевых сплавов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982/ПП 2425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100 000 000 000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10 000 000 000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405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Машины и оборудование, реализуемые не для нужд потребителей, и связанные с требованиями к этой продукции процессы проектирования (включая изыскания), изготовления, эксплуатации, хранения, транспортирования, реализации и утилизации (за исключением машин и оборудования, применяемых на поднадзорных Федеральной службе по экологическому, технологическому и атомному надзору объектах, и связанных с требованиями к этой продукции процессов эксплуатации и утилизации)…….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66 016 497 250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19 804 949 175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360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337 435 847 605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0095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8521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-1115328" y="-3100157"/>
            <a:ext cx="13058314" cy="13058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существует более 2000 (!) добровольных систем </a:t>
            </a:r>
          </a:p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7457" y="431781"/>
            <a:ext cx="103192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6FB4"/>
                </a:solidFill>
                <a:latin typeface="Impact" panose="020B0806030902050204" pitchFamily="34" charset="0"/>
              </a:rPr>
              <a:t>Ассоциация производителей трубопроводных систем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25E4AA-2B45-46D4-9110-7BA46669A0F6}"/>
              </a:ext>
            </a:extLst>
          </p:cNvPr>
          <p:cNvSpPr txBox="1"/>
          <p:nvPr/>
        </p:nvSpPr>
        <p:spPr>
          <a:xfrm>
            <a:off x="7418657" y="1459933"/>
            <a:ext cx="3216792" cy="126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sz="7200" dirty="0">
                <a:solidFill>
                  <a:srgbClr val="006FB4"/>
                </a:solidFill>
                <a:latin typeface="Impact" panose="020B0806030902050204" pitchFamily="34" charset="0"/>
              </a:rPr>
              <a:t>45% </a:t>
            </a:r>
          </a:p>
          <a:p>
            <a:pPr>
              <a:lnSpc>
                <a:spcPct val="70000"/>
              </a:lnSpc>
            </a:pP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рынка полимерных внутридомовых сетей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DE4247-C308-47CA-9A29-904860A47D8F}"/>
              </a:ext>
            </a:extLst>
          </p:cNvPr>
          <p:cNvSpPr txBox="1"/>
          <p:nvPr/>
        </p:nvSpPr>
        <p:spPr>
          <a:xfrm>
            <a:off x="7418657" y="3215411"/>
            <a:ext cx="2800064" cy="1261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7200" dirty="0">
                <a:solidFill>
                  <a:srgbClr val="006FB4"/>
                </a:solidFill>
                <a:latin typeface="Impact" panose="020B0806030902050204" pitchFamily="34" charset="0"/>
              </a:rPr>
              <a:t>8</a:t>
            </a:r>
            <a:r>
              <a:rPr lang="ru-RU" sz="7200" dirty="0">
                <a:solidFill>
                  <a:srgbClr val="006FB4"/>
                </a:solidFill>
                <a:latin typeface="Impact" panose="020B0806030902050204" pitchFamily="34" charset="0"/>
              </a:rPr>
              <a:t>1 % </a:t>
            </a:r>
          </a:p>
          <a:p>
            <a:pPr>
              <a:lnSpc>
                <a:spcPct val="7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рынка полимерных труб для наружных сетей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B13685-9CE3-4055-841A-6795F6B1D5E7}"/>
              </a:ext>
            </a:extLst>
          </p:cNvPr>
          <p:cNvSpPr txBox="1"/>
          <p:nvPr/>
        </p:nvSpPr>
        <p:spPr>
          <a:xfrm>
            <a:off x="7418658" y="4981714"/>
            <a:ext cx="3758328" cy="1305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en-US" sz="7200" dirty="0">
                <a:solidFill>
                  <a:srgbClr val="006FB4"/>
                </a:solidFill>
                <a:latin typeface="Impact" panose="020B0806030902050204" pitchFamily="34" charset="0"/>
              </a:rPr>
              <a:t>90</a:t>
            </a:r>
            <a:r>
              <a:rPr lang="ru-RU" sz="7200" dirty="0">
                <a:solidFill>
                  <a:srgbClr val="006FB4"/>
                </a:solidFill>
                <a:latin typeface="Impact" panose="020B0806030902050204" pitchFamily="34" charset="0"/>
              </a:rPr>
              <a:t> % </a:t>
            </a:r>
          </a:p>
          <a:p>
            <a:pPr>
              <a:lnSpc>
                <a:spcPct val="7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рынка труб чугунных</a:t>
            </a:r>
          </a:p>
          <a:p>
            <a:pPr>
              <a:lnSpc>
                <a:spcPct val="7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шаровидным графитом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E9456372-E502-466E-AFE6-472B92723824}"/>
              </a:ext>
            </a:extLst>
          </p:cNvPr>
          <p:cNvGrpSpPr/>
          <p:nvPr/>
        </p:nvGrpSpPr>
        <p:grpSpPr>
          <a:xfrm>
            <a:off x="815160" y="1349405"/>
            <a:ext cx="5063635" cy="4898934"/>
            <a:chOff x="227456" y="1909017"/>
            <a:chExt cx="5063635" cy="4534632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27456" y="1909017"/>
              <a:ext cx="506363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000" b="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Объединяет 66 организаций</a:t>
              </a:r>
              <a:r>
                <a: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331214" y="6035953"/>
              <a:ext cx="3404066" cy="407696"/>
              <a:chOff x="331214" y="6035953"/>
              <a:chExt cx="3404066" cy="40769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906942" y="6055135"/>
                <a:ext cx="2828338" cy="341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научно–исследовательские</a:t>
                </a:r>
                <a:endParaRPr lang="ru-RU" dirty="0"/>
              </a:p>
            </p:txBody>
          </p:sp>
          <p:pic>
            <p:nvPicPr>
              <p:cNvPr id="3" name="Рисунок 2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14" y="6035953"/>
                <a:ext cx="407696" cy="407696"/>
              </a:xfrm>
              <a:prstGeom prst="rect">
                <a:avLst/>
              </a:prstGeom>
            </p:spPr>
          </p:pic>
        </p:grpSp>
        <p:grpSp>
          <p:nvGrpSpPr>
            <p:cNvPr id="35" name="Группа 34"/>
            <p:cNvGrpSpPr/>
            <p:nvPr/>
          </p:nvGrpSpPr>
          <p:grpSpPr>
            <a:xfrm>
              <a:off x="331213" y="5451006"/>
              <a:ext cx="1899268" cy="375291"/>
              <a:chOff x="331213" y="5451006"/>
              <a:chExt cx="1899268" cy="375291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916467" y="5453985"/>
                <a:ext cx="131401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экспертные</a:t>
                </a:r>
                <a:endParaRPr lang="ru-RU" dirty="0"/>
              </a:p>
            </p:txBody>
          </p:sp>
          <p:pic>
            <p:nvPicPr>
              <p:cNvPr id="7" name="Рисунок 6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13" y="5451006"/>
                <a:ext cx="375291" cy="375291"/>
              </a:xfrm>
              <a:prstGeom prst="rect">
                <a:avLst/>
              </a:prstGeom>
            </p:spPr>
          </p:pic>
        </p:grpSp>
        <p:grpSp>
          <p:nvGrpSpPr>
            <p:cNvPr id="34" name="Группа 33"/>
            <p:cNvGrpSpPr/>
            <p:nvPr/>
          </p:nvGrpSpPr>
          <p:grpSpPr>
            <a:xfrm>
              <a:off x="331214" y="4844870"/>
              <a:ext cx="1592353" cy="385812"/>
              <a:chOff x="331214" y="4844870"/>
              <a:chExt cx="1592353" cy="385812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906942" y="4853110"/>
                <a:ext cx="10166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учебные</a:t>
                </a:r>
                <a:endParaRPr lang="ru-RU" dirty="0"/>
              </a:p>
            </p:txBody>
          </p:sp>
          <p:pic>
            <p:nvPicPr>
              <p:cNvPr id="8" name="Рисунок 7"/>
              <p:cNvPicPr>
                <a:picLocks noChangeAspect="1"/>
              </p:cNvPicPr>
              <p:nvPr/>
            </p:nvPicPr>
            <p:blipFill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14" y="4844870"/>
                <a:ext cx="385812" cy="385812"/>
              </a:xfrm>
              <a:prstGeom prst="rect">
                <a:avLst/>
              </a:prstGeom>
            </p:spPr>
          </p:pic>
        </p:grpSp>
        <p:grpSp>
          <p:nvGrpSpPr>
            <p:cNvPr id="33" name="Группа 32"/>
            <p:cNvGrpSpPr/>
            <p:nvPr/>
          </p:nvGrpSpPr>
          <p:grpSpPr>
            <a:xfrm>
              <a:off x="331214" y="4266168"/>
              <a:ext cx="3740441" cy="369332"/>
              <a:chOff x="331214" y="4266168"/>
              <a:chExt cx="3740441" cy="369332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906942" y="4266168"/>
                <a:ext cx="31647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коммерческие и управляющие</a:t>
                </a:r>
                <a:endParaRPr lang="ru-RU" dirty="0"/>
              </a:p>
            </p:txBody>
          </p:sp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14" y="4266878"/>
                <a:ext cx="367912" cy="367912"/>
              </a:xfrm>
              <a:prstGeom prst="rect">
                <a:avLst/>
              </a:prstGeom>
            </p:spPr>
          </p:pic>
        </p:grpSp>
        <p:grpSp>
          <p:nvGrpSpPr>
            <p:cNvPr id="32" name="Группа 31"/>
            <p:cNvGrpSpPr/>
            <p:nvPr/>
          </p:nvGrpSpPr>
          <p:grpSpPr>
            <a:xfrm>
              <a:off x="331214" y="3641004"/>
              <a:ext cx="2536487" cy="398366"/>
              <a:chOff x="331214" y="3641004"/>
              <a:chExt cx="2536487" cy="398366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897418" y="3655521"/>
                <a:ext cx="19702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эксплуатирующие</a:t>
                </a:r>
                <a:endParaRPr lang="ru-RU" dirty="0"/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14" y="3641004"/>
                <a:ext cx="398366" cy="398366"/>
              </a:xfrm>
              <a:prstGeom prst="rect">
                <a:avLst/>
              </a:prstGeom>
            </p:spPr>
          </p:pic>
        </p:grpSp>
        <p:grpSp>
          <p:nvGrpSpPr>
            <p:cNvPr id="30" name="Группа 29"/>
            <p:cNvGrpSpPr/>
            <p:nvPr/>
          </p:nvGrpSpPr>
          <p:grpSpPr>
            <a:xfrm>
              <a:off x="331214" y="2396384"/>
              <a:ext cx="2581405" cy="397456"/>
              <a:chOff x="331214" y="2396384"/>
              <a:chExt cx="2581405" cy="397456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906942" y="2410446"/>
                <a:ext cx="2005677" cy="341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производственные</a:t>
                </a:r>
                <a:endParaRPr lang="ru-RU" dirty="0"/>
              </a:p>
            </p:txBody>
          </p:sp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14" y="2396384"/>
                <a:ext cx="397456" cy="397456"/>
              </a:xfrm>
              <a:prstGeom prst="rect">
                <a:avLst/>
              </a:prstGeom>
            </p:spPr>
          </p:pic>
        </p:grpSp>
        <p:grpSp>
          <p:nvGrpSpPr>
            <p:cNvPr id="31" name="Группа 30"/>
            <p:cNvGrpSpPr/>
            <p:nvPr/>
          </p:nvGrpSpPr>
          <p:grpSpPr>
            <a:xfrm>
              <a:off x="331213" y="3014837"/>
              <a:ext cx="3240981" cy="402243"/>
              <a:chOff x="331213" y="3014837"/>
              <a:chExt cx="3240981" cy="402243"/>
            </a:xfrm>
          </p:grpSpPr>
          <p:sp>
            <p:nvSpPr>
              <p:cNvPr id="15" name="TextBox 14"/>
              <p:cNvSpPr txBox="1"/>
              <p:nvPr/>
            </p:nvSpPr>
            <p:spPr>
              <a:xfrm>
                <a:off x="916467" y="3031292"/>
                <a:ext cx="2655727" cy="3418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строительно</a:t>
                </a:r>
                <a:r>
                  <a:rPr lang="ru-RU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–монтажные</a:t>
                </a:r>
                <a:endParaRPr lang="ru-RU" dirty="0"/>
              </a:p>
            </p:txBody>
          </p:sp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1213" y="3014837"/>
                <a:ext cx="402243" cy="40224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73341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>
            <a:extLst>
              <a:ext uri="{FF2B5EF4-FFF2-40B4-BE49-F238E27FC236}">
                <a16:creationId xmlns:a16="http://schemas.microsoft.com/office/drawing/2014/main" id="{A7E0DE59-5586-4063-8928-AB408B0806B8}"/>
              </a:ext>
            </a:extLst>
          </p:cNvPr>
          <p:cNvSpPr/>
          <p:nvPr/>
        </p:nvSpPr>
        <p:spPr>
          <a:xfrm>
            <a:off x="-1143151" y="-3085643"/>
            <a:ext cx="13058314" cy="13058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1565718-D2C5-42A9-8D5F-5E896D1CBBB2}"/>
              </a:ext>
            </a:extLst>
          </p:cNvPr>
          <p:cNvGrpSpPr/>
          <p:nvPr/>
        </p:nvGrpSpPr>
        <p:grpSpPr>
          <a:xfrm>
            <a:off x="235239" y="70692"/>
            <a:ext cx="10506652" cy="1204173"/>
            <a:chOff x="254093" y="447768"/>
            <a:chExt cx="6559662" cy="1204173"/>
          </a:xfrm>
        </p:grpSpPr>
        <p:sp>
          <p:nvSpPr>
            <p:cNvPr id="2" name="TextBox 1"/>
            <p:cNvSpPr txBox="1"/>
            <p:nvPr/>
          </p:nvSpPr>
          <p:spPr>
            <a:xfrm>
              <a:off x="254093" y="447768"/>
              <a:ext cx="65596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  <a:latin typeface="Impact" panose="020B0806030902050204" pitchFamily="34" charset="0"/>
                </a:rPr>
                <a:t>Рынок без надзора</a:t>
              </a:r>
              <a:endParaRPr lang="ru-RU" sz="320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4093" y="944055"/>
              <a:ext cx="65596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денежном выражении объем рынка, доля фальсификата неизвестна</a:t>
              </a:r>
            </a:p>
          </p:txBody>
        </p:sp>
      </p:grp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F2F35AD-92F1-4729-BC3D-D33A240F5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5076491"/>
              </p:ext>
            </p:extLst>
          </p:nvPr>
        </p:nvGraphicFramePr>
        <p:xfrm>
          <a:off x="301227" y="1008112"/>
          <a:ext cx="11161768" cy="45201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699">
                  <a:extLst>
                    <a:ext uri="{9D8B030D-6E8A-4147-A177-3AD203B41FA5}">
                      <a16:colId xmlns:a16="http://schemas.microsoft.com/office/drawing/2014/main" val="3114108759"/>
                    </a:ext>
                  </a:extLst>
                </a:gridCol>
                <a:gridCol w="1484271">
                  <a:extLst>
                    <a:ext uri="{9D8B030D-6E8A-4147-A177-3AD203B41FA5}">
                      <a16:colId xmlns:a16="http://schemas.microsoft.com/office/drawing/2014/main" val="507416033"/>
                    </a:ext>
                  </a:extLst>
                </a:gridCol>
                <a:gridCol w="1941090">
                  <a:extLst>
                    <a:ext uri="{9D8B030D-6E8A-4147-A177-3AD203B41FA5}">
                      <a16:colId xmlns:a16="http://schemas.microsoft.com/office/drawing/2014/main" val="830389470"/>
                    </a:ext>
                  </a:extLst>
                </a:gridCol>
                <a:gridCol w="2232354">
                  <a:extLst>
                    <a:ext uri="{9D8B030D-6E8A-4147-A177-3AD203B41FA5}">
                      <a16:colId xmlns:a16="http://schemas.microsoft.com/office/drawing/2014/main" val="2311131312"/>
                    </a:ext>
                  </a:extLst>
                </a:gridCol>
                <a:gridCol w="2232354">
                  <a:extLst>
                    <a:ext uri="{9D8B030D-6E8A-4147-A177-3AD203B41FA5}">
                      <a16:colId xmlns:a16="http://schemas.microsoft.com/office/drawing/2014/main" val="3195713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рынка за 2020 или 2021-й год (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объема продукции не соотв. треб ТР в обороте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114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Нефть, подготовленная к транспортировке и (или) использованию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 ЕАЭС 045/2017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20 000 000 000 000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748468"/>
                  </a:ext>
                </a:extLst>
              </a:tr>
              <a:tr h="58313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 горючий природный, подготовленный к транспортированию и (или) использованию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 ЕАЭС 046/2018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5 715 000 000 000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???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0611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Качественные пиломатериалы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982/ПП 2425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1 062 000 000 000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4052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Взрывчатые вещества и изделия на их основе, которые находятся в обращении, и в отношении связанных с требованиями к этой продукции процессов перевозки и транспортирования (за исключением процесса транспортирования такой продукции по территории опасных производственных объектов)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 ТС 028/2012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61 986 245 000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???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3607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Смазочные материалы, масла и специальные жидкости на стадии их выпуска в обращение и обращения на рынке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 ТС 030/2012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125 000 000 000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???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0095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Сельскохозяйственные и лесохозяйственные тракторы и прицепы к ним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 ТС 031/2012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217 000 000 000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???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9029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372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>
            <a:extLst>
              <a:ext uri="{FF2B5EF4-FFF2-40B4-BE49-F238E27FC236}">
                <a16:creationId xmlns:a16="http://schemas.microsoft.com/office/drawing/2014/main" id="{A7E0DE59-5586-4063-8928-AB408B0806B8}"/>
              </a:ext>
            </a:extLst>
          </p:cNvPr>
          <p:cNvSpPr/>
          <p:nvPr/>
        </p:nvSpPr>
        <p:spPr>
          <a:xfrm>
            <a:off x="-1143151" y="-3085643"/>
            <a:ext cx="13058314" cy="13058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1565718-D2C5-42A9-8D5F-5E896D1CBBB2}"/>
              </a:ext>
            </a:extLst>
          </p:cNvPr>
          <p:cNvGrpSpPr/>
          <p:nvPr/>
        </p:nvGrpSpPr>
        <p:grpSpPr>
          <a:xfrm>
            <a:off x="235239" y="70692"/>
            <a:ext cx="10562070" cy="1204173"/>
            <a:chOff x="254093" y="447768"/>
            <a:chExt cx="6559662" cy="1204173"/>
          </a:xfrm>
        </p:grpSpPr>
        <p:sp>
          <p:nvSpPr>
            <p:cNvPr id="2" name="TextBox 1"/>
            <p:cNvSpPr txBox="1"/>
            <p:nvPr/>
          </p:nvSpPr>
          <p:spPr>
            <a:xfrm>
              <a:off x="254093" y="447768"/>
              <a:ext cx="65596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  <a:latin typeface="Impact" panose="020B0806030902050204" pitchFamily="34" charset="0"/>
                </a:rPr>
                <a:t>Рынок без надзора</a:t>
              </a:r>
              <a:endParaRPr lang="ru-RU" sz="320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4093" y="944055"/>
              <a:ext cx="655966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денежном выражении объем рынка, доля фальсификата неизвестна</a:t>
              </a:r>
            </a:p>
          </p:txBody>
        </p:sp>
      </p:grp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F2F35AD-92F1-4729-BC3D-D33A240F5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1112807"/>
              </p:ext>
            </p:extLst>
          </p:nvPr>
        </p:nvGraphicFramePr>
        <p:xfrm>
          <a:off x="301227" y="1008112"/>
          <a:ext cx="11161768" cy="34794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699">
                  <a:extLst>
                    <a:ext uri="{9D8B030D-6E8A-4147-A177-3AD203B41FA5}">
                      <a16:colId xmlns:a16="http://schemas.microsoft.com/office/drawing/2014/main" val="3114108759"/>
                    </a:ext>
                  </a:extLst>
                </a:gridCol>
                <a:gridCol w="1484271">
                  <a:extLst>
                    <a:ext uri="{9D8B030D-6E8A-4147-A177-3AD203B41FA5}">
                      <a16:colId xmlns:a16="http://schemas.microsoft.com/office/drawing/2014/main" val="507416033"/>
                    </a:ext>
                  </a:extLst>
                </a:gridCol>
                <a:gridCol w="1941090">
                  <a:extLst>
                    <a:ext uri="{9D8B030D-6E8A-4147-A177-3AD203B41FA5}">
                      <a16:colId xmlns:a16="http://schemas.microsoft.com/office/drawing/2014/main" val="830389470"/>
                    </a:ext>
                  </a:extLst>
                </a:gridCol>
                <a:gridCol w="2232354">
                  <a:extLst>
                    <a:ext uri="{9D8B030D-6E8A-4147-A177-3AD203B41FA5}">
                      <a16:colId xmlns:a16="http://schemas.microsoft.com/office/drawing/2014/main" val="2311131312"/>
                    </a:ext>
                  </a:extLst>
                </a:gridCol>
                <a:gridCol w="2232354">
                  <a:extLst>
                    <a:ext uri="{9D8B030D-6E8A-4147-A177-3AD203B41FA5}">
                      <a16:colId xmlns:a16="http://schemas.microsoft.com/office/drawing/2014/main" val="31957133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рынка за 2020 или 2021-й год (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объема продукции не соотв. треб ТР в обороте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Комментарии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1142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Сжиженные углеводородные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газы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использования их в качестве топлива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 ЕАЭС 036/2016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260 000 000 000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748468"/>
                  </a:ext>
                </a:extLst>
              </a:tr>
              <a:tr h="583133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Аттракционы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 ЕАЭС 038/2016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???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061194"/>
                  </a:ext>
                </a:extLst>
              </a:tr>
              <a:tr h="60520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Канаты стальные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982/ПП 2425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25 000 000 000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???</a:t>
                      </a: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2405245"/>
                  </a:ext>
                </a:extLst>
              </a:tr>
              <a:tr h="60520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Лифты и устройства безопасности лифтов, выпускаемые в обращение, и связанные с требованиями к этой продукции процессы проектирования (включая изыскания) и изготовления, а также монтажа 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 ТС 011/2011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147 200 000 000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???</a:t>
                      </a: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3200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27 633 186 245 000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3607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7510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>
            <a:extLst>
              <a:ext uri="{FF2B5EF4-FFF2-40B4-BE49-F238E27FC236}">
                <a16:creationId xmlns:a16="http://schemas.microsoft.com/office/drawing/2014/main" id="{A7E0DE59-5586-4063-8928-AB408B0806B8}"/>
              </a:ext>
            </a:extLst>
          </p:cNvPr>
          <p:cNvSpPr/>
          <p:nvPr/>
        </p:nvSpPr>
        <p:spPr>
          <a:xfrm>
            <a:off x="-1143151" y="-3085643"/>
            <a:ext cx="13058314" cy="13058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1565718-D2C5-42A9-8D5F-5E896D1CBBB2}"/>
              </a:ext>
            </a:extLst>
          </p:cNvPr>
          <p:cNvGrpSpPr/>
          <p:nvPr/>
        </p:nvGrpSpPr>
        <p:grpSpPr>
          <a:xfrm>
            <a:off x="235239" y="70692"/>
            <a:ext cx="6559662" cy="896397"/>
            <a:chOff x="254093" y="447768"/>
            <a:chExt cx="6559662" cy="896397"/>
          </a:xfrm>
        </p:grpSpPr>
        <p:sp>
          <p:nvSpPr>
            <p:cNvPr id="2" name="TextBox 1"/>
            <p:cNvSpPr txBox="1"/>
            <p:nvPr/>
          </p:nvSpPr>
          <p:spPr>
            <a:xfrm>
              <a:off x="254093" y="447768"/>
              <a:ext cx="65596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  <a:latin typeface="Impact" panose="020B0806030902050204" pitchFamily="34" charset="0"/>
                </a:rPr>
                <a:t>Рынок без надзора</a:t>
              </a:r>
              <a:endParaRPr lang="ru-RU" sz="320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4093" y="944055"/>
              <a:ext cx="6559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Пока нет информации по объёмам рынка и фальсификату</a:t>
              </a:r>
            </a:p>
          </p:txBody>
        </p:sp>
      </p:grp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F2F35AD-92F1-4729-BC3D-D33A240F5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3214001"/>
              </p:ext>
            </p:extLst>
          </p:nvPr>
        </p:nvGraphicFramePr>
        <p:xfrm>
          <a:off x="301227" y="1008112"/>
          <a:ext cx="11076926" cy="51704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8480">
                  <a:extLst>
                    <a:ext uri="{9D8B030D-6E8A-4147-A177-3AD203B41FA5}">
                      <a16:colId xmlns:a16="http://schemas.microsoft.com/office/drawing/2014/main" val="3114108759"/>
                    </a:ext>
                  </a:extLst>
                </a:gridCol>
                <a:gridCol w="1357460">
                  <a:extLst>
                    <a:ext uri="{9D8B030D-6E8A-4147-A177-3AD203B41FA5}">
                      <a16:colId xmlns:a16="http://schemas.microsoft.com/office/drawing/2014/main" val="507416033"/>
                    </a:ext>
                  </a:extLst>
                </a:gridCol>
                <a:gridCol w="5410986">
                  <a:extLst>
                    <a:ext uri="{9D8B030D-6E8A-4147-A177-3AD203B41FA5}">
                      <a16:colId xmlns:a16="http://schemas.microsoft.com/office/drawing/2014/main" val="830389470"/>
                    </a:ext>
                  </a:extLst>
                </a:gridCol>
              </a:tblGrid>
              <a:tr h="59841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114275"/>
                  </a:ext>
                </a:extLst>
              </a:tr>
              <a:tr h="131651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Низковольтное оборудование, реализуемое исключительно для личных, семейных, домашних и иных не связанных с осуществлением предпринимательской деятельности нужд потребителей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 ТС 004/2011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-электрические аппараты и приборы бытового назначения (швейные, для уборки, климатические, зарядные устройства и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-персональные электронные вычислительные машины (персональные компьютеры);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-низковольтное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обрудование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подключаемое к персональным электронным вычислительным машинам;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-инструмент электрифицированный (машины ручные и переносные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электричские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-инструменты электромузыкальные;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-кабели, провода и шнуры;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-выключатели автоматические, устройства защитного отключения;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-аппараты для распределения электрической энергии;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-аппараты электрические для управления электротехническими установками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748468"/>
                  </a:ext>
                </a:extLst>
              </a:tr>
              <a:tr h="76324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Лифты и устройства безопасности лифтов на стадии эксплуатации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 ТС 011/2011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-лифты и устройства безопасности лифтов: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-лебедки;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-гидроагрегат (для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гидровлического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лифта);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-система управления;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-привод дверей кабины;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-двери шахты;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-замки дверей шахты;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-ловители;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-ограничители скорости;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-буферы;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гидроаппараты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безопасности.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061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0285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>
            <a:extLst>
              <a:ext uri="{FF2B5EF4-FFF2-40B4-BE49-F238E27FC236}">
                <a16:creationId xmlns:a16="http://schemas.microsoft.com/office/drawing/2014/main" id="{A7E0DE59-5586-4063-8928-AB408B0806B8}"/>
              </a:ext>
            </a:extLst>
          </p:cNvPr>
          <p:cNvSpPr/>
          <p:nvPr/>
        </p:nvSpPr>
        <p:spPr>
          <a:xfrm>
            <a:off x="-1143151" y="-3085643"/>
            <a:ext cx="13058314" cy="13058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1565718-D2C5-42A9-8D5F-5E896D1CBBB2}"/>
              </a:ext>
            </a:extLst>
          </p:cNvPr>
          <p:cNvGrpSpPr/>
          <p:nvPr/>
        </p:nvGrpSpPr>
        <p:grpSpPr>
          <a:xfrm>
            <a:off x="235239" y="70692"/>
            <a:ext cx="6559662" cy="896397"/>
            <a:chOff x="254093" y="447768"/>
            <a:chExt cx="6559662" cy="896397"/>
          </a:xfrm>
        </p:grpSpPr>
        <p:sp>
          <p:nvSpPr>
            <p:cNvPr id="2" name="TextBox 1"/>
            <p:cNvSpPr txBox="1"/>
            <p:nvPr/>
          </p:nvSpPr>
          <p:spPr>
            <a:xfrm>
              <a:off x="254093" y="447768"/>
              <a:ext cx="65596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  <a:latin typeface="Impact" panose="020B0806030902050204" pitchFamily="34" charset="0"/>
                </a:rPr>
                <a:t>Рынок без надзора</a:t>
              </a:r>
              <a:endParaRPr lang="ru-RU" sz="320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4093" y="944055"/>
              <a:ext cx="6559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Пока нет информации по объёмам рынка и фальсификату</a:t>
              </a:r>
            </a:p>
          </p:txBody>
        </p:sp>
      </p:grp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F2F35AD-92F1-4729-BC3D-D33A240F5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234542"/>
              </p:ext>
            </p:extLst>
          </p:nvPr>
        </p:nvGraphicFramePr>
        <p:xfrm>
          <a:off x="301227" y="1008112"/>
          <a:ext cx="11076926" cy="5719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8480">
                  <a:extLst>
                    <a:ext uri="{9D8B030D-6E8A-4147-A177-3AD203B41FA5}">
                      <a16:colId xmlns:a16="http://schemas.microsoft.com/office/drawing/2014/main" val="3114108759"/>
                    </a:ext>
                  </a:extLst>
                </a:gridCol>
                <a:gridCol w="1357460">
                  <a:extLst>
                    <a:ext uri="{9D8B030D-6E8A-4147-A177-3AD203B41FA5}">
                      <a16:colId xmlns:a16="http://schemas.microsoft.com/office/drawing/2014/main" val="507416033"/>
                    </a:ext>
                  </a:extLst>
                </a:gridCol>
                <a:gridCol w="5410986">
                  <a:extLst>
                    <a:ext uri="{9D8B030D-6E8A-4147-A177-3AD203B41FA5}">
                      <a16:colId xmlns:a16="http://schemas.microsoft.com/office/drawing/2014/main" val="830389470"/>
                    </a:ext>
                  </a:extLst>
                </a:gridCol>
              </a:tblGrid>
              <a:tr h="59841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114275"/>
                  </a:ext>
                </a:extLst>
              </a:tr>
              <a:tr h="131651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Оборудование для работы во взрывоопасных средах, за исключением оборудования, которое применяется на поднадзорных Федеральной службе по экологическому, технологическому и атомному надзору объектах.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 ТС 012/2011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электрооборудование взрывозащищенное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электрическое (электрооборудование), включая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-компоненты, и неэлектрическое оборудование для работы во взрывоопасных средах.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Идентификационным признаком оборудования для работы во взрывоопасных средах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иEx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-компонентов является наличие средств обеспечения взрывозащиты, указанных в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техническойдокументации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изготовителя, и маркировки взрывозащиты, нанесенной на оборудование и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-компонент.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-газоанализаторы по ГОСТ Р 52350.29.1-2010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-оборудование (взрывоопасные среды) по ГОСТ Р МЭК 60079.0-2011, ГОСТ Р МЭК 60079.31-2010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электроборудование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взрывозащищенное со специальным видом взрывозащиты по ГОСТ 22782.3-77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748468"/>
                  </a:ext>
                </a:extLst>
              </a:tr>
              <a:tr h="76324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Аппараты, работающие на газообразном топливе,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исключением аппаратов, которые применяются на поднадзорных Федеральной службе по экологическому, технологическому и атомному надзору объектах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 ТС 016/2011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аппараты, работающие на газообразном топливе (газоиспользующее оборудование):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-оборудование, предназначенное для приготовления пищи, отопления и горячего водоснабжения, включая оборудование в составе комбинированных аппаратов;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-блочные автоматические горелки и газоиспользующее оборудование с блочными автоматическими горелками;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-устройства, предназначенные для встраивание  в оборудование и находящееся в обращении отдельно от оборудования, указанного выше.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Существенные признаки оборудования: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-наименование, модель (тип) и назначение газоиспользующего оборудования;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-вид и номинальное давление используемого газа;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-номинальная тепловая мощность;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-напряжение и частота электрического тока (для оборудования, подключаемого к электрической сети).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061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93785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>
            <a:extLst>
              <a:ext uri="{FF2B5EF4-FFF2-40B4-BE49-F238E27FC236}">
                <a16:creationId xmlns:a16="http://schemas.microsoft.com/office/drawing/2014/main" id="{A7E0DE59-5586-4063-8928-AB408B0806B8}"/>
              </a:ext>
            </a:extLst>
          </p:cNvPr>
          <p:cNvSpPr/>
          <p:nvPr/>
        </p:nvSpPr>
        <p:spPr>
          <a:xfrm>
            <a:off x="-1143151" y="-3085643"/>
            <a:ext cx="13058314" cy="13058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1565718-D2C5-42A9-8D5F-5E896D1CBBB2}"/>
              </a:ext>
            </a:extLst>
          </p:cNvPr>
          <p:cNvGrpSpPr/>
          <p:nvPr/>
        </p:nvGrpSpPr>
        <p:grpSpPr>
          <a:xfrm>
            <a:off x="235239" y="70692"/>
            <a:ext cx="6559662" cy="896397"/>
            <a:chOff x="254093" y="447768"/>
            <a:chExt cx="6559662" cy="896397"/>
          </a:xfrm>
        </p:grpSpPr>
        <p:sp>
          <p:nvSpPr>
            <p:cNvPr id="2" name="TextBox 1"/>
            <p:cNvSpPr txBox="1"/>
            <p:nvPr/>
          </p:nvSpPr>
          <p:spPr>
            <a:xfrm>
              <a:off x="254093" y="447768"/>
              <a:ext cx="65596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  <a:latin typeface="Impact" panose="020B0806030902050204" pitchFamily="34" charset="0"/>
                </a:rPr>
                <a:t>Рынок без надзора</a:t>
              </a:r>
              <a:endParaRPr lang="ru-RU" sz="320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4093" y="944055"/>
              <a:ext cx="6559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Пока нет информации по объёмам рынка и фальсификату</a:t>
              </a:r>
            </a:p>
          </p:txBody>
        </p:sp>
      </p:grp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F2F35AD-92F1-4729-BC3D-D33A240F5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156513"/>
              </p:ext>
            </p:extLst>
          </p:nvPr>
        </p:nvGraphicFramePr>
        <p:xfrm>
          <a:off x="301227" y="1008112"/>
          <a:ext cx="11076926" cy="5261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8480">
                  <a:extLst>
                    <a:ext uri="{9D8B030D-6E8A-4147-A177-3AD203B41FA5}">
                      <a16:colId xmlns:a16="http://schemas.microsoft.com/office/drawing/2014/main" val="3114108759"/>
                    </a:ext>
                  </a:extLst>
                </a:gridCol>
                <a:gridCol w="1357460">
                  <a:extLst>
                    <a:ext uri="{9D8B030D-6E8A-4147-A177-3AD203B41FA5}">
                      <a16:colId xmlns:a16="http://schemas.microsoft.com/office/drawing/2014/main" val="507416033"/>
                    </a:ext>
                  </a:extLst>
                </a:gridCol>
                <a:gridCol w="5410986">
                  <a:extLst>
                    <a:ext uri="{9D8B030D-6E8A-4147-A177-3AD203B41FA5}">
                      <a16:colId xmlns:a16="http://schemas.microsoft.com/office/drawing/2014/main" val="830389470"/>
                    </a:ext>
                  </a:extLst>
                </a:gridCol>
              </a:tblGrid>
              <a:tr h="59841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114275"/>
                  </a:ext>
                </a:extLst>
              </a:tr>
              <a:tr h="131651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Находящиеся в обращении колесные транспортные средства (шасси) и компоненты транспортных средств (шасси)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 ТС 018/2011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колесные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транспортнвые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средства: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мототранспортные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средства (категория L);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-транспортные средства имеющие не менее 4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колоес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используемые для перевозки пассажиров (категория М);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-транспортные средства, используемые для перевозки грузов - автомобили грузовые и их шасси (категория N);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-прицепы (полуприцепы) к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трагспортным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средствам категорий L, M и N (категория О);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-двигатели с принудительным зажиганием;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-двигатели с воспламенением от сжатия;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-оборудование для питания двигателя газообразным топливом;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-системы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нейтрилизации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отработавших газов, в том числе сменные каталитические нейтрализаторы (за исключением систем нейтрализации на основе мочевины);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-сменные системы выпуска отработавших газов двигателей, в том числе глушители и резонаторы;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-топливные баки, заливные горловины и пробки топливных баков;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-колодки с накладками в сборе для дисковых и барабанных тормозов, фрикционные накладки для барабанных и дисковых тормозов;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-аппараты гидравлического тормозного привода;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-трубки и шланги, в том числе витые шланги гидравлических систем тормозного привода, сцепления и рулевого привода;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-тормозные механизмы в сборе, диски и барабаны тормозные, камеры тормозные пневматические, цилиндры тормозные пневматические, детали и узлы механических приводов тормозной системы;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748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56772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>
            <a:extLst>
              <a:ext uri="{FF2B5EF4-FFF2-40B4-BE49-F238E27FC236}">
                <a16:creationId xmlns:a16="http://schemas.microsoft.com/office/drawing/2014/main" id="{A7E0DE59-5586-4063-8928-AB408B0806B8}"/>
              </a:ext>
            </a:extLst>
          </p:cNvPr>
          <p:cNvSpPr/>
          <p:nvPr/>
        </p:nvSpPr>
        <p:spPr>
          <a:xfrm>
            <a:off x="-1143151" y="-3085643"/>
            <a:ext cx="13058314" cy="13058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1565718-D2C5-42A9-8D5F-5E896D1CBBB2}"/>
              </a:ext>
            </a:extLst>
          </p:cNvPr>
          <p:cNvGrpSpPr/>
          <p:nvPr/>
        </p:nvGrpSpPr>
        <p:grpSpPr>
          <a:xfrm>
            <a:off x="235239" y="70692"/>
            <a:ext cx="6559662" cy="896397"/>
            <a:chOff x="254093" y="447768"/>
            <a:chExt cx="6559662" cy="896397"/>
          </a:xfrm>
        </p:grpSpPr>
        <p:sp>
          <p:nvSpPr>
            <p:cNvPr id="2" name="TextBox 1"/>
            <p:cNvSpPr txBox="1"/>
            <p:nvPr/>
          </p:nvSpPr>
          <p:spPr>
            <a:xfrm>
              <a:off x="254093" y="447768"/>
              <a:ext cx="65596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  <a:latin typeface="Impact" panose="020B0806030902050204" pitchFamily="34" charset="0"/>
                </a:rPr>
                <a:t>Рынок без надзора</a:t>
              </a:r>
              <a:endParaRPr lang="ru-RU" sz="320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4093" y="944055"/>
              <a:ext cx="6559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Пока нет информации по объёмам рынка и фальсификату</a:t>
              </a:r>
            </a:p>
          </p:txBody>
        </p:sp>
      </p:grp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F2F35AD-92F1-4729-BC3D-D33A240F5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2035885"/>
              </p:ext>
            </p:extLst>
          </p:nvPr>
        </p:nvGraphicFramePr>
        <p:xfrm>
          <a:off x="301227" y="1008112"/>
          <a:ext cx="11076926" cy="5261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8480">
                  <a:extLst>
                    <a:ext uri="{9D8B030D-6E8A-4147-A177-3AD203B41FA5}">
                      <a16:colId xmlns:a16="http://schemas.microsoft.com/office/drawing/2014/main" val="3114108759"/>
                    </a:ext>
                  </a:extLst>
                </a:gridCol>
                <a:gridCol w="1357460">
                  <a:extLst>
                    <a:ext uri="{9D8B030D-6E8A-4147-A177-3AD203B41FA5}">
                      <a16:colId xmlns:a16="http://schemas.microsoft.com/office/drawing/2014/main" val="507416033"/>
                    </a:ext>
                  </a:extLst>
                </a:gridCol>
                <a:gridCol w="5410986">
                  <a:extLst>
                    <a:ext uri="{9D8B030D-6E8A-4147-A177-3AD203B41FA5}">
                      <a16:colId xmlns:a16="http://schemas.microsoft.com/office/drawing/2014/main" val="830389470"/>
                    </a:ext>
                  </a:extLst>
                </a:gridCol>
              </a:tblGrid>
              <a:tr h="59841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114275"/>
                  </a:ext>
                </a:extLst>
              </a:tr>
              <a:tr h="131651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Находящиеся в обращении колесные транспортные средства (шасси) и компоненты транспортных средств (шасси)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 ТС 018/2011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ПРОДОЛЖЕНИЕ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-аппараты пневматического тормозного привода;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-узлы и детали рулевого управления автомобиля;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-рули мотоциклетного типа;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-шарниры шаровые подвески и рулевого управления;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-колеса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транспрртных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средств;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-шины пневматические для всех видов транспортных колесных средств (в том числе восстановленные);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-сцепные устройства;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-гидравлические опрокидывающие механизмы автосамосвалов;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-гидравлические механизмы опрокидывания кабин;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-рукава гидроусилителя рулевого управления и опрокидывателя платформы;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-бамперы и дуги защитные, задние и боковые защитные устройства;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-сиденья, подголовники, ремни безопасности, подушки безопасности, удерживающие устройства для детей;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-стекла, зеркала, фары,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световозвращающие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приспособления;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-фары автомобильные ближнего и дальнего света, лампы накаливания для фар и фонарей;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-стеклоочистители,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фароочистители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запасные части к ним;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-фонари освещения заднего регистрационного знака, указатели поворота, габаритные и контурные огни, сигналы торможения, противотуманные фары, устройства освещения и световой сигнализации, фонари заднего хода, галогенные лампы-фары, задние противотуманные огни, фары для мопедов, фары для мотоциклов, предупреждающие огни, стояночные огни, боковые габаритные огни;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748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9982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>
            <a:extLst>
              <a:ext uri="{FF2B5EF4-FFF2-40B4-BE49-F238E27FC236}">
                <a16:creationId xmlns:a16="http://schemas.microsoft.com/office/drawing/2014/main" id="{A7E0DE59-5586-4063-8928-AB408B0806B8}"/>
              </a:ext>
            </a:extLst>
          </p:cNvPr>
          <p:cNvSpPr/>
          <p:nvPr/>
        </p:nvSpPr>
        <p:spPr>
          <a:xfrm>
            <a:off x="-1143151" y="-3085643"/>
            <a:ext cx="13058314" cy="13058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1565718-D2C5-42A9-8D5F-5E896D1CBBB2}"/>
              </a:ext>
            </a:extLst>
          </p:cNvPr>
          <p:cNvGrpSpPr/>
          <p:nvPr/>
        </p:nvGrpSpPr>
        <p:grpSpPr>
          <a:xfrm>
            <a:off x="235239" y="70692"/>
            <a:ext cx="6559662" cy="896397"/>
            <a:chOff x="254093" y="447768"/>
            <a:chExt cx="6559662" cy="896397"/>
          </a:xfrm>
        </p:grpSpPr>
        <p:sp>
          <p:nvSpPr>
            <p:cNvPr id="2" name="TextBox 1"/>
            <p:cNvSpPr txBox="1"/>
            <p:nvPr/>
          </p:nvSpPr>
          <p:spPr>
            <a:xfrm>
              <a:off x="254093" y="447768"/>
              <a:ext cx="65596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  <a:latin typeface="Impact" panose="020B0806030902050204" pitchFamily="34" charset="0"/>
                </a:rPr>
                <a:t>Рынок без надзора</a:t>
              </a:r>
              <a:endParaRPr lang="ru-RU" sz="320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4093" y="944055"/>
              <a:ext cx="6559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Пока нет информации по объёмам рынка и фальсификату</a:t>
              </a:r>
            </a:p>
          </p:txBody>
        </p:sp>
      </p:grp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F2F35AD-92F1-4729-BC3D-D33A240F5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198685"/>
              </p:ext>
            </p:extLst>
          </p:nvPr>
        </p:nvGraphicFramePr>
        <p:xfrm>
          <a:off x="301227" y="1008112"/>
          <a:ext cx="11076926" cy="5627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8480">
                  <a:extLst>
                    <a:ext uri="{9D8B030D-6E8A-4147-A177-3AD203B41FA5}">
                      <a16:colId xmlns:a16="http://schemas.microsoft.com/office/drawing/2014/main" val="3114108759"/>
                    </a:ext>
                  </a:extLst>
                </a:gridCol>
                <a:gridCol w="1357460">
                  <a:extLst>
                    <a:ext uri="{9D8B030D-6E8A-4147-A177-3AD203B41FA5}">
                      <a16:colId xmlns:a16="http://schemas.microsoft.com/office/drawing/2014/main" val="507416033"/>
                    </a:ext>
                  </a:extLst>
                </a:gridCol>
                <a:gridCol w="5410986">
                  <a:extLst>
                    <a:ext uri="{9D8B030D-6E8A-4147-A177-3AD203B41FA5}">
                      <a16:colId xmlns:a16="http://schemas.microsoft.com/office/drawing/2014/main" val="830389470"/>
                    </a:ext>
                  </a:extLst>
                </a:gridCol>
              </a:tblGrid>
              <a:tr h="59841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114275"/>
                  </a:ext>
                </a:extLst>
              </a:tr>
              <a:tr h="131651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Находящиеся в обращении колесные транспортные средства (шасси) и компоненты транспортных средств (шасси)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 ТС 018/2011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ПРОДОЛЖЕНИЕ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-газоразрядные источники света;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-звуковые сигнальные приборы;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-спидометры, датчики и комбинации приборов, включающие спидометры;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-устройства ограничения скорости;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-технические средства контроля соблюдения водителями режимов движения, труда и отдыха (тахографы);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-системы тревожной сигнализации, противоугонные и охранные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уствойства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ТС;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опозновательные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знаки;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-предупреждающие треугольники (знаки аварийной остановки);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-жгуты проводов;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-высоковольтные провода системы зажигания;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-указатели и датчики аварийных состояний;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-турбокомпрессоры;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-детали цилиндропоршневой группы и газораспределительного механизма, коленчатые валы, вкладыши подшипников и шатуны;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-система впрыска топлива;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-воздухоочистители для двигателей внутреннего сгорания и их сменные элементы;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-фильтры очистки;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-топливные насосы;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-теплообменники и термостаты;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-насосы жидкостных систем охлаждения;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-сцепления и их части;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-карданные передачи, приводные валы, шарниры неравных и равных угловых скоростей;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748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5596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>
            <a:extLst>
              <a:ext uri="{FF2B5EF4-FFF2-40B4-BE49-F238E27FC236}">
                <a16:creationId xmlns:a16="http://schemas.microsoft.com/office/drawing/2014/main" id="{A7E0DE59-5586-4063-8928-AB408B0806B8}"/>
              </a:ext>
            </a:extLst>
          </p:cNvPr>
          <p:cNvSpPr/>
          <p:nvPr/>
        </p:nvSpPr>
        <p:spPr>
          <a:xfrm>
            <a:off x="-1143151" y="-3085643"/>
            <a:ext cx="13058314" cy="13058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1565718-D2C5-42A9-8D5F-5E896D1CBBB2}"/>
              </a:ext>
            </a:extLst>
          </p:cNvPr>
          <p:cNvGrpSpPr/>
          <p:nvPr/>
        </p:nvGrpSpPr>
        <p:grpSpPr>
          <a:xfrm>
            <a:off x="235239" y="70692"/>
            <a:ext cx="6559662" cy="896397"/>
            <a:chOff x="254093" y="447768"/>
            <a:chExt cx="6559662" cy="896397"/>
          </a:xfrm>
        </p:grpSpPr>
        <p:sp>
          <p:nvSpPr>
            <p:cNvPr id="2" name="TextBox 1"/>
            <p:cNvSpPr txBox="1"/>
            <p:nvPr/>
          </p:nvSpPr>
          <p:spPr>
            <a:xfrm>
              <a:off x="254093" y="447768"/>
              <a:ext cx="65596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  <a:latin typeface="Impact" panose="020B0806030902050204" pitchFamily="34" charset="0"/>
                </a:rPr>
                <a:t>Рынок без надзора</a:t>
              </a:r>
              <a:endParaRPr lang="ru-RU" sz="320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4093" y="944055"/>
              <a:ext cx="6559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Пока нет информации по объёмам рынка и фальсификату</a:t>
              </a:r>
            </a:p>
          </p:txBody>
        </p:sp>
      </p:grp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F2F35AD-92F1-4729-BC3D-D33A240F5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565559"/>
              </p:ext>
            </p:extLst>
          </p:nvPr>
        </p:nvGraphicFramePr>
        <p:xfrm>
          <a:off x="301227" y="1008112"/>
          <a:ext cx="11076926" cy="5078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8480">
                  <a:extLst>
                    <a:ext uri="{9D8B030D-6E8A-4147-A177-3AD203B41FA5}">
                      <a16:colId xmlns:a16="http://schemas.microsoft.com/office/drawing/2014/main" val="3114108759"/>
                    </a:ext>
                  </a:extLst>
                </a:gridCol>
                <a:gridCol w="1357460">
                  <a:extLst>
                    <a:ext uri="{9D8B030D-6E8A-4147-A177-3AD203B41FA5}">
                      <a16:colId xmlns:a16="http://schemas.microsoft.com/office/drawing/2014/main" val="507416033"/>
                    </a:ext>
                  </a:extLst>
                </a:gridCol>
                <a:gridCol w="5410986">
                  <a:extLst>
                    <a:ext uri="{9D8B030D-6E8A-4147-A177-3AD203B41FA5}">
                      <a16:colId xmlns:a16="http://schemas.microsoft.com/office/drawing/2014/main" val="830389470"/>
                    </a:ext>
                  </a:extLst>
                </a:gridCol>
              </a:tblGrid>
              <a:tr h="59841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114275"/>
                  </a:ext>
                </a:extLst>
              </a:tr>
              <a:tr h="131651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Находящиеся в обращении колесные транспортные средства (шасси) и компоненты транспортных средств (шасси)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 ТС 018/2011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ПРОДОЛЖЕНИЕ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-мосты ведущие с дифференциалом в сборе и полуоси;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-упругие элементы подвески;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-демпфирующие элементы подвески;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-детали направляющего аппарата подвески;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котпаки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 для системы зажигания для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двиготелей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принудительным зажиганием;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-свечи зажигания и искровые свечи накаливания;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-генераторы электрические;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-стартеры, приводы и реле стартеров;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-коммутационная, защитная и установочная аппаратура цепей электроснабжения, пуска, зажигания;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-декоративные детали кузова и бампера, решетки радиатора;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-ручки, дверные петли. кнопки открывания дверей;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-замки дверей;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-детали защитные резиновые и резинометаллические;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-уплотнители, муфты, ступицы полуоси и пр.;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отопители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охладители и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отопители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-охладители;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домкра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цепи, ремни;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-шлемы защитные для водителей м пассажиров мотоциклов и мопедов;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-материалы для отделки салона и сидений ТС;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-антенны наружные, аппаратура спутниковой навигации;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-устройства для уменьшения разбрызгивания из-под колес;</a:t>
                      </a:r>
                    </a:p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-шипы противоскольжения.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748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0866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>
            <a:extLst>
              <a:ext uri="{FF2B5EF4-FFF2-40B4-BE49-F238E27FC236}">
                <a16:creationId xmlns:a16="http://schemas.microsoft.com/office/drawing/2014/main" id="{A7E0DE59-5586-4063-8928-AB408B0806B8}"/>
              </a:ext>
            </a:extLst>
          </p:cNvPr>
          <p:cNvSpPr/>
          <p:nvPr/>
        </p:nvSpPr>
        <p:spPr>
          <a:xfrm>
            <a:off x="-1143151" y="-3085643"/>
            <a:ext cx="13058314" cy="13058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1565718-D2C5-42A9-8D5F-5E896D1CBBB2}"/>
              </a:ext>
            </a:extLst>
          </p:cNvPr>
          <p:cNvGrpSpPr/>
          <p:nvPr/>
        </p:nvGrpSpPr>
        <p:grpSpPr>
          <a:xfrm>
            <a:off x="235239" y="70692"/>
            <a:ext cx="6559662" cy="896397"/>
            <a:chOff x="254093" y="447768"/>
            <a:chExt cx="6559662" cy="896397"/>
          </a:xfrm>
        </p:grpSpPr>
        <p:sp>
          <p:nvSpPr>
            <p:cNvPr id="2" name="TextBox 1"/>
            <p:cNvSpPr txBox="1"/>
            <p:nvPr/>
          </p:nvSpPr>
          <p:spPr>
            <a:xfrm>
              <a:off x="254093" y="447768"/>
              <a:ext cx="65596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  <a:latin typeface="Impact" panose="020B0806030902050204" pitchFamily="34" charset="0"/>
                </a:rPr>
                <a:t>Рынок без надзора</a:t>
              </a:r>
              <a:endParaRPr lang="ru-RU" sz="320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4093" y="944055"/>
              <a:ext cx="6559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Пока нет информации по объёмам рынка и фальсификату</a:t>
              </a:r>
            </a:p>
          </p:txBody>
        </p:sp>
      </p:grp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F2F35AD-92F1-4729-BC3D-D33A240F5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817069"/>
              </p:ext>
            </p:extLst>
          </p:nvPr>
        </p:nvGraphicFramePr>
        <p:xfrm>
          <a:off x="301227" y="1008112"/>
          <a:ext cx="11076926" cy="5383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8480">
                  <a:extLst>
                    <a:ext uri="{9D8B030D-6E8A-4147-A177-3AD203B41FA5}">
                      <a16:colId xmlns:a16="http://schemas.microsoft.com/office/drawing/2014/main" val="3114108759"/>
                    </a:ext>
                  </a:extLst>
                </a:gridCol>
                <a:gridCol w="1357460">
                  <a:extLst>
                    <a:ext uri="{9D8B030D-6E8A-4147-A177-3AD203B41FA5}">
                      <a16:colId xmlns:a16="http://schemas.microsoft.com/office/drawing/2014/main" val="507416033"/>
                    </a:ext>
                  </a:extLst>
                </a:gridCol>
                <a:gridCol w="5410986">
                  <a:extLst>
                    <a:ext uri="{9D8B030D-6E8A-4147-A177-3AD203B41FA5}">
                      <a16:colId xmlns:a16="http://schemas.microsoft.com/office/drawing/2014/main" val="830389470"/>
                    </a:ext>
                  </a:extLst>
                </a:gridCol>
              </a:tblGrid>
              <a:tr h="59841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114275"/>
                  </a:ext>
                </a:extLst>
              </a:tr>
              <a:tr h="131651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средства, способные создавать электромагнитные помехи и (или) качество функционирования которых зависит от воздействия внешних электромагнитных помех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 ТС 020/2011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средства, способные создавать электромагнитные помехи и(или) качество функционирования которых зависит от воздействия внешних электромагнитных помех: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-электрические аппараты и приборы бытового назначения: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---для приготовления и хранения пищи и механизации кухонных работ;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---для обработки (стирки, глажки, сушки, чистки белья. обуви и одежды);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---для чистки и уборки помещений;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---для поддержания и регулировки микроклимата в помещениях;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---санитарно-гигиенические;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---для ухода за волосами, ногтями и кожей;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---для обогрева тела;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вибромассажные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---игровое, спортивное и тренажерное оборудование;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---аудио- и видеоаппаратура, приемники теле- и радиовещания;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---швейные и вязальные;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---блоки питания, зарядные устройства, стабилизаторы напряжения;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---для садово-огородного хозяйства;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---электронасосы для питьевой воды, водоснабжения, водяного отопления сточных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врд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(индивидуальные дома);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---оборудование световое;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---выключатели автоматические с электронным управлением;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---устройства защитного отключения с электронным управлением;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---оборудование дуговой сварки;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-персональные электронные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вычислитеотные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машины (персональные компьютеры);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-технические средства, подключаемые к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персональнымэлектронным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вычислительным машинам;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-инструмент электрифицированный (машины ручные и переносные электрические);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-инструменты электромузыкальные.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748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25156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>
            <a:extLst>
              <a:ext uri="{FF2B5EF4-FFF2-40B4-BE49-F238E27FC236}">
                <a16:creationId xmlns:a16="http://schemas.microsoft.com/office/drawing/2014/main" id="{A7E0DE59-5586-4063-8928-AB408B0806B8}"/>
              </a:ext>
            </a:extLst>
          </p:cNvPr>
          <p:cNvSpPr/>
          <p:nvPr/>
        </p:nvSpPr>
        <p:spPr>
          <a:xfrm>
            <a:off x="-1143151" y="-3085643"/>
            <a:ext cx="13058314" cy="13058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1565718-D2C5-42A9-8D5F-5E896D1CBBB2}"/>
              </a:ext>
            </a:extLst>
          </p:cNvPr>
          <p:cNvGrpSpPr/>
          <p:nvPr/>
        </p:nvGrpSpPr>
        <p:grpSpPr>
          <a:xfrm>
            <a:off x="235239" y="70692"/>
            <a:ext cx="6559662" cy="896397"/>
            <a:chOff x="254093" y="447768"/>
            <a:chExt cx="6559662" cy="896397"/>
          </a:xfrm>
        </p:grpSpPr>
        <p:sp>
          <p:nvSpPr>
            <p:cNvPr id="2" name="TextBox 1"/>
            <p:cNvSpPr txBox="1"/>
            <p:nvPr/>
          </p:nvSpPr>
          <p:spPr>
            <a:xfrm>
              <a:off x="254093" y="447768"/>
              <a:ext cx="65596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  <a:latin typeface="Impact" panose="020B0806030902050204" pitchFamily="34" charset="0"/>
                </a:rPr>
                <a:t>Рынок без надзора</a:t>
              </a:r>
              <a:endParaRPr lang="ru-RU" sz="320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4093" y="944055"/>
              <a:ext cx="6559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Пока нет информации по объёмам рынка и фальсификату</a:t>
              </a:r>
            </a:p>
          </p:txBody>
        </p:sp>
      </p:grp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F2F35AD-92F1-4729-BC3D-D33A240F5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656077"/>
              </p:ext>
            </p:extLst>
          </p:nvPr>
        </p:nvGraphicFramePr>
        <p:xfrm>
          <a:off x="301227" y="1008112"/>
          <a:ext cx="11076926" cy="5383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8480">
                  <a:extLst>
                    <a:ext uri="{9D8B030D-6E8A-4147-A177-3AD203B41FA5}">
                      <a16:colId xmlns:a16="http://schemas.microsoft.com/office/drawing/2014/main" val="3114108759"/>
                    </a:ext>
                  </a:extLst>
                </a:gridCol>
                <a:gridCol w="1357460">
                  <a:extLst>
                    <a:ext uri="{9D8B030D-6E8A-4147-A177-3AD203B41FA5}">
                      <a16:colId xmlns:a16="http://schemas.microsoft.com/office/drawing/2014/main" val="507416033"/>
                    </a:ext>
                  </a:extLst>
                </a:gridCol>
                <a:gridCol w="5410986">
                  <a:extLst>
                    <a:ext uri="{9D8B030D-6E8A-4147-A177-3AD203B41FA5}">
                      <a16:colId xmlns:a16="http://schemas.microsoft.com/office/drawing/2014/main" val="830389470"/>
                    </a:ext>
                  </a:extLst>
                </a:gridCol>
              </a:tblGrid>
              <a:tr h="59841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114275"/>
                  </a:ext>
                </a:extLst>
              </a:tr>
              <a:tr h="1316511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средства, способные создавать электромагнитные помехи и (или) качество функционирования которых зависит от воздействия внешних электромагнитных помех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 ТС 020/2011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средства, способные создавать электромагнитные помехи и(или) качество функционирования которых зависит от воздействия внешних электромагнитных помех: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-электрические аппараты и приборы бытового назначения: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---для приготовления и хранения пищи и механизации кухонных работ;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---для обработки (стирки, глажки, сушки, чистки белья. обуви и одежды);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---для чистки и уборки помещений;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---для поддержания и регулировки микроклимата в помещениях;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---санитарно-гигиенические;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---для ухода за волосами, ногтями и кожей;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---для обогрева тела;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вибромассажные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---игровое, спортивное и тренажерное оборудование;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---аудио- и видеоаппаратура, приемники теле- и радиовещания;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---швейные и вязальные;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---блоки питания, зарядные устройства, стабилизаторы напряжения;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---для садово-огородного хозяйства;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---электронасосы для питьевой воды, водоснабжения, водяного отопления сточных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врд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(индивидуальные дома);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---оборудование световое;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---выключатели автоматические с электронным управлением;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---устройства защитного отключения с электронным управлением;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---оборудование дуговой сварки;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-персональные электронные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вычислитеотные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машины (персональные компьютеры);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-технические средства, подключаемые к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персональнымэлектронным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вычислительным машинам;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-инструмент электрифицированный (машины ручные и переносные электрические);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-инструменты электромузыкальные.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748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725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927" y="-76199"/>
            <a:ext cx="7048076" cy="7105990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E135A9F6-E776-4049-8FE4-6ECA2A09AE7B}"/>
              </a:ext>
            </a:extLst>
          </p:cNvPr>
          <p:cNvSpPr/>
          <p:nvPr/>
        </p:nvSpPr>
        <p:spPr>
          <a:xfrm>
            <a:off x="-6493329" y="-2985630"/>
            <a:ext cx="13058314" cy="13058314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779218" y="834103"/>
            <a:ext cx="51553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Цели работы АПТС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BF385A82-8A22-46F4-B77B-286B83C5EBDA}"/>
              </a:ext>
            </a:extLst>
          </p:cNvPr>
          <p:cNvGrpSpPr/>
          <p:nvPr/>
        </p:nvGrpSpPr>
        <p:grpSpPr>
          <a:xfrm>
            <a:off x="495439" y="3640765"/>
            <a:ext cx="4686373" cy="1554208"/>
            <a:chOff x="131075" y="3902549"/>
            <a:chExt cx="4686373" cy="1554208"/>
          </a:xfrm>
        </p:grpSpPr>
        <p:sp>
          <p:nvSpPr>
            <p:cNvPr id="43" name="Прямоугольник 42"/>
            <p:cNvSpPr/>
            <p:nvPr/>
          </p:nvSpPr>
          <p:spPr>
            <a:xfrm>
              <a:off x="599452" y="3902549"/>
              <a:ext cx="4217996" cy="15542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снижение степени реального износа трубопроводных систем РФ и ЕАЭС с помощью применения современных высокоэффективных материалов и технологий.</a:t>
              </a:r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0C1926D1-774E-4E72-A270-65F0FB66932A}"/>
                </a:ext>
              </a:extLst>
            </p:cNvPr>
            <p:cNvSpPr/>
            <p:nvPr/>
          </p:nvSpPr>
          <p:spPr>
            <a:xfrm>
              <a:off x="131075" y="4543891"/>
              <a:ext cx="283779" cy="283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495439" y="2018303"/>
            <a:ext cx="5017965" cy="961482"/>
            <a:chOff x="334571" y="2018303"/>
            <a:chExt cx="5017965" cy="961482"/>
          </a:xfrm>
        </p:grpSpPr>
        <p:sp>
          <p:nvSpPr>
            <p:cNvPr id="2" name="Прямоугольник 1">
              <a:extLst>
                <a:ext uri="{FF2B5EF4-FFF2-40B4-BE49-F238E27FC236}">
                  <a16:creationId xmlns:a16="http://schemas.microsoft.com/office/drawing/2014/main" id="{3AD42920-43C0-4E11-8556-574AAD2CBC1D}"/>
                </a:ext>
              </a:extLst>
            </p:cNvPr>
            <p:cNvSpPr/>
            <p:nvPr/>
          </p:nvSpPr>
          <p:spPr>
            <a:xfrm>
              <a:off x="744923" y="2018303"/>
              <a:ext cx="4607613" cy="961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ru-RU" dirty="0">
                  <a:solidFill>
                    <a:schemeClr val="bg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рост обеспечения населения РФ и ЕАЭС качественными и безопасными коммунальными услугами; </a:t>
              </a:r>
            </a:p>
          </p:txBody>
        </p:sp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0C1926D1-774E-4E72-A270-65F0FB66932A}"/>
                </a:ext>
              </a:extLst>
            </p:cNvPr>
            <p:cNvSpPr/>
            <p:nvPr/>
          </p:nvSpPr>
          <p:spPr>
            <a:xfrm>
              <a:off x="334571" y="2345554"/>
              <a:ext cx="283779" cy="28377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6859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>
            <a:extLst>
              <a:ext uri="{FF2B5EF4-FFF2-40B4-BE49-F238E27FC236}">
                <a16:creationId xmlns:a16="http://schemas.microsoft.com/office/drawing/2014/main" id="{A7E0DE59-5586-4063-8928-AB408B0806B8}"/>
              </a:ext>
            </a:extLst>
          </p:cNvPr>
          <p:cNvSpPr/>
          <p:nvPr/>
        </p:nvSpPr>
        <p:spPr>
          <a:xfrm>
            <a:off x="-1143151" y="-3085643"/>
            <a:ext cx="13058314" cy="13058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91565718-D2C5-42A9-8D5F-5E896D1CBBB2}"/>
              </a:ext>
            </a:extLst>
          </p:cNvPr>
          <p:cNvGrpSpPr/>
          <p:nvPr/>
        </p:nvGrpSpPr>
        <p:grpSpPr>
          <a:xfrm>
            <a:off x="235239" y="70692"/>
            <a:ext cx="6559662" cy="896397"/>
            <a:chOff x="254093" y="447768"/>
            <a:chExt cx="6559662" cy="896397"/>
          </a:xfrm>
        </p:grpSpPr>
        <p:sp>
          <p:nvSpPr>
            <p:cNvPr id="2" name="TextBox 1"/>
            <p:cNvSpPr txBox="1"/>
            <p:nvPr/>
          </p:nvSpPr>
          <p:spPr>
            <a:xfrm>
              <a:off x="254093" y="447768"/>
              <a:ext cx="65596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3200" dirty="0">
                  <a:solidFill>
                    <a:srgbClr val="0070C0"/>
                  </a:solidFill>
                  <a:latin typeface="Impact" panose="020B0806030902050204" pitchFamily="34" charset="0"/>
                </a:rPr>
                <a:t>Рынок без надзора</a:t>
              </a:r>
              <a:endParaRPr lang="ru-RU" sz="3200" dirty="0">
                <a:solidFill>
                  <a:srgbClr val="FF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54093" y="944055"/>
              <a:ext cx="655966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Пока нет информации по объёмам рынка и фальсификату</a:t>
              </a:r>
            </a:p>
          </p:txBody>
        </p:sp>
      </p:grp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8F2F35AD-92F1-4729-BC3D-D33A240F55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482142"/>
              </p:ext>
            </p:extLst>
          </p:nvPr>
        </p:nvGraphicFramePr>
        <p:xfrm>
          <a:off x="301227" y="1008112"/>
          <a:ext cx="11076926" cy="26253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8480">
                  <a:extLst>
                    <a:ext uri="{9D8B030D-6E8A-4147-A177-3AD203B41FA5}">
                      <a16:colId xmlns:a16="http://schemas.microsoft.com/office/drawing/2014/main" val="3114108759"/>
                    </a:ext>
                  </a:extLst>
                </a:gridCol>
                <a:gridCol w="1357460">
                  <a:extLst>
                    <a:ext uri="{9D8B030D-6E8A-4147-A177-3AD203B41FA5}">
                      <a16:colId xmlns:a16="http://schemas.microsoft.com/office/drawing/2014/main" val="507416033"/>
                    </a:ext>
                  </a:extLst>
                </a:gridCol>
                <a:gridCol w="5410986">
                  <a:extLst>
                    <a:ext uri="{9D8B030D-6E8A-4147-A177-3AD203B41FA5}">
                      <a16:colId xmlns:a16="http://schemas.microsoft.com/office/drawing/2014/main" val="830389470"/>
                    </a:ext>
                  </a:extLst>
                </a:gridCol>
              </a:tblGrid>
              <a:tr h="598414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Продукция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Перечень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114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Сжиженные углеводородные </a:t>
                      </a:r>
                      <a:r>
                        <a:rPr lang="ru-RU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газы</a:t>
                      </a: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для использования их в качестве топлива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 ЕАЭС 036/2016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Сжиженные углеводородные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газы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предназначенные для коммунально-бытового и производственного потребления  в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качесиве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топлива, а также для использования в качестве моторного топлива для автомобильного транспорта (сжиженные углеводородные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газы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СУГ должен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соотвествовать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требованиям.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74846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ПП № 982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болты закладные с гайками, стеклопластики, рукава оплёточные, горно-шахтное оборудование, приборы неразрушающего контроля качества материалов, рукава напорные резинотканевые (прокладочные), рукава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маслобензостойкие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нефтяные и буровые, генераторы переменного тока мощностью от 0,5 до 100 кВт включительно, трансформаторы силовые (однофазные мощностью свыше 4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А), трехфазные мощностью 6,3 </a:t>
                      </a:r>
                      <a:r>
                        <a:rPr lang="ru-RU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 и выше), комплексные трансформаторные подстанции.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84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9099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AE494C5C-B9F0-4E21-952B-CCADDBDE79D0}"/>
              </a:ext>
            </a:extLst>
          </p:cNvPr>
          <p:cNvSpPr/>
          <p:nvPr/>
        </p:nvSpPr>
        <p:spPr>
          <a:xfrm>
            <a:off x="-866314" y="-3157832"/>
            <a:ext cx="13058314" cy="13058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существует более 2000 (!) добровольных систем </a:t>
            </a:r>
          </a:p>
          <a:p>
            <a:pPr algn="ctr"/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/>
        </p:nvSpPr>
        <p:spPr>
          <a:xfrm>
            <a:off x="245060" y="106467"/>
            <a:ext cx="11701880" cy="678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>
                <a:solidFill>
                  <a:srgbClr val="0070C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Контрольно-надзорные полномочия </a:t>
            </a:r>
            <a:r>
              <a:rPr lang="ru-RU" sz="3600" b="1" dirty="0" err="1">
                <a:solidFill>
                  <a:srgbClr val="0070C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Росстандарта</a:t>
            </a:r>
            <a:r>
              <a:rPr lang="ru-RU" sz="3600" b="1" dirty="0">
                <a:solidFill>
                  <a:srgbClr val="0070C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3600" b="1" dirty="0">
              <a:solidFill>
                <a:srgbClr val="FF000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5060" y="4288592"/>
            <a:ext cx="9718431" cy="3853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821962"/>
            <a:ext cx="11297653" cy="2708434"/>
          </a:xfrm>
          <a:prstGeom prst="rect">
            <a:avLst/>
          </a:prstGeom>
          <a:ln w="254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Бизнес-сообщество, а также Общественный совет при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Росстандарте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поддержали сокращение контрольно-надзорных полномочий государства в указанной выше сфере. Обращения и аналитические материалы в Росстандарт,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Минпромторг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России, Аппарат Правительства 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 направили следующие ассоциации:  </a:t>
            </a:r>
          </a:p>
          <a:p>
            <a:pPr marL="457200" indent="-457200" algn="just">
              <a:buAutoNum type="arabicParenR"/>
            </a:pPr>
            <a:r>
              <a:rPr 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РСПП;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АПТС;  3)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Союзцемент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4) Ассоциация Электрокабель;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Честная Позиция 6) АПРО; 7)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Росспецмаш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 также ОС при  Росстандарте</a:t>
            </a:r>
          </a:p>
          <a:p>
            <a:pPr algn="just"/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до настоящего времени не изменилась. Официального</a:t>
            </a:r>
          </a:p>
          <a:p>
            <a:pPr algn="just"/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разъяснения по вопросу не получено.</a:t>
            </a:r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9408695" y="1436764"/>
          <a:ext cx="2322093" cy="3285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4" imgW="5667124" imgH="8019903" progId="AcroExch.Document.DC">
                  <p:embed/>
                </p:oleObj>
              </mc:Choice>
              <mc:Fallback>
                <p:oleObj name="Acrobat Document" r:id="rId4" imgW="5667124" imgH="8019903" progId="AcroExch.Document.DC">
                  <p:embed/>
                  <p:pic>
                    <p:nvPicPr>
                      <p:cNvPr id="6" name="Объект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08695" y="1436764"/>
                        <a:ext cx="2322093" cy="32857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8311140" y="2006337"/>
          <a:ext cx="2445296" cy="34601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6" imgW="5667124" imgH="8019903" progId="AcroExch.Document.DC">
                  <p:embed/>
                </p:oleObj>
              </mc:Choice>
              <mc:Fallback>
                <p:oleObj name="Acrobat Document" r:id="rId6" imgW="5667124" imgH="8019903" progId="AcroExch.Document.DC">
                  <p:embed/>
                  <p:pic>
                    <p:nvPicPr>
                      <p:cNvPr id="4" name="Объект 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311140" y="2006337"/>
                        <a:ext cx="2445296" cy="346011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7591021" y="2615139"/>
          <a:ext cx="2369790" cy="33532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8" imgW="5667124" imgH="8019903" progId="AcroExch.Document.DC">
                  <p:embed/>
                </p:oleObj>
              </mc:Choice>
              <mc:Fallback>
                <p:oleObj name="Acrobat Document" r:id="rId8" imgW="5667124" imgH="8019903" progId="AcroExch.Document.DC">
                  <p:embed/>
                  <p:pic>
                    <p:nvPicPr>
                      <p:cNvPr id="7" name="Объект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591021" y="2615139"/>
                        <a:ext cx="2369790" cy="33532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6795396" y="3186963"/>
          <a:ext cx="2312509" cy="3272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0" imgW="5667124" imgH="8019903" progId="AcroExch.Document.DC">
                  <p:embed/>
                </p:oleObj>
              </mc:Choice>
              <mc:Fallback>
                <p:oleObj name="Acrobat Document" r:id="rId10" imgW="5667124" imgH="8019903" progId="AcroExch.Document.DC">
                  <p:embed/>
                  <p:pic>
                    <p:nvPicPr>
                      <p:cNvPr id="11" name="Объект 10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795396" y="3186963"/>
                        <a:ext cx="2312509" cy="32722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881645" y="3843507"/>
          <a:ext cx="2293899" cy="324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2" imgW="5667124" imgH="8019903" progId="AcroExch.Document.DC">
                  <p:embed/>
                </p:oleObj>
              </mc:Choice>
              <mc:Fallback>
                <p:oleObj name="Acrobat Document" r:id="rId12" imgW="5667124" imgH="8019903" progId="AcroExch.Document.DC">
                  <p:embed/>
                  <p:pic>
                    <p:nvPicPr>
                      <p:cNvPr id="12" name="Объект 1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81645" y="3843507"/>
                        <a:ext cx="2293899" cy="32458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3719558" y="3848773"/>
          <a:ext cx="2290178" cy="3240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4" imgW="5667124" imgH="8019903" progId="AcroExch.Document.DC">
                  <p:embed/>
                </p:oleObj>
              </mc:Choice>
              <mc:Fallback>
                <p:oleObj name="Acrobat Document" r:id="rId14" imgW="5667124" imgH="8019903" progId="AcroExch.Document.DC">
                  <p:embed/>
                  <p:pic>
                    <p:nvPicPr>
                      <p:cNvPr id="13" name="Объект 12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719558" y="3848773"/>
                        <a:ext cx="2290178" cy="32406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1965725" y="3720103"/>
          <a:ext cx="2280013" cy="3226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16" imgW="5667124" imgH="8019903" progId="AcroExch.Document.DC">
                  <p:embed/>
                </p:oleObj>
              </mc:Choice>
              <mc:Fallback>
                <p:oleObj name="Acrobat Document" r:id="rId16" imgW="5667124" imgH="8019903" progId="AcroExch.Document.DC">
                  <p:embed/>
                  <p:pic>
                    <p:nvPicPr>
                      <p:cNvPr id="15" name="Объект 14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965725" y="3720103"/>
                        <a:ext cx="2280013" cy="3226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7597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Овал 20">
            <a:extLst>
              <a:ext uri="{FF2B5EF4-FFF2-40B4-BE49-F238E27FC236}">
                <a16:creationId xmlns:a16="http://schemas.microsoft.com/office/drawing/2014/main" id="{A7E0DE59-5586-4063-8928-AB408B0806B8}"/>
              </a:ext>
            </a:extLst>
          </p:cNvPr>
          <p:cNvSpPr/>
          <p:nvPr/>
        </p:nvSpPr>
        <p:spPr>
          <a:xfrm>
            <a:off x="-1101553" y="-3338871"/>
            <a:ext cx="13058314" cy="13058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35239" y="306362"/>
            <a:ext cx="65596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0070C0"/>
                </a:solidFill>
                <a:latin typeface="Impact" panose="020B0806030902050204" pitchFamily="34" charset="0"/>
              </a:rPr>
              <a:t>Как решить проблему</a:t>
            </a:r>
            <a:endParaRPr lang="ru-RU" sz="32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431030F-F7AC-4A0C-9154-56F362F884B5}"/>
              </a:ext>
            </a:extLst>
          </p:cNvPr>
          <p:cNvSpPr/>
          <p:nvPr/>
        </p:nvSpPr>
        <p:spPr>
          <a:xfrm>
            <a:off x="235239" y="1218279"/>
            <a:ext cx="48740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АПТС планирует работать по 3 направлениям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21397499-0970-4A32-95B1-AE81CDBB742A}"/>
              </a:ext>
            </a:extLst>
          </p:cNvPr>
          <p:cNvSpPr/>
          <p:nvPr/>
        </p:nvSpPr>
        <p:spPr>
          <a:xfrm>
            <a:off x="3185831" y="2336084"/>
            <a:ext cx="49791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Общественное расследование через Общественную палату РФ </a:t>
            </a:r>
            <a:endParaRPr lang="ru-RU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B92EE7A-C088-4287-B6F6-8CDEA6DA2FDB}"/>
              </a:ext>
            </a:extLst>
          </p:cNvPr>
          <p:cNvSpPr/>
          <p:nvPr/>
        </p:nvSpPr>
        <p:spPr>
          <a:xfrm>
            <a:off x="3185830" y="3265273"/>
            <a:ext cx="4979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Обращение в правоохранительные органы на действие/бездействие органов власти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D99773E-E761-44A4-BFD7-C27558175B03}"/>
              </a:ext>
            </a:extLst>
          </p:cNvPr>
          <p:cNvSpPr/>
          <p:nvPr/>
        </p:nvSpPr>
        <p:spPr>
          <a:xfrm>
            <a:off x="3108395" y="4221802"/>
            <a:ext cx="46384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Популяризация проблемы отсутствия надзора и ответственности за продукцию не соответствующую обязательным требованиям ТР гражданам РФ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FDE16F-D74D-41F6-B878-DBC2B2EE18FD}"/>
              </a:ext>
            </a:extLst>
          </p:cNvPr>
          <p:cNvSpPr txBox="1"/>
          <p:nvPr/>
        </p:nvSpPr>
        <p:spPr>
          <a:xfrm>
            <a:off x="2369766" y="2336084"/>
            <a:ext cx="750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latin typeface="Impact" panose="020B0806030902050204" pitchFamily="34" charset="0"/>
              </a:rPr>
              <a:t>1</a:t>
            </a:r>
            <a:endParaRPr lang="ru-RU" sz="4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2AC86C-CCEF-4CBD-A196-03E59649B597}"/>
              </a:ext>
            </a:extLst>
          </p:cNvPr>
          <p:cNvSpPr txBox="1"/>
          <p:nvPr/>
        </p:nvSpPr>
        <p:spPr>
          <a:xfrm>
            <a:off x="2435755" y="3190286"/>
            <a:ext cx="750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latin typeface="Impact" panose="020B0806030902050204" pitchFamily="34" charset="0"/>
              </a:rPr>
              <a:t>2</a:t>
            </a:r>
            <a:endParaRPr lang="ru-RU" sz="4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8333C2-0D96-4C32-9F8A-C5492F1A738B}"/>
              </a:ext>
            </a:extLst>
          </p:cNvPr>
          <p:cNvSpPr txBox="1"/>
          <p:nvPr/>
        </p:nvSpPr>
        <p:spPr>
          <a:xfrm>
            <a:off x="2435755" y="4134974"/>
            <a:ext cx="7500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0070C0"/>
                </a:solidFill>
                <a:latin typeface="Impact" panose="020B0806030902050204" pitchFamily="34" charset="0"/>
              </a:rPr>
              <a:t>3</a:t>
            </a:r>
            <a:endParaRPr lang="ru-RU" sz="4000" dirty="0">
              <a:solidFill>
                <a:srgbClr val="FF000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099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590029" y="3110252"/>
            <a:ext cx="10182887" cy="6027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dirty="0">
                <a:solidFill>
                  <a:srgbClr val="0076C4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Доверяй, но проверяй!</a:t>
            </a:r>
          </a:p>
        </p:txBody>
      </p:sp>
      <p:sp>
        <p:nvSpPr>
          <p:cNvPr id="9" name="Объект 3"/>
          <p:cNvSpPr txBox="1">
            <a:spLocks/>
          </p:cNvSpPr>
          <p:nvPr/>
        </p:nvSpPr>
        <p:spPr>
          <a:xfrm>
            <a:off x="528149" y="4746255"/>
            <a:ext cx="6361141" cy="392937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Ткаченко Владислав Сергеевич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590028" y="5419544"/>
            <a:ext cx="7215365" cy="1043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Генеральный директор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АПТС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Председатель КНОСП</a:t>
            </a:r>
          </a:p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Зам. председателя общественного совета Росстандарта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9" y="510804"/>
            <a:ext cx="3160450" cy="718767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8343629" y="4605313"/>
            <a:ext cx="3245787" cy="2103539"/>
            <a:chOff x="6759431" y="4071913"/>
            <a:chExt cx="3245787" cy="2103539"/>
          </a:xfrm>
        </p:grpSpPr>
        <p:sp>
          <p:nvSpPr>
            <p:cNvPr id="13" name="TextBox 12"/>
            <p:cNvSpPr txBox="1"/>
            <p:nvPr/>
          </p:nvSpPr>
          <p:spPr>
            <a:xfrm>
              <a:off x="7503575" y="4605792"/>
              <a:ext cx="250164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spc="48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8 (999)599-98-</a:t>
              </a:r>
              <a:r>
                <a:rPr lang="en-US" sz="2400" b="1" spc="48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02</a:t>
              </a:r>
              <a:endParaRPr lang="ru-RU" sz="2400" b="1" spc="48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r>
                <a:rPr lang="ru-RU" sz="2400" b="1" spc="48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8(499)399-299</a:t>
              </a:r>
              <a:r>
                <a:rPr lang="en-US" sz="2400" b="1" spc="48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-</a:t>
              </a:r>
              <a:r>
                <a:rPr lang="ru-RU" sz="2400" b="1" spc="48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1</a:t>
              </a:r>
            </a:p>
            <a:p>
              <a:r>
                <a:rPr lang="en-US" sz="2400" b="1" spc="48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info@knosp.ru</a:t>
              </a:r>
              <a:endParaRPr lang="ru-RU" sz="2400" b="1" spc="48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  <a:p>
              <a:r>
                <a:rPr lang="en-US" sz="2400" b="1" spc="48" dirty="0"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info@rapts.ru</a:t>
              </a:r>
            </a:p>
          </p:txBody>
        </p:sp>
        <p:sp>
          <p:nvSpPr>
            <p:cNvPr id="15" name="Объект 3"/>
            <p:cNvSpPr txBox="1">
              <a:spLocks/>
            </p:cNvSpPr>
            <p:nvPr/>
          </p:nvSpPr>
          <p:spPr>
            <a:xfrm>
              <a:off x="7503575" y="4071913"/>
              <a:ext cx="2213812" cy="409351"/>
            </a:xfrm>
            <a:prstGeom prst="rect">
              <a:avLst/>
            </a:prstGeom>
          </p:spPr>
          <p:txBody>
            <a:bodyPr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ru-RU" sz="3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Контакты</a:t>
              </a: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88243" y="4762448"/>
              <a:ext cx="511041" cy="511041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9431" y="5465322"/>
              <a:ext cx="511041" cy="511041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582" y="369138"/>
            <a:ext cx="2033383" cy="1034529"/>
          </a:xfrm>
          <a:prstGeom prst="rect">
            <a:avLst/>
          </a:prstGeom>
        </p:spPr>
      </p:pic>
      <p:cxnSp>
        <p:nvCxnSpPr>
          <p:cNvPr id="12" name="Прямая соединительная линия 11"/>
          <p:cNvCxnSpPr/>
          <p:nvPr/>
        </p:nvCxnSpPr>
        <p:spPr>
          <a:xfrm>
            <a:off x="6660871" y="365837"/>
            <a:ext cx="0" cy="1061437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710" y="0"/>
            <a:ext cx="2173100" cy="1563524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3872240" y="365837"/>
            <a:ext cx="0" cy="1061437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541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>
            <a:extLst>
              <a:ext uri="{FF2B5EF4-FFF2-40B4-BE49-F238E27FC236}">
                <a16:creationId xmlns:a16="http://schemas.microsoft.com/office/drawing/2014/main" id="{E135A9F6-E776-4049-8FE4-6ECA2A09AE7B}"/>
              </a:ext>
            </a:extLst>
          </p:cNvPr>
          <p:cNvSpPr/>
          <p:nvPr/>
        </p:nvSpPr>
        <p:spPr>
          <a:xfrm>
            <a:off x="-8348178" y="-2985630"/>
            <a:ext cx="13058314" cy="13058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существует более 2000 (!) добровольных систем </a:t>
            </a:r>
          </a:p>
          <a:p>
            <a:pPr algn="ctr"/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A0ABD0C-FF61-42EE-9C8A-3C01F218B92A}"/>
              </a:ext>
            </a:extLst>
          </p:cNvPr>
          <p:cNvSpPr/>
          <p:nvPr/>
        </p:nvSpPr>
        <p:spPr>
          <a:xfrm>
            <a:off x="4909756" y="178484"/>
            <a:ext cx="50849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Механизмы достижения целей</a:t>
            </a:r>
            <a:endParaRPr lang="ru-RU" sz="28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16F17B7-0127-4ADD-895B-41842B080CD8}"/>
              </a:ext>
            </a:extLst>
          </p:cNvPr>
          <p:cNvSpPr/>
          <p:nvPr/>
        </p:nvSpPr>
        <p:spPr>
          <a:xfrm>
            <a:off x="5412830" y="788069"/>
            <a:ext cx="642283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Популяризация и освещение на государственном уровне и в СМИ отраслевых проблем и решений;</a:t>
            </a:r>
          </a:p>
          <a:p>
            <a:pPr lvl="0"/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Разработка, актуализация и внедрение нормативно–технических документов разного уровня: ТР, ГОСТ, СП, СТО АПТС и т.д.;</a:t>
            </a:r>
          </a:p>
          <a:p>
            <a:pPr lvl="0"/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поправок в законодательные и подзаконные нормативно–правовые акты;</a:t>
            </a:r>
          </a:p>
          <a:p>
            <a:pPr lvl="0"/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анализ статистических данных, актуализация форм учета;</a:t>
            </a:r>
          </a:p>
          <a:p>
            <a:pPr lvl="0"/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Общественный контроль за деятельностью органов власти и участников рынка;</a:t>
            </a:r>
          </a:p>
          <a:p>
            <a:pPr lvl="0"/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закупочных процедур, отбор образцов для проведения испытаний у заказчиков, контрольные закупки в DIY–сетях;</a:t>
            </a:r>
          </a:p>
          <a:p>
            <a:pPr lvl="0"/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деятельности органов по сертификации и испытательных лабораторий;</a:t>
            </a:r>
          </a:p>
          <a:p>
            <a:pPr lvl="0"/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Публикация результатов работы АПТС в виде реестров;</a:t>
            </a:r>
          </a:p>
          <a:p>
            <a:pPr lvl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и просвещение;</a:t>
            </a:r>
          </a:p>
          <a:p>
            <a:pPr lvl="0"/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цифровых инструментов.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55A2E3F-565E-49C0-80BE-C6FD06DBA925}"/>
              </a:ext>
            </a:extLst>
          </p:cNvPr>
          <p:cNvSpPr/>
          <p:nvPr/>
        </p:nvSpPr>
        <p:spPr>
          <a:xfrm>
            <a:off x="4988144" y="958632"/>
            <a:ext cx="283779" cy="2837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F00D7980-E562-4EE5-B9F6-3265A9315D94}"/>
              </a:ext>
            </a:extLst>
          </p:cNvPr>
          <p:cNvSpPr/>
          <p:nvPr/>
        </p:nvSpPr>
        <p:spPr>
          <a:xfrm>
            <a:off x="4988145" y="1664561"/>
            <a:ext cx="283779" cy="2837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B79567B5-D08A-44FC-B1D3-7C8640164958}"/>
              </a:ext>
            </a:extLst>
          </p:cNvPr>
          <p:cNvSpPr/>
          <p:nvPr/>
        </p:nvSpPr>
        <p:spPr>
          <a:xfrm>
            <a:off x="5004182" y="2304624"/>
            <a:ext cx="283779" cy="2837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13939" y="-224996"/>
            <a:ext cx="12645030" cy="7112830"/>
          </a:xfrm>
          <a:custGeom>
            <a:avLst/>
            <a:gdLst>
              <a:gd name="connsiteX0" fmla="*/ 788421 w 12645030"/>
              <a:gd name="connsiteY0" fmla="*/ 0 h 7112830"/>
              <a:gd name="connsiteX1" fmla="*/ 11443325 w 12645030"/>
              <a:gd name="connsiteY1" fmla="*/ 0 h 7112830"/>
              <a:gd name="connsiteX2" fmla="*/ 11529953 w 12645030"/>
              <a:gd name="connsiteY2" fmla="*/ 121819 h 7112830"/>
              <a:gd name="connsiteX3" fmla="*/ 12645030 w 12645030"/>
              <a:gd name="connsiteY3" fmla="*/ 3772333 h 7112830"/>
              <a:gd name="connsiteX4" fmla="*/ 11856996 w 12645030"/>
              <a:gd name="connsiteY4" fmla="*/ 6884517 h 7112830"/>
              <a:gd name="connsiteX5" fmla="*/ 11725719 w 12645030"/>
              <a:gd name="connsiteY5" fmla="*/ 7112830 h 7112830"/>
              <a:gd name="connsiteX6" fmla="*/ 506028 w 12645030"/>
              <a:gd name="connsiteY6" fmla="*/ 7112830 h 7112830"/>
              <a:gd name="connsiteX7" fmla="*/ 374751 w 12645030"/>
              <a:gd name="connsiteY7" fmla="*/ 6884517 h 7112830"/>
              <a:gd name="connsiteX8" fmla="*/ 99810 w 12645030"/>
              <a:gd name="connsiteY8" fmla="*/ 6313776 h 7112830"/>
              <a:gd name="connsiteX9" fmla="*/ 0 w 12645030"/>
              <a:gd name="connsiteY9" fmla="*/ 6060635 h 7112830"/>
              <a:gd name="connsiteX10" fmla="*/ 0 w 12645030"/>
              <a:gd name="connsiteY10" fmla="*/ 1484032 h 7112830"/>
              <a:gd name="connsiteX11" fmla="*/ 99810 w 12645030"/>
              <a:gd name="connsiteY11" fmla="*/ 1230891 h 7112830"/>
              <a:gd name="connsiteX12" fmla="*/ 701794 w 12645030"/>
              <a:gd name="connsiteY12" fmla="*/ 121819 h 7112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645030" h="7112830">
                <a:moveTo>
                  <a:pt x="788421" y="0"/>
                </a:moveTo>
                <a:lnTo>
                  <a:pt x="11443325" y="0"/>
                </a:lnTo>
                <a:lnTo>
                  <a:pt x="11529953" y="121819"/>
                </a:lnTo>
                <a:cubicBezTo>
                  <a:pt x="12233955" y="1163879"/>
                  <a:pt x="12645030" y="2420100"/>
                  <a:pt x="12645030" y="3772333"/>
                </a:cubicBezTo>
                <a:cubicBezTo>
                  <a:pt x="12645030" y="4899194"/>
                  <a:pt x="12359561" y="5959380"/>
                  <a:pt x="11856996" y="6884517"/>
                </a:cubicBezTo>
                <a:lnTo>
                  <a:pt x="11725719" y="7112830"/>
                </a:lnTo>
                <a:lnTo>
                  <a:pt x="506028" y="7112830"/>
                </a:lnTo>
                <a:lnTo>
                  <a:pt x="374751" y="6884517"/>
                </a:lnTo>
                <a:cubicBezTo>
                  <a:pt x="274237" y="6699490"/>
                  <a:pt x="182408" y="6509060"/>
                  <a:pt x="99810" y="6313776"/>
                </a:cubicBezTo>
                <a:lnTo>
                  <a:pt x="0" y="6060635"/>
                </a:lnTo>
                <a:lnTo>
                  <a:pt x="0" y="1484032"/>
                </a:lnTo>
                <a:lnTo>
                  <a:pt x="99810" y="1230891"/>
                </a:lnTo>
                <a:cubicBezTo>
                  <a:pt x="265007" y="840322"/>
                  <a:pt x="467127" y="469173"/>
                  <a:pt x="701794" y="121819"/>
                </a:cubicBezTo>
                <a:close/>
              </a:path>
            </a:pathLst>
          </a:custGeom>
        </p:spPr>
      </p:pic>
      <p:sp>
        <p:nvSpPr>
          <p:cNvPr id="20" name="Овал 19">
            <a:extLst>
              <a:ext uri="{FF2B5EF4-FFF2-40B4-BE49-F238E27FC236}">
                <a16:creationId xmlns:a16="http://schemas.microsoft.com/office/drawing/2014/main" id="{B79567B5-D08A-44FC-B1D3-7C8640164958}"/>
              </a:ext>
            </a:extLst>
          </p:cNvPr>
          <p:cNvSpPr/>
          <p:nvPr/>
        </p:nvSpPr>
        <p:spPr>
          <a:xfrm>
            <a:off x="4999156" y="2994026"/>
            <a:ext cx="283779" cy="2837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F6ED1FB-979F-439F-B1A0-FB97C48691ED}"/>
              </a:ext>
            </a:extLst>
          </p:cNvPr>
          <p:cNvSpPr/>
          <p:nvPr/>
        </p:nvSpPr>
        <p:spPr>
          <a:xfrm>
            <a:off x="4998597" y="3643108"/>
            <a:ext cx="283779" cy="2837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3138C72B-5BF5-458F-A9DF-BE8471FD96CA}"/>
              </a:ext>
            </a:extLst>
          </p:cNvPr>
          <p:cNvSpPr/>
          <p:nvPr/>
        </p:nvSpPr>
        <p:spPr>
          <a:xfrm>
            <a:off x="4988146" y="4372830"/>
            <a:ext cx="283779" cy="2837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A04CB477-3E43-4D4F-BB08-2BE31E703A0A}"/>
              </a:ext>
            </a:extLst>
          </p:cNvPr>
          <p:cNvSpPr/>
          <p:nvPr/>
        </p:nvSpPr>
        <p:spPr>
          <a:xfrm>
            <a:off x="4994173" y="5090669"/>
            <a:ext cx="283779" cy="2837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4958658E-1D02-4789-A763-D76A0E51247E}"/>
              </a:ext>
            </a:extLst>
          </p:cNvPr>
          <p:cNvSpPr/>
          <p:nvPr/>
        </p:nvSpPr>
        <p:spPr>
          <a:xfrm>
            <a:off x="4998598" y="5820391"/>
            <a:ext cx="283779" cy="2837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FB26BF06-70C6-426B-9BCF-D5A633086305}"/>
              </a:ext>
            </a:extLst>
          </p:cNvPr>
          <p:cNvSpPr/>
          <p:nvPr/>
        </p:nvSpPr>
        <p:spPr>
          <a:xfrm>
            <a:off x="4991159" y="6384456"/>
            <a:ext cx="283779" cy="283779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18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-1143151" y="-3085643"/>
            <a:ext cx="13058314" cy="13058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АПТС – участник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Международного форума 019»</a:t>
            </a:r>
          </a:p>
        </p:txBody>
      </p:sp>
      <p:sp>
        <p:nvSpPr>
          <p:cNvPr id="23" name="Номер слайда 3"/>
          <p:cNvSpPr>
            <a:spLocks noGrp="1"/>
          </p:cNvSpPr>
          <p:nvPr/>
        </p:nvSpPr>
        <p:spPr bwMode="auto">
          <a:xfrm>
            <a:off x="1709930" y="6561377"/>
            <a:ext cx="593748" cy="3109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GB" sz="1000" b="1" dirty="0">
              <a:solidFill>
                <a:schemeClr val="bg1"/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73544" y="2778258"/>
            <a:ext cx="205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Водоснабжение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8067620" y="2014919"/>
            <a:ext cx="3575303" cy="2565169"/>
            <a:chOff x="2006804" y="550535"/>
            <a:chExt cx="4347531" cy="2959048"/>
          </a:xfrm>
        </p:grpSpPr>
        <p:graphicFrame>
          <p:nvGraphicFramePr>
            <p:cNvPr id="29" name="Диаграмма 28"/>
            <p:cNvGraphicFramePr/>
            <p:nvPr/>
          </p:nvGraphicFramePr>
          <p:xfrm>
            <a:off x="2006804" y="550535"/>
            <a:ext cx="4347531" cy="29384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4012337" y="2163816"/>
              <a:ext cx="1707946" cy="291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Канализация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107347" y="2821782"/>
              <a:ext cx="1612936" cy="291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Водоснабжение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380555" y="3181408"/>
              <a:ext cx="1848017" cy="319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254 097,16км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300767" y="2493282"/>
              <a:ext cx="2146301" cy="319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184 308,95км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807596" y="2458304"/>
              <a:ext cx="2146300" cy="291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Всего: 398 505,84км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861788" y="3190051"/>
              <a:ext cx="2492547" cy="319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Всего: 584 131,4 км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059288" y="1462349"/>
              <a:ext cx="2400938" cy="291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1200" b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Теплоснабжение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231416" y="1840134"/>
              <a:ext cx="2146301" cy="319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51 550,11км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586019" y="1832751"/>
              <a:ext cx="2134264" cy="2917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Всего:</a:t>
              </a:r>
              <a:r>
                <a:rPr lang="en-US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167 370,48 км</a:t>
              </a: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384483" y="339293"/>
            <a:ext cx="105645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Износ трубопроводных систем*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CF41C43-75AF-491B-8834-846032C2F002}"/>
              </a:ext>
            </a:extLst>
          </p:cNvPr>
          <p:cNvSpPr/>
          <p:nvPr/>
        </p:nvSpPr>
        <p:spPr>
          <a:xfrm>
            <a:off x="384483" y="6257097"/>
            <a:ext cx="23816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*данные Росстата за 2021 год,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теплоснабжению – за 2020 год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304026D4-A454-4898-8926-DD62FA81EDA3}"/>
              </a:ext>
            </a:extLst>
          </p:cNvPr>
          <p:cNvGraphicFramePr>
            <a:graphicFrameLocks noGrp="1"/>
          </p:cNvGraphicFramePr>
          <p:nvPr/>
        </p:nvGraphicFramePr>
        <p:xfrm>
          <a:off x="384485" y="1087915"/>
          <a:ext cx="7735388" cy="47121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9995">
                  <a:extLst>
                    <a:ext uri="{9D8B030D-6E8A-4147-A177-3AD203B41FA5}">
                      <a16:colId xmlns:a16="http://schemas.microsoft.com/office/drawing/2014/main" val="2563294889"/>
                    </a:ext>
                  </a:extLst>
                </a:gridCol>
                <a:gridCol w="1316736">
                  <a:extLst>
                    <a:ext uri="{9D8B030D-6E8A-4147-A177-3AD203B41FA5}">
                      <a16:colId xmlns:a16="http://schemas.microsoft.com/office/drawing/2014/main" val="1020112945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3302900517"/>
                    </a:ext>
                  </a:extLst>
                </a:gridCol>
                <a:gridCol w="1188514">
                  <a:extLst>
                    <a:ext uri="{9D8B030D-6E8A-4147-A177-3AD203B41FA5}">
                      <a16:colId xmlns:a16="http://schemas.microsoft.com/office/drawing/2014/main" val="1558466907"/>
                    </a:ext>
                  </a:extLst>
                </a:gridCol>
                <a:gridCol w="1375334">
                  <a:extLst>
                    <a:ext uri="{9D8B030D-6E8A-4147-A177-3AD203B41FA5}">
                      <a16:colId xmlns:a16="http://schemas.microsoft.com/office/drawing/2014/main" val="2315064455"/>
                    </a:ext>
                  </a:extLst>
                </a:gridCol>
                <a:gridCol w="1304065">
                  <a:extLst>
                    <a:ext uri="{9D8B030D-6E8A-4147-A177-3AD203B41FA5}">
                      <a16:colId xmlns:a16="http://schemas.microsoft.com/office/drawing/2014/main" val="1395884238"/>
                    </a:ext>
                  </a:extLst>
                </a:gridCol>
              </a:tblGrid>
              <a:tr h="544979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Сети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44" marR="88144" marT="44072" marB="4407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Ежегодная замена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общего протяжения сетей с 2005 года по 2021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гг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(по 2020 в теплоснабжении)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44" marR="88144" marT="44072" marB="4407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Увеличение доли сетей, требующих замены 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(Росстат) с 2005 по 2021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гг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2020 в теплоснабжении)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44" marR="88144" marT="44072" marB="4407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Однако, реальный износ может быть таким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8144" marR="88144" marT="44072" marB="44072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2379284"/>
                  </a:ext>
                </a:extLst>
              </a:tr>
              <a:tr h="12548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темпы старения сетей за 1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" marR="6305" marT="63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темпы старения с 2005 по 2021 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гг</a:t>
                      </a:r>
                      <a:endParaRPr lang="ru-RU" sz="12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(по 2020 в теплоснабжении)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" marR="6305" marT="63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износ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2021 год</a:t>
                      </a:r>
                    </a:p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(на 2020 в теплоснабжении)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" marR="6305" marT="63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7018786"/>
                  </a:ext>
                </a:extLst>
              </a:tr>
              <a:tr h="114299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водоснабжение 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" marR="6305" marT="63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1,1% до 1,6% </a:t>
                      </a:r>
                    </a:p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среднем 1,3%)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" marR="6305" marT="63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34,5% в 2005 до 43,45% в 2021</a:t>
                      </a:r>
                    </a:p>
                    <a:p>
                      <a:pPr algn="l" fontAlgn="ctr"/>
                      <a:r>
                        <a:rPr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(+8,95%)</a:t>
                      </a:r>
                    </a:p>
                  </a:txBody>
                  <a:tcPr marL="6305" marR="6305" marT="63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3%–1,3% = 1,7%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" marR="6305" marT="63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1,7%*16 лет = </a:t>
                      </a:r>
                    </a:p>
                    <a:p>
                      <a:pPr algn="l" fontAlgn="ctr"/>
                      <a:r>
                        <a:rPr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27,2% </a:t>
                      </a:r>
                    </a:p>
                  </a:txBody>
                  <a:tcPr marL="6305" marR="6305" marT="63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34,5+27,2 = </a:t>
                      </a:r>
                      <a:r>
                        <a:rPr lang="ru-RU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61,7%</a:t>
                      </a:r>
                    </a:p>
                  </a:txBody>
                  <a:tcPr marL="6305" marR="6305" marT="63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3608872"/>
                  </a:ext>
                </a:extLst>
              </a:tr>
              <a:tr h="9551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канализация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" marR="6305" marT="63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0,40%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" marR="6305" marT="63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29,3 % в 2005 до 46,25% в 2021 </a:t>
                      </a:r>
                      <a:r>
                        <a:rPr lang="ru-RU" sz="1600" b="1" u="none" strike="noStrike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(+16,95%)</a:t>
                      </a:r>
                      <a:endParaRPr lang="ru-RU" sz="1200" b="1" i="0" u="none" strike="noStrike" dirty="0">
                        <a:solidFill>
                          <a:srgbClr val="0070C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" marR="6305" marT="63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3%–0,4%=2,6%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" marR="6305" marT="63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2,6 *16 лет = </a:t>
                      </a:r>
                    </a:p>
                    <a:p>
                      <a:pPr algn="l" fontAlgn="ctr"/>
                      <a:r>
                        <a:rPr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41,6%</a:t>
                      </a:r>
                    </a:p>
                  </a:txBody>
                  <a:tcPr marL="6305" marR="6305" marT="63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29,3+41,6 = </a:t>
                      </a:r>
                      <a:r>
                        <a:rPr lang="ru-RU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70,9%</a:t>
                      </a:r>
                    </a:p>
                  </a:txBody>
                  <a:tcPr marL="6305" marR="6305" marT="63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563855"/>
                  </a:ext>
                </a:extLst>
              </a:tr>
              <a:tr h="8141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теплоснабжение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" marR="6305" marT="63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2,50%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" marR="6305" marT="63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25,2 % в 2005 до 30,8% в 2020</a:t>
                      </a:r>
                    </a:p>
                    <a:p>
                      <a:pPr marL="0" algn="l" defTabSz="914400" rtl="0" eaLnBrk="1" fontAlgn="ctr" latinLnBrk="0" hangingPunct="1"/>
                      <a:r>
                        <a:rPr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(+5,6%)</a:t>
                      </a:r>
                    </a:p>
                  </a:txBody>
                  <a:tcPr marL="6305" marR="6305" marT="63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4%–2,5% = 1,5%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" marR="6305" marT="63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1,5%*15 лет = </a:t>
                      </a:r>
                    </a:p>
                    <a:p>
                      <a:pPr algn="l" fontAlgn="ctr"/>
                      <a:r>
                        <a:rPr lang="ru-RU" sz="1600" b="1" u="none" strike="noStrike" kern="1200" dirty="0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22,5% </a:t>
                      </a:r>
                    </a:p>
                  </a:txBody>
                  <a:tcPr marL="6305" marR="6305" marT="63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25+22,5 = </a:t>
                      </a:r>
                    </a:p>
                    <a:p>
                      <a:pPr algn="l" fontAlgn="ctr"/>
                      <a:r>
                        <a:rPr lang="ru-RU" sz="1600" b="1" u="none" strike="noStrike" kern="1200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47,5%</a:t>
                      </a:r>
                    </a:p>
                  </a:txBody>
                  <a:tcPr marL="6305" marR="6305" marT="630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746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3311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-1153724" y="-3128299"/>
            <a:ext cx="13058314" cy="13058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АПТС – участник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VII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Международного форума «2019»</a:t>
            </a:r>
          </a:p>
        </p:txBody>
      </p:sp>
      <p:sp>
        <p:nvSpPr>
          <p:cNvPr id="23" name="Номер слайда 3"/>
          <p:cNvSpPr>
            <a:spLocks noGrp="1"/>
          </p:cNvSpPr>
          <p:nvPr/>
        </p:nvSpPr>
        <p:spPr bwMode="auto">
          <a:xfrm>
            <a:off x="1709930" y="6561377"/>
            <a:ext cx="593748" cy="31091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GB" sz="1000" b="1" dirty="0">
              <a:solidFill>
                <a:schemeClr val="bg1"/>
              </a:solidFill>
              <a:latin typeface="Cambria" panose="02040503050406030204" pitchFamily="18" charset="0"/>
              <a:cs typeface="Arial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55875" y="2162606"/>
            <a:ext cx="182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Канализация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873544" y="2778258"/>
            <a:ext cx="2051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Водоснабжение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84483" y="339293"/>
            <a:ext cx="105645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0070C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Реальные темпы замены трубопроводных систем</a:t>
            </a:r>
          </a:p>
          <a:p>
            <a:r>
              <a:rPr lang="ru-RU" sz="2000" dirty="0">
                <a:solidFill>
                  <a:srgbClr val="4F4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наблюдается</a:t>
            </a:r>
            <a:r>
              <a:rPr lang="ru-RU" sz="2000" dirty="0">
                <a:solidFill>
                  <a:srgbClr val="0070C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4F4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устойчивая тенденция к увеличению объема аварийного фонда сетей</a:t>
            </a:r>
          </a:p>
          <a:p>
            <a:endParaRPr lang="ru-RU" sz="2600" dirty="0">
              <a:solidFill>
                <a:srgbClr val="0070C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36348" y="5359790"/>
            <a:ext cx="2476500" cy="800219"/>
          </a:xfrm>
          <a:prstGeom prst="rect">
            <a:avLst/>
          </a:prstGeom>
          <a:noFill/>
          <a:ln w="19050">
            <a:solidFill>
              <a:srgbClr val="1188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 замены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70C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4%</a:t>
            </a:r>
            <a:r>
              <a:rPr lang="ru-RU" sz="2800" b="1" dirty="0">
                <a:solidFill>
                  <a:srgbClr val="0070C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год</a:t>
            </a:r>
          </a:p>
        </p:txBody>
      </p:sp>
      <p:graphicFrame>
        <p:nvGraphicFramePr>
          <p:cNvPr id="25" name="Диаграмма 24">
            <a:extLst>
              <a:ext uri="{FF2B5EF4-FFF2-40B4-BE49-F238E27FC236}">
                <a16:creationId xmlns:a16="http://schemas.microsoft.com/office/drawing/2014/main" id="{5C33A51D-6BC5-4058-ACC4-48BBF0963EB5}"/>
              </a:ext>
            </a:extLst>
          </p:cNvPr>
          <p:cNvGraphicFramePr>
            <a:graphicFrameLocks/>
          </p:cNvGraphicFramePr>
          <p:nvPr/>
        </p:nvGraphicFramePr>
        <p:xfrm>
          <a:off x="457200" y="1785951"/>
          <a:ext cx="9057388" cy="3830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2F7ED795-BD0B-4861-AC62-D5DB35643846}"/>
              </a:ext>
            </a:extLst>
          </p:cNvPr>
          <p:cNvSpPr txBox="1"/>
          <p:nvPr/>
        </p:nvSpPr>
        <p:spPr>
          <a:xfrm>
            <a:off x="457200" y="6383663"/>
            <a:ext cx="23442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 по данным Росстата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47E6CC-03DE-814B-7690-19A43689C996}"/>
              </a:ext>
            </a:extLst>
          </p:cNvPr>
          <p:cNvSpPr txBox="1"/>
          <p:nvPr/>
        </p:nvSpPr>
        <p:spPr>
          <a:xfrm>
            <a:off x="8803028" y="2770438"/>
            <a:ext cx="1823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Канализация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FA64B3-7729-750C-3A6B-D8B304AAEA7C}"/>
              </a:ext>
            </a:extLst>
          </p:cNvPr>
          <p:cNvSpPr txBox="1"/>
          <p:nvPr/>
        </p:nvSpPr>
        <p:spPr>
          <a:xfrm>
            <a:off x="8614941" y="2098164"/>
            <a:ext cx="2057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Cambria" panose="02040503050406030204" pitchFamily="18" charset="0"/>
              </a:rPr>
              <a:t>Теплоснабжение</a:t>
            </a:r>
          </a:p>
        </p:txBody>
      </p:sp>
    </p:spTree>
    <p:extLst>
      <p:ext uri="{BB962C8B-B14F-4D97-AF65-F5344CB8AC3E}">
        <p14:creationId xmlns:p14="http://schemas.microsoft.com/office/powerpoint/2010/main" val="2972732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>
            <a:extLst>
              <a:ext uri="{FF2B5EF4-FFF2-40B4-BE49-F238E27FC236}">
                <a16:creationId xmlns:a16="http://schemas.microsoft.com/office/drawing/2014/main" id="{1D729990-3E79-4444-B041-F69A743FA65F}"/>
              </a:ext>
            </a:extLst>
          </p:cNvPr>
          <p:cNvSpPr/>
          <p:nvPr/>
        </p:nvSpPr>
        <p:spPr>
          <a:xfrm>
            <a:off x="-1058759" y="-3290956"/>
            <a:ext cx="13058314" cy="13058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существует более 2000 (!) добровольных систем </a:t>
            </a:r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E84837-CFD3-43E5-9754-9A0DF9F8A2AE}"/>
              </a:ext>
            </a:extLst>
          </p:cNvPr>
          <p:cNvSpPr/>
          <p:nvPr/>
        </p:nvSpPr>
        <p:spPr>
          <a:xfrm>
            <a:off x="5794966" y="602452"/>
            <a:ext cx="552976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5 – 80%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доля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трубной продукции ненадлежащего качества по различным группам: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Находятся под действием технического регулирования: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трубы полимерные для сетей газоснабжения доля фальсификата: 3–5 %,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трубы полимерные для сетей водоснабжения: около 20–30%.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70C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С 01.09.2023 будут находиться под действием технического регулирования: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внутридомовые полимерные инженерные системы: отопление и водоотведение, кабельная канализация (телефония, освещение, силовые кабели);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ж/б трубы,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композиционные трубы,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ВЧШГ трубы.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70C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Более 50%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многим группам (кроме ВЧШГ).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id="{9EA5BB69-DCB8-44FB-9FD4-052010EE71EB}"/>
              </a:ext>
            </a:extLst>
          </p:cNvPr>
          <p:cNvSpPr txBox="1">
            <a:spLocks/>
          </p:cNvSpPr>
          <p:nvPr/>
        </p:nvSpPr>
        <p:spPr>
          <a:xfrm>
            <a:off x="287853" y="263228"/>
            <a:ext cx="9284560" cy="6784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600" dirty="0">
                <a:solidFill>
                  <a:srgbClr val="0070C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Противодействие фальсификату</a:t>
            </a:r>
            <a:endParaRPr lang="ru-RU" sz="2600" dirty="0">
              <a:solidFill>
                <a:srgbClr val="FF0000"/>
              </a:solidFill>
              <a:latin typeface="Impact" panose="020B080603090205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9B2B4FB-B13F-46F3-969C-3979216A494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19" t="15000" r="19843" b="10416"/>
          <a:stretch/>
        </p:blipFill>
        <p:spPr>
          <a:xfrm>
            <a:off x="287045" y="1730587"/>
            <a:ext cx="5400029" cy="3717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504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id="{AB62638A-1480-4A95-947A-22829884DD8B}"/>
              </a:ext>
            </a:extLst>
          </p:cNvPr>
          <p:cNvSpPr/>
          <p:nvPr/>
        </p:nvSpPr>
        <p:spPr>
          <a:xfrm>
            <a:off x="-1143151" y="-3085643"/>
            <a:ext cx="13058314" cy="1305831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 существует более 2000 (!) добровольных систем </a:t>
            </a:r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750" y="205507"/>
            <a:ext cx="9424276" cy="890577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76C4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Применение фальсификата – это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49" r="14512" b="29741"/>
          <a:stretch/>
        </p:blipFill>
        <p:spPr>
          <a:xfrm>
            <a:off x="4273581" y="1143752"/>
            <a:ext cx="2645564" cy="1666143"/>
          </a:xfr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144" y="1162857"/>
            <a:ext cx="2412461" cy="162793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9DF676-7F86-4C17-9717-910E23B47B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93" y="1167393"/>
            <a:ext cx="2507395" cy="1567122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59101455-6E60-4864-AE5E-F8E74D06B432}"/>
              </a:ext>
            </a:extLst>
          </p:cNvPr>
          <p:cNvSpPr/>
          <p:nvPr/>
        </p:nvSpPr>
        <p:spPr>
          <a:xfrm>
            <a:off x="127000" y="2931547"/>
            <a:ext cx="31661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при монтаже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F1CEE786-7AF8-46CC-B094-02C075CB6AA4}"/>
              </a:ext>
            </a:extLst>
          </p:cNvPr>
          <p:cNvSpPr/>
          <p:nvPr/>
        </p:nvSpPr>
        <p:spPr>
          <a:xfrm>
            <a:off x="3978803" y="2931547"/>
            <a:ext cx="3166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при эксплуатации (сплющивание)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C6F0F80-C347-4BB9-B594-7F936E9A8BC2}"/>
              </a:ext>
            </a:extLst>
          </p:cNvPr>
          <p:cNvSpPr/>
          <p:nvPr/>
        </p:nvSpPr>
        <p:spPr>
          <a:xfrm>
            <a:off x="7830607" y="2901304"/>
            <a:ext cx="30150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при эксплуатации (аварии)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C4A4B7B-2BFE-4759-A99F-A2637B3524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378" y="3858145"/>
            <a:ext cx="2741603" cy="1827436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F04896D-71AC-4D5C-9B4A-48EB225D3723}"/>
              </a:ext>
            </a:extLst>
          </p:cNvPr>
          <p:cNvSpPr/>
          <p:nvPr/>
        </p:nvSpPr>
        <p:spPr>
          <a:xfrm>
            <a:off x="1710090" y="5820146"/>
            <a:ext cx="3166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урожая из-за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поступления достаточного количества воды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85191E-F121-4176-9C7A-0055C349AD8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482" y="3812934"/>
            <a:ext cx="2812111" cy="1874741"/>
          </a:xfrm>
          <a:prstGeom prst="rect">
            <a:avLst/>
          </a:prstGeo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0F23A25-7A4C-4646-A695-76BD2D096B42}"/>
              </a:ext>
            </a:extLst>
          </p:cNvPr>
          <p:cNvSpPr/>
          <p:nvPr/>
        </p:nvSpPr>
        <p:spPr>
          <a:xfrm>
            <a:off x="5952435" y="5780246"/>
            <a:ext cx="31661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затраты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замену труб</a:t>
            </a:r>
          </a:p>
        </p:txBody>
      </p:sp>
    </p:spTree>
    <p:extLst>
      <p:ext uri="{BB962C8B-B14F-4D97-AF65-F5344CB8AC3E}">
        <p14:creationId xmlns:p14="http://schemas.microsoft.com/office/powerpoint/2010/main" val="846103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88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>
            <a:extLst>
              <a:ext uri="{FF2B5EF4-FFF2-40B4-BE49-F238E27FC236}">
                <a16:creationId xmlns:a16="http://schemas.microsoft.com/office/drawing/2014/main" id="{1D729990-3E79-4444-B041-F69A743FA65F}"/>
              </a:ext>
            </a:extLst>
          </p:cNvPr>
          <p:cNvSpPr/>
          <p:nvPr/>
        </p:nvSpPr>
        <p:spPr>
          <a:xfrm>
            <a:off x="-1152676" y="-3085643"/>
            <a:ext cx="13058314" cy="130583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https://rapts.ru/lab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25462" y="468732"/>
            <a:ext cx="605690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rgbClr val="0076C4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Реестр лабораторных испытаний 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143587" y="1459202"/>
            <a:ext cx="2179747" cy="86177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около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rgbClr val="0070C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320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производителей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143588" y="2488580"/>
            <a:ext cx="3343625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Проверили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rgbClr val="0070C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134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производителей в РФ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15133" y="416944"/>
            <a:ext cx="3343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3200" dirty="0">
                <a:solidFill>
                  <a:srgbClr val="0070C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2012 до 2021 год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143587" y="5022718"/>
            <a:ext cx="3343626" cy="147732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sz="3600" dirty="0">
                <a:solidFill>
                  <a:srgbClr val="0070C0"/>
                </a:solidFill>
                <a:latin typeface="Impact" panose="020B080603090205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46 %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проверенной продукции </a:t>
            </a:r>
          </a:p>
          <a:p>
            <a:pPr lvl="0">
              <a:spcAft>
                <a:spcPts val="0"/>
              </a:spcAft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 соответствует </a:t>
            </a:r>
          </a:p>
          <a:p>
            <a:pPr lvl="0">
              <a:spcAft>
                <a:spcPts val="0"/>
              </a:spcAft>
            </a:pPr>
            <a:r>
              <a:rPr lang="ru-RU" u="sng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требованиям ГОСТ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5366" y="1228408"/>
            <a:ext cx="7464618" cy="3143567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8143587" y="3579514"/>
            <a:ext cx="3094148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</a:t>
            </a:r>
            <a:r>
              <a:rPr lang="ru-RU" sz="3600" dirty="0">
                <a:solidFill>
                  <a:srgbClr val="0070C0"/>
                </a:solidFill>
                <a:latin typeface="Impact" panose="020B0806030902050204" pitchFamily="34" charset="0"/>
                <a:cs typeface="Times New Roman" panose="02020603050405020304" pitchFamily="18" charset="0"/>
              </a:rPr>
              <a:t>2293</a:t>
            </a:r>
            <a:endParaRPr lang="ru-RU" sz="3600" dirty="0">
              <a:latin typeface="Impact" panose="020B0806030902050204" pitchFamily="34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испытаний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336" y="4598664"/>
            <a:ext cx="2041833" cy="2041833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9E5CA20-1AE1-43E7-980E-73DC33FE6AE3}"/>
              </a:ext>
            </a:extLst>
          </p:cNvPr>
          <p:cNvSpPr/>
          <p:nvPr/>
        </p:nvSpPr>
        <p:spPr>
          <a:xfrm>
            <a:off x="3220772" y="5148491"/>
            <a:ext cx="23786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Отсканируйте для перехода к реестру</a:t>
            </a:r>
          </a:p>
        </p:txBody>
      </p:sp>
    </p:spTree>
    <p:extLst>
      <p:ext uri="{BB962C8B-B14F-4D97-AF65-F5344CB8AC3E}">
        <p14:creationId xmlns:p14="http://schemas.microsoft.com/office/powerpoint/2010/main" val="27300465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7824</TotalTime>
  <Words>4191</Words>
  <Application>Microsoft Office PowerPoint</Application>
  <PresentationFormat>Широкоэкранный</PresentationFormat>
  <Paragraphs>633</Paragraphs>
  <Slides>33</Slides>
  <Notes>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Calibri</vt:lpstr>
      <vt:lpstr>Calibri Light</vt:lpstr>
      <vt:lpstr>Cambria</vt:lpstr>
      <vt:lpstr>Impact</vt:lpstr>
      <vt:lpstr>Times New Roman</vt:lpstr>
      <vt:lpstr>Тема Office</vt:lpstr>
      <vt:lpstr>Acrobat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Применение фальсификата – это</vt:lpstr>
      <vt:lpstr>Презентация PowerPoint</vt:lpstr>
      <vt:lpstr>Презентация PowerPoint</vt:lpstr>
      <vt:lpstr>Презентация PowerPoint</vt:lpstr>
      <vt:lpstr>Реестр преступлений и наказаний</vt:lpstr>
      <vt:lpstr>Пример из Республики Дагестана, 2022 год</vt:lpstr>
      <vt:lpstr>Пример из Республики Дагестана, 2022 год</vt:lpstr>
      <vt:lpstr>Пример из Республики Дагестана, 2022 год</vt:lpstr>
      <vt:lpstr>Пример из Республики Дагестана,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Космынина Ирина Юрьевна</dc:creator>
  <cp:lastModifiedBy>Эксперт Труб</cp:lastModifiedBy>
  <cp:revision>609</cp:revision>
  <dcterms:created xsi:type="dcterms:W3CDTF">2018-11-27T12:26:15Z</dcterms:created>
  <dcterms:modified xsi:type="dcterms:W3CDTF">2022-12-12T14:25:05Z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2603159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