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718" r:id="rId2"/>
    <p:sldId id="719" r:id="rId3"/>
    <p:sldId id="720" r:id="rId4"/>
    <p:sldId id="721" r:id="rId5"/>
    <p:sldId id="722" r:id="rId6"/>
    <p:sldId id="723" r:id="rId7"/>
    <p:sldId id="725" r:id="rId8"/>
    <p:sldId id="724" r:id="rId9"/>
    <p:sldId id="72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08CDBCE-D775-4515-A85D-9A23164190C6}">
          <p14:sldIdLst>
            <p14:sldId id="718"/>
            <p14:sldId id="719"/>
            <p14:sldId id="720"/>
            <p14:sldId id="721"/>
            <p14:sldId id="722"/>
            <p14:sldId id="723"/>
            <p14:sldId id="725"/>
            <p14:sldId id="724"/>
            <p14:sldId id="72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3E95"/>
    <a:srgbClr val="051A3D"/>
    <a:srgbClr val="292A2B"/>
    <a:srgbClr val="ECECED"/>
    <a:srgbClr val="051C41"/>
    <a:srgbClr val="7F7F7F"/>
    <a:srgbClr val="03B0FF"/>
    <a:srgbClr val="00368E"/>
    <a:srgbClr val="E8E9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6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5AF0D-E4FC-410E-8E2F-2909CCCE80AF}" type="datetimeFigureOut">
              <a:rPr lang="ru-RU" smtClean="0"/>
              <a:pPr/>
              <a:t>04.07.2022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D36-E39F-4B37-8D22-2E6212AD7A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61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2CD36-E39F-4B37-8D22-2E6212AD7A4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80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8200" y="5081286"/>
            <a:ext cx="3200400" cy="28936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324618" y="5916511"/>
            <a:ext cx="1451659" cy="365125"/>
          </a:xfrm>
        </p:spPr>
        <p:txBody>
          <a:bodyPr/>
          <a:lstStyle>
            <a:lvl1pPr algn="r"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4ADC3476-6E7C-48E8-A68B-13B0EF3C801B}" type="datetimeFigureOut">
              <a:rPr lang="ru-RU" smtClean="0"/>
              <a:pPr/>
              <a:t>04.07.2022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16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87444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254906"/>
            <a:ext cx="11191756" cy="92597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62071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31428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648446"/>
            <a:ext cx="11191756" cy="53243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951902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82356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6157731"/>
            <a:ext cx="8252751" cy="563743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86102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958542"/>
            <a:ext cx="11191756" cy="2245488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29"/>
            <a:ext cx="10336194" cy="1898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476451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997843"/>
            <a:ext cx="11191756" cy="32061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30"/>
            <a:ext cx="10336194" cy="106487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085128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407534"/>
            <a:ext cx="11191756" cy="379649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585729"/>
            <a:ext cx="10336194" cy="53243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996426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102016"/>
            <a:ext cx="11191756" cy="310201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77550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704954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4896090"/>
            <a:ext cx="11191756" cy="13079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241911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831476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65134" y="1061537"/>
            <a:ext cx="5844251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054103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3518703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4363656" y="1061537"/>
            <a:ext cx="7545729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65382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124567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76709" y="1061537"/>
            <a:ext cx="583267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849448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3" y="2037144"/>
            <a:ext cx="5208607" cy="405114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5879939" y="1061537"/>
            <a:ext cx="602944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99325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144391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757116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047217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67113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959196"/>
            <a:ext cx="10139424" cy="10386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908913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199" y="2997842"/>
            <a:ext cx="4732283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87420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886937" y="1061537"/>
            <a:ext cx="5022448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83347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9750707" y="5017627"/>
            <a:ext cx="2158678" cy="86810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773380"/>
            <a:ext cx="10532963" cy="726753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63890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228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99128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71039" y="998497"/>
            <a:ext cx="1163834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78986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325729"/>
            <a:ext cx="11191756" cy="385515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1173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33043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4676171"/>
            <a:ext cx="11191756" cy="15047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2852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3476-6E7C-48E8-A68B-13B0EF3C801B}" type="datetimeFigureOut">
              <a:rPr lang="ru-RU" smtClean="0"/>
              <a:pPr/>
              <a:t>04.07.2022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15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999DB7-B7B5-4A3D-8774-A0F575FB7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34" y="3122401"/>
            <a:ext cx="7505700" cy="511597"/>
          </a:xfrm>
        </p:spPr>
        <p:txBody>
          <a:bodyPr>
            <a:noAutofit/>
          </a:bodyPr>
          <a:lstStyle/>
          <a:p>
            <a:r>
              <a:rPr lang="ru-RU" dirty="0"/>
              <a:t>О работе Минстроя России в сфере технического регулирования и</a:t>
            </a:r>
            <a:br>
              <a:rPr lang="ru-RU" dirty="0"/>
            </a:br>
            <a:r>
              <a:rPr lang="ru-RU" dirty="0"/>
              <a:t>совершенствования нормативной</a:t>
            </a:r>
            <a:br>
              <a:rPr lang="ru-RU" dirty="0"/>
            </a:br>
            <a:r>
              <a:rPr lang="ru-RU" dirty="0"/>
              <a:t>базы в строительстве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0A999DB7-B7B5-4A3D-8774-A0F575FB7193}"/>
              </a:ext>
            </a:extLst>
          </p:cNvPr>
          <p:cNvSpPr txBox="1">
            <a:spLocks/>
          </p:cNvSpPr>
          <p:nvPr/>
        </p:nvSpPr>
        <p:spPr>
          <a:xfrm>
            <a:off x="347134" y="5239067"/>
            <a:ext cx="7505700" cy="5115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r>
              <a:rPr lang="ru-RU" sz="2000" dirty="0"/>
              <a:t>Международный промышленный</a:t>
            </a:r>
          </a:p>
          <a:p>
            <a:r>
              <a:rPr lang="ru-RU" sz="2000" dirty="0"/>
              <a:t>форум ИННОПРОМ - 2022</a:t>
            </a:r>
          </a:p>
        </p:txBody>
      </p:sp>
    </p:spTree>
    <p:extLst>
      <p:ext uri="{BB962C8B-B14F-4D97-AF65-F5344CB8AC3E}">
        <p14:creationId xmlns:p14="http://schemas.microsoft.com/office/powerpoint/2010/main" xmlns="" val="69870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48" y="179894"/>
            <a:ext cx="11114302" cy="491402"/>
          </a:xfrm>
        </p:spPr>
        <p:txBody>
          <a:bodyPr>
            <a:normAutofit/>
          </a:bodyPr>
          <a:lstStyle/>
          <a:p>
            <a:r>
              <a:rPr lang="ru-RU" sz="2300" dirty="0"/>
              <a:t>РЕФОРМИРОВАНИЕ ТЕХНИЧЕСКОГО РЕГУЛИРОВАНИЯ</a:t>
            </a:r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xmlns="" id="{FCB804A9-CCAB-3F49-8508-36C15892E472}"/>
              </a:ext>
            </a:extLst>
          </p:cNvPr>
          <p:cNvSpPr/>
          <p:nvPr/>
        </p:nvSpPr>
        <p:spPr>
          <a:xfrm>
            <a:off x="315698" y="1526741"/>
            <a:ext cx="11645274" cy="665946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9E484694-4BB2-7F42-B149-89D92E53CB7C}"/>
              </a:ext>
            </a:extLst>
          </p:cNvPr>
          <p:cNvGrpSpPr/>
          <p:nvPr/>
        </p:nvGrpSpPr>
        <p:grpSpPr>
          <a:xfrm>
            <a:off x="274320" y="491739"/>
            <a:ext cx="11645274" cy="1107996"/>
            <a:chOff x="0" y="1063848"/>
            <a:chExt cx="11645274" cy="1107996"/>
          </a:xfrm>
        </p:grpSpPr>
        <p:sp>
          <p:nvSpPr>
            <p:cNvPr id="14" name="Прямоугольник 1">
              <a:extLst>
                <a:ext uri="{FF2B5EF4-FFF2-40B4-BE49-F238E27FC236}">
                  <a16:creationId xmlns:a16="http://schemas.microsoft.com/office/drawing/2014/main" xmlns="" id="{19ABCC4F-9038-5D4A-BA43-BEC8AF35B579}"/>
                </a:ext>
              </a:extLst>
            </p:cNvPr>
            <p:cNvSpPr/>
            <p:nvPr/>
          </p:nvSpPr>
          <p:spPr>
            <a:xfrm>
              <a:off x="0" y="1274240"/>
              <a:ext cx="11645274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7487A8A1-A307-E547-A8C2-8C83C9D5E9D8}"/>
                </a:ext>
              </a:extLst>
            </p:cNvPr>
            <p:cNvSpPr txBox="1"/>
            <p:nvPr/>
          </p:nvSpPr>
          <p:spPr>
            <a:xfrm>
              <a:off x="10768093" y="1063848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3FFF628-B39C-D348-87DA-BD38D621BCD4}"/>
              </a:ext>
            </a:extLst>
          </p:cNvPr>
          <p:cNvSpPr txBox="1"/>
          <p:nvPr/>
        </p:nvSpPr>
        <p:spPr>
          <a:xfrm>
            <a:off x="11082889" y="1330028"/>
            <a:ext cx="47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7" name="Рисунок 26" descr="Тенденция к понижению">
            <a:extLst>
              <a:ext uri="{FF2B5EF4-FFF2-40B4-BE49-F238E27FC236}">
                <a16:creationId xmlns:a16="http://schemas.microsoft.com/office/drawing/2014/main" xmlns="" id="{16BF6061-5AFC-AA4D-80F7-C0C854F2F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5698" y="745451"/>
            <a:ext cx="584577" cy="584577"/>
          </a:xfrm>
          <a:prstGeom prst="rect">
            <a:avLst/>
          </a:prstGeom>
        </p:spPr>
      </p:pic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3ACB0B86-06F8-D046-8B6D-DF6162648776}"/>
              </a:ext>
            </a:extLst>
          </p:cNvPr>
          <p:cNvSpPr/>
          <p:nvPr/>
        </p:nvSpPr>
        <p:spPr>
          <a:xfrm>
            <a:off x="1042749" y="790345"/>
            <a:ext cx="9602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Сформирована Концепция реформирования технического регулирования в строительстве, предусматривающая переход </a:t>
            </a:r>
            <a:r>
              <a:rPr lang="ru-RU" sz="1400" b="1" dirty="0">
                <a:solidFill>
                  <a:srgbClr val="05358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к единому перечню нормативных документов</a:t>
            </a:r>
          </a:p>
        </p:txBody>
      </p:sp>
      <p:pic>
        <p:nvPicPr>
          <p:cNvPr id="35" name="Рисунок 34" descr="Документ">
            <a:extLst>
              <a:ext uri="{FF2B5EF4-FFF2-40B4-BE49-F238E27FC236}">
                <a16:creationId xmlns:a16="http://schemas.microsoft.com/office/drawing/2014/main" xmlns="" id="{3C820D05-C8AC-3F42-A19D-69D1237FD7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036" y="1578469"/>
            <a:ext cx="517756" cy="517756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F7B14C2-A31F-EB44-A03D-8253AA45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C869-ECA7-49CB-AE6D-F1251490158A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B0D130D-7763-4A62-BE7F-7601B87A51C7}"/>
              </a:ext>
            </a:extLst>
          </p:cNvPr>
          <p:cNvSpPr/>
          <p:nvPr/>
        </p:nvSpPr>
        <p:spPr>
          <a:xfrm>
            <a:off x="974477" y="1598104"/>
            <a:ext cx="98592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Утвержден План мероприятий («дорожная карта») по взаимодействию РСПП и Минстроя России </a:t>
            </a:r>
            <a:b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 сфере технического регулирования и совершенствования нормативной базы в строительстве</a:t>
            </a:r>
          </a:p>
        </p:txBody>
      </p:sp>
      <p:sp>
        <p:nvSpPr>
          <p:cNvPr id="30" name="Прямоугольник 1">
            <a:extLst>
              <a:ext uri="{FF2B5EF4-FFF2-40B4-BE49-F238E27FC236}">
                <a16:creationId xmlns:a16="http://schemas.microsoft.com/office/drawing/2014/main" xmlns="" id="{A4E62EA8-F4F4-4A24-BAEE-E5C02E012A88}"/>
              </a:ext>
            </a:extLst>
          </p:cNvPr>
          <p:cNvSpPr/>
          <p:nvPr/>
        </p:nvSpPr>
        <p:spPr>
          <a:xfrm>
            <a:off x="333770" y="2419093"/>
            <a:ext cx="11645274" cy="665946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8C36DF3-88AB-4EBF-A05A-BC1E6D45B6D2}"/>
              </a:ext>
            </a:extLst>
          </p:cNvPr>
          <p:cNvSpPr txBox="1"/>
          <p:nvPr/>
        </p:nvSpPr>
        <p:spPr>
          <a:xfrm>
            <a:off x="11117757" y="2198068"/>
            <a:ext cx="47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38" name="Рисунок 37" descr="Документ">
            <a:extLst>
              <a:ext uri="{FF2B5EF4-FFF2-40B4-BE49-F238E27FC236}">
                <a16:creationId xmlns:a16="http://schemas.microsoft.com/office/drawing/2014/main" xmlns="" id="{D1B00C13-C58F-4016-9A66-D79B8DA710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1043" y="2493188"/>
            <a:ext cx="517756" cy="517756"/>
          </a:xfrm>
          <a:prstGeom prst="rect">
            <a:avLst/>
          </a:prstGeo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5AC4ABBC-714E-4D85-B804-B715F7EBB31B}"/>
              </a:ext>
            </a:extLst>
          </p:cNvPr>
          <p:cNvSpPr/>
          <p:nvPr/>
        </p:nvSpPr>
        <p:spPr>
          <a:xfrm>
            <a:off x="992549" y="2490456"/>
            <a:ext cx="98592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Создана Рабочая группа по техническому нормированию в строительной отрасли </a:t>
            </a:r>
            <a:b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при Правительственной комиссии по региональному развитию Российской Федерации</a:t>
            </a:r>
          </a:p>
        </p:txBody>
      </p:sp>
      <p:sp>
        <p:nvSpPr>
          <p:cNvPr id="40" name="Прямоугольник 1">
            <a:extLst>
              <a:ext uri="{FF2B5EF4-FFF2-40B4-BE49-F238E27FC236}">
                <a16:creationId xmlns:a16="http://schemas.microsoft.com/office/drawing/2014/main" xmlns="" id="{CE8AAC0E-77EF-47BB-8B17-702E057F5753}"/>
              </a:ext>
            </a:extLst>
          </p:cNvPr>
          <p:cNvSpPr/>
          <p:nvPr/>
        </p:nvSpPr>
        <p:spPr>
          <a:xfrm flipV="1">
            <a:off x="0" y="3463720"/>
            <a:ext cx="5688419" cy="2245615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2B16EB25-496D-46AB-BA82-883042CBBB65}"/>
              </a:ext>
            </a:extLst>
          </p:cNvPr>
          <p:cNvSpPr/>
          <p:nvPr/>
        </p:nvSpPr>
        <p:spPr>
          <a:xfrm>
            <a:off x="717630" y="3594639"/>
            <a:ext cx="4067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СУЩЕСТВУЮЩИЙ МЕХАНИЗМ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05E0C373-A7A9-4414-A4F0-A97BB3F598E5}"/>
              </a:ext>
            </a:extLst>
          </p:cNvPr>
          <p:cNvSpPr/>
          <p:nvPr/>
        </p:nvSpPr>
        <p:spPr>
          <a:xfrm>
            <a:off x="1089768" y="4184905"/>
            <a:ext cx="44923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ДОБРОВОЛЬНЫЙ ПЕРЕЧЕНЬ УТВЕРЖДАЕТСЯ ПРИКАЗОМ РОССТАНДАРТА</a:t>
            </a:r>
            <a:endParaRPr lang="en-US" sz="14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endParaRPr lang="ru-RU" sz="14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ОБЯЗАТЕЛЬНЫЙ ПЕРЕЧЕНЬ УТВЕРЖДАЕТСЯ ПОСТАНОВЛЕНИЕМ ПРАВИТЕЛЬСТВА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6479B1B-DB09-43D9-A58A-C1C450498A7A}"/>
              </a:ext>
            </a:extLst>
          </p:cNvPr>
          <p:cNvSpPr txBox="1"/>
          <p:nvPr/>
        </p:nvSpPr>
        <p:spPr>
          <a:xfrm>
            <a:off x="640090" y="4080934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644B755-3DCF-4DDD-AA8F-6FD0DF88287F}"/>
              </a:ext>
            </a:extLst>
          </p:cNvPr>
          <p:cNvSpPr txBox="1"/>
          <p:nvPr/>
        </p:nvSpPr>
        <p:spPr>
          <a:xfrm>
            <a:off x="640090" y="4945348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6" name="AutoShape 3">
            <a:extLst>
              <a:ext uri="{FF2B5EF4-FFF2-40B4-BE49-F238E27FC236}">
                <a16:creationId xmlns:a16="http://schemas.microsoft.com/office/drawing/2014/main" xmlns="" id="{CB6C9588-1B4D-4E0F-B59B-652D4BD975C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128117" y="4340202"/>
            <a:ext cx="347343" cy="34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xmlns="" id="{765B34D8-92B1-4EF2-9647-5F66D8AD81C6}"/>
              </a:ext>
            </a:extLst>
          </p:cNvPr>
          <p:cNvSpPr>
            <a:spLocks/>
          </p:cNvSpPr>
          <p:nvPr/>
        </p:nvSpPr>
        <p:spPr bwMode="auto">
          <a:xfrm>
            <a:off x="5991146" y="4340202"/>
            <a:ext cx="347343" cy="348429"/>
          </a:xfrm>
          <a:custGeom>
            <a:avLst/>
            <a:gdLst>
              <a:gd name="T0" fmla="*/ 345 w 640"/>
              <a:gd name="T1" fmla="*/ 642 h 642"/>
              <a:gd name="T2" fmla="*/ 0 w 640"/>
              <a:gd name="T3" fmla="*/ 642 h 642"/>
              <a:gd name="T4" fmla="*/ 0 w 640"/>
              <a:gd name="T5" fmla="*/ 0 h 642"/>
              <a:gd name="T6" fmla="*/ 345 w 640"/>
              <a:gd name="T7" fmla="*/ 0 h 642"/>
              <a:gd name="T8" fmla="*/ 640 w 640"/>
              <a:gd name="T9" fmla="*/ 320 h 642"/>
              <a:gd name="T10" fmla="*/ 345 w 640"/>
              <a:gd name="T11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0" h="642">
                <a:moveTo>
                  <a:pt x="345" y="642"/>
                </a:moveTo>
                <a:lnTo>
                  <a:pt x="0" y="642"/>
                </a:lnTo>
                <a:lnTo>
                  <a:pt x="0" y="0"/>
                </a:lnTo>
                <a:lnTo>
                  <a:pt x="345" y="0"/>
                </a:lnTo>
                <a:lnTo>
                  <a:pt x="640" y="320"/>
                </a:lnTo>
                <a:lnTo>
                  <a:pt x="345" y="642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Прямоугольник 1">
            <a:extLst>
              <a:ext uri="{FF2B5EF4-FFF2-40B4-BE49-F238E27FC236}">
                <a16:creationId xmlns:a16="http://schemas.microsoft.com/office/drawing/2014/main" xmlns="" id="{B9033A55-9F51-4E4D-9F30-073526AAAE13}"/>
              </a:ext>
            </a:extLst>
          </p:cNvPr>
          <p:cNvSpPr/>
          <p:nvPr/>
        </p:nvSpPr>
        <p:spPr>
          <a:xfrm flipH="1">
            <a:off x="6503581" y="3463720"/>
            <a:ext cx="5688419" cy="2245615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1C89F1CA-02B6-4628-AFBA-51EF1818AB3D}"/>
              </a:ext>
            </a:extLst>
          </p:cNvPr>
          <p:cNvSpPr/>
          <p:nvPr/>
        </p:nvSpPr>
        <p:spPr>
          <a:xfrm>
            <a:off x="7132675" y="3563555"/>
            <a:ext cx="4067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ПРЕДЛАГАЕМЫЙ МЕХАНИЗМ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7504D3BB-98CC-4797-A2F4-4D4F3AC3EF3E}"/>
              </a:ext>
            </a:extLst>
          </p:cNvPr>
          <p:cNvSpPr/>
          <p:nvPr/>
        </p:nvSpPr>
        <p:spPr>
          <a:xfrm>
            <a:off x="7132675" y="4032722"/>
            <a:ext cx="36877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ЕДИНЫЙ ПЕРЕЧЕНЬ УТВЕРЖДАЕТСЯ ПРИКАЗОМ МИНСТРОЯ РФ ПОСЛЕ СОГЛАСОВАНИЯ РАБОЧЕЙ ГРУППЫ ПО ТЕХНИЧЕСКОМУ НОРМИРОВАНИЮ В СТРОИТЕЛЬСТВЕ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38C37BF5-F74E-47A6-A7BE-94DC0F3C322A}"/>
              </a:ext>
            </a:extLst>
          </p:cNvPr>
          <p:cNvSpPr txBox="1"/>
          <p:nvPr/>
        </p:nvSpPr>
        <p:spPr>
          <a:xfrm>
            <a:off x="316929" y="3517695"/>
            <a:ext cx="407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b="1" dirty="0">
              <a:solidFill>
                <a:schemeClr val="bg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700E6BE-B6F5-42A7-8FD7-00EDB8F36FF2}"/>
              </a:ext>
            </a:extLst>
          </p:cNvPr>
          <p:cNvSpPr txBox="1"/>
          <p:nvPr/>
        </p:nvSpPr>
        <p:spPr>
          <a:xfrm>
            <a:off x="640090" y="5976903"/>
            <a:ext cx="17278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ЭФФЕКТ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3169B2AB-A638-42D0-86C7-DCDE614C3830}"/>
              </a:ext>
            </a:extLst>
          </p:cNvPr>
          <p:cNvSpPr/>
          <p:nvPr/>
        </p:nvSpPr>
        <p:spPr>
          <a:xfrm>
            <a:off x="1144315" y="6427286"/>
            <a:ext cx="80471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БЫСТРОЕ ВНЕДРЕНИЕ НОВЫХ МАТЕРИАЛОВ И ТЕХНОЛОГИЙ (ИННОВАЦИЙ)</a:t>
            </a:r>
          </a:p>
        </p:txBody>
      </p:sp>
      <p:grpSp>
        <p:nvGrpSpPr>
          <p:cNvPr id="56" name="Group 4">
            <a:extLst>
              <a:ext uri="{FF2B5EF4-FFF2-40B4-BE49-F238E27FC236}">
                <a16:creationId xmlns:a16="http://schemas.microsoft.com/office/drawing/2014/main" xmlns="" id="{20CC2159-2265-468A-A100-7C2E77CDC11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7571" y="6340091"/>
            <a:ext cx="449263" cy="368300"/>
            <a:chOff x="518" y="3859"/>
            <a:chExt cx="283" cy="232"/>
          </a:xfrm>
        </p:grpSpPr>
        <p:sp>
          <p:nvSpPr>
            <p:cNvPr id="57" name="AutoShape 3">
              <a:extLst>
                <a:ext uri="{FF2B5EF4-FFF2-40B4-BE49-F238E27FC236}">
                  <a16:creationId xmlns:a16="http://schemas.microsoft.com/office/drawing/2014/main" xmlns="" id="{969F9A0B-ADCD-4F07-A966-29C5EAD38AC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18" y="3859"/>
              <a:ext cx="283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xmlns="" id="{76F5B7AB-73A8-4389-AAC5-4041EE6E8D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" y="3859"/>
              <a:ext cx="283" cy="232"/>
            </a:xfrm>
            <a:custGeom>
              <a:avLst/>
              <a:gdLst>
                <a:gd name="T0" fmla="*/ 4511 w 4528"/>
                <a:gd name="T1" fmla="*/ 2096 h 3944"/>
                <a:gd name="T2" fmla="*/ 4463 w 4528"/>
                <a:gd name="T3" fmla="*/ 1865 h 3944"/>
                <a:gd name="T4" fmla="*/ 4382 w 4528"/>
                <a:gd name="T5" fmla="*/ 1647 h 3944"/>
                <a:gd name="T6" fmla="*/ 4272 w 4528"/>
                <a:gd name="T7" fmla="*/ 1442 h 3944"/>
                <a:gd name="T8" fmla="*/ 4487 w 4528"/>
                <a:gd name="T9" fmla="*/ 1137 h 3944"/>
                <a:gd name="T10" fmla="*/ 3850 w 4528"/>
                <a:gd name="T11" fmla="*/ 995 h 3944"/>
                <a:gd name="T12" fmla="*/ 3656 w 4528"/>
                <a:gd name="T13" fmla="*/ 880 h 3944"/>
                <a:gd name="T14" fmla="*/ 3449 w 4528"/>
                <a:gd name="T15" fmla="*/ 795 h 3944"/>
                <a:gd name="T16" fmla="*/ 3320 w 4528"/>
                <a:gd name="T17" fmla="*/ 761 h 3944"/>
                <a:gd name="T18" fmla="*/ 3507 w 4528"/>
                <a:gd name="T19" fmla="*/ 0 h 3944"/>
                <a:gd name="T20" fmla="*/ 2694 w 4528"/>
                <a:gd name="T21" fmla="*/ 579 h 3944"/>
                <a:gd name="T22" fmla="*/ 2562 w 4528"/>
                <a:gd name="T23" fmla="*/ 795 h 3944"/>
                <a:gd name="T24" fmla="*/ 2356 w 4528"/>
                <a:gd name="T25" fmla="*/ 880 h 3944"/>
                <a:gd name="T26" fmla="*/ 2162 w 4528"/>
                <a:gd name="T27" fmla="*/ 995 h 3944"/>
                <a:gd name="T28" fmla="*/ 1527 w 4528"/>
                <a:gd name="T29" fmla="*/ 1137 h 3944"/>
                <a:gd name="T30" fmla="*/ 1740 w 4528"/>
                <a:gd name="T31" fmla="*/ 1442 h 3944"/>
                <a:gd name="T32" fmla="*/ 1630 w 4528"/>
                <a:gd name="T33" fmla="*/ 1647 h 3944"/>
                <a:gd name="T34" fmla="*/ 1562 w 4528"/>
                <a:gd name="T35" fmla="*/ 1826 h 3944"/>
                <a:gd name="T36" fmla="*/ 1497 w 4528"/>
                <a:gd name="T37" fmla="*/ 2131 h 3944"/>
                <a:gd name="T38" fmla="*/ 1486 w 4528"/>
                <a:gd name="T39" fmla="*/ 2335 h 3944"/>
                <a:gd name="T40" fmla="*/ 1493 w 4528"/>
                <a:gd name="T41" fmla="*/ 2501 h 3944"/>
                <a:gd name="T42" fmla="*/ 1550 w 4528"/>
                <a:gd name="T43" fmla="*/ 2805 h 3944"/>
                <a:gd name="T44" fmla="*/ 1630 w 4528"/>
                <a:gd name="T45" fmla="*/ 3022 h 3944"/>
                <a:gd name="T46" fmla="*/ 1710 w 4528"/>
                <a:gd name="T47" fmla="*/ 3176 h 3944"/>
                <a:gd name="T48" fmla="*/ 1938 w 4528"/>
                <a:gd name="T49" fmla="*/ 3480 h 3944"/>
                <a:gd name="T50" fmla="*/ 2102 w 4528"/>
                <a:gd name="T51" fmla="*/ 3629 h 3944"/>
                <a:gd name="T52" fmla="*/ 2291 w 4528"/>
                <a:gd name="T53" fmla="*/ 3755 h 3944"/>
                <a:gd name="T54" fmla="*/ 2493 w 4528"/>
                <a:gd name="T55" fmla="*/ 3850 h 3944"/>
                <a:gd name="T56" fmla="*/ 2707 w 4528"/>
                <a:gd name="T57" fmla="*/ 3912 h 3944"/>
                <a:gd name="T58" fmla="*/ 2931 w 4528"/>
                <a:gd name="T59" fmla="*/ 3941 h 3944"/>
                <a:gd name="T60" fmla="*/ 3156 w 4528"/>
                <a:gd name="T61" fmla="*/ 3936 h 3944"/>
                <a:gd name="T62" fmla="*/ 3379 w 4528"/>
                <a:gd name="T63" fmla="*/ 3894 h 3944"/>
                <a:gd name="T64" fmla="*/ 3589 w 4528"/>
                <a:gd name="T65" fmla="*/ 3821 h 3944"/>
                <a:gd name="T66" fmla="*/ 3788 w 4528"/>
                <a:gd name="T67" fmla="*/ 3716 h 3944"/>
                <a:gd name="T68" fmla="*/ 3969 w 4528"/>
                <a:gd name="T69" fmla="*/ 3579 h 3944"/>
                <a:gd name="T70" fmla="*/ 4134 w 4528"/>
                <a:gd name="T71" fmla="*/ 3413 h 3944"/>
                <a:gd name="T72" fmla="*/ 4272 w 4528"/>
                <a:gd name="T73" fmla="*/ 3227 h 3944"/>
                <a:gd name="T74" fmla="*/ 4382 w 4528"/>
                <a:gd name="T75" fmla="*/ 3022 h 3944"/>
                <a:gd name="T76" fmla="*/ 4463 w 4528"/>
                <a:gd name="T77" fmla="*/ 2803 h 3944"/>
                <a:gd name="T78" fmla="*/ 4511 w 4528"/>
                <a:gd name="T79" fmla="*/ 2574 h 3944"/>
                <a:gd name="T80" fmla="*/ 4528 w 4528"/>
                <a:gd name="T81" fmla="*/ 2335 h 3944"/>
                <a:gd name="T82" fmla="*/ 2824 w 4528"/>
                <a:gd name="T83" fmla="*/ 2437 h 3944"/>
                <a:gd name="T84" fmla="*/ 3087 w 4528"/>
                <a:gd name="T85" fmla="*/ 2304 h 3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28" h="3944">
                  <a:moveTo>
                    <a:pt x="4526" y="2254"/>
                  </a:moveTo>
                  <a:lnTo>
                    <a:pt x="4520" y="2175"/>
                  </a:lnTo>
                  <a:lnTo>
                    <a:pt x="4511" y="2096"/>
                  </a:lnTo>
                  <a:lnTo>
                    <a:pt x="4498" y="2019"/>
                  </a:lnTo>
                  <a:lnTo>
                    <a:pt x="4483" y="1942"/>
                  </a:lnTo>
                  <a:lnTo>
                    <a:pt x="4463" y="1865"/>
                  </a:lnTo>
                  <a:lnTo>
                    <a:pt x="4439" y="1791"/>
                  </a:lnTo>
                  <a:lnTo>
                    <a:pt x="4412" y="1718"/>
                  </a:lnTo>
                  <a:lnTo>
                    <a:pt x="4382" y="1647"/>
                  </a:lnTo>
                  <a:lnTo>
                    <a:pt x="4349" y="1578"/>
                  </a:lnTo>
                  <a:lnTo>
                    <a:pt x="4312" y="1510"/>
                  </a:lnTo>
                  <a:lnTo>
                    <a:pt x="4272" y="1442"/>
                  </a:lnTo>
                  <a:lnTo>
                    <a:pt x="4242" y="1396"/>
                  </a:lnTo>
                  <a:lnTo>
                    <a:pt x="4242" y="1396"/>
                  </a:lnTo>
                  <a:lnTo>
                    <a:pt x="4487" y="1137"/>
                  </a:lnTo>
                  <a:lnTo>
                    <a:pt x="4147" y="778"/>
                  </a:lnTo>
                  <a:lnTo>
                    <a:pt x="3903" y="1035"/>
                  </a:lnTo>
                  <a:lnTo>
                    <a:pt x="3850" y="995"/>
                  </a:lnTo>
                  <a:lnTo>
                    <a:pt x="3788" y="953"/>
                  </a:lnTo>
                  <a:lnTo>
                    <a:pt x="3722" y="914"/>
                  </a:lnTo>
                  <a:lnTo>
                    <a:pt x="3656" y="880"/>
                  </a:lnTo>
                  <a:lnTo>
                    <a:pt x="3589" y="848"/>
                  </a:lnTo>
                  <a:lnTo>
                    <a:pt x="3520" y="819"/>
                  </a:lnTo>
                  <a:lnTo>
                    <a:pt x="3449" y="795"/>
                  </a:lnTo>
                  <a:lnTo>
                    <a:pt x="3379" y="775"/>
                  </a:lnTo>
                  <a:lnTo>
                    <a:pt x="3320" y="761"/>
                  </a:lnTo>
                  <a:lnTo>
                    <a:pt x="3320" y="761"/>
                  </a:lnTo>
                  <a:lnTo>
                    <a:pt x="3320" y="579"/>
                  </a:lnTo>
                  <a:lnTo>
                    <a:pt x="3507" y="579"/>
                  </a:lnTo>
                  <a:lnTo>
                    <a:pt x="3507" y="0"/>
                  </a:lnTo>
                  <a:lnTo>
                    <a:pt x="2507" y="0"/>
                  </a:lnTo>
                  <a:lnTo>
                    <a:pt x="2507" y="579"/>
                  </a:lnTo>
                  <a:lnTo>
                    <a:pt x="2694" y="579"/>
                  </a:lnTo>
                  <a:lnTo>
                    <a:pt x="2694" y="761"/>
                  </a:lnTo>
                  <a:lnTo>
                    <a:pt x="2635" y="775"/>
                  </a:lnTo>
                  <a:lnTo>
                    <a:pt x="2562" y="795"/>
                  </a:lnTo>
                  <a:lnTo>
                    <a:pt x="2493" y="819"/>
                  </a:lnTo>
                  <a:lnTo>
                    <a:pt x="2425" y="848"/>
                  </a:lnTo>
                  <a:lnTo>
                    <a:pt x="2356" y="880"/>
                  </a:lnTo>
                  <a:lnTo>
                    <a:pt x="2291" y="914"/>
                  </a:lnTo>
                  <a:lnTo>
                    <a:pt x="2226" y="953"/>
                  </a:lnTo>
                  <a:lnTo>
                    <a:pt x="2162" y="995"/>
                  </a:lnTo>
                  <a:lnTo>
                    <a:pt x="2110" y="1035"/>
                  </a:lnTo>
                  <a:lnTo>
                    <a:pt x="1867" y="778"/>
                  </a:lnTo>
                  <a:lnTo>
                    <a:pt x="1527" y="1137"/>
                  </a:lnTo>
                  <a:lnTo>
                    <a:pt x="1771" y="1396"/>
                  </a:lnTo>
                  <a:lnTo>
                    <a:pt x="1771" y="1396"/>
                  </a:lnTo>
                  <a:lnTo>
                    <a:pt x="1740" y="1442"/>
                  </a:lnTo>
                  <a:lnTo>
                    <a:pt x="1700" y="1510"/>
                  </a:lnTo>
                  <a:lnTo>
                    <a:pt x="1665" y="1578"/>
                  </a:lnTo>
                  <a:lnTo>
                    <a:pt x="1630" y="1647"/>
                  </a:lnTo>
                  <a:lnTo>
                    <a:pt x="1600" y="1718"/>
                  </a:lnTo>
                  <a:lnTo>
                    <a:pt x="1573" y="1791"/>
                  </a:lnTo>
                  <a:lnTo>
                    <a:pt x="1562" y="1826"/>
                  </a:lnTo>
                  <a:lnTo>
                    <a:pt x="0" y="1826"/>
                  </a:lnTo>
                  <a:lnTo>
                    <a:pt x="0" y="2131"/>
                  </a:lnTo>
                  <a:lnTo>
                    <a:pt x="1497" y="2131"/>
                  </a:lnTo>
                  <a:lnTo>
                    <a:pt x="1493" y="2175"/>
                  </a:lnTo>
                  <a:lnTo>
                    <a:pt x="1488" y="2254"/>
                  </a:lnTo>
                  <a:lnTo>
                    <a:pt x="1486" y="2335"/>
                  </a:lnTo>
                  <a:lnTo>
                    <a:pt x="1488" y="2416"/>
                  </a:lnTo>
                  <a:lnTo>
                    <a:pt x="1493" y="2494"/>
                  </a:lnTo>
                  <a:lnTo>
                    <a:pt x="1493" y="2501"/>
                  </a:lnTo>
                  <a:lnTo>
                    <a:pt x="790" y="2501"/>
                  </a:lnTo>
                  <a:lnTo>
                    <a:pt x="790" y="2805"/>
                  </a:lnTo>
                  <a:lnTo>
                    <a:pt x="1550" y="2805"/>
                  </a:lnTo>
                  <a:lnTo>
                    <a:pt x="1573" y="2879"/>
                  </a:lnTo>
                  <a:lnTo>
                    <a:pt x="1600" y="2951"/>
                  </a:lnTo>
                  <a:lnTo>
                    <a:pt x="1630" y="3022"/>
                  </a:lnTo>
                  <a:lnTo>
                    <a:pt x="1665" y="3092"/>
                  </a:lnTo>
                  <a:lnTo>
                    <a:pt x="1700" y="3160"/>
                  </a:lnTo>
                  <a:lnTo>
                    <a:pt x="1710" y="3176"/>
                  </a:lnTo>
                  <a:lnTo>
                    <a:pt x="324" y="3176"/>
                  </a:lnTo>
                  <a:lnTo>
                    <a:pt x="324" y="3480"/>
                  </a:lnTo>
                  <a:lnTo>
                    <a:pt x="1938" y="3480"/>
                  </a:lnTo>
                  <a:lnTo>
                    <a:pt x="1986" y="3528"/>
                  </a:lnTo>
                  <a:lnTo>
                    <a:pt x="2043" y="3579"/>
                  </a:lnTo>
                  <a:lnTo>
                    <a:pt x="2102" y="3629"/>
                  </a:lnTo>
                  <a:lnTo>
                    <a:pt x="2162" y="3673"/>
                  </a:lnTo>
                  <a:lnTo>
                    <a:pt x="2226" y="3716"/>
                  </a:lnTo>
                  <a:lnTo>
                    <a:pt x="2291" y="3755"/>
                  </a:lnTo>
                  <a:lnTo>
                    <a:pt x="2356" y="3789"/>
                  </a:lnTo>
                  <a:lnTo>
                    <a:pt x="2425" y="3821"/>
                  </a:lnTo>
                  <a:lnTo>
                    <a:pt x="2493" y="3850"/>
                  </a:lnTo>
                  <a:lnTo>
                    <a:pt x="2562" y="3875"/>
                  </a:lnTo>
                  <a:lnTo>
                    <a:pt x="2635" y="3894"/>
                  </a:lnTo>
                  <a:lnTo>
                    <a:pt x="2707" y="3912"/>
                  </a:lnTo>
                  <a:lnTo>
                    <a:pt x="2781" y="3926"/>
                  </a:lnTo>
                  <a:lnTo>
                    <a:pt x="2855" y="3936"/>
                  </a:lnTo>
                  <a:lnTo>
                    <a:pt x="2931" y="3941"/>
                  </a:lnTo>
                  <a:lnTo>
                    <a:pt x="3007" y="3944"/>
                  </a:lnTo>
                  <a:lnTo>
                    <a:pt x="3082" y="3941"/>
                  </a:lnTo>
                  <a:lnTo>
                    <a:pt x="3156" y="3936"/>
                  </a:lnTo>
                  <a:lnTo>
                    <a:pt x="3233" y="3926"/>
                  </a:lnTo>
                  <a:lnTo>
                    <a:pt x="3305" y="3912"/>
                  </a:lnTo>
                  <a:lnTo>
                    <a:pt x="3379" y="3894"/>
                  </a:lnTo>
                  <a:lnTo>
                    <a:pt x="3449" y="3875"/>
                  </a:lnTo>
                  <a:lnTo>
                    <a:pt x="3520" y="3850"/>
                  </a:lnTo>
                  <a:lnTo>
                    <a:pt x="3589" y="3821"/>
                  </a:lnTo>
                  <a:lnTo>
                    <a:pt x="3656" y="3789"/>
                  </a:lnTo>
                  <a:lnTo>
                    <a:pt x="3722" y="3755"/>
                  </a:lnTo>
                  <a:lnTo>
                    <a:pt x="3788" y="3716"/>
                  </a:lnTo>
                  <a:lnTo>
                    <a:pt x="3850" y="3673"/>
                  </a:lnTo>
                  <a:lnTo>
                    <a:pt x="3910" y="3629"/>
                  </a:lnTo>
                  <a:lnTo>
                    <a:pt x="3969" y="3579"/>
                  </a:lnTo>
                  <a:lnTo>
                    <a:pt x="4026" y="3528"/>
                  </a:lnTo>
                  <a:lnTo>
                    <a:pt x="4083" y="3473"/>
                  </a:lnTo>
                  <a:lnTo>
                    <a:pt x="4134" y="3413"/>
                  </a:lnTo>
                  <a:lnTo>
                    <a:pt x="4183" y="3353"/>
                  </a:lnTo>
                  <a:lnTo>
                    <a:pt x="4230" y="3291"/>
                  </a:lnTo>
                  <a:lnTo>
                    <a:pt x="4272" y="3227"/>
                  </a:lnTo>
                  <a:lnTo>
                    <a:pt x="4312" y="3160"/>
                  </a:lnTo>
                  <a:lnTo>
                    <a:pt x="4349" y="3092"/>
                  </a:lnTo>
                  <a:lnTo>
                    <a:pt x="4382" y="3022"/>
                  </a:lnTo>
                  <a:lnTo>
                    <a:pt x="4412" y="2951"/>
                  </a:lnTo>
                  <a:lnTo>
                    <a:pt x="4439" y="2879"/>
                  </a:lnTo>
                  <a:lnTo>
                    <a:pt x="4463" y="2803"/>
                  </a:lnTo>
                  <a:lnTo>
                    <a:pt x="4483" y="2727"/>
                  </a:lnTo>
                  <a:lnTo>
                    <a:pt x="4498" y="2651"/>
                  </a:lnTo>
                  <a:lnTo>
                    <a:pt x="4511" y="2574"/>
                  </a:lnTo>
                  <a:lnTo>
                    <a:pt x="4520" y="2494"/>
                  </a:lnTo>
                  <a:lnTo>
                    <a:pt x="4526" y="2416"/>
                  </a:lnTo>
                  <a:lnTo>
                    <a:pt x="4528" y="2335"/>
                  </a:lnTo>
                  <a:lnTo>
                    <a:pt x="4526" y="2254"/>
                  </a:lnTo>
                  <a:close/>
                  <a:moveTo>
                    <a:pt x="3607" y="3329"/>
                  </a:moveTo>
                  <a:lnTo>
                    <a:pt x="2824" y="2437"/>
                  </a:lnTo>
                  <a:lnTo>
                    <a:pt x="2824" y="1419"/>
                  </a:lnTo>
                  <a:lnTo>
                    <a:pt x="3087" y="1419"/>
                  </a:lnTo>
                  <a:lnTo>
                    <a:pt x="3087" y="2304"/>
                  </a:lnTo>
                  <a:lnTo>
                    <a:pt x="3811" y="3132"/>
                  </a:lnTo>
                  <a:lnTo>
                    <a:pt x="3607" y="33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28099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361" y="230103"/>
            <a:ext cx="12550829" cy="491402"/>
          </a:xfrm>
        </p:spPr>
        <p:txBody>
          <a:bodyPr>
            <a:normAutofit fontScale="90000"/>
          </a:bodyPr>
          <a:lstStyle/>
          <a:p>
            <a:r>
              <a:rPr lang="ru-RU" dirty="0"/>
              <a:t>СОВЕРШЕНСТВОВАНИЕ ПРАВОВОЙ БАЗЫ ТЕХНИЧЕСКОГО РЕГУЛИРОВАНИЯ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9E484694-4BB2-7F42-B149-89D92E53CB7C}"/>
              </a:ext>
            </a:extLst>
          </p:cNvPr>
          <p:cNvGrpSpPr/>
          <p:nvPr/>
        </p:nvGrpSpPr>
        <p:grpSpPr>
          <a:xfrm>
            <a:off x="273363" y="632160"/>
            <a:ext cx="11645274" cy="1107996"/>
            <a:chOff x="-957" y="1204269"/>
            <a:chExt cx="11645274" cy="1107996"/>
          </a:xfrm>
        </p:grpSpPr>
        <p:sp>
          <p:nvSpPr>
            <p:cNvPr id="14" name="Прямоугольник 1">
              <a:extLst>
                <a:ext uri="{FF2B5EF4-FFF2-40B4-BE49-F238E27FC236}">
                  <a16:creationId xmlns:a16="http://schemas.microsoft.com/office/drawing/2014/main" xmlns="" id="{19ABCC4F-9038-5D4A-BA43-BEC8AF35B579}"/>
                </a:ext>
              </a:extLst>
            </p:cNvPr>
            <p:cNvSpPr/>
            <p:nvPr/>
          </p:nvSpPr>
          <p:spPr>
            <a:xfrm>
              <a:off x="-957" y="1436163"/>
              <a:ext cx="11645274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9441D8D4-70FA-CA4F-BCE4-DC87C3F5B777}"/>
                </a:ext>
              </a:extLst>
            </p:cNvPr>
            <p:cNvSpPr/>
            <p:nvPr/>
          </p:nvSpPr>
          <p:spPr>
            <a:xfrm>
              <a:off x="668290" y="1507526"/>
              <a:ext cx="925011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Утвержден новый обязательный перечень 384-ФЗ (ПП РФ от 28.05.2021 № 914): </a:t>
              </a:r>
            </a:p>
            <a:p>
              <a:r>
                <a:rPr lang="ru-RU" sz="1400" b="1" dirty="0">
                  <a:solidFill>
                    <a:srgbClr val="053580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сокращено более 90% обязательных требований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7487A8A1-A307-E547-A8C2-8C83C9D5E9D8}"/>
                </a:ext>
              </a:extLst>
            </p:cNvPr>
            <p:cNvSpPr txBox="1"/>
            <p:nvPr/>
          </p:nvSpPr>
          <p:spPr>
            <a:xfrm>
              <a:off x="10768093" y="1204269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7" name="Прямоугольник 1">
            <a:extLst>
              <a:ext uri="{FF2B5EF4-FFF2-40B4-BE49-F238E27FC236}">
                <a16:creationId xmlns:a16="http://schemas.microsoft.com/office/drawing/2014/main" xmlns="" id="{6A0835DE-83AA-FA4E-9264-EA794376291E}"/>
              </a:ext>
            </a:extLst>
          </p:cNvPr>
          <p:cNvSpPr/>
          <p:nvPr/>
        </p:nvSpPr>
        <p:spPr>
          <a:xfrm>
            <a:off x="273363" y="3647069"/>
            <a:ext cx="11645274" cy="665946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E3EE269-54A0-6E42-86CF-0B43134BABE2}"/>
              </a:ext>
            </a:extLst>
          </p:cNvPr>
          <p:cNvSpPr/>
          <p:nvPr/>
        </p:nvSpPr>
        <p:spPr>
          <a:xfrm>
            <a:off x="952101" y="3718432"/>
            <a:ext cx="1005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Внедрен механизм </a:t>
            </a:r>
            <a:r>
              <a:rPr lang="ru-RU" sz="1400" b="1" dirty="0">
                <a:solidFill>
                  <a:srgbClr val="053E95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«2 СТУ = норма»</a:t>
            </a: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механизм внесения поправок</a:t>
            </a:r>
            <a:b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оптимизированы сроки разработки и согласования сводов правил (ПП РФ от 14.07.2021 № 1186)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3FFF628-B39C-D348-87DA-BD38D621BCD4}"/>
              </a:ext>
            </a:extLst>
          </p:cNvPr>
          <p:cNvSpPr txBox="1"/>
          <p:nvPr/>
        </p:nvSpPr>
        <p:spPr>
          <a:xfrm>
            <a:off x="11088042" y="3426044"/>
            <a:ext cx="47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7" name="Рисунок 26" descr="Тенденция к понижению">
            <a:extLst>
              <a:ext uri="{FF2B5EF4-FFF2-40B4-BE49-F238E27FC236}">
                <a16:creationId xmlns:a16="http://schemas.microsoft.com/office/drawing/2014/main" xmlns="" id="{16BF6061-5AFC-AA4D-80F7-C0C854F2F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973" y="854681"/>
            <a:ext cx="584577" cy="584577"/>
          </a:xfrm>
          <a:prstGeom prst="rect">
            <a:avLst/>
          </a:prstGeom>
        </p:spPr>
      </p:pic>
      <p:pic>
        <p:nvPicPr>
          <p:cNvPr id="33" name="Рисунок 32" descr="Линейчатая диаграмма с тенденцией к понижению">
            <a:extLst>
              <a:ext uri="{FF2B5EF4-FFF2-40B4-BE49-F238E27FC236}">
                <a16:creationId xmlns:a16="http://schemas.microsoft.com/office/drawing/2014/main" xmlns="" id="{12781448-09BD-4841-BDB6-8B4A369CF7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5378" y="3760475"/>
            <a:ext cx="481177" cy="481177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F7B14C2-A31F-EB44-A03D-8253AA45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C869-ECA7-49CB-AE6D-F1251490158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1531F0EE-EE21-4D9F-8FEB-02F9BC79F02A}"/>
              </a:ext>
            </a:extLst>
          </p:cNvPr>
          <p:cNvSpPr/>
          <p:nvPr/>
        </p:nvSpPr>
        <p:spPr>
          <a:xfrm>
            <a:off x="3183188" y="1999053"/>
            <a:ext cx="2396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ПОСТАНОВЛЕНИЕ ПРАВИТЕЛЬСТВА РФ</a:t>
            </a:r>
            <a:b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ОТ 28 МАЯ 2021 Г. № 815</a:t>
            </a:r>
          </a:p>
          <a:p>
            <a:pPr marL="0" lvl="1"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69 ДОКУМЕНТОВ</a:t>
            </a:r>
          </a:p>
        </p:txBody>
      </p:sp>
      <p:sp>
        <p:nvSpPr>
          <p:cNvPr id="40" name="Прямоугольник 63">
            <a:extLst>
              <a:ext uri="{FF2B5EF4-FFF2-40B4-BE49-F238E27FC236}">
                <a16:creationId xmlns:a16="http://schemas.microsoft.com/office/drawing/2014/main" xmlns="" id="{4A299E8B-4CB7-4AB3-92C8-268CA86E109E}"/>
              </a:ext>
            </a:extLst>
          </p:cNvPr>
          <p:cNvSpPr/>
          <p:nvPr/>
        </p:nvSpPr>
        <p:spPr>
          <a:xfrm>
            <a:off x="6003654" y="1999052"/>
            <a:ext cx="4463192" cy="954107"/>
          </a:xfrm>
          <a:custGeom>
            <a:avLst/>
            <a:gdLst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0 w 3598684"/>
              <a:gd name="connsiteY3" fmla="*/ 1015663 h 1015663"/>
              <a:gd name="connsiteX4" fmla="*/ 0 w 3598684"/>
              <a:gd name="connsiteY4" fmla="*/ 0 h 1015663"/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651510 w 3598684"/>
              <a:gd name="connsiteY3" fmla="*/ 1015663 h 1015663"/>
              <a:gd name="connsiteX4" fmla="*/ 0 w 3598684"/>
              <a:gd name="connsiteY4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8684" h="1015663">
                <a:moveTo>
                  <a:pt x="0" y="0"/>
                </a:moveTo>
                <a:lnTo>
                  <a:pt x="3598684" y="0"/>
                </a:lnTo>
                <a:lnTo>
                  <a:pt x="3598684" y="1015663"/>
                </a:lnTo>
                <a:lnTo>
                  <a:pt x="651510" y="1015663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ru-RU" sz="14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ПОСТАНОВЛЕНИЕ </a:t>
            </a:r>
          </a:p>
          <a:p>
            <a:pPr marL="0" lvl="1">
              <a:defRPr/>
            </a:pPr>
            <a:r>
              <a:rPr lang="ru-RU" sz="14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ПРАВИТЕЛЬСТВА РФ</a:t>
            </a:r>
            <a:br>
              <a:rPr lang="ru-RU" sz="14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ОТ 20 МАЯ 2022 Г. № 914  </a:t>
            </a:r>
          </a:p>
          <a:p>
            <a:pPr marL="0" lvl="1"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5 ДОКУМЕНТОВ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1C3898E6-AFF3-4276-82C6-14A18F8B98FA}"/>
              </a:ext>
            </a:extLst>
          </p:cNvPr>
          <p:cNvSpPr/>
          <p:nvPr/>
        </p:nvSpPr>
        <p:spPr>
          <a:xfrm>
            <a:off x="273361" y="1999054"/>
            <a:ext cx="25870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ПОСТАНОВЛЕНИЕ ПРАВИТЕЛЬСТВА РФ</a:t>
            </a:r>
            <a:b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ОТ 4 ИЮЛЯ 2020 Г. № 985</a:t>
            </a:r>
          </a:p>
          <a:p>
            <a:pPr marL="0" lvl="1">
              <a:defRPr/>
            </a:pPr>
            <a:r>
              <a:rPr lang="ru-RU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78 ДОКУМЕНТОВ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Arial" panose="020B0604020202020204" pitchFamily="34" charset="0"/>
            </a:endParaRPr>
          </a:p>
        </p:txBody>
      </p:sp>
      <p:grpSp>
        <p:nvGrpSpPr>
          <p:cNvPr id="42" name="Group 4">
            <a:extLst>
              <a:ext uri="{FF2B5EF4-FFF2-40B4-BE49-F238E27FC236}">
                <a16:creationId xmlns:a16="http://schemas.microsoft.com/office/drawing/2014/main" xmlns="" id="{47E438F7-4B00-44B0-BB0F-17B28782A09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27042" y="2284152"/>
            <a:ext cx="309328" cy="206842"/>
            <a:chOff x="1004" y="1792"/>
            <a:chExt cx="320" cy="321"/>
          </a:xfrm>
        </p:grpSpPr>
        <p:sp>
          <p:nvSpPr>
            <p:cNvPr id="43" name="AutoShape 3">
              <a:extLst>
                <a:ext uri="{FF2B5EF4-FFF2-40B4-BE49-F238E27FC236}">
                  <a16:creationId xmlns:a16="http://schemas.microsoft.com/office/drawing/2014/main" xmlns="" id="{85C3C868-35C3-4856-ACB3-D29ED9985A3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04" y="1792"/>
              <a:ext cx="320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xmlns="" id="{5BFB4F11-E599-4249-8B40-F7AD4F26B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" y="1792"/>
              <a:ext cx="320" cy="321"/>
            </a:xfrm>
            <a:custGeom>
              <a:avLst/>
              <a:gdLst>
                <a:gd name="T0" fmla="*/ 345 w 640"/>
                <a:gd name="T1" fmla="*/ 642 h 642"/>
                <a:gd name="T2" fmla="*/ 0 w 640"/>
                <a:gd name="T3" fmla="*/ 642 h 642"/>
                <a:gd name="T4" fmla="*/ 0 w 640"/>
                <a:gd name="T5" fmla="*/ 0 h 642"/>
                <a:gd name="T6" fmla="*/ 345 w 640"/>
                <a:gd name="T7" fmla="*/ 0 h 642"/>
                <a:gd name="T8" fmla="*/ 640 w 640"/>
                <a:gd name="T9" fmla="*/ 320 h 642"/>
                <a:gd name="T10" fmla="*/ 345 w 640"/>
                <a:gd name="T11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0" h="642">
                  <a:moveTo>
                    <a:pt x="345" y="642"/>
                  </a:moveTo>
                  <a:lnTo>
                    <a:pt x="0" y="64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640" y="320"/>
                  </a:lnTo>
                  <a:lnTo>
                    <a:pt x="345" y="642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</p:grpSp>
      <p:sp>
        <p:nvSpPr>
          <p:cNvPr id="50" name="Прямоугольник 63">
            <a:extLst>
              <a:ext uri="{FF2B5EF4-FFF2-40B4-BE49-F238E27FC236}">
                <a16:creationId xmlns:a16="http://schemas.microsoft.com/office/drawing/2014/main" xmlns="" id="{9F0344BE-CDE1-44E9-90F8-43585A9096E8}"/>
              </a:ext>
            </a:extLst>
          </p:cNvPr>
          <p:cNvSpPr/>
          <p:nvPr/>
        </p:nvSpPr>
        <p:spPr>
          <a:xfrm>
            <a:off x="327973" y="4605403"/>
            <a:ext cx="11771100" cy="523220"/>
          </a:xfrm>
          <a:custGeom>
            <a:avLst/>
            <a:gdLst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0 w 3598684"/>
              <a:gd name="connsiteY3" fmla="*/ 1015663 h 1015663"/>
              <a:gd name="connsiteX4" fmla="*/ 0 w 3598684"/>
              <a:gd name="connsiteY4" fmla="*/ 0 h 1015663"/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651510 w 3598684"/>
              <a:gd name="connsiteY3" fmla="*/ 1015663 h 1015663"/>
              <a:gd name="connsiteX4" fmla="*/ 0 w 3598684"/>
              <a:gd name="connsiteY4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8684" h="1015663">
                <a:moveTo>
                  <a:pt x="0" y="0"/>
                </a:moveTo>
                <a:lnTo>
                  <a:pt x="3598684" y="0"/>
                </a:lnTo>
                <a:lnTo>
                  <a:pt x="3598684" y="1015663"/>
                </a:lnTo>
                <a:lnTo>
                  <a:pt x="651510" y="1015663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ru-RU" sz="1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В 2022 году осуществляется разработка </a:t>
            </a:r>
            <a:r>
              <a:rPr lang="ru-RU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11 изменений сводов правил </a:t>
            </a:r>
            <a:r>
              <a:rPr lang="ru-RU" sz="1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по</a:t>
            </a:r>
            <a:r>
              <a:rPr lang="ru-RU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механизму </a:t>
            </a:r>
            <a:r>
              <a:rPr lang="ru-RU" sz="1400" b="1" dirty="0">
                <a:solidFill>
                  <a:srgbClr val="053E95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«2 СТУ = норма»</a:t>
            </a:r>
            <a:r>
              <a: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, планируется инициировать разработку еще</a:t>
            </a:r>
            <a:r>
              <a:rPr lang="ru-RU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4 изменений сводов правил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xmlns="" id="{E2824AD7-D9B6-414C-9753-46346EA945C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79980" y="2278271"/>
            <a:ext cx="309328" cy="206842"/>
            <a:chOff x="1004" y="1792"/>
            <a:chExt cx="320" cy="321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xmlns="" id="{DE8ED6F4-9915-4553-997F-76FBE1D0328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04" y="1792"/>
              <a:ext cx="320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xmlns="" id="{F0731AB0-F0DA-4407-A383-4553DB1F9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" y="1792"/>
              <a:ext cx="320" cy="321"/>
            </a:xfrm>
            <a:custGeom>
              <a:avLst/>
              <a:gdLst>
                <a:gd name="T0" fmla="*/ 345 w 640"/>
                <a:gd name="T1" fmla="*/ 642 h 642"/>
                <a:gd name="T2" fmla="*/ 0 w 640"/>
                <a:gd name="T3" fmla="*/ 642 h 642"/>
                <a:gd name="T4" fmla="*/ 0 w 640"/>
                <a:gd name="T5" fmla="*/ 0 h 642"/>
                <a:gd name="T6" fmla="*/ 345 w 640"/>
                <a:gd name="T7" fmla="*/ 0 h 642"/>
                <a:gd name="T8" fmla="*/ 640 w 640"/>
                <a:gd name="T9" fmla="*/ 320 h 642"/>
                <a:gd name="T10" fmla="*/ 345 w 640"/>
                <a:gd name="T11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0" h="642">
                  <a:moveTo>
                    <a:pt x="345" y="642"/>
                  </a:moveTo>
                  <a:lnTo>
                    <a:pt x="0" y="64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640" y="320"/>
                  </a:lnTo>
                  <a:lnTo>
                    <a:pt x="345" y="642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</p:grpSp>
      <p:grpSp>
        <p:nvGrpSpPr>
          <p:cNvPr id="26" name="Group 4">
            <a:extLst>
              <a:ext uri="{FF2B5EF4-FFF2-40B4-BE49-F238E27FC236}">
                <a16:creationId xmlns:a16="http://schemas.microsoft.com/office/drawing/2014/main" xmlns="" id="{A99B9ED2-21A7-413E-89D6-25AB2129282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4697" y="2279373"/>
            <a:ext cx="309328" cy="206842"/>
            <a:chOff x="1004" y="1792"/>
            <a:chExt cx="320" cy="321"/>
          </a:xfrm>
        </p:grpSpPr>
        <p:sp>
          <p:nvSpPr>
            <p:cNvPr id="28" name="AutoShape 3">
              <a:extLst>
                <a:ext uri="{FF2B5EF4-FFF2-40B4-BE49-F238E27FC236}">
                  <a16:creationId xmlns:a16="http://schemas.microsoft.com/office/drawing/2014/main" xmlns="" id="{9654E298-97C6-4F97-9800-076ACD468B7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04" y="1792"/>
              <a:ext cx="320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xmlns="" id="{A39B7048-658E-4BA1-A781-F6987D9F0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" y="1792"/>
              <a:ext cx="320" cy="321"/>
            </a:xfrm>
            <a:custGeom>
              <a:avLst/>
              <a:gdLst>
                <a:gd name="T0" fmla="*/ 345 w 640"/>
                <a:gd name="T1" fmla="*/ 642 h 642"/>
                <a:gd name="T2" fmla="*/ 0 w 640"/>
                <a:gd name="T3" fmla="*/ 642 h 642"/>
                <a:gd name="T4" fmla="*/ 0 w 640"/>
                <a:gd name="T5" fmla="*/ 0 h 642"/>
                <a:gd name="T6" fmla="*/ 345 w 640"/>
                <a:gd name="T7" fmla="*/ 0 h 642"/>
                <a:gd name="T8" fmla="*/ 640 w 640"/>
                <a:gd name="T9" fmla="*/ 320 h 642"/>
                <a:gd name="T10" fmla="*/ 345 w 640"/>
                <a:gd name="T11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0" h="642">
                  <a:moveTo>
                    <a:pt x="345" y="642"/>
                  </a:moveTo>
                  <a:lnTo>
                    <a:pt x="0" y="642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640" y="320"/>
                  </a:lnTo>
                  <a:lnTo>
                    <a:pt x="345" y="642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</p:grpSp>
      <p:sp>
        <p:nvSpPr>
          <p:cNvPr id="32" name="Прямоугольник 63">
            <a:extLst>
              <a:ext uri="{FF2B5EF4-FFF2-40B4-BE49-F238E27FC236}">
                <a16:creationId xmlns:a16="http://schemas.microsoft.com/office/drawing/2014/main" xmlns="" id="{0C6BB893-B587-4561-A02B-11A85F5F3085}"/>
              </a:ext>
            </a:extLst>
          </p:cNvPr>
          <p:cNvSpPr/>
          <p:nvPr/>
        </p:nvSpPr>
        <p:spPr>
          <a:xfrm>
            <a:off x="8837434" y="1979135"/>
            <a:ext cx="2684597" cy="1169551"/>
          </a:xfrm>
          <a:custGeom>
            <a:avLst/>
            <a:gdLst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0 w 3598684"/>
              <a:gd name="connsiteY3" fmla="*/ 1015663 h 1015663"/>
              <a:gd name="connsiteX4" fmla="*/ 0 w 3598684"/>
              <a:gd name="connsiteY4" fmla="*/ 0 h 1015663"/>
              <a:gd name="connsiteX0" fmla="*/ 0 w 3598684"/>
              <a:gd name="connsiteY0" fmla="*/ 0 h 1015663"/>
              <a:gd name="connsiteX1" fmla="*/ 3598684 w 3598684"/>
              <a:gd name="connsiteY1" fmla="*/ 0 h 1015663"/>
              <a:gd name="connsiteX2" fmla="*/ 3598684 w 3598684"/>
              <a:gd name="connsiteY2" fmla="*/ 1015663 h 1015663"/>
              <a:gd name="connsiteX3" fmla="*/ 651510 w 3598684"/>
              <a:gd name="connsiteY3" fmla="*/ 1015663 h 1015663"/>
              <a:gd name="connsiteX4" fmla="*/ 0 w 3598684"/>
              <a:gd name="connsiteY4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8684" h="1015663">
                <a:moveTo>
                  <a:pt x="0" y="0"/>
                </a:moveTo>
                <a:lnTo>
                  <a:pt x="3598684" y="0"/>
                </a:lnTo>
                <a:lnTo>
                  <a:pt x="3598684" y="1015663"/>
                </a:lnTo>
                <a:lnTo>
                  <a:pt x="651510" y="1015663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ru-RU" sz="1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ЕДИНЫЙ ПЕРЕЧЕНЬ НОРМАТИВНЫХ ДОКУМЕНТОВ</a:t>
            </a:r>
          </a:p>
          <a:p>
            <a:pPr marL="0" lvl="1">
              <a:defRPr/>
            </a:pPr>
            <a:r>
              <a:rPr lang="en-US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I </a:t>
            </a:r>
            <a:r>
              <a:rPr lang="ru-RU" sz="1400" b="1" dirty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квартал 2023 г.</a:t>
            </a:r>
          </a:p>
          <a:p>
            <a:pPr marL="0" lvl="1"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26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11" y="216907"/>
            <a:ext cx="12550829" cy="491402"/>
          </a:xfrm>
        </p:spPr>
        <p:txBody>
          <a:bodyPr>
            <a:normAutofit fontScale="90000"/>
          </a:bodyPr>
          <a:lstStyle/>
          <a:p>
            <a:r>
              <a:rPr lang="ru-RU" dirty="0"/>
              <a:t>СОВЕРШЕНСТВОВАНИЕ ПРАВОВОЙ БАЗЫ ТЕХНИЧЕСКОГО РЕГУЛИРОВАНИЯ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9E484694-4BB2-7F42-B149-89D92E53CB7C}"/>
              </a:ext>
            </a:extLst>
          </p:cNvPr>
          <p:cNvGrpSpPr/>
          <p:nvPr/>
        </p:nvGrpSpPr>
        <p:grpSpPr>
          <a:xfrm>
            <a:off x="264111" y="587533"/>
            <a:ext cx="11645274" cy="1107996"/>
            <a:chOff x="-10209" y="1159642"/>
            <a:chExt cx="11645274" cy="1107996"/>
          </a:xfrm>
        </p:grpSpPr>
        <p:sp>
          <p:nvSpPr>
            <p:cNvPr id="14" name="Прямоугольник 1">
              <a:extLst>
                <a:ext uri="{FF2B5EF4-FFF2-40B4-BE49-F238E27FC236}">
                  <a16:creationId xmlns:a16="http://schemas.microsoft.com/office/drawing/2014/main" xmlns="" id="{19ABCC4F-9038-5D4A-BA43-BEC8AF35B579}"/>
                </a:ext>
              </a:extLst>
            </p:cNvPr>
            <p:cNvSpPr/>
            <p:nvPr/>
          </p:nvSpPr>
          <p:spPr>
            <a:xfrm>
              <a:off x="-10209" y="1380667"/>
              <a:ext cx="11645274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9441D8D4-70FA-CA4F-BCE4-DC87C3F5B777}"/>
                </a:ext>
              </a:extLst>
            </p:cNvPr>
            <p:cNvSpPr/>
            <p:nvPr/>
          </p:nvSpPr>
          <p:spPr>
            <a:xfrm>
              <a:off x="617245" y="1532176"/>
              <a:ext cx="92501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Разработка технического регламента ЕАЭС «о безопасности строительных материалов и изделий»</a:t>
              </a:r>
              <a:endParaRPr lang="ru-RU" sz="1400" b="1" dirty="0">
                <a:solidFill>
                  <a:srgbClr val="05358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7487A8A1-A307-E547-A8C2-8C83C9D5E9D8}"/>
                </a:ext>
              </a:extLst>
            </p:cNvPr>
            <p:cNvSpPr txBox="1"/>
            <p:nvPr/>
          </p:nvSpPr>
          <p:spPr>
            <a:xfrm>
              <a:off x="10765321" y="1159642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F7B14C2-A31F-EB44-A03D-8253AA45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C869-ECA7-49CB-AE6D-F1251490158A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15760FE9-1AD3-4FA3-A701-FA7E536EB8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4711" y="2040930"/>
            <a:ext cx="257872" cy="3272992"/>
          </a:xfrm>
          <a:prstGeom prst="rect">
            <a:avLst/>
          </a:prstGeom>
        </p:spPr>
      </p:pic>
      <p:sp>
        <p:nvSpPr>
          <p:cNvPr id="24" name="object 16">
            <a:extLst>
              <a:ext uri="{FF2B5EF4-FFF2-40B4-BE49-F238E27FC236}">
                <a16:creationId xmlns:a16="http://schemas.microsoft.com/office/drawing/2014/main" xmlns="" id="{718D6649-FD26-4235-BE14-29113F30D71D}"/>
              </a:ext>
            </a:extLst>
          </p:cNvPr>
          <p:cNvSpPr txBox="1"/>
          <p:nvPr/>
        </p:nvSpPr>
        <p:spPr>
          <a:xfrm>
            <a:off x="1729792" y="1979674"/>
            <a:ext cx="1681953" cy="325498"/>
          </a:xfrm>
          <a:prstGeom prst="rect">
            <a:avLst/>
          </a:prstGeom>
        </p:spPr>
        <p:txBody>
          <a:bodyPr vert="horz" wrap="square" lIns="0" tIns="17550" rIns="0" bIns="0" rtlCol="0">
            <a:spAutoFit/>
          </a:bodyPr>
          <a:lstStyle/>
          <a:p>
            <a:pPr marL="15954" algn="r">
              <a:spcBef>
                <a:spcPts val="138"/>
              </a:spcBef>
            </a:pPr>
            <a:r>
              <a:rPr lang="ru-RU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15.06.2022</a:t>
            </a:r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xmlns="" id="{0BB7CD38-FE2E-4A1F-9347-B3A0B919E356}"/>
              </a:ext>
            </a:extLst>
          </p:cNvPr>
          <p:cNvSpPr txBox="1"/>
          <p:nvPr/>
        </p:nvSpPr>
        <p:spPr>
          <a:xfrm>
            <a:off x="2153088" y="2696521"/>
            <a:ext cx="1681953" cy="325498"/>
          </a:xfrm>
          <a:prstGeom prst="rect">
            <a:avLst/>
          </a:prstGeom>
        </p:spPr>
        <p:txBody>
          <a:bodyPr vert="horz" wrap="square" lIns="0" tIns="17550" rIns="0" bIns="0" rtlCol="0">
            <a:spAutoFit/>
          </a:bodyPr>
          <a:lstStyle/>
          <a:p>
            <a:pPr marL="15954">
              <a:spcBef>
                <a:spcPts val="138"/>
              </a:spcBef>
            </a:pPr>
            <a:r>
              <a:rPr lang="ru-RU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31.08.2022</a:t>
            </a:r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xmlns="" id="{47A91B9C-1803-4618-8FFE-4472FC761730}"/>
              </a:ext>
            </a:extLst>
          </p:cNvPr>
          <p:cNvSpPr txBox="1"/>
          <p:nvPr/>
        </p:nvSpPr>
        <p:spPr>
          <a:xfrm>
            <a:off x="2153087" y="3488169"/>
            <a:ext cx="1681953" cy="325498"/>
          </a:xfrm>
          <a:prstGeom prst="rect">
            <a:avLst/>
          </a:prstGeom>
        </p:spPr>
        <p:txBody>
          <a:bodyPr vert="horz" wrap="square" lIns="0" tIns="17550" rIns="0" bIns="0" rtlCol="0">
            <a:spAutoFit/>
          </a:bodyPr>
          <a:lstStyle/>
          <a:p>
            <a:pPr marL="15954">
              <a:spcBef>
                <a:spcPts val="138"/>
              </a:spcBef>
            </a:pPr>
            <a:r>
              <a:rPr lang="ru-RU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30.09.2022</a:t>
            </a:r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xmlns="" id="{6E25A896-3016-43D2-855C-AC87AE03E9A4}"/>
              </a:ext>
            </a:extLst>
          </p:cNvPr>
          <p:cNvSpPr txBox="1"/>
          <p:nvPr/>
        </p:nvSpPr>
        <p:spPr>
          <a:xfrm>
            <a:off x="2153087" y="4278042"/>
            <a:ext cx="1681953" cy="325498"/>
          </a:xfrm>
          <a:prstGeom prst="rect">
            <a:avLst/>
          </a:prstGeom>
        </p:spPr>
        <p:txBody>
          <a:bodyPr vert="horz" wrap="square" lIns="0" tIns="17550" rIns="0" bIns="0" rtlCol="0">
            <a:spAutoFit/>
          </a:bodyPr>
          <a:lstStyle/>
          <a:p>
            <a:pPr marL="15954">
              <a:spcBef>
                <a:spcPts val="138"/>
              </a:spcBef>
            </a:pPr>
            <a:r>
              <a:rPr lang="ru-RU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15.10.2022</a:t>
            </a:r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xmlns="" id="{051C3EB0-076B-42C6-A0B9-D9BDEE599DAD}"/>
              </a:ext>
            </a:extLst>
          </p:cNvPr>
          <p:cNvSpPr txBox="1"/>
          <p:nvPr/>
        </p:nvSpPr>
        <p:spPr>
          <a:xfrm>
            <a:off x="1729792" y="5007217"/>
            <a:ext cx="2633855" cy="325498"/>
          </a:xfrm>
          <a:prstGeom prst="rect">
            <a:avLst/>
          </a:prstGeom>
        </p:spPr>
        <p:txBody>
          <a:bodyPr vert="horz" wrap="square" lIns="0" tIns="17550" rIns="0" bIns="0" rtlCol="0">
            <a:spAutoFit/>
          </a:bodyPr>
          <a:lstStyle/>
          <a:p>
            <a:pPr marL="15954">
              <a:spcBef>
                <a:spcPts val="138"/>
              </a:spcBef>
            </a:pPr>
            <a:r>
              <a:rPr lang="en-US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ru-RU" sz="2000" b="1" dirty="0">
                <a:solidFill>
                  <a:srgbClr val="053E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 2023</a:t>
            </a:r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xmlns="" id="{B6F98CFB-91A3-4AC0-82EA-A4131FAC85DF}"/>
              </a:ext>
            </a:extLst>
          </p:cNvPr>
          <p:cNvSpPr txBox="1"/>
          <p:nvPr/>
        </p:nvSpPr>
        <p:spPr>
          <a:xfrm>
            <a:off x="4706399" y="1888078"/>
            <a:ext cx="5548526" cy="582796"/>
          </a:xfrm>
          <a:prstGeom prst="rect">
            <a:avLst/>
          </a:prstGeom>
        </p:spPr>
        <p:txBody>
          <a:bodyPr vert="horz" wrap="square" lIns="0" tIns="14359" rIns="0" bIns="0" rtlCol="0">
            <a:spAutoFit/>
          </a:bodyPr>
          <a:lstStyle/>
          <a:p>
            <a:pPr marL="15954" marR="197826">
              <a:lnSpc>
                <a:spcPct val="105300"/>
              </a:lnSpc>
              <a:spcBef>
                <a:spcPts val="113"/>
              </a:spcBef>
            </a:pPr>
            <a:r>
              <a:rPr lang="ru-RU" sz="1200" b="1" dirty="0">
                <a:latin typeface="Arial"/>
                <a:cs typeface="Arial"/>
              </a:rPr>
              <a:t>ОСУЩЕСТВЛЕН СБОР ПРЕДЛОЖЕНИЙ ОТ ПРОИЗВОДИТЕЛЕЙ СТРОИТЕЛЬНЫХ МАТЕРИАЛОВ</a:t>
            </a:r>
            <a:r>
              <a:rPr lang="en-US" sz="1200" b="1" dirty="0">
                <a:latin typeface="Arial"/>
                <a:cs typeface="Arial"/>
              </a:rPr>
              <a:t> </a:t>
            </a:r>
            <a:r>
              <a:rPr lang="ru-RU" sz="1200" b="1" dirty="0">
                <a:latin typeface="Arial"/>
                <a:cs typeface="Arial"/>
              </a:rPr>
              <a:t>ДЛЯ ФОРМИРОВАНИЯ ПЕРЕЧНЯ СУЩЕСТВЕННЫХ ХАРАКТЕРИСТИК</a:t>
            </a:r>
          </a:p>
        </p:txBody>
      </p:sp>
      <p:sp>
        <p:nvSpPr>
          <p:cNvPr id="34" name="object 12">
            <a:extLst>
              <a:ext uri="{FF2B5EF4-FFF2-40B4-BE49-F238E27FC236}">
                <a16:creationId xmlns:a16="http://schemas.microsoft.com/office/drawing/2014/main" xmlns="" id="{3D79C111-AE78-477E-9B19-7C1958B29057}"/>
              </a:ext>
            </a:extLst>
          </p:cNvPr>
          <p:cNvSpPr txBox="1"/>
          <p:nvPr/>
        </p:nvSpPr>
        <p:spPr>
          <a:xfrm>
            <a:off x="4706399" y="2764541"/>
            <a:ext cx="4619233" cy="388897"/>
          </a:xfrm>
          <a:prstGeom prst="rect">
            <a:avLst/>
          </a:prstGeom>
        </p:spPr>
        <p:txBody>
          <a:bodyPr vert="horz" wrap="square" lIns="0" tIns="14359" rIns="0" bIns="0" rtlCol="0">
            <a:spAutoFit/>
          </a:bodyPr>
          <a:lstStyle/>
          <a:p>
            <a:pPr marL="15954" marR="197826">
              <a:lnSpc>
                <a:spcPct val="105300"/>
              </a:lnSpc>
              <a:spcBef>
                <a:spcPts val="113"/>
              </a:spcBef>
            </a:pPr>
            <a:r>
              <a:rPr lang="ru-RU" sz="1200" b="1" dirty="0">
                <a:latin typeface="Arial"/>
                <a:cs typeface="Arial"/>
              </a:rPr>
              <a:t>ФОРМИРОВАНИЕ ПОЛНОГО КОМПЛЕКТА ДОКУМЕНТОВ И ТЕКСТА ТР ЕАЭС </a:t>
            </a:r>
            <a:r>
              <a:rPr lang="en-US" sz="1200" b="1" dirty="0">
                <a:latin typeface="Arial"/>
                <a:cs typeface="Arial"/>
              </a:rPr>
              <a:t> </a:t>
            </a:r>
            <a:r>
              <a:rPr lang="ru-RU" sz="1200" b="1" dirty="0">
                <a:latin typeface="Arial"/>
                <a:cs typeface="Arial"/>
              </a:rPr>
              <a:t>ПО ПОЛУЧЕННЫМ ПРЕДЛОЖЕНИЯМ</a:t>
            </a:r>
          </a:p>
        </p:txBody>
      </p:sp>
      <p:sp>
        <p:nvSpPr>
          <p:cNvPr id="35" name="object 12">
            <a:extLst>
              <a:ext uri="{FF2B5EF4-FFF2-40B4-BE49-F238E27FC236}">
                <a16:creationId xmlns:a16="http://schemas.microsoft.com/office/drawing/2014/main" xmlns="" id="{37C3FADA-365D-493B-BB3D-893FC3C3CCC6}"/>
              </a:ext>
            </a:extLst>
          </p:cNvPr>
          <p:cNvSpPr txBox="1"/>
          <p:nvPr/>
        </p:nvSpPr>
        <p:spPr>
          <a:xfrm>
            <a:off x="4706399" y="3524064"/>
            <a:ext cx="4722246" cy="388897"/>
          </a:xfrm>
          <a:prstGeom prst="rect">
            <a:avLst/>
          </a:prstGeom>
        </p:spPr>
        <p:txBody>
          <a:bodyPr vert="horz" wrap="square" lIns="0" tIns="14359" rIns="0" bIns="0" rtlCol="0">
            <a:spAutoFit/>
          </a:bodyPr>
          <a:lstStyle/>
          <a:p>
            <a:pPr marL="15954" marR="197826">
              <a:lnSpc>
                <a:spcPct val="105300"/>
              </a:lnSpc>
              <a:spcBef>
                <a:spcPts val="113"/>
              </a:spcBef>
            </a:pPr>
            <a:r>
              <a:rPr lang="ru-RU" sz="1200" b="1" dirty="0">
                <a:latin typeface="Arial"/>
                <a:cs typeface="Arial"/>
              </a:rPr>
              <a:t>ВНУТРИНАЦИОНАЛЬНОЕ СОГЛАСОВАНИЕ ПРОЕКТА ТЕХНИЧЕСКОГО РЕГЛАМЕНТА ЕАЭС</a:t>
            </a:r>
          </a:p>
        </p:txBody>
      </p:sp>
      <p:sp>
        <p:nvSpPr>
          <p:cNvPr id="36" name="object 12">
            <a:extLst>
              <a:ext uri="{FF2B5EF4-FFF2-40B4-BE49-F238E27FC236}">
                <a16:creationId xmlns:a16="http://schemas.microsoft.com/office/drawing/2014/main" xmlns="" id="{02DBB062-4D4B-49DE-9433-C4FE276D6DB0}"/>
              </a:ext>
            </a:extLst>
          </p:cNvPr>
          <p:cNvSpPr txBox="1"/>
          <p:nvPr/>
        </p:nvSpPr>
        <p:spPr>
          <a:xfrm>
            <a:off x="4492583" y="4308686"/>
            <a:ext cx="5420043" cy="194998"/>
          </a:xfrm>
          <a:prstGeom prst="rect">
            <a:avLst/>
          </a:prstGeom>
        </p:spPr>
        <p:txBody>
          <a:bodyPr vert="horz" wrap="square" lIns="0" tIns="14359" rIns="0" bIns="0" rtlCol="0">
            <a:spAutoFit/>
          </a:bodyPr>
          <a:lstStyle/>
          <a:p>
            <a:pPr marL="15954" marR="197826" algn="r">
              <a:lnSpc>
                <a:spcPct val="105300"/>
              </a:lnSpc>
              <a:spcBef>
                <a:spcPts val="113"/>
              </a:spcBef>
            </a:pPr>
            <a:r>
              <a:rPr lang="ru-RU" sz="1200" b="1" dirty="0">
                <a:latin typeface="Arial"/>
                <a:cs typeface="Arial"/>
              </a:rPr>
              <a:t>ПРОВЕДЕНИЕ ПУБЛИЧНОГО ОБСУЖДЕНИЯ НА ПЛОЩАДКЕ ЕАЭС</a:t>
            </a:r>
          </a:p>
        </p:txBody>
      </p:sp>
      <p:sp>
        <p:nvSpPr>
          <p:cNvPr id="37" name="object 12">
            <a:extLst>
              <a:ext uri="{FF2B5EF4-FFF2-40B4-BE49-F238E27FC236}">
                <a16:creationId xmlns:a16="http://schemas.microsoft.com/office/drawing/2014/main" xmlns="" id="{0313B693-ACF4-4611-A1AA-79FBCA00ADF4}"/>
              </a:ext>
            </a:extLst>
          </p:cNvPr>
          <p:cNvSpPr txBox="1"/>
          <p:nvPr/>
        </p:nvSpPr>
        <p:spPr>
          <a:xfrm>
            <a:off x="4684197" y="5034481"/>
            <a:ext cx="5355795" cy="231482"/>
          </a:xfrm>
          <a:prstGeom prst="rect">
            <a:avLst/>
          </a:prstGeom>
        </p:spPr>
        <p:txBody>
          <a:bodyPr vert="horz" wrap="square" lIns="0" tIns="14359" rIns="0" bIns="0" rtlCol="0">
            <a:spAutoFit/>
          </a:bodyPr>
          <a:lstStyle/>
          <a:p>
            <a:pPr marL="15954" marR="197826">
              <a:lnSpc>
                <a:spcPct val="105300"/>
              </a:lnSpc>
              <a:spcBef>
                <a:spcPts val="113"/>
              </a:spcBef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ПРИНЯТИЕ ТР ЕАЭС НА ЗАСЕДАНИИ СОВЕТА ЕЭК</a:t>
            </a:r>
          </a:p>
        </p:txBody>
      </p:sp>
      <p:pic>
        <p:nvPicPr>
          <p:cNvPr id="4" name="Рисунок 3" descr="Документ">
            <a:extLst>
              <a:ext uri="{FF2B5EF4-FFF2-40B4-BE49-F238E27FC236}">
                <a16:creationId xmlns:a16="http://schemas.microsoft.com/office/drawing/2014/main" xmlns="" id="{DA429CEC-8021-4FC3-AE78-F83F555B32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7033" y="870726"/>
            <a:ext cx="541610" cy="54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870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98">
            <a:extLst>
              <a:ext uri="{FF2B5EF4-FFF2-40B4-BE49-F238E27FC236}">
                <a16:creationId xmlns:a16="http://schemas.microsoft.com/office/drawing/2014/main" xmlns="" id="{7E240872-2EF6-462B-BC7E-0E9E63BE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1AC03-DBAC-452A-9E4A-6CF77251696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34D86A0-CB3C-4EEE-AF9B-9EE88B288B1A}"/>
              </a:ext>
            </a:extLst>
          </p:cNvPr>
          <p:cNvSpPr txBox="1"/>
          <p:nvPr/>
        </p:nvSpPr>
        <p:spPr>
          <a:xfrm>
            <a:off x="4899993" y="5560068"/>
            <a:ext cx="17278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ЭФФЕКТЫ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6B381724-6392-43B1-8983-E94465D8A9B9}"/>
              </a:ext>
            </a:extLst>
          </p:cNvPr>
          <p:cNvSpPr/>
          <p:nvPr/>
        </p:nvSpPr>
        <p:spPr>
          <a:xfrm>
            <a:off x="885200" y="5570740"/>
            <a:ext cx="3897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СФОРМИРОВАНА НОРМАТИВНАЯ БАЗА ДЛЯ СТРОИТЕЛЬСТВА ДЕРЕВЯННЫХ ЗДАНИЙ ДО 12 ЭТАЖЕЙ</a:t>
            </a:r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5BF82B98-A892-4C3D-970C-0CD284264A19}"/>
              </a:ext>
            </a:extLst>
          </p:cNvPr>
          <p:cNvSpPr/>
          <p:nvPr/>
        </p:nvSpPr>
        <p:spPr>
          <a:xfrm flipV="1">
            <a:off x="-1" y="1080445"/>
            <a:ext cx="5688419" cy="4074864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BBD70847-55AC-4093-9B3F-016B9C02E08E}"/>
              </a:ext>
            </a:extLst>
          </p:cNvPr>
          <p:cNvSpPr/>
          <p:nvPr/>
        </p:nvSpPr>
        <p:spPr>
          <a:xfrm>
            <a:off x="328197" y="1261930"/>
            <a:ext cx="5273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 развитию деревянного домостроения </a:t>
            </a:r>
          </a:p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до 2024 г.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690388" y="1944835"/>
            <a:ext cx="4816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Конструктивная огнезащита несущих конструкций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66B9A1C-2FBE-4E75-8B05-986B0624C533}"/>
              </a:ext>
            </a:extLst>
          </p:cNvPr>
          <p:cNvSpPr txBox="1"/>
          <p:nvPr/>
        </p:nvSpPr>
        <p:spPr>
          <a:xfrm>
            <a:off x="261798" y="1901943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261798" y="2609829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3" name="AutoShape 3">
            <a:extLst>
              <a:ext uri="{FF2B5EF4-FFF2-40B4-BE49-F238E27FC236}">
                <a16:creationId xmlns:a16="http://schemas.microsoft.com/office/drawing/2014/main" xmlns="" id="{F01E4E01-3551-4FE9-B458-FA104CA7550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128116" y="2780802"/>
            <a:ext cx="347343" cy="34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Прямоугольник 1">
            <a:extLst>
              <a:ext uri="{FF2B5EF4-FFF2-40B4-BE49-F238E27FC236}">
                <a16:creationId xmlns:a16="http://schemas.microsoft.com/office/drawing/2014/main" xmlns="" id="{A2CA7DD6-7406-49B2-9BBA-90E1134EEDCC}"/>
              </a:ext>
            </a:extLst>
          </p:cNvPr>
          <p:cNvSpPr/>
          <p:nvPr/>
        </p:nvSpPr>
        <p:spPr>
          <a:xfrm flipH="1">
            <a:off x="6328504" y="1080445"/>
            <a:ext cx="5863489" cy="4139890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18DCB368-3909-4B24-9DA4-83AAF097B889}"/>
              </a:ext>
            </a:extLst>
          </p:cNvPr>
          <p:cNvSpPr/>
          <p:nvPr/>
        </p:nvSpPr>
        <p:spPr>
          <a:xfrm>
            <a:off x="6607362" y="1165734"/>
            <a:ext cx="60075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 расширению доли применения металла в строительстве до 2026 гг.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28897" y="2658473"/>
            <a:ext cx="4816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Механическая безопасность </a:t>
            </a:r>
          </a:p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деревянных зданий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261798" y="3243493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28897" y="3432481"/>
            <a:ext cx="4816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Строительство в сейсмических районах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273067" y="3865810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40166" y="4054798"/>
            <a:ext cx="4816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Скрытая прокладка инженерных систем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278896" y="4447423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58514" y="4649540"/>
            <a:ext cx="48165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Требования к плотности застройки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035952" y="1830369"/>
            <a:ext cx="4816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Защита от коррозии, огнезащита, прогрессирующее обрушение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66B9A1C-2FBE-4E75-8B05-986B0624C533}"/>
              </a:ext>
            </a:extLst>
          </p:cNvPr>
          <p:cNvSpPr txBox="1"/>
          <p:nvPr/>
        </p:nvSpPr>
        <p:spPr>
          <a:xfrm>
            <a:off x="6607362" y="1787477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6607362" y="2495363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074461" y="2544007"/>
            <a:ext cx="51288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Пилотные проекты по стройке </a:t>
            </a:r>
          </a:p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мусоросжигательных заводов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6607362" y="3129027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085730" y="3230619"/>
            <a:ext cx="4816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Увеличение доли гражданских зданий с </a:t>
            </a:r>
            <a:r>
              <a:rPr lang="ru-RU" sz="1600" dirty="0" smtClean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применени</a:t>
            </a:r>
            <a:r>
              <a:rPr lang="ru-RU" sz="1600" dirty="0" smtClean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ем</a:t>
            </a:r>
            <a:r>
              <a:rPr lang="ru-RU" sz="1600" dirty="0" smtClean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металлоконструкций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6618631" y="3751344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109518" y="3890577"/>
            <a:ext cx="51288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Крупногабаритные строительные блок-модули, сталебетонные конструктивные решения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6627852" y="4435597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7109518" y="4501468"/>
            <a:ext cx="4562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Ускоренная реализация </a:t>
            </a:r>
            <a:r>
              <a:rPr lang="ru-RU" sz="1600" dirty="0" smtClean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проектов нефтегазовой инфраструктуры</a:t>
            </a:r>
            <a:endParaRPr lang="en-US" sz="1600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6B381724-6392-43B1-8983-E94465D8A9B9}"/>
              </a:ext>
            </a:extLst>
          </p:cNvPr>
          <p:cNvSpPr/>
          <p:nvPr/>
        </p:nvSpPr>
        <p:spPr>
          <a:xfrm>
            <a:off x="7700083" y="5684407"/>
            <a:ext cx="43912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ПЕРЕНАПРАВЛЕНИЕ САНКЦИОННОГО ОБЪЕМА ЭКСПОРТА СТАЛИ В СТРОЙКУ  3-5 МЛН ТОНН/ГОД</a:t>
            </a:r>
          </a:p>
        </p:txBody>
      </p:sp>
      <p:grpSp>
        <p:nvGrpSpPr>
          <p:cNvPr id="52" name="Group 4">
            <a:extLst>
              <a:ext uri="{FF2B5EF4-FFF2-40B4-BE49-F238E27FC236}">
                <a16:creationId xmlns:a16="http://schemas.microsoft.com/office/drawing/2014/main" xmlns="" id="{A660A57F-B98C-4A64-A965-C3849BA5054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97244" y="6283947"/>
            <a:ext cx="449263" cy="368300"/>
            <a:chOff x="518" y="3859"/>
            <a:chExt cx="283" cy="232"/>
          </a:xfrm>
        </p:grpSpPr>
        <p:sp>
          <p:nvSpPr>
            <p:cNvPr id="53" name="AutoShape 3">
              <a:extLst>
                <a:ext uri="{FF2B5EF4-FFF2-40B4-BE49-F238E27FC236}">
                  <a16:creationId xmlns:a16="http://schemas.microsoft.com/office/drawing/2014/main" xmlns="" id="{56C85C28-CF10-4C6B-9FEB-BBAF46BFBDC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18" y="3859"/>
              <a:ext cx="283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xmlns="" id="{870D0AFF-86BB-44E3-B26F-77DEE38613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" y="3859"/>
              <a:ext cx="283" cy="232"/>
            </a:xfrm>
            <a:custGeom>
              <a:avLst/>
              <a:gdLst>
                <a:gd name="T0" fmla="*/ 4511 w 4528"/>
                <a:gd name="T1" fmla="*/ 2096 h 3944"/>
                <a:gd name="T2" fmla="*/ 4463 w 4528"/>
                <a:gd name="T3" fmla="*/ 1865 h 3944"/>
                <a:gd name="T4" fmla="*/ 4382 w 4528"/>
                <a:gd name="T5" fmla="*/ 1647 h 3944"/>
                <a:gd name="T6" fmla="*/ 4272 w 4528"/>
                <a:gd name="T7" fmla="*/ 1442 h 3944"/>
                <a:gd name="T8" fmla="*/ 4487 w 4528"/>
                <a:gd name="T9" fmla="*/ 1137 h 3944"/>
                <a:gd name="T10" fmla="*/ 3850 w 4528"/>
                <a:gd name="T11" fmla="*/ 995 h 3944"/>
                <a:gd name="T12" fmla="*/ 3656 w 4528"/>
                <a:gd name="T13" fmla="*/ 880 h 3944"/>
                <a:gd name="T14" fmla="*/ 3449 w 4528"/>
                <a:gd name="T15" fmla="*/ 795 h 3944"/>
                <a:gd name="T16" fmla="*/ 3320 w 4528"/>
                <a:gd name="T17" fmla="*/ 761 h 3944"/>
                <a:gd name="T18" fmla="*/ 3507 w 4528"/>
                <a:gd name="T19" fmla="*/ 0 h 3944"/>
                <a:gd name="T20" fmla="*/ 2694 w 4528"/>
                <a:gd name="T21" fmla="*/ 579 h 3944"/>
                <a:gd name="T22" fmla="*/ 2562 w 4528"/>
                <a:gd name="T23" fmla="*/ 795 h 3944"/>
                <a:gd name="T24" fmla="*/ 2356 w 4528"/>
                <a:gd name="T25" fmla="*/ 880 h 3944"/>
                <a:gd name="T26" fmla="*/ 2162 w 4528"/>
                <a:gd name="T27" fmla="*/ 995 h 3944"/>
                <a:gd name="T28" fmla="*/ 1527 w 4528"/>
                <a:gd name="T29" fmla="*/ 1137 h 3944"/>
                <a:gd name="T30" fmla="*/ 1740 w 4528"/>
                <a:gd name="T31" fmla="*/ 1442 h 3944"/>
                <a:gd name="T32" fmla="*/ 1630 w 4528"/>
                <a:gd name="T33" fmla="*/ 1647 h 3944"/>
                <a:gd name="T34" fmla="*/ 1562 w 4528"/>
                <a:gd name="T35" fmla="*/ 1826 h 3944"/>
                <a:gd name="T36" fmla="*/ 1497 w 4528"/>
                <a:gd name="T37" fmla="*/ 2131 h 3944"/>
                <a:gd name="T38" fmla="*/ 1486 w 4528"/>
                <a:gd name="T39" fmla="*/ 2335 h 3944"/>
                <a:gd name="T40" fmla="*/ 1493 w 4528"/>
                <a:gd name="T41" fmla="*/ 2501 h 3944"/>
                <a:gd name="T42" fmla="*/ 1550 w 4528"/>
                <a:gd name="T43" fmla="*/ 2805 h 3944"/>
                <a:gd name="T44" fmla="*/ 1630 w 4528"/>
                <a:gd name="T45" fmla="*/ 3022 h 3944"/>
                <a:gd name="T46" fmla="*/ 1710 w 4528"/>
                <a:gd name="T47" fmla="*/ 3176 h 3944"/>
                <a:gd name="T48" fmla="*/ 1938 w 4528"/>
                <a:gd name="T49" fmla="*/ 3480 h 3944"/>
                <a:gd name="T50" fmla="*/ 2102 w 4528"/>
                <a:gd name="T51" fmla="*/ 3629 h 3944"/>
                <a:gd name="T52" fmla="*/ 2291 w 4528"/>
                <a:gd name="T53" fmla="*/ 3755 h 3944"/>
                <a:gd name="T54" fmla="*/ 2493 w 4528"/>
                <a:gd name="T55" fmla="*/ 3850 h 3944"/>
                <a:gd name="T56" fmla="*/ 2707 w 4528"/>
                <a:gd name="T57" fmla="*/ 3912 h 3944"/>
                <a:gd name="T58" fmla="*/ 2931 w 4528"/>
                <a:gd name="T59" fmla="*/ 3941 h 3944"/>
                <a:gd name="T60" fmla="*/ 3156 w 4528"/>
                <a:gd name="T61" fmla="*/ 3936 h 3944"/>
                <a:gd name="T62" fmla="*/ 3379 w 4528"/>
                <a:gd name="T63" fmla="*/ 3894 h 3944"/>
                <a:gd name="T64" fmla="*/ 3589 w 4528"/>
                <a:gd name="T65" fmla="*/ 3821 h 3944"/>
                <a:gd name="T66" fmla="*/ 3788 w 4528"/>
                <a:gd name="T67" fmla="*/ 3716 h 3944"/>
                <a:gd name="T68" fmla="*/ 3969 w 4528"/>
                <a:gd name="T69" fmla="*/ 3579 h 3944"/>
                <a:gd name="T70" fmla="*/ 4134 w 4528"/>
                <a:gd name="T71" fmla="*/ 3413 h 3944"/>
                <a:gd name="T72" fmla="*/ 4272 w 4528"/>
                <a:gd name="T73" fmla="*/ 3227 h 3944"/>
                <a:gd name="T74" fmla="*/ 4382 w 4528"/>
                <a:gd name="T75" fmla="*/ 3022 h 3944"/>
                <a:gd name="T76" fmla="*/ 4463 w 4528"/>
                <a:gd name="T77" fmla="*/ 2803 h 3944"/>
                <a:gd name="T78" fmla="*/ 4511 w 4528"/>
                <a:gd name="T79" fmla="*/ 2574 h 3944"/>
                <a:gd name="T80" fmla="*/ 4528 w 4528"/>
                <a:gd name="T81" fmla="*/ 2335 h 3944"/>
                <a:gd name="T82" fmla="*/ 2824 w 4528"/>
                <a:gd name="T83" fmla="*/ 2437 h 3944"/>
                <a:gd name="T84" fmla="*/ 3087 w 4528"/>
                <a:gd name="T85" fmla="*/ 2304 h 3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28" h="3944">
                  <a:moveTo>
                    <a:pt x="4526" y="2254"/>
                  </a:moveTo>
                  <a:lnTo>
                    <a:pt x="4520" y="2175"/>
                  </a:lnTo>
                  <a:lnTo>
                    <a:pt x="4511" y="2096"/>
                  </a:lnTo>
                  <a:lnTo>
                    <a:pt x="4498" y="2019"/>
                  </a:lnTo>
                  <a:lnTo>
                    <a:pt x="4483" y="1942"/>
                  </a:lnTo>
                  <a:lnTo>
                    <a:pt x="4463" y="1865"/>
                  </a:lnTo>
                  <a:lnTo>
                    <a:pt x="4439" y="1791"/>
                  </a:lnTo>
                  <a:lnTo>
                    <a:pt x="4412" y="1718"/>
                  </a:lnTo>
                  <a:lnTo>
                    <a:pt x="4382" y="1647"/>
                  </a:lnTo>
                  <a:lnTo>
                    <a:pt x="4349" y="1578"/>
                  </a:lnTo>
                  <a:lnTo>
                    <a:pt x="4312" y="1510"/>
                  </a:lnTo>
                  <a:lnTo>
                    <a:pt x="4272" y="1442"/>
                  </a:lnTo>
                  <a:lnTo>
                    <a:pt x="4242" y="1396"/>
                  </a:lnTo>
                  <a:lnTo>
                    <a:pt x="4242" y="1396"/>
                  </a:lnTo>
                  <a:lnTo>
                    <a:pt x="4487" y="1137"/>
                  </a:lnTo>
                  <a:lnTo>
                    <a:pt x="4147" y="778"/>
                  </a:lnTo>
                  <a:lnTo>
                    <a:pt x="3903" y="1035"/>
                  </a:lnTo>
                  <a:lnTo>
                    <a:pt x="3850" y="995"/>
                  </a:lnTo>
                  <a:lnTo>
                    <a:pt x="3788" y="953"/>
                  </a:lnTo>
                  <a:lnTo>
                    <a:pt x="3722" y="914"/>
                  </a:lnTo>
                  <a:lnTo>
                    <a:pt x="3656" y="880"/>
                  </a:lnTo>
                  <a:lnTo>
                    <a:pt x="3589" y="848"/>
                  </a:lnTo>
                  <a:lnTo>
                    <a:pt x="3520" y="819"/>
                  </a:lnTo>
                  <a:lnTo>
                    <a:pt x="3449" y="795"/>
                  </a:lnTo>
                  <a:lnTo>
                    <a:pt x="3379" y="775"/>
                  </a:lnTo>
                  <a:lnTo>
                    <a:pt x="3320" y="761"/>
                  </a:lnTo>
                  <a:lnTo>
                    <a:pt x="3320" y="761"/>
                  </a:lnTo>
                  <a:lnTo>
                    <a:pt x="3320" y="579"/>
                  </a:lnTo>
                  <a:lnTo>
                    <a:pt x="3507" y="579"/>
                  </a:lnTo>
                  <a:lnTo>
                    <a:pt x="3507" y="0"/>
                  </a:lnTo>
                  <a:lnTo>
                    <a:pt x="2507" y="0"/>
                  </a:lnTo>
                  <a:lnTo>
                    <a:pt x="2507" y="579"/>
                  </a:lnTo>
                  <a:lnTo>
                    <a:pt x="2694" y="579"/>
                  </a:lnTo>
                  <a:lnTo>
                    <a:pt x="2694" y="761"/>
                  </a:lnTo>
                  <a:lnTo>
                    <a:pt x="2635" y="775"/>
                  </a:lnTo>
                  <a:lnTo>
                    <a:pt x="2562" y="795"/>
                  </a:lnTo>
                  <a:lnTo>
                    <a:pt x="2493" y="819"/>
                  </a:lnTo>
                  <a:lnTo>
                    <a:pt x="2425" y="848"/>
                  </a:lnTo>
                  <a:lnTo>
                    <a:pt x="2356" y="880"/>
                  </a:lnTo>
                  <a:lnTo>
                    <a:pt x="2291" y="914"/>
                  </a:lnTo>
                  <a:lnTo>
                    <a:pt x="2226" y="953"/>
                  </a:lnTo>
                  <a:lnTo>
                    <a:pt x="2162" y="995"/>
                  </a:lnTo>
                  <a:lnTo>
                    <a:pt x="2110" y="1035"/>
                  </a:lnTo>
                  <a:lnTo>
                    <a:pt x="1867" y="778"/>
                  </a:lnTo>
                  <a:lnTo>
                    <a:pt x="1527" y="1137"/>
                  </a:lnTo>
                  <a:lnTo>
                    <a:pt x="1771" y="1396"/>
                  </a:lnTo>
                  <a:lnTo>
                    <a:pt x="1771" y="1396"/>
                  </a:lnTo>
                  <a:lnTo>
                    <a:pt x="1740" y="1442"/>
                  </a:lnTo>
                  <a:lnTo>
                    <a:pt x="1700" y="1510"/>
                  </a:lnTo>
                  <a:lnTo>
                    <a:pt x="1665" y="1578"/>
                  </a:lnTo>
                  <a:lnTo>
                    <a:pt x="1630" y="1647"/>
                  </a:lnTo>
                  <a:lnTo>
                    <a:pt x="1600" y="1718"/>
                  </a:lnTo>
                  <a:lnTo>
                    <a:pt x="1573" y="1791"/>
                  </a:lnTo>
                  <a:lnTo>
                    <a:pt x="1562" y="1826"/>
                  </a:lnTo>
                  <a:lnTo>
                    <a:pt x="0" y="1826"/>
                  </a:lnTo>
                  <a:lnTo>
                    <a:pt x="0" y="2131"/>
                  </a:lnTo>
                  <a:lnTo>
                    <a:pt x="1497" y="2131"/>
                  </a:lnTo>
                  <a:lnTo>
                    <a:pt x="1493" y="2175"/>
                  </a:lnTo>
                  <a:lnTo>
                    <a:pt x="1488" y="2254"/>
                  </a:lnTo>
                  <a:lnTo>
                    <a:pt x="1486" y="2335"/>
                  </a:lnTo>
                  <a:lnTo>
                    <a:pt x="1488" y="2416"/>
                  </a:lnTo>
                  <a:lnTo>
                    <a:pt x="1493" y="2494"/>
                  </a:lnTo>
                  <a:lnTo>
                    <a:pt x="1493" y="2501"/>
                  </a:lnTo>
                  <a:lnTo>
                    <a:pt x="790" y="2501"/>
                  </a:lnTo>
                  <a:lnTo>
                    <a:pt x="790" y="2805"/>
                  </a:lnTo>
                  <a:lnTo>
                    <a:pt x="1550" y="2805"/>
                  </a:lnTo>
                  <a:lnTo>
                    <a:pt x="1573" y="2879"/>
                  </a:lnTo>
                  <a:lnTo>
                    <a:pt x="1600" y="2951"/>
                  </a:lnTo>
                  <a:lnTo>
                    <a:pt x="1630" y="3022"/>
                  </a:lnTo>
                  <a:lnTo>
                    <a:pt x="1665" y="3092"/>
                  </a:lnTo>
                  <a:lnTo>
                    <a:pt x="1700" y="3160"/>
                  </a:lnTo>
                  <a:lnTo>
                    <a:pt x="1710" y="3176"/>
                  </a:lnTo>
                  <a:lnTo>
                    <a:pt x="324" y="3176"/>
                  </a:lnTo>
                  <a:lnTo>
                    <a:pt x="324" y="3480"/>
                  </a:lnTo>
                  <a:lnTo>
                    <a:pt x="1938" y="3480"/>
                  </a:lnTo>
                  <a:lnTo>
                    <a:pt x="1986" y="3528"/>
                  </a:lnTo>
                  <a:lnTo>
                    <a:pt x="2043" y="3579"/>
                  </a:lnTo>
                  <a:lnTo>
                    <a:pt x="2102" y="3629"/>
                  </a:lnTo>
                  <a:lnTo>
                    <a:pt x="2162" y="3673"/>
                  </a:lnTo>
                  <a:lnTo>
                    <a:pt x="2226" y="3716"/>
                  </a:lnTo>
                  <a:lnTo>
                    <a:pt x="2291" y="3755"/>
                  </a:lnTo>
                  <a:lnTo>
                    <a:pt x="2356" y="3789"/>
                  </a:lnTo>
                  <a:lnTo>
                    <a:pt x="2425" y="3821"/>
                  </a:lnTo>
                  <a:lnTo>
                    <a:pt x="2493" y="3850"/>
                  </a:lnTo>
                  <a:lnTo>
                    <a:pt x="2562" y="3875"/>
                  </a:lnTo>
                  <a:lnTo>
                    <a:pt x="2635" y="3894"/>
                  </a:lnTo>
                  <a:lnTo>
                    <a:pt x="2707" y="3912"/>
                  </a:lnTo>
                  <a:lnTo>
                    <a:pt x="2781" y="3926"/>
                  </a:lnTo>
                  <a:lnTo>
                    <a:pt x="2855" y="3936"/>
                  </a:lnTo>
                  <a:lnTo>
                    <a:pt x="2931" y="3941"/>
                  </a:lnTo>
                  <a:lnTo>
                    <a:pt x="3007" y="3944"/>
                  </a:lnTo>
                  <a:lnTo>
                    <a:pt x="3082" y="3941"/>
                  </a:lnTo>
                  <a:lnTo>
                    <a:pt x="3156" y="3936"/>
                  </a:lnTo>
                  <a:lnTo>
                    <a:pt x="3233" y="3926"/>
                  </a:lnTo>
                  <a:lnTo>
                    <a:pt x="3305" y="3912"/>
                  </a:lnTo>
                  <a:lnTo>
                    <a:pt x="3379" y="3894"/>
                  </a:lnTo>
                  <a:lnTo>
                    <a:pt x="3449" y="3875"/>
                  </a:lnTo>
                  <a:lnTo>
                    <a:pt x="3520" y="3850"/>
                  </a:lnTo>
                  <a:lnTo>
                    <a:pt x="3589" y="3821"/>
                  </a:lnTo>
                  <a:lnTo>
                    <a:pt x="3656" y="3789"/>
                  </a:lnTo>
                  <a:lnTo>
                    <a:pt x="3722" y="3755"/>
                  </a:lnTo>
                  <a:lnTo>
                    <a:pt x="3788" y="3716"/>
                  </a:lnTo>
                  <a:lnTo>
                    <a:pt x="3850" y="3673"/>
                  </a:lnTo>
                  <a:lnTo>
                    <a:pt x="3910" y="3629"/>
                  </a:lnTo>
                  <a:lnTo>
                    <a:pt x="3969" y="3579"/>
                  </a:lnTo>
                  <a:lnTo>
                    <a:pt x="4026" y="3528"/>
                  </a:lnTo>
                  <a:lnTo>
                    <a:pt x="4083" y="3473"/>
                  </a:lnTo>
                  <a:lnTo>
                    <a:pt x="4134" y="3413"/>
                  </a:lnTo>
                  <a:lnTo>
                    <a:pt x="4183" y="3353"/>
                  </a:lnTo>
                  <a:lnTo>
                    <a:pt x="4230" y="3291"/>
                  </a:lnTo>
                  <a:lnTo>
                    <a:pt x="4272" y="3227"/>
                  </a:lnTo>
                  <a:lnTo>
                    <a:pt x="4312" y="3160"/>
                  </a:lnTo>
                  <a:lnTo>
                    <a:pt x="4349" y="3092"/>
                  </a:lnTo>
                  <a:lnTo>
                    <a:pt x="4382" y="3022"/>
                  </a:lnTo>
                  <a:lnTo>
                    <a:pt x="4412" y="2951"/>
                  </a:lnTo>
                  <a:lnTo>
                    <a:pt x="4439" y="2879"/>
                  </a:lnTo>
                  <a:lnTo>
                    <a:pt x="4463" y="2803"/>
                  </a:lnTo>
                  <a:lnTo>
                    <a:pt x="4483" y="2727"/>
                  </a:lnTo>
                  <a:lnTo>
                    <a:pt x="4498" y="2651"/>
                  </a:lnTo>
                  <a:lnTo>
                    <a:pt x="4511" y="2574"/>
                  </a:lnTo>
                  <a:lnTo>
                    <a:pt x="4520" y="2494"/>
                  </a:lnTo>
                  <a:lnTo>
                    <a:pt x="4526" y="2416"/>
                  </a:lnTo>
                  <a:lnTo>
                    <a:pt x="4528" y="2335"/>
                  </a:lnTo>
                  <a:lnTo>
                    <a:pt x="4526" y="2254"/>
                  </a:lnTo>
                  <a:close/>
                  <a:moveTo>
                    <a:pt x="3607" y="3329"/>
                  </a:moveTo>
                  <a:lnTo>
                    <a:pt x="2824" y="2437"/>
                  </a:lnTo>
                  <a:lnTo>
                    <a:pt x="2824" y="1419"/>
                  </a:lnTo>
                  <a:lnTo>
                    <a:pt x="3087" y="1419"/>
                  </a:lnTo>
                  <a:lnTo>
                    <a:pt x="3087" y="2304"/>
                  </a:lnTo>
                  <a:lnTo>
                    <a:pt x="3811" y="3132"/>
                  </a:lnTo>
                  <a:lnTo>
                    <a:pt x="3607" y="33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8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 txBox="1">
            <a:spLocks/>
          </p:cNvSpPr>
          <p:nvPr/>
        </p:nvSpPr>
        <p:spPr>
          <a:xfrm>
            <a:off x="261798" y="343220"/>
            <a:ext cx="11114302" cy="491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r>
              <a:rPr lang="ru-RU" sz="2300" dirty="0"/>
              <a:t>ДОРОЖНЫЕ КАРТЫ МИНСТРОЯ РОССИИ </a:t>
            </a:r>
          </a:p>
        </p:txBody>
      </p:sp>
      <p:grpSp>
        <p:nvGrpSpPr>
          <p:cNvPr id="55" name="Group 16">
            <a:extLst>
              <a:ext uri="{FF2B5EF4-FFF2-40B4-BE49-F238E27FC236}">
                <a16:creationId xmlns:a16="http://schemas.microsoft.com/office/drawing/2014/main" xmlns="" id="{EE104F93-439E-B9A2-8D1D-C8D3AF201C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1431" y="5698994"/>
            <a:ext cx="391578" cy="360000"/>
            <a:chOff x="149" y="422"/>
            <a:chExt cx="124" cy="114"/>
          </a:xfrm>
          <a:solidFill>
            <a:schemeClr val="bg1"/>
          </a:solidFill>
        </p:grpSpPr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xmlns="" id="{60501CC5-E233-2C79-70BE-36E7A85B1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" y="468"/>
              <a:ext cx="49" cy="68"/>
            </a:xfrm>
            <a:custGeom>
              <a:avLst/>
              <a:gdLst>
                <a:gd name="T0" fmla="*/ 25 w 49"/>
                <a:gd name="T1" fmla="*/ 0 h 68"/>
                <a:gd name="T2" fmla="*/ 25 w 49"/>
                <a:gd name="T3" fmla="*/ 0 h 68"/>
                <a:gd name="T4" fmla="*/ 20 w 49"/>
                <a:gd name="T5" fmla="*/ 0 h 68"/>
                <a:gd name="T6" fmla="*/ 16 w 49"/>
                <a:gd name="T7" fmla="*/ 2 h 68"/>
                <a:gd name="T8" fmla="*/ 11 w 49"/>
                <a:gd name="T9" fmla="*/ 5 h 68"/>
                <a:gd name="T10" fmla="*/ 7 w 49"/>
                <a:gd name="T11" fmla="*/ 7 h 68"/>
                <a:gd name="T12" fmla="*/ 4 w 49"/>
                <a:gd name="T13" fmla="*/ 12 h 68"/>
                <a:gd name="T14" fmla="*/ 3 w 49"/>
                <a:gd name="T15" fmla="*/ 16 h 68"/>
                <a:gd name="T16" fmla="*/ 1 w 49"/>
                <a:gd name="T17" fmla="*/ 20 h 68"/>
                <a:gd name="T18" fmla="*/ 0 w 49"/>
                <a:gd name="T19" fmla="*/ 26 h 68"/>
                <a:gd name="T20" fmla="*/ 0 w 49"/>
                <a:gd name="T21" fmla="*/ 26 h 68"/>
                <a:gd name="T22" fmla="*/ 1 w 49"/>
                <a:gd name="T23" fmla="*/ 33 h 68"/>
                <a:gd name="T24" fmla="*/ 4 w 49"/>
                <a:gd name="T25" fmla="*/ 40 h 68"/>
                <a:gd name="T26" fmla="*/ 10 w 49"/>
                <a:gd name="T27" fmla="*/ 45 h 68"/>
                <a:gd name="T28" fmla="*/ 17 w 49"/>
                <a:gd name="T29" fmla="*/ 48 h 68"/>
                <a:gd name="T30" fmla="*/ 17 w 49"/>
                <a:gd name="T31" fmla="*/ 68 h 68"/>
                <a:gd name="T32" fmla="*/ 32 w 49"/>
                <a:gd name="T33" fmla="*/ 68 h 68"/>
                <a:gd name="T34" fmla="*/ 32 w 49"/>
                <a:gd name="T35" fmla="*/ 48 h 68"/>
                <a:gd name="T36" fmla="*/ 32 w 49"/>
                <a:gd name="T37" fmla="*/ 48 h 68"/>
                <a:gd name="T38" fmla="*/ 39 w 49"/>
                <a:gd name="T39" fmla="*/ 45 h 68"/>
                <a:gd name="T40" fmla="*/ 45 w 49"/>
                <a:gd name="T41" fmla="*/ 40 h 68"/>
                <a:gd name="T42" fmla="*/ 48 w 49"/>
                <a:gd name="T43" fmla="*/ 33 h 68"/>
                <a:gd name="T44" fmla="*/ 49 w 49"/>
                <a:gd name="T45" fmla="*/ 26 h 68"/>
                <a:gd name="T46" fmla="*/ 49 w 49"/>
                <a:gd name="T47" fmla="*/ 26 h 68"/>
                <a:gd name="T48" fmla="*/ 49 w 49"/>
                <a:gd name="T49" fmla="*/ 20 h 68"/>
                <a:gd name="T50" fmla="*/ 48 w 49"/>
                <a:gd name="T51" fmla="*/ 16 h 68"/>
                <a:gd name="T52" fmla="*/ 45 w 49"/>
                <a:gd name="T53" fmla="*/ 12 h 68"/>
                <a:gd name="T54" fmla="*/ 42 w 49"/>
                <a:gd name="T55" fmla="*/ 7 h 68"/>
                <a:gd name="T56" fmla="*/ 38 w 49"/>
                <a:gd name="T57" fmla="*/ 5 h 68"/>
                <a:gd name="T58" fmla="*/ 34 w 49"/>
                <a:gd name="T59" fmla="*/ 2 h 68"/>
                <a:gd name="T60" fmla="*/ 30 w 49"/>
                <a:gd name="T61" fmla="*/ 0 h 68"/>
                <a:gd name="T62" fmla="*/ 25 w 49"/>
                <a:gd name="T63" fmla="*/ 0 h 68"/>
                <a:gd name="T64" fmla="*/ 25 w 49"/>
                <a:gd name="T6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" h="68">
                  <a:moveTo>
                    <a:pt x="25" y="0"/>
                  </a:moveTo>
                  <a:lnTo>
                    <a:pt x="25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1" y="5"/>
                  </a:lnTo>
                  <a:lnTo>
                    <a:pt x="7" y="7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1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33"/>
                  </a:lnTo>
                  <a:lnTo>
                    <a:pt x="4" y="40"/>
                  </a:lnTo>
                  <a:lnTo>
                    <a:pt x="10" y="45"/>
                  </a:lnTo>
                  <a:lnTo>
                    <a:pt x="17" y="48"/>
                  </a:lnTo>
                  <a:lnTo>
                    <a:pt x="17" y="68"/>
                  </a:lnTo>
                  <a:lnTo>
                    <a:pt x="32" y="68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39" y="45"/>
                  </a:lnTo>
                  <a:lnTo>
                    <a:pt x="45" y="40"/>
                  </a:lnTo>
                  <a:lnTo>
                    <a:pt x="48" y="33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0"/>
                  </a:lnTo>
                  <a:lnTo>
                    <a:pt x="48" y="16"/>
                  </a:lnTo>
                  <a:lnTo>
                    <a:pt x="45" y="12"/>
                  </a:lnTo>
                  <a:lnTo>
                    <a:pt x="42" y="7"/>
                  </a:lnTo>
                  <a:lnTo>
                    <a:pt x="38" y="5"/>
                  </a:lnTo>
                  <a:lnTo>
                    <a:pt x="34" y="2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xmlns="" id="{D6C2B5B9-6EAB-AF20-A9FE-2E9524B3FF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0" y="422"/>
              <a:ext cx="63" cy="114"/>
            </a:xfrm>
            <a:custGeom>
              <a:avLst/>
              <a:gdLst>
                <a:gd name="T0" fmla="*/ 0 w 63"/>
                <a:gd name="T1" fmla="*/ 0 h 114"/>
                <a:gd name="T2" fmla="*/ 0 w 63"/>
                <a:gd name="T3" fmla="*/ 114 h 114"/>
                <a:gd name="T4" fmla="*/ 63 w 63"/>
                <a:gd name="T5" fmla="*/ 114 h 114"/>
                <a:gd name="T6" fmla="*/ 63 w 63"/>
                <a:gd name="T7" fmla="*/ 0 h 114"/>
                <a:gd name="T8" fmla="*/ 0 w 63"/>
                <a:gd name="T9" fmla="*/ 0 h 114"/>
                <a:gd name="T10" fmla="*/ 24 w 63"/>
                <a:gd name="T11" fmla="*/ 99 h 114"/>
                <a:gd name="T12" fmla="*/ 9 w 63"/>
                <a:gd name="T13" fmla="*/ 99 h 114"/>
                <a:gd name="T14" fmla="*/ 9 w 63"/>
                <a:gd name="T15" fmla="*/ 84 h 114"/>
                <a:gd name="T16" fmla="*/ 24 w 63"/>
                <a:gd name="T17" fmla="*/ 84 h 114"/>
                <a:gd name="T18" fmla="*/ 24 w 63"/>
                <a:gd name="T19" fmla="*/ 99 h 114"/>
                <a:gd name="T20" fmla="*/ 24 w 63"/>
                <a:gd name="T21" fmla="*/ 65 h 114"/>
                <a:gd name="T22" fmla="*/ 9 w 63"/>
                <a:gd name="T23" fmla="*/ 65 h 114"/>
                <a:gd name="T24" fmla="*/ 9 w 63"/>
                <a:gd name="T25" fmla="*/ 51 h 114"/>
                <a:gd name="T26" fmla="*/ 24 w 63"/>
                <a:gd name="T27" fmla="*/ 51 h 114"/>
                <a:gd name="T28" fmla="*/ 24 w 63"/>
                <a:gd name="T29" fmla="*/ 65 h 114"/>
                <a:gd name="T30" fmla="*/ 24 w 63"/>
                <a:gd name="T31" fmla="*/ 31 h 114"/>
                <a:gd name="T32" fmla="*/ 9 w 63"/>
                <a:gd name="T33" fmla="*/ 31 h 114"/>
                <a:gd name="T34" fmla="*/ 9 w 63"/>
                <a:gd name="T35" fmla="*/ 17 h 114"/>
                <a:gd name="T36" fmla="*/ 24 w 63"/>
                <a:gd name="T37" fmla="*/ 17 h 114"/>
                <a:gd name="T38" fmla="*/ 24 w 63"/>
                <a:gd name="T39" fmla="*/ 31 h 114"/>
                <a:gd name="T40" fmla="*/ 53 w 63"/>
                <a:gd name="T41" fmla="*/ 99 h 114"/>
                <a:gd name="T42" fmla="*/ 39 w 63"/>
                <a:gd name="T43" fmla="*/ 99 h 114"/>
                <a:gd name="T44" fmla="*/ 39 w 63"/>
                <a:gd name="T45" fmla="*/ 84 h 114"/>
                <a:gd name="T46" fmla="*/ 53 w 63"/>
                <a:gd name="T47" fmla="*/ 84 h 114"/>
                <a:gd name="T48" fmla="*/ 53 w 63"/>
                <a:gd name="T49" fmla="*/ 99 h 114"/>
                <a:gd name="T50" fmla="*/ 53 w 63"/>
                <a:gd name="T51" fmla="*/ 65 h 114"/>
                <a:gd name="T52" fmla="*/ 39 w 63"/>
                <a:gd name="T53" fmla="*/ 65 h 114"/>
                <a:gd name="T54" fmla="*/ 39 w 63"/>
                <a:gd name="T55" fmla="*/ 51 h 114"/>
                <a:gd name="T56" fmla="*/ 53 w 63"/>
                <a:gd name="T57" fmla="*/ 51 h 114"/>
                <a:gd name="T58" fmla="*/ 53 w 63"/>
                <a:gd name="T59" fmla="*/ 65 h 114"/>
                <a:gd name="T60" fmla="*/ 53 w 63"/>
                <a:gd name="T61" fmla="*/ 31 h 114"/>
                <a:gd name="T62" fmla="*/ 39 w 63"/>
                <a:gd name="T63" fmla="*/ 31 h 114"/>
                <a:gd name="T64" fmla="*/ 39 w 63"/>
                <a:gd name="T65" fmla="*/ 17 h 114"/>
                <a:gd name="T66" fmla="*/ 53 w 63"/>
                <a:gd name="T67" fmla="*/ 17 h 114"/>
                <a:gd name="T68" fmla="*/ 53 w 63"/>
                <a:gd name="T69" fmla="*/ 3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3" h="114">
                  <a:moveTo>
                    <a:pt x="0" y="0"/>
                  </a:moveTo>
                  <a:lnTo>
                    <a:pt x="0" y="114"/>
                  </a:lnTo>
                  <a:lnTo>
                    <a:pt x="63" y="114"/>
                  </a:lnTo>
                  <a:lnTo>
                    <a:pt x="63" y="0"/>
                  </a:lnTo>
                  <a:lnTo>
                    <a:pt x="0" y="0"/>
                  </a:lnTo>
                  <a:close/>
                  <a:moveTo>
                    <a:pt x="24" y="99"/>
                  </a:moveTo>
                  <a:lnTo>
                    <a:pt x="9" y="99"/>
                  </a:lnTo>
                  <a:lnTo>
                    <a:pt x="9" y="84"/>
                  </a:lnTo>
                  <a:lnTo>
                    <a:pt x="24" y="84"/>
                  </a:lnTo>
                  <a:lnTo>
                    <a:pt x="24" y="99"/>
                  </a:lnTo>
                  <a:close/>
                  <a:moveTo>
                    <a:pt x="24" y="65"/>
                  </a:moveTo>
                  <a:lnTo>
                    <a:pt x="9" y="65"/>
                  </a:lnTo>
                  <a:lnTo>
                    <a:pt x="9" y="51"/>
                  </a:lnTo>
                  <a:lnTo>
                    <a:pt x="24" y="51"/>
                  </a:lnTo>
                  <a:lnTo>
                    <a:pt x="24" y="65"/>
                  </a:lnTo>
                  <a:close/>
                  <a:moveTo>
                    <a:pt x="24" y="31"/>
                  </a:moveTo>
                  <a:lnTo>
                    <a:pt x="9" y="31"/>
                  </a:lnTo>
                  <a:lnTo>
                    <a:pt x="9" y="17"/>
                  </a:lnTo>
                  <a:lnTo>
                    <a:pt x="24" y="17"/>
                  </a:lnTo>
                  <a:lnTo>
                    <a:pt x="24" y="31"/>
                  </a:lnTo>
                  <a:close/>
                  <a:moveTo>
                    <a:pt x="53" y="99"/>
                  </a:moveTo>
                  <a:lnTo>
                    <a:pt x="39" y="99"/>
                  </a:lnTo>
                  <a:lnTo>
                    <a:pt x="39" y="84"/>
                  </a:lnTo>
                  <a:lnTo>
                    <a:pt x="53" y="84"/>
                  </a:lnTo>
                  <a:lnTo>
                    <a:pt x="53" y="99"/>
                  </a:lnTo>
                  <a:close/>
                  <a:moveTo>
                    <a:pt x="53" y="65"/>
                  </a:moveTo>
                  <a:lnTo>
                    <a:pt x="39" y="65"/>
                  </a:lnTo>
                  <a:lnTo>
                    <a:pt x="39" y="51"/>
                  </a:lnTo>
                  <a:lnTo>
                    <a:pt x="53" y="51"/>
                  </a:lnTo>
                  <a:lnTo>
                    <a:pt x="53" y="65"/>
                  </a:lnTo>
                  <a:close/>
                  <a:moveTo>
                    <a:pt x="53" y="31"/>
                  </a:moveTo>
                  <a:lnTo>
                    <a:pt x="39" y="31"/>
                  </a:lnTo>
                  <a:lnTo>
                    <a:pt x="39" y="17"/>
                  </a:lnTo>
                  <a:lnTo>
                    <a:pt x="53" y="17"/>
                  </a:lnTo>
                  <a:lnTo>
                    <a:pt x="53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4">
            <a:extLst>
              <a:ext uri="{FF2B5EF4-FFF2-40B4-BE49-F238E27FC236}">
                <a16:creationId xmlns:a16="http://schemas.microsoft.com/office/drawing/2014/main" xmlns="" id="{83327BA6-ED1C-E4D5-28DC-CD56700418E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97244" y="5641738"/>
            <a:ext cx="540000" cy="504334"/>
            <a:chOff x="495" y="3075"/>
            <a:chExt cx="465" cy="471"/>
          </a:xfrm>
        </p:grpSpPr>
        <p:sp>
          <p:nvSpPr>
            <p:cNvPr id="59" name="AutoShape 3">
              <a:extLst>
                <a:ext uri="{FF2B5EF4-FFF2-40B4-BE49-F238E27FC236}">
                  <a16:creationId xmlns:a16="http://schemas.microsoft.com/office/drawing/2014/main" xmlns="" id="{9F646387-C5AB-7CF9-3967-36D70F674A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5" y="3075"/>
              <a:ext cx="433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xmlns="" id="{E6025B2F-6F2A-435F-4154-8D24F5839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" y="3116"/>
              <a:ext cx="302" cy="407"/>
            </a:xfrm>
            <a:custGeom>
              <a:avLst/>
              <a:gdLst>
                <a:gd name="T0" fmla="*/ 8755 w 8755"/>
                <a:gd name="T1" fmla="*/ 2066 h 12043"/>
                <a:gd name="T2" fmla="*/ 5029 w 8755"/>
                <a:gd name="T3" fmla="*/ 2066 h 12043"/>
                <a:gd name="T4" fmla="*/ 6398 w 8755"/>
                <a:gd name="T5" fmla="*/ 3428 h 12043"/>
                <a:gd name="T6" fmla="*/ 5355 w 8755"/>
                <a:gd name="T7" fmla="*/ 4344 h 12043"/>
                <a:gd name="T8" fmla="*/ 2356 w 8755"/>
                <a:gd name="T9" fmla="*/ 1361 h 12043"/>
                <a:gd name="T10" fmla="*/ 3726 w 8755"/>
                <a:gd name="T11" fmla="*/ 0 h 12043"/>
                <a:gd name="T12" fmla="*/ 0 w 8755"/>
                <a:gd name="T13" fmla="*/ 0 h 12043"/>
                <a:gd name="T14" fmla="*/ 0 w 8755"/>
                <a:gd name="T15" fmla="*/ 3705 h 12043"/>
                <a:gd name="T16" fmla="*/ 1369 w 8755"/>
                <a:gd name="T17" fmla="*/ 2344 h 12043"/>
                <a:gd name="T18" fmla="*/ 4657 w 8755"/>
                <a:gd name="T19" fmla="*/ 5614 h 12043"/>
                <a:gd name="T20" fmla="*/ 4657 w 8755"/>
                <a:gd name="T21" fmla="*/ 9496 h 12043"/>
                <a:gd name="T22" fmla="*/ 4657 w 8755"/>
                <a:gd name="T23" fmla="*/ 11347 h 12043"/>
                <a:gd name="T24" fmla="*/ 4657 w 8755"/>
                <a:gd name="T25" fmla="*/ 12043 h 12043"/>
                <a:gd name="T26" fmla="*/ 6054 w 8755"/>
                <a:gd name="T27" fmla="*/ 12043 h 12043"/>
                <a:gd name="T28" fmla="*/ 6054 w 8755"/>
                <a:gd name="T29" fmla="*/ 11347 h 12043"/>
                <a:gd name="T30" fmla="*/ 6054 w 8755"/>
                <a:gd name="T31" fmla="*/ 9496 h 12043"/>
                <a:gd name="T32" fmla="*/ 6054 w 8755"/>
                <a:gd name="T33" fmla="*/ 5614 h 12043"/>
                <a:gd name="T34" fmla="*/ 7386 w 8755"/>
                <a:gd name="T35" fmla="*/ 4410 h 12043"/>
                <a:gd name="T36" fmla="*/ 8755 w 8755"/>
                <a:gd name="T37" fmla="*/ 5772 h 12043"/>
                <a:gd name="T38" fmla="*/ 8755 w 8755"/>
                <a:gd name="T39" fmla="*/ 2066 h 12043"/>
                <a:gd name="T40" fmla="*/ 8755 w 8755"/>
                <a:gd name="T41" fmla="*/ 2066 h 12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55" h="12043">
                  <a:moveTo>
                    <a:pt x="8755" y="2066"/>
                  </a:moveTo>
                  <a:lnTo>
                    <a:pt x="5029" y="2066"/>
                  </a:lnTo>
                  <a:lnTo>
                    <a:pt x="6398" y="3428"/>
                  </a:lnTo>
                  <a:lnTo>
                    <a:pt x="5355" y="4344"/>
                  </a:lnTo>
                  <a:lnTo>
                    <a:pt x="2356" y="1361"/>
                  </a:lnTo>
                  <a:lnTo>
                    <a:pt x="3726" y="0"/>
                  </a:lnTo>
                  <a:lnTo>
                    <a:pt x="0" y="0"/>
                  </a:lnTo>
                  <a:lnTo>
                    <a:pt x="0" y="3705"/>
                  </a:lnTo>
                  <a:lnTo>
                    <a:pt x="1369" y="2344"/>
                  </a:lnTo>
                  <a:lnTo>
                    <a:pt x="4657" y="5614"/>
                  </a:lnTo>
                  <a:lnTo>
                    <a:pt x="4657" y="9496"/>
                  </a:lnTo>
                  <a:lnTo>
                    <a:pt x="4657" y="11347"/>
                  </a:lnTo>
                  <a:lnTo>
                    <a:pt x="4657" y="12043"/>
                  </a:lnTo>
                  <a:lnTo>
                    <a:pt x="6054" y="12043"/>
                  </a:lnTo>
                  <a:lnTo>
                    <a:pt x="6054" y="11347"/>
                  </a:lnTo>
                  <a:lnTo>
                    <a:pt x="6054" y="9496"/>
                  </a:lnTo>
                  <a:lnTo>
                    <a:pt x="6054" y="5614"/>
                  </a:lnTo>
                  <a:lnTo>
                    <a:pt x="7386" y="4410"/>
                  </a:lnTo>
                  <a:lnTo>
                    <a:pt x="8755" y="5772"/>
                  </a:lnTo>
                  <a:lnTo>
                    <a:pt x="8755" y="2066"/>
                  </a:lnTo>
                  <a:lnTo>
                    <a:pt x="8755" y="20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xmlns="" id="{63D32F04-FD3F-1748-3942-DF8B1C2E95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14" y="3088"/>
              <a:ext cx="146" cy="125"/>
            </a:xfrm>
            <a:custGeom>
              <a:avLst/>
              <a:gdLst>
                <a:gd name="T0" fmla="*/ 1300 w 3754"/>
                <a:gd name="T1" fmla="*/ 3218 h 3218"/>
                <a:gd name="T2" fmla="*/ 0 w 3754"/>
                <a:gd name="T3" fmla="*/ 2185 h 3218"/>
                <a:gd name="T4" fmla="*/ 648 w 3754"/>
                <a:gd name="T5" fmla="*/ 1380 h 3218"/>
                <a:gd name="T6" fmla="*/ 1215 w 3754"/>
                <a:gd name="T7" fmla="*/ 1831 h 3218"/>
                <a:gd name="T8" fmla="*/ 3012 w 3754"/>
                <a:gd name="T9" fmla="*/ 0 h 3218"/>
                <a:gd name="T10" fmla="*/ 3754 w 3754"/>
                <a:gd name="T11" fmla="*/ 720 h 3218"/>
                <a:gd name="T12" fmla="*/ 1300 w 3754"/>
                <a:gd name="T13" fmla="*/ 3218 h 3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4" h="3218">
                  <a:moveTo>
                    <a:pt x="1300" y="3218"/>
                  </a:moveTo>
                  <a:lnTo>
                    <a:pt x="0" y="2185"/>
                  </a:lnTo>
                  <a:lnTo>
                    <a:pt x="648" y="1380"/>
                  </a:lnTo>
                  <a:lnTo>
                    <a:pt x="1215" y="1831"/>
                  </a:lnTo>
                  <a:lnTo>
                    <a:pt x="3012" y="0"/>
                  </a:lnTo>
                  <a:lnTo>
                    <a:pt x="3754" y="720"/>
                  </a:lnTo>
                  <a:lnTo>
                    <a:pt x="1300" y="32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</p:grp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E2652131-E4F9-0F3C-E87A-A8C210C04886}"/>
              </a:ext>
            </a:extLst>
          </p:cNvPr>
          <p:cNvSpPr/>
          <p:nvPr/>
        </p:nvSpPr>
        <p:spPr>
          <a:xfrm>
            <a:off x="7700083" y="6253577"/>
            <a:ext cx="4093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УВЕЛИЧЕНИЕ ТЕМПОВ СТРОИТЕЛЬСТВА ЗА СЧЕТ ТЕХНОЛОГИЧНОСТИ МЕТАЛЛОКОНСТРУКЦИЙ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216122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>
            <a:extLst>
              <a:ext uri="{FF2B5EF4-FFF2-40B4-BE49-F238E27FC236}">
                <a16:creationId xmlns:a16="http://schemas.microsoft.com/office/drawing/2014/main" xmlns="" id="{5F4F857B-466B-31FA-416D-437B97DACB86}"/>
              </a:ext>
            </a:extLst>
          </p:cNvPr>
          <p:cNvGrpSpPr/>
          <p:nvPr/>
        </p:nvGrpSpPr>
        <p:grpSpPr>
          <a:xfrm>
            <a:off x="962451" y="5044203"/>
            <a:ext cx="10986192" cy="1206254"/>
            <a:chOff x="1053294" y="2951960"/>
            <a:chExt cx="10986192" cy="1206254"/>
          </a:xfrm>
        </p:grpSpPr>
        <p:sp>
          <p:nvSpPr>
            <p:cNvPr id="38" name="Прямоугольник 1">
              <a:extLst>
                <a:ext uri="{FF2B5EF4-FFF2-40B4-BE49-F238E27FC236}">
                  <a16:creationId xmlns:a16="http://schemas.microsoft.com/office/drawing/2014/main" xmlns="" id="{FFC8111B-66F4-582A-2D86-27BA95628FB3}"/>
                </a:ext>
              </a:extLst>
            </p:cNvPr>
            <p:cNvSpPr/>
            <p:nvPr/>
          </p:nvSpPr>
          <p:spPr>
            <a:xfrm>
              <a:off x="1053294" y="2980340"/>
              <a:ext cx="713190" cy="771838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/>
                <a:t>ТС</a:t>
              </a:r>
            </a:p>
          </p:txBody>
        </p:sp>
        <p:sp>
          <p:nvSpPr>
            <p:cNvPr id="39" name="Прямоугольник 1">
              <a:extLst>
                <a:ext uri="{FF2B5EF4-FFF2-40B4-BE49-F238E27FC236}">
                  <a16:creationId xmlns:a16="http://schemas.microsoft.com/office/drawing/2014/main" xmlns="" id="{1B39ED89-FB92-D68D-DB9D-96695886A0E6}"/>
                </a:ext>
              </a:extLst>
            </p:cNvPr>
            <p:cNvSpPr/>
            <p:nvPr/>
          </p:nvSpPr>
          <p:spPr>
            <a:xfrm>
              <a:off x="1859689" y="2980339"/>
              <a:ext cx="10179797" cy="771839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xmlns="" id="{631A9B6D-E518-0707-5A29-0620C478D07C}"/>
                </a:ext>
              </a:extLst>
            </p:cNvPr>
            <p:cNvSpPr/>
            <p:nvPr/>
          </p:nvSpPr>
          <p:spPr>
            <a:xfrm>
              <a:off x="1835124" y="3043274"/>
              <a:ext cx="9244466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spcBef>
                  <a:spcPts val="600"/>
                </a:spcBef>
                <a:buFont typeface="Wingdings" panose="05000000000000000000" pitchFamily="2" charset="2"/>
                <a:buChar char="ü"/>
              </a:pPr>
              <a:r>
                <a:rPr lang="ru-RU" sz="1600" b="1" dirty="0"/>
                <a:t>срок действия выдаваемых технических свидетельств увеличен до 2 лет;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ü"/>
              </a:pPr>
              <a:r>
                <a:rPr lang="ru-RU" sz="1600" b="1" dirty="0"/>
                <a:t>срок вывода на рынок новой продукции сокращен с 90 до 10 дней.</a:t>
              </a:r>
            </a:p>
            <a:p>
              <a:pPr marL="285750" lvl="0" indent="-285750">
                <a:spcBef>
                  <a:spcPts val="600"/>
                </a:spcBef>
                <a:buFont typeface="Wingdings" panose="05000000000000000000" pitchFamily="2" charset="2"/>
                <a:buChar char="ü"/>
              </a:pPr>
              <a:endParaRPr lang="ru-RU" sz="1600" b="1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C059C492-9E91-6873-8B96-85609BCCF28F}"/>
                </a:ext>
              </a:extLst>
            </p:cNvPr>
            <p:cNvSpPr txBox="1"/>
            <p:nvPr/>
          </p:nvSpPr>
          <p:spPr>
            <a:xfrm>
              <a:off x="11040332" y="2951960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6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xmlns="" id="{631A9B6D-E518-0707-5A29-0620C478D07C}"/>
                </a:ext>
              </a:extLst>
            </p:cNvPr>
            <p:cNvSpPr/>
            <p:nvPr/>
          </p:nvSpPr>
          <p:spPr>
            <a:xfrm>
              <a:off x="1806780" y="3850437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07" y="441623"/>
            <a:ext cx="11114302" cy="491402"/>
          </a:xfrm>
        </p:spPr>
        <p:txBody>
          <a:bodyPr>
            <a:normAutofit/>
          </a:bodyPr>
          <a:lstStyle/>
          <a:p>
            <a:r>
              <a:rPr lang="ru-RU" sz="2300" dirty="0"/>
              <a:t>ОЦЕНКА СООТВЕТСТВИЯ - СТРОИТЕЛЬНЫЙ КОНТРОЛЬ И НАДЗОР</a:t>
            </a:r>
          </a:p>
        </p:txBody>
      </p:sp>
      <p:sp>
        <p:nvSpPr>
          <p:cNvPr id="14" name="Прямоугольник 1">
            <a:extLst>
              <a:ext uri="{FF2B5EF4-FFF2-40B4-BE49-F238E27FC236}">
                <a16:creationId xmlns:a16="http://schemas.microsoft.com/office/drawing/2014/main" xmlns="" id="{19ABCC4F-9038-5D4A-BA43-BEC8AF35B579}"/>
              </a:ext>
            </a:extLst>
          </p:cNvPr>
          <p:cNvSpPr/>
          <p:nvPr/>
        </p:nvSpPr>
        <p:spPr>
          <a:xfrm>
            <a:off x="266499" y="1077015"/>
            <a:ext cx="11645274" cy="665946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3ACB0B86-06F8-D046-8B6D-DF6162648776}"/>
              </a:ext>
            </a:extLst>
          </p:cNvPr>
          <p:cNvSpPr/>
          <p:nvPr/>
        </p:nvSpPr>
        <p:spPr>
          <a:xfrm>
            <a:off x="1060442" y="1152981"/>
            <a:ext cx="9602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Строительный контроль и строительный надзор являются инструментами </a:t>
            </a:r>
            <a:r>
              <a:rPr lang="ru-RU" sz="1400" b="1" dirty="0">
                <a:solidFill>
                  <a:srgbClr val="053E95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подтверждения соответствия </a:t>
            </a:r>
            <a:r>
              <a:rPr lang="ru-RU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зданий и сооружений установленным требованиям</a:t>
            </a:r>
            <a:endParaRPr lang="ru-RU" sz="1400" b="1" dirty="0">
              <a:solidFill>
                <a:srgbClr val="053580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F7B14C2-A31F-EB44-A03D-8253AA45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C869-ECA7-49CB-AE6D-F1251490158A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33" name="Рисунок 32" descr="Контрольный список (справа налево)">
            <a:extLst>
              <a:ext uri="{FF2B5EF4-FFF2-40B4-BE49-F238E27FC236}">
                <a16:creationId xmlns:a16="http://schemas.microsoft.com/office/drawing/2014/main" xmlns="" id="{71E5D2E6-33AE-DF41-8DDC-F35E0201D5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46390" y="1153297"/>
            <a:ext cx="523220" cy="523220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ADD5E75E-A173-729F-B26C-48C7B65D7C32}"/>
              </a:ext>
            </a:extLst>
          </p:cNvPr>
          <p:cNvGrpSpPr/>
          <p:nvPr/>
        </p:nvGrpSpPr>
        <p:grpSpPr>
          <a:xfrm>
            <a:off x="980221" y="1612465"/>
            <a:ext cx="10968422" cy="1107996"/>
            <a:chOff x="992549" y="1299375"/>
            <a:chExt cx="10968422" cy="1107996"/>
          </a:xfrm>
        </p:grpSpPr>
        <p:sp>
          <p:nvSpPr>
            <p:cNvPr id="45" name="Прямоугольник 1">
              <a:extLst>
                <a:ext uri="{FF2B5EF4-FFF2-40B4-BE49-F238E27FC236}">
                  <a16:creationId xmlns:a16="http://schemas.microsoft.com/office/drawing/2014/main" xmlns="" id="{BDC9DDB8-7F53-5994-247D-A1E9F5FAEE24}"/>
                </a:ext>
              </a:extLst>
            </p:cNvPr>
            <p:cNvSpPr/>
            <p:nvPr/>
          </p:nvSpPr>
          <p:spPr>
            <a:xfrm>
              <a:off x="992549" y="1526471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1">
              <a:extLst>
                <a:ext uri="{FF2B5EF4-FFF2-40B4-BE49-F238E27FC236}">
                  <a16:creationId xmlns:a16="http://schemas.microsoft.com/office/drawing/2014/main" xmlns="" id="{FCB804A9-CCAB-3F49-8508-36C15892E472}"/>
                </a:ext>
              </a:extLst>
            </p:cNvPr>
            <p:cNvSpPr/>
            <p:nvPr/>
          </p:nvSpPr>
          <p:spPr>
            <a:xfrm>
              <a:off x="1781174" y="1526741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2B0D130D-7763-4A62-BE7F-7601B87A51C7}"/>
                </a:ext>
              </a:extLst>
            </p:cNvPr>
            <p:cNvSpPr/>
            <p:nvPr/>
          </p:nvSpPr>
          <p:spPr>
            <a:xfrm>
              <a:off x="1781175" y="1705298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Переход к профессиональному институту строительного контроля</a:t>
              </a:r>
            </a:p>
          </p:txBody>
        </p:sp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62078000-3576-4A4F-93C9-F3AEF7212F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34596" y="1718659"/>
              <a:ext cx="413646" cy="276999"/>
            </a:xfrm>
            <a:custGeom>
              <a:avLst/>
              <a:gdLst>
                <a:gd name="T0" fmla="*/ 6698 w 6978"/>
                <a:gd name="T1" fmla="*/ 3619 h 4320"/>
                <a:gd name="T2" fmla="*/ 6606 w 6978"/>
                <a:gd name="T3" fmla="*/ 3541 h 4320"/>
                <a:gd name="T4" fmla="*/ 6554 w 6978"/>
                <a:gd name="T5" fmla="*/ 3432 h 4320"/>
                <a:gd name="T6" fmla="*/ 6544 w 6978"/>
                <a:gd name="T7" fmla="*/ 3287 h 4320"/>
                <a:gd name="T8" fmla="*/ 6505 w 6978"/>
                <a:gd name="T9" fmla="*/ 2795 h 4320"/>
                <a:gd name="T10" fmla="*/ 6390 w 6978"/>
                <a:gd name="T11" fmla="*/ 2330 h 4320"/>
                <a:gd name="T12" fmla="*/ 6206 w 6978"/>
                <a:gd name="T13" fmla="*/ 1895 h 4320"/>
                <a:gd name="T14" fmla="*/ 5960 w 6978"/>
                <a:gd name="T15" fmla="*/ 1497 h 4320"/>
                <a:gd name="T16" fmla="*/ 5658 w 6978"/>
                <a:gd name="T17" fmla="*/ 1142 h 4320"/>
                <a:gd name="T18" fmla="*/ 5305 w 6978"/>
                <a:gd name="T19" fmla="*/ 837 h 4320"/>
                <a:gd name="T20" fmla="*/ 4892 w 6978"/>
                <a:gd name="T21" fmla="*/ 2166 h 4320"/>
                <a:gd name="T22" fmla="*/ 4839 w 6978"/>
                <a:gd name="T23" fmla="*/ 2259 h 4320"/>
                <a:gd name="T24" fmla="*/ 4749 w 6978"/>
                <a:gd name="T25" fmla="*/ 2315 h 4320"/>
                <a:gd name="T26" fmla="*/ 4640 w 6978"/>
                <a:gd name="T27" fmla="*/ 2323 h 4320"/>
                <a:gd name="T28" fmla="*/ 4557 w 6978"/>
                <a:gd name="T29" fmla="*/ 2291 h 4320"/>
                <a:gd name="T30" fmla="*/ 4484 w 6978"/>
                <a:gd name="T31" fmla="*/ 2214 h 4320"/>
                <a:gd name="T32" fmla="*/ 4456 w 6978"/>
                <a:gd name="T33" fmla="*/ 2111 h 4320"/>
                <a:gd name="T34" fmla="*/ 4738 w 6978"/>
                <a:gd name="T35" fmla="*/ 301 h 4320"/>
                <a:gd name="T36" fmla="*/ 4713 w 6978"/>
                <a:gd name="T37" fmla="*/ 187 h 4320"/>
                <a:gd name="T38" fmla="*/ 4629 w 6978"/>
                <a:gd name="T39" fmla="*/ 71 h 4320"/>
                <a:gd name="T40" fmla="*/ 4497 w 6978"/>
                <a:gd name="T41" fmla="*/ 7 h 4320"/>
                <a:gd name="T42" fmla="*/ 3140 w 6978"/>
                <a:gd name="T43" fmla="*/ 0 h 4320"/>
                <a:gd name="T44" fmla="*/ 2447 w 6978"/>
                <a:gd name="T45" fmla="*/ 13 h 4320"/>
                <a:gd name="T46" fmla="*/ 2323 w 6978"/>
                <a:gd name="T47" fmla="*/ 88 h 4320"/>
                <a:gd name="T48" fmla="*/ 2246 w 6978"/>
                <a:gd name="T49" fmla="*/ 211 h 4320"/>
                <a:gd name="T50" fmla="*/ 2518 w 6978"/>
                <a:gd name="T51" fmla="*/ 2067 h 4320"/>
                <a:gd name="T52" fmla="*/ 2516 w 6978"/>
                <a:gd name="T53" fmla="*/ 2154 h 4320"/>
                <a:gd name="T54" fmla="*/ 2469 w 6978"/>
                <a:gd name="T55" fmla="*/ 2248 h 4320"/>
                <a:gd name="T56" fmla="*/ 2381 w 6978"/>
                <a:gd name="T57" fmla="*/ 2311 h 4320"/>
                <a:gd name="T58" fmla="*/ 2293 w 6978"/>
                <a:gd name="T59" fmla="*/ 2326 h 4320"/>
                <a:gd name="T60" fmla="*/ 2190 w 6978"/>
                <a:gd name="T61" fmla="*/ 2298 h 4320"/>
                <a:gd name="T62" fmla="*/ 2113 w 6978"/>
                <a:gd name="T63" fmla="*/ 2225 h 4320"/>
                <a:gd name="T64" fmla="*/ 1827 w 6978"/>
                <a:gd name="T65" fmla="*/ 731 h 4320"/>
                <a:gd name="T66" fmla="*/ 1525 w 6978"/>
                <a:gd name="T67" fmla="*/ 953 h 4320"/>
                <a:gd name="T68" fmla="*/ 1191 w 6978"/>
                <a:gd name="T69" fmla="*/ 1278 h 4320"/>
                <a:gd name="T70" fmla="*/ 907 w 6978"/>
                <a:gd name="T71" fmla="*/ 1650 h 4320"/>
                <a:gd name="T72" fmla="*/ 685 w 6978"/>
                <a:gd name="T73" fmla="*/ 2065 h 4320"/>
                <a:gd name="T74" fmla="*/ 526 w 6978"/>
                <a:gd name="T75" fmla="*/ 2513 h 4320"/>
                <a:gd name="T76" fmla="*/ 441 w 6978"/>
                <a:gd name="T77" fmla="*/ 2990 h 4320"/>
                <a:gd name="T78" fmla="*/ 426 w 6978"/>
                <a:gd name="T79" fmla="*/ 3356 h 4320"/>
                <a:gd name="T80" fmla="*/ 400 w 6978"/>
                <a:gd name="T81" fmla="*/ 3477 h 4320"/>
                <a:gd name="T82" fmla="*/ 330 w 6978"/>
                <a:gd name="T83" fmla="*/ 3576 h 4320"/>
                <a:gd name="T84" fmla="*/ 225 w 6978"/>
                <a:gd name="T85" fmla="*/ 3642 h 4320"/>
                <a:gd name="T86" fmla="*/ 6978 w 6978"/>
                <a:gd name="T87" fmla="*/ 3711 h 4320"/>
                <a:gd name="T88" fmla="*/ 1414 w 6978"/>
                <a:gd name="T89" fmla="*/ 3421 h 4320"/>
                <a:gd name="T90" fmla="*/ 1313 w 6978"/>
                <a:gd name="T91" fmla="*/ 3386 h 4320"/>
                <a:gd name="T92" fmla="*/ 1241 w 6978"/>
                <a:gd name="T93" fmla="*/ 3307 h 4320"/>
                <a:gd name="T94" fmla="*/ 1215 w 6978"/>
                <a:gd name="T95" fmla="*/ 3201 h 4320"/>
                <a:gd name="T96" fmla="*/ 1232 w 6978"/>
                <a:gd name="T97" fmla="*/ 3115 h 4320"/>
                <a:gd name="T98" fmla="*/ 1296 w 6978"/>
                <a:gd name="T99" fmla="*/ 3031 h 4320"/>
                <a:gd name="T100" fmla="*/ 1393 w 6978"/>
                <a:gd name="T101" fmla="*/ 2984 h 4320"/>
                <a:gd name="T102" fmla="*/ 5562 w 6978"/>
                <a:gd name="T103" fmla="*/ 2980 h 4320"/>
                <a:gd name="T104" fmla="*/ 5664 w 6978"/>
                <a:gd name="T105" fmla="*/ 3018 h 4320"/>
                <a:gd name="T106" fmla="*/ 5735 w 6978"/>
                <a:gd name="T107" fmla="*/ 3096 h 4320"/>
                <a:gd name="T108" fmla="*/ 5763 w 6978"/>
                <a:gd name="T109" fmla="*/ 3201 h 4320"/>
                <a:gd name="T110" fmla="*/ 5744 w 6978"/>
                <a:gd name="T111" fmla="*/ 3287 h 4320"/>
                <a:gd name="T112" fmla="*/ 5682 w 6978"/>
                <a:gd name="T113" fmla="*/ 3373 h 4320"/>
                <a:gd name="T114" fmla="*/ 5585 w 6978"/>
                <a:gd name="T115" fmla="*/ 341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978" h="4320">
                  <a:moveTo>
                    <a:pt x="6768" y="3649"/>
                  </a:moveTo>
                  <a:lnTo>
                    <a:pt x="6768" y="3649"/>
                  </a:lnTo>
                  <a:lnTo>
                    <a:pt x="6743" y="3642"/>
                  </a:lnTo>
                  <a:lnTo>
                    <a:pt x="6721" y="3632"/>
                  </a:lnTo>
                  <a:lnTo>
                    <a:pt x="6698" y="3619"/>
                  </a:lnTo>
                  <a:lnTo>
                    <a:pt x="6678" y="3606"/>
                  </a:lnTo>
                  <a:lnTo>
                    <a:pt x="6657" y="3593"/>
                  </a:lnTo>
                  <a:lnTo>
                    <a:pt x="6640" y="3576"/>
                  </a:lnTo>
                  <a:lnTo>
                    <a:pt x="6621" y="3560"/>
                  </a:lnTo>
                  <a:lnTo>
                    <a:pt x="6606" y="3541"/>
                  </a:lnTo>
                  <a:lnTo>
                    <a:pt x="6593" y="3520"/>
                  </a:lnTo>
                  <a:lnTo>
                    <a:pt x="6580" y="3500"/>
                  </a:lnTo>
                  <a:lnTo>
                    <a:pt x="6569" y="3477"/>
                  </a:lnTo>
                  <a:lnTo>
                    <a:pt x="6559" y="3455"/>
                  </a:lnTo>
                  <a:lnTo>
                    <a:pt x="6554" y="3432"/>
                  </a:lnTo>
                  <a:lnTo>
                    <a:pt x="6548" y="3406"/>
                  </a:lnTo>
                  <a:lnTo>
                    <a:pt x="6544" y="3382"/>
                  </a:lnTo>
                  <a:lnTo>
                    <a:pt x="6544" y="3356"/>
                  </a:lnTo>
                  <a:lnTo>
                    <a:pt x="6544" y="3287"/>
                  </a:lnTo>
                  <a:lnTo>
                    <a:pt x="6544" y="3287"/>
                  </a:lnTo>
                  <a:lnTo>
                    <a:pt x="6542" y="3188"/>
                  </a:lnTo>
                  <a:lnTo>
                    <a:pt x="6537" y="3089"/>
                  </a:lnTo>
                  <a:lnTo>
                    <a:pt x="6529" y="2990"/>
                  </a:lnTo>
                  <a:lnTo>
                    <a:pt x="6518" y="2892"/>
                  </a:lnTo>
                  <a:lnTo>
                    <a:pt x="6505" y="2795"/>
                  </a:lnTo>
                  <a:lnTo>
                    <a:pt x="6486" y="2700"/>
                  </a:lnTo>
                  <a:lnTo>
                    <a:pt x="6467" y="2607"/>
                  </a:lnTo>
                  <a:lnTo>
                    <a:pt x="6445" y="2513"/>
                  </a:lnTo>
                  <a:lnTo>
                    <a:pt x="6418" y="2420"/>
                  </a:lnTo>
                  <a:lnTo>
                    <a:pt x="6390" y="2330"/>
                  </a:lnTo>
                  <a:lnTo>
                    <a:pt x="6358" y="2240"/>
                  </a:lnTo>
                  <a:lnTo>
                    <a:pt x="6325" y="2151"/>
                  </a:lnTo>
                  <a:lnTo>
                    <a:pt x="6287" y="2065"/>
                  </a:lnTo>
                  <a:lnTo>
                    <a:pt x="6248" y="1979"/>
                  </a:lnTo>
                  <a:lnTo>
                    <a:pt x="6206" y="1895"/>
                  </a:lnTo>
                  <a:lnTo>
                    <a:pt x="6161" y="1812"/>
                  </a:lnTo>
                  <a:lnTo>
                    <a:pt x="6114" y="1730"/>
                  </a:lnTo>
                  <a:lnTo>
                    <a:pt x="6065" y="1652"/>
                  </a:lnTo>
                  <a:lnTo>
                    <a:pt x="6015" y="1573"/>
                  </a:lnTo>
                  <a:lnTo>
                    <a:pt x="5960" y="1497"/>
                  </a:lnTo>
                  <a:lnTo>
                    <a:pt x="5904" y="1422"/>
                  </a:lnTo>
                  <a:lnTo>
                    <a:pt x="5846" y="1349"/>
                  </a:lnTo>
                  <a:lnTo>
                    <a:pt x="5786" y="1278"/>
                  </a:lnTo>
                  <a:lnTo>
                    <a:pt x="5722" y="1209"/>
                  </a:lnTo>
                  <a:lnTo>
                    <a:pt x="5658" y="1142"/>
                  </a:lnTo>
                  <a:lnTo>
                    <a:pt x="5590" y="1078"/>
                  </a:lnTo>
                  <a:lnTo>
                    <a:pt x="5523" y="1015"/>
                  </a:lnTo>
                  <a:lnTo>
                    <a:pt x="5451" y="953"/>
                  </a:lnTo>
                  <a:lnTo>
                    <a:pt x="5378" y="895"/>
                  </a:lnTo>
                  <a:lnTo>
                    <a:pt x="5305" y="837"/>
                  </a:lnTo>
                  <a:lnTo>
                    <a:pt x="5228" y="783"/>
                  </a:lnTo>
                  <a:lnTo>
                    <a:pt x="5151" y="731"/>
                  </a:lnTo>
                  <a:lnTo>
                    <a:pt x="4897" y="2143"/>
                  </a:lnTo>
                  <a:lnTo>
                    <a:pt x="4897" y="2143"/>
                  </a:lnTo>
                  <a:lnTo>
                    <a:pt x="4892" y="2166"/>
                  </a:lnTo>
                  <a:lnTo>
                    <a:pt x="4886" y="2186"/>
                  </a:lnTo>
                  <a:lnTo>
                    <a:pt x="4877" y="2207"/>
                  </a:lnTo>
                  <a:lnTo>
                    <a:pt x="4865" y="2225"/>
                  </a:lnTo>
                  <a:lnTo>
                    <a:pt x="4852" y="2242"/>
                  </a:lnTo>
                  <a:lnTo>
                    <a:pt x="4839" y="2259"/>
                  </a:lnTo>
                  <a:lnTo>
                    <a:pt x="4822" y="2274"/>
                  </a:lnTo>
                  <a:lnTo>
                    <a:pt x="4805" y="2287"/>
                  </a:lnTo>
                  <a:lnTo>
                    <a:pt x="4788" y="2298"/>
                  </a:lnTo>
                  <a:lnTo>
                    <a:pt x="4768" y="2308"/>
                  </a:lnTo>
                  <a:lnTo>
                    <a:pt x="4749" y="2315"/>
                  </a:lnTo>
                  <a:lnTo>
                    <a:pt x="4728" y="2321"/>
                  </a:lnTo>
                  <a:lnTo>
                    <a:pt x="4706" y="2324"/>
                  </a:lnTo>
                  <a:lnTo>
                    <a:pt x="4683" y="2326"/>
                  </a:lnTo>
                  <a:lnTo>
                    <a:pt x="4663" y="2326"/>
                  </a:lnTo>
                  <a:lnTo>
                    <a:pt x="4640" y="2323"/>
                  </a:lnTo>
                  <a:lnTo>
                    <a:pt x="4640" y="2323"/>
                  </a:lnTo>
                  <a:lnTo>
                    <a:pt x="4618" y="2319"/>
                  </a:lnTo>
                  <a:lnTo>
                    <a:pt x="4595" y="2311"/>
                  </a:lnTo>
                  <a:lnTo>
                    <a:pt x="4576" y="2302"/>
                  </a:lnTo>
                  <a:lnTo>
                    <a:pt x="4557" y="2291"/>
                  </a:lnTo>
                  <a:lnTo>
                    <a:pt x="4539" y="2278"/>
                  </a:lnTo>
                  <a:lnTo>
                    <a:pt x="4524" y="2265"/>
                  </a:lnTo>
                  <a:lnTo>
                    <a:pt x="4509" y="2248"/>
                  </a:lnTo>
                  <a:lnTo>
                    <a:pt x="4496" y="2231"/>
                  </a:lnTo>
                  <a:lnTo>
                    <a:pt x="4484" y="2214"/>
                  </a:lnTo>
                  <a:lnTo>
                    <a:pt x="4475" y="2196"/>
                  </a:lnTo>
                  <a:lnTo>
                    <a:pt x="4467" y="2175"/>
                  </a:lnTo>
                  <a:lnTo>
                    <a:pt x="4462" y="2154"/>
                  </a:lnTo>
                  <a:lnTo>
                    <a:pt x="4458" y="2132"/>
                  </a:lnTo>
                  <a:lnTo>
                    <a:pt x="4456" y="2111"/>
                  </a:lnTo>
                  <a:lnTo>
                    <a:pt x="4456" y="2089"/>
                  </a:lnTo>
                  <a:lnTo>
                    <a:pt x="4458" y="2067"/>
                  </a:lnTo>
                  <a:lnTo>
                    <a:pt x="4738" y="510"/>
                  </a:lnTo>
                  <a:lnTo>
                    <a:pt x="4738" y="510"/>
                  </a:lnTo>
                  <a:lnTo>
                    <a:pt x="4738" y="301"/>
                  </a:lnTo>
                  <a:lnTo>
                    <a:pt x="4738" y="301"/>
                  </a:lnTo>
                  <a:lnTo>
                    <a:pt x="4736" y="271"/>
                  </a:lnTo>
                  <a:lnTo>
                    <a:pt x="4730" y="241"/>
                  </a:lnTo>
                  <a:lnTo>
                    <a:pt x="4723" y="213"/>
                  </a:lnTo>
                  <a:lnTo>
                    <a:pt x="4713" y="187"/>
                  </a:lnTo>
                  <a:lnTo>
                    <a:pt x="4700" y="159"/>
                  </a:lnTo>
                  <a:lnTo>
                    <a:pt x="4687" y="135"/>
                  </a:lnTo>
                  <a:lnTo>
                    <a:pt x="4668" y="112"/>
                  </a:lnTo>
                  <a:lnTo>
                    <a:pt x="4649" y="90"/>
                  </a:lnTo>
                  <a:lnTo>
                    <a:pt x="4629" y="71"/>
                  </a:lnTo>
                  <a:lnTo>
                    <a:pt x="4604" y="52"/>
                  </a:lnTo>
                  <a:lnTo>
                    <a:pt x="4580" y="37"/>
                  </a:lnTo>
                  <a:lnTo>
                    <a:pt x="4554" y="24"/>
                  </a:lnTo>
                  <a:lnTo>
                    <a:pt x="4526" y="15"/>
                  </a:lnTo>
                  <a:lnTo>
                    <a:pt x="4497" y="7"/>
                  </a:lnTo>
                  <a:lnTo>
                    <a:pt x="4465" y="2"/>
                  </a:lnTo>
                  <a:lnTo>
                    <a:pt x="4435" y="0"/>
                  </a:lnTo>
                  <a:lnTo>
                    <a:pt x="3821" y="0"/>
                  </a:lnTo>
                  <a:lnTo>
                    <a:pt x="3474" y="0"/>
                  </a:lnTo>
                  <a:lnTo>
                    <a:pt x="3140" y="0"/>
                  </a:lnTo>
                  <a:lnTo>
                    <a:pt x="2535" y="0"/>
                  </a:lnTo>
                  <a:lnTo>
                    <a:pt x="2535" y="0"/>
                  </a:lnTo>
                  <a:lnTo>
                    <a:pt x="2505" y="2"/>
                  </a:lnTo>
                  <a:lnTo>
                    <a:pt x="2475" y="6"/>
                  </a:lnTo>
                  <a:lnTo>
                    <a:pt x="2447" y="13"/>
                  </a:lnTo>
                  <a:lnTo>
                    <a:pt x="2419" y="24"/>
                  </a:lnTo>
                  <a:lnTo>
                    <a:pt x="2392" y="36"/>
                  </a:lnTo>
                  <a:lnTo>
                    <a:pt x="2368" y="50"/>
                  </a:lnTo>
                  <a:lnTo>
                    <a:pt x="2344" y="67"/>
                  </a:lnTo>
                  <a:lnTo>
                    <a:pt x="2323" y="88"/>
                  </a:lnTo>
                  <a:lnTo>
                    <a:pt x="2302" y="108"/>
                  </a:lnTo>
                  <a:lnTo>
                    <a:pt x="2285" y="131"/>
                  </a:lnTo>
                  <a:lnTo>
                    <a:pt x="2270" y="157"/>
                  </a:lnTo>
                  <a:lnTo>
                    <a:pt x="2257" y="183"/>
                  </a:lnTo>
                  <a:lnTo>
                    <a:pt x="2246" y="211"/>
                  </a:lnTo>
                  <a:lnTo>
                    <a:pt x="2238" y="239"/>
                  </a:lnTo>
                  <a:lnTo>
                    <a:pt x="2235" y="269"/>
                  </a:lnTo>
                  <a:lnTo>
                    <a:pt x="2233" y="301"/>
                  </a:lnTo>
                  <a:lnTo>
                    <a:pt x="2233" y="469"/>
                  </a:lnTo>
                  <a:lnTo>
                    <a:pt x="2518" y="2067"/>
                  </a:lnTo>
                  <a:lnTo>
                    <a:pt x="2518" y="2067"/>
                  </a:lnTo>
                  <a:lnTo>
                    <a:pt x="2522" y="2089"/>
                  </a:lnTo>
                  <a:lnTo>
                    <a:pt x="2522" y="2111"/>
                  </a:lnTo>
                  <a:lnTo>
                    <a:pt x="2520" y="2132"/>
                  </a:lnTo>
                  <a:lnTo>
                    <a:pt x="2516" y="2154"/>
                  </a:lnTo>
                  <a:lnTo>
                    <a:pt x="2511" y="2175"/>
                  </a:lnTo>
                  <a:lnTo>
                    <a:pt x="2503" y="2196"/>
                  </a:lnTo>
                  <a:lnTo>
                    <a:pt x="2494" y="2214"/>
                  </a:lnTo>
                  <a:lnTo>
                    <a:pt x="2482" y="2231"/>
                  </a:lnTo>
                  <a:lnTo>
                    <a:pt x="2469" y="2248"/>
                  </a:lnTo>
                  <a:lnTo>
                    <a:pt x="2454" y="2265"/>
                  </a:lnTo>
                  <a:lnTo>
                    <a:pt x="2437" y="2278"/>
                  </a:lnTo>
                  <a:lnTo>
                    <a:pt x="2421" y="2291"/>
                  </a:lnTo>
                  <a:lnTo>
                    <a:pt x="2402" y="2302"/>
                  </a:lnTo>
                  <a:lnTo>
                    <a:pt x="2381" y="2311"/>
                  </a:lnTo>
                  <a:lnTo>
                    <a:pt x="2360" y="2319"/>
                  </a:lnTo>
                  <a:lnTo>
                    <a:pt x="2338" y="2323"/>
                  </a:lnTo>
                  <a:lnTo>
                    <a:pt x="2338" y="2323"/>
                  </a:lnTo>
                  <a:lnTo>
                    <a:pt x="2315" y="2326"/>
                  </a:lnTo>
                  <a:lnTo>
                    <a:pt x="2293" y="2326"/>
                  </a:lnTo>
                  <a:lnTo>
                    <a:pt x="2270" y="2324"/>
                  </a:lnTo>
                  <a:lnTo>
                    <a:pt x="2250" y="2321"/>
                  </a:lnTo>
                  <a:lnTo>
                    <a:pt x="2229" y="2315"/>
                  </a:lnTo>
                  <a:lnTo>
                    <a:pt x="2208" y="2308"/>
                  </a:lnTo>
                  <a:lnTo>
                    <a:pt x="2190" y="2298"/>
                  </a:lnTo>
                  <a:lnTo>
                    <a:pt x="2171" y="2287"/>
                  </a:lnTo>
                  <a:lnTo>
                    <a:pt x="2154" y="2274"/>
                  </a:lnTo>
                  <a:lnTo>
                    <a:pt x="2139" y="2259"/>
                  </a:lnTo>
                  <a:lnTo>
                    <a:pt x="2124" y="2242"/>
                  </a:lnTo>
                  <a:lnTo>
                    <a:pt x="2113" y="2225"/>
                  </a:lnTo>
                  <a:lnTo>
                    <a:pt x="2101" y="2207"/>
                  </a:lnTo>
                  <a:lnTo>
                    <a:pt x="2092" y="2186"/>
                  </a:lnTo>
                  <a:lnTo>
                    <a:pt x="2084" y="2166"/>
                  </a:lnTo>
                  <a:lnTo>
                    <a:pt x="2079" y="2143"/>
                  </a:lnTo>
                  <a:lnTo>
                    <a:pt x="1827" y="731"/>
                  </a:lnTo>
                  <a:lnTo>
                    <a:pt x="1827" y="731"/>
                  </a:lnTo>
                  <a:lnTo>
                    <a:pt x="1748" y="783"/>
                  </a:lnTo>
                  <a:lnTo>
                    <a:pt x="1673" y="837"/>
                  </a:lnTo>
                  <a:lnTo>
                    <a:pt x="1598" y="895"/>
                  </a:lnTo>
                  <a:lnTo>
                    <a:pt x="1525" y="953"/>
                  </a:lnTo>
                  <a:lnTo>
                    <a:pt x="1453" y="1015"/>
                  </a:lnTo>
                  <a:lnTo>
                    <a:pt x="1386" y="1076"/>
                  </a:lnTo>
                  <a:lnTo>
                    <a:pt x="1318" y="1142"/>
                  </a:lnTo>
                  <a:lnTo>
                    <a:pt x="1253" y="1209"/>
                  </a:lnTo>
                  <a:lnTo>
                    <a:pt x="1191" y="1278"/>
                  </a:lnTo>
                  <a:lnTo>
                    <a:pt x="1129" y="1349"/>
                  </a:lnTo>
                  <a:lnTo>
                    <a:pt x="1070" y="1422"/>
                  </a:lnTo>
                  <a:lnTo>
                    <a:pt x="1014" y="1497"/>
                  </a:lnTo>
                  <a:lnTo>
                    <a:pt x="960" y="1573"/>
                  </a:lnTo>
                  <a:lnTo>
                    <a:pt x="907" y="1650"/>
                  </a:lnTo>
                  <a:lnTo>
                    <a:pt x="858" y="1730"/>
                  </a:lnTo>
                  <a:lnTo>
                    <a:pt x="811" y="1812"/>
                  </a:lnTo>
                  <a:lnTo>
                    <a:pt x="766" y="1895"/>
                  </a:lnTo>
                  <a:lnTo>
                    <a:pt x="725" y="1979"/>
                  </a:lnTo>
                  <a:lnTo>
                    <a:pt x="685" y="2065"/>
                  </a:lnTo>
                  <a:lnTo>
                    <a:pt x="648" y="2151"/>
                  </a:lnTo>
                  <a:lnTo>
                    <a:pt x="614" y="2240"/>
                  </a:lnTo>
                  <a:lnTo>
                    <a:pt x="582" y="2330"/>
                  </a:lnTo>
                  <a:lnTo>
                    <a:pt x="552" y="2420"/>
                  </a:lnTo>
                  <a:lnTo>
                    <a:pt x="526" y="2513"/>
                  </a:lnTo>
                  <a:lnTo>
                    <a:pt x="503" y="2607"/>
                  </a:lnTo>
                  <a:lnTo>
                    <a:pt x="483" y="2700"/>
                  </a:lnTo>
                  <a:lnTo>
                    <a:pt x="466" y="2795"/>
                  </a:lnTo>
                  <a:lnTo>
                    <a:pt x="453" y="2892"/>
                  </a:lnTo>
                  <a:lnTo>
                    <a:pt x="441" y="2990"/>
                  </a:lnTo>
                  <a:lnTo>
                    <a:pt x="432" y="3089"/>
                  </a:lnTo>
                  <a:lnTo>
                    <a:pt x="428" y="3188"/>
                  </a:lnTo>
                  <a:lnTo>
                    <a:pt x="426" y="3287"/>
                  </a:lnTo>
                  <a:lnTo>
                    <a:pt x="426" y="3356"/>
                  </a:lnTo>
                  <a:lnTo>
                    <a:pt x="426" y="3356"/>
                  </a:lnTo>
                  <a:lnTo>
                    <a:pt x="424" y="3382"/>
                  </a:lnTo>
                  <a:lnTo>
                    <a:pt x="423" y="3406"/>
                  </a:lnTo>
                  <a:lnTo>
                    <a:pt x="417" y="3432"/>
                  </a:lnTo>
                  <a:lnTo>
                    <a:pt x="409" y="3455"/>
                  </a:lnTo>
                  <a:lnTo>
                    <a:pt x="400" y="3477"/>
                  </a:lnTo>
                  <a:lnTo>
                    <a:pt x="391" y="3500"/>
                  </a:lnTo>
                  <a:lnTo>
                    <a:pt x="377" y="3520"/>
                  </a:lnTo>
                  <a:lnTo>
                    <a:pt x="362" y="3541"/>
                  </a:lnTo>
                  <a:lnTo>
                    <a:pt x="347" y="3560"/>
                  </a:lnTo>
                  <a:lnTo>
                    <a:pt x="330" y="3576"/>
                  </a:lnTo>
                  <a:lnTo>
                    <a:pt x="312" y="3593"/>
                  </a:lnTo>
                  <a:lnTo>
                    <a:pt x="293" y="3606"/>
                  </a:lnTo>
                  <a:lnTo>
                    <a:pt x="270" y="3619"/>
                  </a:lnTo>
                  <a:lnTo>
                    <a:pt x="248" y="3632"/>
                  </a:lnTo>
                  <a:lnTo>
                    <a:pt x="225" y="3642"/>
                  </a:lnTo>
                  <a:lnTo>
                    <a:pt x="201" y="3649"/>
                  </a:lnTo>
                  <a:lnTo>
                    <a:pt x="0" y="3711"/>
                  </a:lnTo>
                  <a:lnTo>
                    <a:pt x="0" y="4320"/>
                  </a:lnTo>
                  <a:lnTo>
                    <a:pt x="6978" y="4320"/>
                  </a:lnTo>
                  <a:lnTo>
                    <a:pt x="6978" y="3711"/>
                  </a:lnTo>
                  <a:lnTo>
                    <a:pt x="6768" y="3649"/>
                  </a:lnTo>
                  <a:close/>
                  <a:moveTo>
                    <a:pt x="5540" y="3423"/>
                  </a:moveTo>
                  <a:lnTo>
                    <a:pt x="1438" y="3423"/>
                  </a:lnTo>
                  <a:lnTo>
                    <a:pt x="1438" y="3423"/>
                  </a:lnTo>
                  <a:lnTo>
                    <a:pt x="1414" y="3421"/>
                  </a:lnTo>
                  <a:lnTo>
                    <a:pt x="1393" y="3419"/>
                  </a:lnTo>
                  <a:lnTo>
                    <a:pt x="1371" y="3414"/>
                  </a:lnTo>
                  <a:lnTo>
                    <a:pt x="1350" y="3406"/>
                  </a:lnTo>
                  <a:lnTo>
                    <a:pt x="1331" y="3397"/>
                  </a:lnTo>
                  <a:lnTo>
                    <a:pt x="1313" y="3386"/>
                  </a:lnTo>
                  <a:lnTo>
                    <a:pt x="1296" y="3373"/>
                  </a:lnTo>
                  <a:lnTo>
                    <a:pt x="1281" y="3358"/>
                  </a:lnTo>
                  <a:lnTo>
                    <a:pt x="1266" y="3343"/>
                  </a:lnTo>
                  <a:lnTo>
                    <a:pt x="1253" y="3326"/>
                  </a:lnTo>
                  <a:lnTo>
                    <a:pt x="1241" y="3307"/>
                  </a:lnTo>
                  <a:lnTo>
                    <a:pt x="1232" y="3287"/>
                  </a:lnTo>
                  <a:lnTo>
                    <a:pt x="1224" y="3268"/>
                  </a:lnTo>
                  <a:lnTo>
                    <a:pt x="1219" y="3246"/>
                  </a:lnTo>
                  <a:lnTo>
                    <a:pt x="1215" y="3223"/>
                  </a:lnTo>
                  <a:lnTo>
                    <a:pt x="1215" y="3201"/>
                  </a:lnTo>
                  <a:lnTo>
                    <a:pt x="1215" y="3201"/>
                  </a:lnTo>
                  <a:lnTo>
                    <a:pt x="1215" y="3178"/>
                  </a:lnTo>
                  <a:lnTo>
                    <a:pt x="1219" y="3156"/>
                  </a:lnTo>
                  <a:lnTo>
                    <a:pt x="1224" y="3135"/>
                  </a:lnTo>
                  <a:lnTo>
                    <a:pt x="1232" y="3115"/>
                  </a:lnTo>
                  <a:lnTo>
                    <a:pt x="1241" y="3096"/>
                  </a:lnTo>
                  <a:lnTo>
                    <a:pt x="1253" y="3077"/>
                  </a:lnTo>
                  <a:lnTo>
                    <a:pt x="1266" y="3061"/>
                  </a:lnTo>
                  <a:lnTo>
                    <a:pt x="1281" y="3044"/>
                  </a:lnTo>
                  <a:lnTo>
                    <a:pt x="1296" y="3031"/>
                  </a:lnTo>
                  <a:lnTo>
                    <a:pt x="1313" y="3018"/>
                  </a:lnTo>
                  <a:lnTo>
                    <a:pt x="1331" y="3006"/>
                  </a:lnTo>
                  <a:lnTo>
                    <a:pt x="1350" y="2997"/>
                  </a:lnTo>
                  <a:lnTo>
                    <a:pt x="1371" y="2990"/>
                  </a:lnTo>
                  <a:lnTo>
                    <a:pt x="1393" y="2984"/>
                  </a:lnTo>
                  <a:lnTo>
                    <a:pt x="1414" y="2980"/>
                  </a:lnTo>
                  <a:lnTo>
                    <a:pt x="1438" y="2980"/>
                  </a:lnTo>
                  <a:lnTo>
                    <a:pt x="5540" y="2980"/>
                  </a:lnTo>
                  <a:lnTo>
                    <a:pt x="5540" y="2980"/>
                  </a:lnTo>
                  <a:lnTo>
                    <a:pt x="5562" y="2980"/>
                  </a:lnTo>
                  <a:lnTo>
                    <a:pt x="5585" y="2984"/>
                  </a:lnTo>
                  <a:lnTo>
                    <a:pt x="5605" y="2990"/>
                  </a:lnTo>
                  <a:lnTo>
                    <a:pt x="5626" y="2997"/>
                  </a:lnTo>
                  <a:lnTo>
                    <a:pt x="5647" y="3006"/>
                  </a:lnTo>
                  <a:lnTo>
                    <a:pt x="5664" y="3018"/>
                  </a:lnTo>
                  <a:lnTo>
                    <a:pt x="5682" y="3031"/>
                  </a:lnTo>
                  <a:lnTo>
                    <a:pt x="5697" y="3044"/>
                  </a:lnTo>
                  <a:lnTo>
                    <a:pt x="5712" y="3061"/>
                  </a:lnTo>
                  <a:lnTo>
                    <a:pt x="5724" y="3077"/>
                  </a:lnTo>
                  <a:lnTo>
                    <a:pt x="5735" y="3096"/>
                  </a:lnTo>
                  <a:lnTo>
                    <a:pt x="5744" y="3115"/>
                  </a:lnTo>
                  <a:lnTo>
                    <a:pt x="5752" y="3135"/>
                  </a:lnTo>
                  <a:lnTo>
                    <a:pt x="5757" y="3156"/>
                  </a:lnTo>
                  <a:lnTo>
                    <a:pt x="5761" y="3178"/>
                  </a:lnTo>
                  <a:lnTo>
                    <a:pt x="5763" y="3201"/>
                  </a:lnTo>
                  <a:lnTo>
                    <a:pt x="5763" y="3201"/>
                  </a:lnTo>
                  <a:lnTo>
                    <a:pt x="5761" y="3223"/>
                  </a:lnTo>
                  <a:lnTo>
                    <a:pt x="5757" y="3246"/>
                  </a:lnTo>
                  <a:lnTo>
                    <a:pt x="5752" y="3268"/>
                  </a:lnTo>
                  <a:lnTo>
                    <a:pt x="5744" y="3287"/>
                  </a:lnTo>
                  <a:lnTo>
                    <a:pt x="5735" y="3307"/>
                  </a:lnTo>
                  <a:lnTo>
                    <a:pt x="5724" y="3326"/>
                  </a:lnTo>
                  <a:lnTo>
                    <a:pt x="5712" y="3343"/>
                  </a:lnTo>
                  <a:lnTo>
                    <a:pt x="5697" y="3358"/>
                  </a:lnTo>
                  <a:lnTo>
                    <a:pt x="5682" y="3373"/>
                  </a:lnTo>
                  <a:lnTo>
                    <a:pt x="5664" y="3386"/>
                  </a:lnTo>
                  <a:lnTo>
                    <a:pt x="5647" y="3397"/>
                  </a:lnTo>
                  <a:lnTo>
                    <a:pt x="5626" y="3406"/>
                  </a:lnTo>
                  <a:lnTo>
                    <a:pt x="5605" y="3414"/>
                  </a:lnTo>
                  <a:lnTo>
                    <a:pt x="5585" y="3419"/>
                  </a:lnTo>
                  <a:lnTo>
                    <a:pt x="5562" y="3421"/>
                  </a:lnTo>
                  <a:lnTo>
                    <a:pt x="5540" y="3423"/>
                  </a:lnTo>
                  <a:lnTo>
                    <a:pt x="5540" y="3423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9840C2CF-9B79-AB7A-0A28-35629AEEE0F6}"/>
                </a:ext>
              </a:extLst>
            </p:cNvPr>
            <p:cNvSpPr txBox="1"/>
            <p:nvPr/>
          </p:nvSpPr>
          <p:spPr>
            <a:xfrm>
              <a:off x="11042413" y="1299375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B6C52B02-A383-6AF7-15C2-637E4E0BCB75}"/>
              </a:ext>
            </a:extLst>
          </p:cNvPr>
          <p:cNvGrpSpPr/>
          <p:nvPr/>
        </p:nvGrpSpPr>
        <p:grpSpPr>
          <a:xfrm>
            <a:off x="980221" y="2440075"/>
            <a:ext cx="10968422" cy="1107996"/>
            <a:chOff x="992549" y="2126985"/>
            <a:chExt cx="10968422" cy="1107996"/>
          </a:xfrm>
        </p:grpSpPr>
        <p:sp>
          <p:nvSpPr>
            <p:cNvPr id="47" name="Прямоугольник 1">
              <a:extLst>
                <a:ext uri="{FF2B5EF4-FFF2-40B4-BE49-F238E27FC236}">
                  <a16:creationId xmlns:a16="http://schemas.microsoft.com/office/drawing/2014/main" xmlns="" id="{7A6D0322-24CF-5DA9-E05D-15013256BD74}"/>
                </a:ext>
              </a:extLst>
            </p:cNvPr>
            <p:cNvSpPr/>
            <p:nvPr/>
          </p:nvSpPr>
          <p:spPr>
            <a:xfrm>
              <a:off x="992549" y="2350297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1">
              <a:extLst>
                <a:ext uri="{FF2B5EF4-FFF2-40B4-BE49-F238E27FC236}">
                  <a16:creationId xmlns:a16="http://schemas.microsoft.com/office/drawing/2014/main" xmlns="" id="{D00FDF03-F6DA-9F14-A9EC-7C55030F110F}"/>
                </a:ext>
              </a:extLst>
            </p:cNvPr>
            <p:cNvSpPr/>
            <p:nvPr/>
          </p:nvSpPr>
          <p:spPr>
            <a:xfrm>
              <a:off x="1781174" y="2350567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xmlns="" id="{4D7214D9-A90A-2FD4-FEA9-F282A95364DB}"/>
                </a:ext>
              </a:extLst>
            </p:cNvPr>
            <p:cNvSpPr/>
            <p:nvPr/>
          </p:nvSpPr>
          <p:spPr>
            <a:xfrm>
              <a:off x="1781175" y="2527095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Снижение доли проверок государственного строительного надзора</a:t>
              </a:r>
            </a:p>
          </p:txBody>
        </p:sp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xmlns="" id="{4F88EF89-B31A-45B6-8B19-43856A570D9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44315" y="2464983"/>
              <a:ext cx="432000" cy="432000"/>
            </a:xfrm>
            <a:custGeom>
              <a:avLst/>
              <a:gdLst>
                <a:gd name="T0" fmla="*/ 3020 w 3616"/>
                <a:gd name="T1" fmla="*/ 466 h 3616"/>
                <a:gd name="T2" fmla="*/ 2810 w 3616"/>
                <a:gd name="T3" fmla="*/ 302 h 3616"/>
                <a:gd name="T4" fmla="*/ 2580 w 3616"/>
                <a:gd name="T5" fmla="*/ 172 h 3616"/>
                <a:gd name="T6" fmla="*/ 2334 w 3616"/>
                <a:gd name="T7" fmla="*/ 76 h 3616"/>
                <a:gd name="T8" fmla="*/ 2076 w 3616"/>
                <a:gd name="T9" fmla="*/ 18 h 3616"/>
                <a:gd name="T10" fmla="*/ 1808 w 3616"/>
                <a:gd name="T11" fmla="*/ 0 h 3616"/>
                <a:gd name="T12" fmla="*/ 1628 w 3616"/>
                <a:gd name="T13" fmla="*/ 8 h 3616"/>
                <a:gd name="T14" fmla="*/ 1366 w 3616"/>
                <a:gd name="T15" fmla="*/ 54 h 3616"/>
                <a:gd name="T16" fmla="*/ 1116 w 3616"/>
                <a:gd name="T17" fmla="*/ 136 h 3616"/>
                <a:gd name="T18" fmla="*/ 880 w 3616"/>
                <a:gd name="T19" fmla="*/ 254 h 3616"/>
                <a:gd name="T20" fmla="*/ 662 w 3616"/>
                <a:gd name="T21" fmla="*/ 408 h 3616"/>
                <a:gd name="T22" fmla="*/ 528 w 3616"/>
                <a:gd name="T23" fmla="*/ 528 h 3616"/>
                <a:gd name="T24" fmla="*/ 354 w 3616"/>
                <a:gd name="T25" fmla="*/ 732 h 3616"/>
                <a:gd name="T26" fmla="*/ 212 w 3616"/>
                <a:gd name="T27" fmla="*/ 956 h 3616"/>
                <a:gd name="T28" fmla="*/ 104 w 3616"/>
                <a:gd name="T29" fmla="*/ 1196 h 3616"/>
                <a:gd name="T30" fmla="*/ 34 w 3616"/>
                <a:gd name="T31" fmla="*/ 1452 h 3616"/>
                <a:gd name="T32" fmla="*/ 2 w 3616"/>
                <a:gd name="T33" fmla="*/ 1716 h 3616"/>
                <a:gd name="T34" fmla="*/ 2 w 3616"/>
                <a:gd name="T35" fmla="*/ 1898 h 3616"/>
                <a:gd name="T36" fmla="*/ 34 w 3616"/>
                <a:gd name="T37" fmla="*/ 2162 h 3616"/>
                <a:gd name="T38" fmla="*/ 104 w 3616"/>
                <a:gd name="T39" fmla="*/ 2418 h 3616"/>
                <a:gd name="T40" fmla="*/ 212 w 3616"/>
                <a:gd name="T41" fmla="*/ 2658 h 3616"/>
                <a:gd name="T42" fmla="*/ 354 w 3616"/>
                <a:gd name="T43" fmla="*/ 2882 h 3616"/>
                <a:gd name="T44" fmla="*/ 528 w 3616"/>
                <a:gd name="T45" fmla="*/ 3086 h 3616"/>
                <a:gd name="T46" fmla="*/ 662 w 3616"/>
                <a:gd name="T47" fmla="*/ 3206 h 3616"/>
                <a:gd name="T48" fmla="*/ 880 w 3616"/>
                <a:gd name="T49" fmla="*/ 3360 h 3616"/>
                <a:gd name="T50" fmla="*/ 1116 w 3616"/>
                <a:gd name="T51" fmla="*/ 3478 h 3616"/>
                <a:gd name="T52" fmla="*/ 1366 w 3616"/>
                <a:gd name="T53" fmla="*/ 3560 h 3616"/>
                <a:gd name="T54" fmla="*/ 1628 w 3616"/>
                <a:gd name="T55" fmla="*/ 3606 h 3616"/>
                <a:gd name="T56" fmla="*/ 1808 w 3616"/>
                <a:gd name="T57" fmla="*/ 3616 h 3616"/>
                <a:gd name="T58" fmla="*/ 2076 w 3616"/>
                <a:gd name="T59" fmla="*/ 3596 h 3616"/>
                <a:gd name="T60" fmla="*/ 2334 w 3616"/>
                <a:gd name="T61" fmla="*/ 3538 h 3616"/>
                <a:gd name="T62" fmla="*/ 2580 w 3616"/>
                <a:gd name="T63" fmla="*/ 3442 h 3616"/>
                <a:gd name="T64" fmla="*/ 2810 w 3616"/>
                <a:gd name="T65" fmla="*/ 3312 h 3616"/>
                <a:gd name="T66" fmla="*/ 3020 w 3616"/>
                <a:gd name="T67" fmla="*/ 3148 h 3616"/>
                <a:gd name="T68" fmla="*/ 3148 w 3616"/>
                <a:gd name="T69" fmla="*/ 3020 h 3616"/>
                <a:gd name="T70" fmla="*/ 3312 w 3616"/>
                <a:gd name="T71" fmla="*/ 2810 h 3616"/>
                <a:gd name="T72" fmla="*/ 3442 w 3616"/>
                <a:gd name="T73" fmla="*/ 2580 h 3616"/>
                <a:gd name="T74" fmla="*/ 3538 w 3616"/>
                <a:gd name="T75" fmla="*/ 2334 h 3616"/>
                <a:gd name="T76" fmla="*/ 3596 w 3616"/>
                <a:gd name="T77" fmla="*/ 2076 h 3616"/>
                <a:gd name="T78" fmla="*/ 3616 w 3616"/>
                <a:gd name="T79" fmla="*/ 1808 h 3616"/>
                <a:gd name="T80" fmla="*/ 3606 w 3616"/>
                <a:gd name="T81" fmla="*/ 1628 h 3616"/>
                <a:gd name="T82" fmla="*/ 3562 w 3616"/>
                <a:gd name="T83" fmla="*/ 1366 h 3616"/>
                <a:gd name="T84" fmla="*/ 3478 w 3616"/>
                <a:gd name="T85" fmla="*/ 1114 h 3616"/>
                <a:gd name="T86" fmla="*/ 3360 w 3616"/>
                <a:gd name="T87" fmla="*/ 880 h 3616"/>
                <a:gd name="T88" fmla="*/ 3206 w 3616"/>
                <a:gd name="T89" fmla="*/ 662 h 3616"/>
                <a:gd name="T90" fmla="*/ 3086 w 3616"/>
                <a:gd name="T91" fmla="*/ 528 h 3616"/>
                <a:gd name="T92" fmla="*/ 1928 w 3616"/>
                <a:gd name="T93" fmla="*/ 560 h 3616"/>
                <a:gd name="T94" fmla="*/ 572 w 3616"/>
                <a:gd name="T95" fmla="*/ 1928 h 3616"/>
                <a:gd name="T96" fmla="*/ 572 w 3616"/>
                <a:gd name="T97" fmla="*/ 1688 h 3616"/>
                <a:gd name="T98" fmla="*/ 1688 w 3616"/>
                <a:gd name="T99" fmla="*/ 3374 h 3616"/>
                <a:gd name="T100" fmla="*/ 1928 w 3616"/>
                <a:gd name="T101" fmla="*/ 3374 h 3616"/>
                <a:gd name="T102" fmla="*/ 1652 w 3616"/>
                <a:gd name="T103" fmla="*/ 778 h 3616"/>
                <a:gd name="T104" fmla="*/ 2824 w 3616"/>
                <a:gd name="T105" fmla="*/ 2704 h 3616"/>
                <a:gd name="T106" fmla="*/ 3052 w 3616"/>
                <a:gd name="T107" fmla="*/ 1688 h 3616"/>
                <a:gd name="T108" fmla="*/ 3052 w 3616"/>
                <a:gd name="T109" fmla="*/ 1928 h 3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16" h="3616">
                  <a:moveTo>
                    <a:pt x="3086" y="528"/>
                  </a:moveTo>
                  <a:lnTo>
                    <a:pt x="3086" y="528"/>
                  </a:lnTo>
                  <a:lnTo>
                    <a:pt x="3020" y="466"/>
                  </a:lnTo>
                  <a:lnTo>
                    <a:pt x="2952" y="408"/>
                  </a:lnTo>
                  <a:lnTo>
                    <a:pt x="2882" y="352"/>
                  </a:lnTo>
                  <a:lnTo>
                    <a:pt x="2810" y="302"/>
                  </a:lnTo>
                  <a:lnTo>
                    <a:pt x="2736" y="254"/>
                  </a:lnTo>
                  <a:lnTo>
                    <a:pt x="2658" y="210"/>
                  </a:lnTo>
                  <a:lnTo>
                    <a:pt x="2580" y="172"/>
                  </a:lnTo>
                  <a:lnTo>
                    <a:pt x="2500" y="136"/>
                  </a:lnTo>
                  <a:lnTo>
                    <a:pt x="2418" y="104"/>
                  </a:lnTo>
                  <a:lnTo>
                    <a:pt x="2334" y="76"/>
                  </a:lnTo>
                  <a:lnTo>
                    <a:pt x="2250" y="54"/>
                  </a:lnTo>
                  <a:lnTo>
                    <a:pt x="2162" y="34"/>
                  </a:lnTo>
                  <a:lnTo>
                    <a:pt x="2076" y="18"/>
                  </a:lnTo>
                  <a:lnTo>
                    <a:pt x="1986" y="8"/>
                  </a:lnTo>
                  <a:lnTo>
                    <a:pt x="1898" y="2"/>
                  </a:lnTo>
                  <a:lnTo>
                    <a:pt x="1808" y="0"/>
                  </a:lnTo>
                  <a:lnTo>
                    <a:pt x="1808" y="0"/>
                  </a:lnTo>
                  <a:lnTo>
                    <a:pt x="1718" y="2"/>
                  </a:lnTo>
                  <a:lnTo>
                    <a:pt x="1628" y="8"/>
                  </a:lnTo>
                  <a:lnTo>
                    <a:pt x="1540" y="18"/>
                  </a:lnTo>
                  <a:lnTo>
                    <a:pt x="1452" y="34"/>
                  </a:lnTo>
                  <a:lnTo>
                    <a:pt x="1366" y="54"/>
                  </a:lnTo>
                  <a:lnTo>
                    <a:pt x="1280" y="76"/>
                  </a:lnTo>
                  <a:lnTo>
                    <a:pt x="1198" y="104"/>
                  </a:lnTo>
                  <a:lnTo>
                    <a:pt x="1116" y="136"/>
                  </a:lnTo>
                  <a:lnTo>
                    <a:pt x="1034" y="172"/>
                  </a:lnTo>
                  <a:lnTo>
                    <a:pt x="956" y="210"/>
                  </a:lnTo>
                  <a:lnTo>
                    <a:pt x="880" y="254"/>
                  </a:lnTo>
                  <a:lnTo>
                    <a:pt x="804" y="302"/>
                  </a:lnTo>
                  <a:lnTo>
                    <a:pt x="732" y="352"/>
                  </a:lnTo>
                  <a:lnTo>
                    <a:pt x="662" y="408"/>
                  </a:lnTo>
                  <a:lnTo>
                    <a:pt x="594" y="466"/>
                  </a:lnTo>
                  <a:lnTo>
                    <a:pt x="528" y="528"/>
                  </a:lnTo>
                  <a:lnTo>
                    <a:pt x="528" y="528"/>
                  </a:lnTo>
                  <a:lnTo>
                    <a:pt x="466" y="594"/>
                  </a:lnTo>
                  <a:lnTo>
                    <a:pt x="408" y="662"/>
                  </a:lnTo>
                  <a:lnTo>
                    <a:pt x="354" y="732"/>
                  </a:lnTo>
                  <a:lnTo>
                    <a:pt x="302" y="804"/>
                  </a:lnTo>
                  <a:lnTo>
                    <a:pt x="254" y="880"/>
                  </a:lnTo>
                  <a:lnTo>
                    <a:pt x="212" y="956"/>
                  </a:lnTo>
                  <a:lnTo>
                    <a:pt x="172" y="1034"/>
                  </a:lnTo>
                  <a:lnTo>
                    <a:pt x="136" y="1114"/>
                  </a:lnTo>
                  <a:lnTo>
                    <a:pt x="104" y="1196"/>
                  </a:lnTo>
                  <a:lnTo>
                    <a:pt x="76" y="1280"/>
                  </a:lnTo>
                  <a:lnTo>
                    <a:pt x="54" y="1366"/>
                  </a:lnTo>
                  <a:lnTo>
                    <a:pt x="34" y="1452"/>
                  </a:lnTo>
                  <a:lnTo>
                    <a:pt x="18" y="1538"/>
                  </a:lnTo>
                  <a:lnTo>
                    <a:pt x="8" y="1628"/>
                  </a:lnTo>
                  <a:lnTo>
                    <a:pt x="2" y="1716"/>
                  </a:lnTo>
                  <a:lnTo>
                    <a:pt x="0" y="1808"/>
                  </a:lnTo>
                  <a:lnTo>
                    <a:pt x="0" y="1808"/>
                  </a:lnTo>
                  <a:lnTo>
                    <a:pt x="2" y="1898"/>
                  </a:lnTo>
                  <a:lnTo>
                    <a:pt x="8" y="1986"/>
                  </a:lnTo>
                  <a:lnTo>
                    <a:pt x="18" y="2076"/>
                  </a:lnTo>
                  <a:lnTo>
                    <a:pt x="34" y="2162"/>
                  </a:lnTo>
                  <a:lnTo>
                    <a:pt x="54" y="2248"/>
                  </a:lnTo>
                  <a:lnTo>
                    <a:pt x="76" y="2334"/>
                  </a:lnTo>
                  <a:lnTo>
                    <a:pt x="104" y="2418"/>
                  </a:lnTo>
                  <a:lnTo>
                    <a:pt x="136" y="2500"/>
                  </a:lnTo>
                  <a:lnTo>
                    <a:pt x="172" y="2580"/>
                  </a:lnTo>
                  <a:lnTo>
                    <a:pt x="212" y="2658"/>
                  </a:lnTo>
                  <a:lnTo>
                    <a:pt x="254" y="2734"/>
                  </a:lnTo>
                  <a:lnTo>
                    <a:pt x="302" y="2810"/>
                  </a:lnTo>
                  <a:lnTo>
                    <a:pt x="354" y="2882"/>
                  </a:lnTo>
                  <a:lnTo>
                    <a:pt x="408" y="2952"/>
                  </a:lnTo>
                  <a:lnTo>
                    <a:pt x="466" y="3020"/>
                  </a:lnTo>
                  <a:lnTo>
                    <a:pt x="528" y="3086"/>
                  </a:lnTo>
                  <a:lnTo>
                    <a:pt x="528" y="3086"/>
                  </a:lnTo>
                  <a:lnTo>
                    <a:pt x="594" y="3148"/>
                  </a:lnTo>
                  <a:lnTo>
                    <a:pt x="662" y="3206"/>
                  </a:lnTo>
                  <a:lnTo>
                    <a:pt x="732" y="3262"/>
                  </a:lnTo>
                  <a:lnTo>
                    <a:pt x="804" y="3312"/>
                  </a:lnTo>
                  <a:lnTo>
                    <a:pt x="880" y="3360"/>
                  </a:lnTo>
                  <a:lnTo>
                    <a:pt x="956" y="3404"/>
                  </a:lnTo>
                  <a:lnTo>
                    <a:pt x="1034" y="3442"/>
                  </a:lnTo>
                  <a:lnTo>
                    <a:pt x="1116" y="3478"/>
                  </a:lnTo>
                  <a:lnTo>
                    <a:pt x="1198" y="3510"/>
                  </a:lnTo>
                  <a:lnTo>
                    <a:pt x="1280" y="3538"/>
                  </a:lnTo>
                  <a:lnTo>
                    <a:pt x="1366" y="3560"/>
                  </a:lnTo>
                  <a:lnTo>
                    <a:pt x="1452" y="3580"/>
                  </a:lnTo>
                  <a:lnTo>
                    <a:pt x="1540" y="3596"/>
                  </a:lnTo>
                  <a:lnTo>
                    <a:pt x="1628" y="3606"/>
                  </a:lnTo>
                  <a:lnTo>
                    <a:pt x="1718" y="3612"/>
                  </a:lnTo>
                  <a:lnTo>
                    <a:pt x="1808" y="3616"/>
                  </a:lnTo>
                  <a:lnTo>
                    <a:pt x="1808" y="3616"/>
                  </a:lnTo>
                  <a:lnTo>
                    <a:pt x="1898" y="3612"/>
                  </a:lnTo>
                  <a:lnTo>
                    <a:pt x="1986" y="3606"/>
                  </a:lnTo>
                  <a:lnTo>
                    <a:pt x="2076" y="3596"/>
                  </a:lnTo>
                  <a:lnTo>
                    <a:pt x="2162" y="3580"/>
                  </a:lnTo>
                  <a:lnTo>
                    <a:pt x="2250" y="3560"/>
                  </a:lnTo>
                  <a:lnTo>
                    <a:pt x="2334" y="3538"/>
                  </a:lnTo>
                  <a:lnTo>
                    <a:pt x="2418" y="3510"/>
                  </a:lnTo>
                  <a:lnTo>
                    <a:pt x="2500" y="3478"/>
                  </a:lnTo>
                  <a:lnTo>
                    <a:pt x="2580" y="3442"/>
                  </a:lnTo>
                  <a:lnTo>
                    <a:pt x="2658" y="3404"/>
                  </a:lnTo>
                  <a:lnTo>
                    <a:pt x="2736" y="3360"/>
                  </a:lnTo>
                  <a:lnTo>
                    <a:pt x="2810" y="3312"/>
                  </a:lnTo>
                  <a:lnTo>
                    <a:pt x="2882" y="3262"/>
                  </a:lnTo>
                  <a:lnTo>
                    <a:pt x="2952" y="3206"/>
                  </a:lnTo>
                  <a:lnTo>
                    <a:pt x="3020" y="3148"/>
                  </a:lnTo>
                  <a:lnTo>
                    <a:pt x="3086" y="3086"/>
                  </a:lnTo>
                  <a:lnTo>
                    <a:pt x="3086" y="3086"/>
                  </a:lnTo>
                  <a:lnTo>
                    <a:pt x="3148" y="3020"/>
                  </a:lnTo>
                  <a:lnTo>
                    <a:pt x="3206" y="2952"/>
                  </a:lnTo>
                  <a:lnTo>
                    <a:pt x="3262" y="2882"/>
                  </a:lnTo>
                  <a:lnTo>
                    <a:pt x="3312" y="2810"/>
                  </a:lnTo>
                  <a:lnTo>
                    <a:pt x="3360" y="2734"/>
                  </a:lnTo>
                  <a:lnTo>
                    <a:pt x="3404" y="2658"/>
                  </a:lnTo>
                  <a:lnTo>
                    <a:pt x="3442" y="2580"/>
                  </a:lnTo>
                  <a:lnTo>
                    <a:pt x="3478" y="2500"/>
                  </a:lnTo>
                  <a:lnTo>
                    <a:pt x="3510" y="2418"/>
                  </a:lnTo>
                  <a:lnTo>
                    <a:pt x="3538" y="2334"/>
                  </a:lnTo>
                  <a:lnTo>
                    <a:pt x="3562" y="2248"/>
                  </a:lnTo>
                  <a:lnTo>
                    <a:pt x="3580" y="2162"/>
                  </a:lnTo>
                  <a:lnTo>
                    <a:pt x="3596" y="2076"/>
                  </a:lnTo>
                  <a:lnTo>
                    <a:pt x="3606" y="1986"/>
                  </a:lnTo>
                  <a:lnTo>
                    <a:pt x="3614" y="1898"/>
                  </a:lnTo>
                  <a:lnTo>
                    <a:pt x="3616" y="1808"/>
                  </a:lnTo>
                  <a:lnTo>
                    <a:pt x="3616" y="1808"/>
                  </a:lnTo>
                  <a:lnTo>
                    <a:pt x="3614" y="1716"/>
                  </a:lnTo>
                  <a:lnTo>
                    <a:pt x="3606" y="1628"/>
                  </a:lnTo>
                  <a:lnTo>
                    <a:pt x="3596" y="1538"/>
                  </a:lnTo>
                  <a:lnTo>
                    <a:pt x="3580" y="1452"/>
                  </a:lnTo>
                  <a:lnTo>
                    <a:pt x="3562" y="1366"/>
                  </a:lnTo>
                  <a:lnTo>
                    <a:pt x="3538" y="1280"/>
                  </a:lnTo>
                  <a:lnTo>
                    <a:pt x="3510" y="1196"/>
                  </a:lnTo>
                  <a:lnTo>
                    <a:pt x="3478" y="1114"/>
                  </a:lnTo>
                  <a:lnTo>
                    <a:pt x="3442" y="1034"/>
                  </a:lnTo>
                  <a:lnTo>
                    <a:pt x="3404" y="956"/>
                  </a:lnTo>
                  <a:lnTo>
                    <a:pt x="3360" y="880"/>
                  </a:lnTo>
                  <a:lnTo>
                    <a:pt x="3312" y="804"/>
                  </a:lnTo>
                  <a:lnTo>
                    <a:pt x="3262" y="732"/>
                  </a:lnTo>
                  <a:lnTo>
                    <a:pt x="3206" y="662"/>
                  </a:lnTo>
                  <a:lnTo>
                    <a:pt x="3148" y="594"/>
                  </a:lnTo>
                  <a:lnTo>
                    <a:pt x="3086" y="528"/>
                  </a:lnTo>
                  <a:lnTo>
                    <a:pt x="3086" y="528"/>
                  </a:lnTo>
                  <a:close/>
                  <a:moveTo>
                    <a:pt x="1688" y="240"/>
                  </a:moveTo>
                  <a:lnTo>
                    <a:pt x="1928" y="240"/>
                  </a:lnTo>
                  <a:lnTo>
                    <a:pt x="1928" y="560"/>
                  </a:lnTo>
                  <a:lnTo>
                    <a:pt x="1688" y="560"/>
                  </a:lnTo>
                  <a:lnTo>
                    <a:pt x="1688" y="240"/>
                  </a:lnTo>
                  <a:close/>
                  <a:moveTo>
                    <a:pt x="572" y="1928"/>
                  </a:moveTo>
                  <a:lnTo>
                    <a:pt x="236" y="1928"/>
                  </a:lnTo>
                  <a:lnTo>
                    <a:pt x="236" y="1688"/>
                  </a:lnTo>
                  <a:lnTo>
                    <a:pt x="572" y="1688"/>
                  </a:lnTo>
                  <a:lnTo>
                    <a:pt x="572" y="1928"/>
                  </a:lnTo>
                  <a:close/>
                  <a:moveTo>
                    <a:pt x="1928" y="3374"/>
                  </a:moveTo>
                  <a:lnTo>
                    <a:pt x="1688" y="3374"/>
                  </a:lnTo>
                  <a:lnTo>
                    <a:pt x="1688" y="3054"/>
                  </a:lnTo>
                  <a:lnTo>
                    <a:pt x="1928" y="3054"/>
                  </a:lnTo>
                  <a:lnTo>
                    <a:pt x="1928" y="3374"/>
                  </a:lnTo>
                  <a:close/>
                  <a:moveTo>
                    <a:pt x="2582" y="2924"/>
                  </a:moveTo>
                  <a:lnTo>
                    <a:pt x="1652" y="1922"/>
                  </a:lnTo>
                  <a:lnTo>
                    <a:pt x="1652" y="778"/>
                  </a:lnTo>
                  <a:lnTo>
                    <a:pt x="1964" y="778"/>
                  </a:lnTo>
                  <a:lnTo>
                    <a:pt x="1964" y="1772"/>
                  </a:lnTo>
                  <a:lnTo>
                    <a:pt x="2824" y="2704"/>
                  </a:lnTo>
                  <a:lnTo>
                    <a:pt x="2582" y="2924"/>
                  </a:lnTo>
                  <a:close/>
                  <a:moveTo>
                    <a:pt x="3052" y="1928"/>
                  </a:moveTo>
                  <a:lnTo>
                    <a:pt x="3052" y="1688"/>
                  </a:lnTo>
                  <a:lnTo>
                    <a:pt x="3372" y="1688"/>
                  </a:lnTo>
                  <a:lnTo>
                    <a:pt x="3372" y="1928"/>
                  </a:lnTo>
                  <a:lnTo>
                    <a:pt x="3052" y="1928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469E12FC-8D93-61F6-7639-6563E6E15AD9}"/>
                </a:ext>
              </a:extLst>
            </p:cNvPr>
            <p:cNvSpPr txBox="1"/>
            <p:nvPr/>
          </p:nvSpPr>
          <p:spPr>
            <a:xfrm>
              <a:off x="11051246" y="2126985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16BD7E75-82DA-6211-25ED-ED6A0803C40B}"/>
              </a:ext>
            </a:extLst>
          </p:cNvPr>
          <p:cNvGrpSpPr/>
          <p:nvPr/>
        </p:nvGrpSpPr>
        <p:grpSpPr>
          <a:xfrm>
            <a:off x="980221" y="3265050"/>
            <a:ext cx="10968422" cy="1107996"/>
            <a:chOff x="992549" y="2951960"/>
            <a:chExt cx="10968422" cy="1107996"/>
          </a:xfrm>
        </p:grpSpPr>
        <p:sp>
          <p:nvSpPr>
            <p:cNvPr id="62" name="Прямоугольник 1">
              <a:extLst>
                <a:ext uri="{FF2B5EF4-FFF2-40B4-BE49-F238E27FC236}">
                  <a16:creationId xmlns:a16="http://schemas.microsoft.com/office/drawing/2014/main" xmlns="" id="{9E038C87-2DD1-85EF-EC2C-790DC3BA29FB}"/>
                </a:ext>
              </a:extLst>
            </p:cNvPr>
            <p:cNvSpPr/>
            <p:nvPr/>
          </p:nvSpPr>
          <p:spPr>
            <a:xfrm>
              <a:off x="992549" y="3175272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1">
              <a:extLst>
                <a:ext uri="{FF2B5EF4-FFF2-40B4-BE49-F238E27FC236}">
                  <a16:creationId xmlns:a16="http://schemas.microsoft.com/office/drawing/2014/main" xmlns="" id="{D48625BC-EEAD-8213-DE1F-AD702D4BBCF4}"/>
                </a:ext>
              </a:extLst>
            </p:cNvPr>
            <p:cNvSpPr/>
            <p:nvPr/>
          </p:nvSpPr>
          <p:spPr>
            <a:xfrm>
              <a:off x="1781174" y="3175542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xmlns="" id="{0B1ECE37-E0CA-B999-0D95-2051D715964B}"/>
                </a:ext>
              </a:extLst>
            </p:cNvPr>
            <p:cNvSpPr/>
            <p:nvPr/>
          </p:nvSpPr>
          <p:spPr>
            <a:xfrm>
              <a:off x="1781175" y="3352070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Компетенция строительных лабораторий</a:t>
              </a:r>
            </a:p>
          </p:txBody>
        </p:sp>
        <p:sp>
          <p:nvSpPr>
            <p:cNvPr id="66" name="Freeform 18">
              <a:extLst>
                <a:ext uri="{FF2B5EF4-FFF2-40B4-BE49-F238E27FC236}">
                  <a16:creationId xmlns:a16="http://schemas.microsoft.com/office/drawing/2014/main" xmlns="" id="{EA11FF56-9ABA-4A44-84B2-35F685595C1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39219" y="3290426"/>
              <a:ext cx="431860" cy="432000"/>
            </a:xfrm>
            <a:custGeom>
              <a:avLst/>
              <a:gdLst>
                <a:gd name="T0" fmla="*/ 160 w 160"/>
                <a:gd name="T1" fmla="*/ 86 h 160"/>
                <a:gd name="T2" fmla="*/ 160 w 160"/>
                <a:gd name="T3" fmla="*/ 69 h 160"/>
                <a:gd name="T4" fmla="*/ 143 w 160"/>
                <a:gd name="T5" fmla="*/ 61 h 160"/>
                <a:gd name="T6" fmla="*/ 134 w 160"/>
                <a:gd name="T7" fmla="*/ 48 h 160"/>
                <a:gd name="T8" fmla="*/ 143 w 160"/>
                <a:gd name="T9" fmla="*/ 30 h 160"/>
                <a:gd name="T10" fmla="*/ 130 w 160"/>
                <a:gd name="T11" fmla="*/ 13 h 160"/>
                <a:gd name="T12" fmla="*/ 112 w 160"/>
                <a:gd name="T13" fmla="*/ 22 h 160"/>
                <a:gd name="T14" fmla="*/ 95 w 160"/>
                <a:gd name="T15" fmla="*/ 17 h 160"/>
                <a:gd name="T16" fmla="*/ 91 w 160"/>
                <a:gd name="T17" fmla="*/ 0 h 160"/>
                <a:gd name="T18" fmla="*/ 69 w 160"/>
                <a:gd name="T19" fmla="*/ 0 h 160"/>
                <a:gd name="T20" fmla="*/ 65 w 160"/>
                <a:gd name="T21" fmla="*/ 17 h 160"/>
                <a:gd name="T22" fmla="*/ 48 w 160"/>
                <a:gd name="T23" fmla="*/ 22 h 160"/>
                <a:gd name="T24" fmla="*/ 30 w 160"/>
                <a:gd name="T25" fmla="*/ 13 h 160"/>
                <a:gd name="T26" fmla="*/ 17 w 160"/>
                <a:gd name="T27" fmla="*/ 30 h 160"/>
                <a:gd name="T28" fmla="*/ 26 w 160"/>
                <a:gd name="T29" fmla="*/ 48 h 160"/>
                <a:gd name="T30" fmla="*/ 17 w 160"/>
                <a:gd name="T31" fmla="*/ 61 h 160"/>
                <a:gd name="T32" fmla="*/ 0 w 160"/>
                <a:gd name="T33" fmla="*/ 69 h 160"/>
                <a:gd name="T34" fmla="*/ 0 w 160"/>
                <a:gd name="T35" fmla="*/ 86 h 160"/>
                <a:gd name="T36" fmla="*/ 17 w 160"/>
                <a:gd name="T37" fmla="*/ 95 h 160"/>
                <a:gd name="T38" fmla="*/ 26 w 160"/>
                <a:gd name="T39" fmla="*/ 108 h 160"/>
                <a:gd name="T40" fmla="*/ 17 w 160"/>
                <a:gd name="T41" fmla="*/ 125 h 160"/>
                <a:gd name="T42" fmla="*/ 30 w 160"/>
                <a:gd name="T43" fmla="*/ 143 h 160"/>
                <a:gd name="T44" fmla="*/ 48 w 160"/>
                <a:gd name="T45" fmla="*/ 134 h 160"/>
                <a:gd name="T46" fmla="*/ 65 w 160"/>
                <a:gd name="T47" fmla="*/ 138 h 160"/>
                <a:gd name="T48" fmla="*/ 69 w 160"/>
                <a:gd name="T49" fmla="*/ 160 h 160"/>
                <a:gd name="T50" fmla="*/ 91 w 160"/>
                <a:gd name="T51" fmla="*/ 160 h 160"/>
                <a:gd name="T52" fmla="*/ 95 w 160"/>
                <a:gd name="T53" fmla="*/ 138 h 160"/>
                <a:gd name="T54" fmla="*/ 112 w 160"/>
                <a:gd name="T55" fmla="*/ 134 h 160"/>
                <a:gd name="T56" fmla="*/ 130 w 160"/>
                <a:gd name="T57" fmla="*/ 143 h 160"/>
                <a:gd name="T58" fmla="*/ 143 w 160"/>
                <a:gd name="T59" fmla="*/ 125 h 160"/>
                <a:gd name="T60" fmla="*/ 134 w 160"/>
                <a:gd name="T61" fmla="*/ 108 h 160"/>
                <a:gd name="T62" fmla="*/ 143 w 160"/>
                <a:gd name="T63" fmla="*/ 95 h 160"/>
                <a:gd name="T64" fmla="*/ 160 w 160"/>
                <a:gd name="T65" fmla="*/ 86 h 160"/>
                <a:gd name="T66" fmla="*/ 82 w 160"/>
                <a:gd name="T67" fmla="*/ 117 h 160"/>
                <a:gd name="T68" fmla="*/ 82 w 160"/>
                <a:gd name="T69" fmla="*/ 117 h 160"/>
                <a:gd name="T70" fmla="*/ 65 w 160"/>
                <a:gd name="T71" fmla="*/ 112 h 160"/>
                <a:gd name="T72" fmla="*/ 52 w 160"/>
                <a:gd name="T73" fmla="*/ 104 h 160"/>
                <a:gd name="T74" fmla="*/ 48 w 160"/>
                <a:gd name="T75" fmla="*/ 91 h 160"/>
                <a:gd name="T76" fmla="*/ 43 w 160"/>
                <a:gd name="T77" fmla="*/ 78 h 160"/>
                <a:gd name="T78" fmla="*/ 43 w 160"/>
                <a:gd name="T79" fmla="*/ 78 h 160"/>
                <a:gd name="T80" fmla="*/ 48 w 160"/>
                <a:gd name="T81" fmla="*/ 65 h 160"/>
                <a:gd name="T82" fmla="*/ 52 w 160"/>
                <a:gd name="T83" fmla="*/ 52 h 160"/>
                <a:gd name="T84" fmla="*/ 65 w 160"/>
                <a:gd name="T85" fmla="*/ 43 h 160"/>
                <a:gd name="T86" fmla="*/ 82 w 160"/>
                <a:gd name="T87" fmla="*/ 39 h 160"/>
                <a:gd name="T88" fmla="*/ 82 w 160"/>
                <a:gd name="T89" fmla="*/ 39 h 160"/>
                <a:gd name="T90" fmla="*/ 95 w 160"/>
                <a:gd name="T91" fmla="*/ 43 h 160"/>
                <a:gd name="T92" fmla="*/ 108 w 160"/>
                <a:gd name="T93" fmla="*/ 52 h 160"/>
                <a:gd name="T94" fmla="*/ 117 w 160"/>
                <a:gd name="T95" fmla="*/ 65 h 160"/>
                <a:gd name="T96" fmla="*/ 117 w 160"/>
                <a:gd name="T97" fmla="*/ 78 h 160"/>
                <a:gd name="T98" fmla="*/ 117 w 160"/>
                <a:gd name="T99" fmla="*/ 78 h 160"/>
                <a:gd name="T100" fmla="*/ 117 w 160"/>
                <a:gd name="T101" fmla="*/ 91 h 160"/>
                <a:gd name="T102" fmla="*/ 108 w 160"/>
                <a:gd name="T103" fmla="*/ 104 h 160"/>
                <a:gd name="T104" fmla="*/ 95 w 160"/>
                <a:gd name="T105" fmla="*/ 112 h 160"/>
                <a:gd name="T106" fmla="*/ 82 w 160"/>
                <a:gd name="T107" fmla="*/ 117 h 160"/>
                <a:gd name="T108" fmla="*/ 82 w 160"/>
                <a:gd name="T109" fmla="*/ 11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0" h="160">
                  <a:moveTo>
                    <a:pt x="160" y="86"/>
                  </a:moveTo>
                  <a:lnTo>
                    <a:pt x="160" y="69"/>
                  </a:lnTo>
                  <a:lnTo>
                    <a:pt x="143" y="61"/>
                  </a:lnTo>
                  <a:lnTo>
                    <a:pt x="134" y="48"/>
                  </a:lnTo>
                  <a:lnTo>
                    <a:pt x="143" y="30"/>
                  </a:lnTo>
                  <a:lnTo>
                    <a:pt x="130" y="13"/>
                  </a:lnTo>
                  <a:lnTo>
                    <a:pt x="112" y="22"/>
                  </a:lnTo>
                  <a:lnTo>
                    <a:pt x="95" y="17"/>
                  </a:lnTo>
                  <a:lnTo>
                    <a:pt x="91" y="0"/>
                  </a:lnTo>
                  <a:lnTo>
                    <a:pt x="69" y="0"/>
                  </a:lnTo>
                  <a:lnTo>
                    <a:pt x="65" y="17"/>
                  </a:lnTo>
                  <a:lnTo>
                    <a:pt x="48" y="22"/>
                  </a:lnTo>
                  <a:lnTo>
                    <a:pt x="30" y="13"/>
                  </a:lnTo>
                  <a:lnTo>
                    <a:pt x="17" y="30"/>
                  </a:lnTo>
                  <a:lnTo>
                    <a:pt x="26" y="48"/>
                  </a:lnTo>
                  <a:lnTo>
                    <a:pt x="17" y="61"/>
                  </a:lnTo>
                  <a:lnTo>
                    <a:pt x="0" y="69"/>
                  </a:lnTo>
                  <a:lnTo>
                    <a:pt x="0" y="86"/>
                  </a:lnTo>
                  <a:lnTo>
                    <a:pt x="17" y="95"/>
                  </a:lnTo>
                  <a:lnTo>
                    <a:pt x="26" y="108"/>
                  </a:lnTo>
                  <a:lnTo>
                    <a:pt x="17" y="125"/>
                  </a:lnTo>
                  <a:lnTo>
                    <a:pt x="30" y="143"/>
                  </a:lnTo>
                  <a:lnTo>
                    <a:pt x="48" y="134"/>
                  </a:lnTo>
                  <a:lnTo>
                    <a:pt x="65" y="138"/>
                  </a:lnTo>
                  <a:lnTo>
                    <a:pt x="69" y="160"/>
                  </a:lnTo>
                  <a:lnTo>
                    <a:pt x="91" y="160"/>
                  </a:lnTo>
                  <a:lnTo>
                    <a:pt x="95" y="138"/>
                  </a:lnTo>
                  <a:lnTo>
                    <a:pt x="112" y="134"/>
                  </a:lnTo>
                  <a:lnTo>
                    <a:pt x="130" y="143"/>
                  </a:lnTo>
                  <a:lnTo>
                    <a:pt x="143" y="125"/>
                  </a:lnTo>
                  <a:lnTo>
                    <a:pt x="134" y="108"/>
                  </a:lnTo>
                  <a:lnTo>
                    <a:pt x="143" y="95"/>
                  </a:lnTo>
                  <a:lnTo>
                    <a:pt x="160" y="86"/>
                  </a:lnTo>
                  <a:close/>
                  <a:moveTo>
                    <a:pt x="82" y="117"/>
                  </a:moveTo>
                  <a:lnTo>
                    <a:pt x="82" y="117"/>
                  </a:lnTo>
                  <a:lnTo>
                    <a:pt x="65" y="112"/>
                  </a:lnTo>
                  <a:lnTo>
                    <a:pt x="52" y="104"/>
                  </a:lnTo>
                  <a:lnTo>
                    <a:pt x="48" y="91"/>
                  </a:lnTo>
                  <a:lnTo>
                    <a:pt x="43" y="78"/>
                  </a:lnTo>
                  <a:lnTo>
                    <a:pt x="43" y="78"/>
                  </a:lnTo>
                  <a:lnTo>
                    <a:pt x="48" y="65"/>
                  </a:lnTo>
                  <a:lnTo>
                    <a:pt x="52" y="52"/>
                  </a:lnTo>
                  <a:lnTo>
                    <a:pt x="65" y="43"/>
                  </a:lnTo>
                  <a:lnTo>
                    <a:pt x="82" y="39"/>
                  </a:lnTo>
                  <a:lnTo>
                    <a:pt x="82" y="39"/>
                  </a:lnTo>
                  <a:lnTo>
                    <a:pt x="95" y="43"/>
                  </a:lnTo>
                  <a:lnTo>
                    <a:pt x="108" y="52"/>
                  </a:lnTo>
                  <a:lnTo>
                    <a:pt x="117" y="65"/>
                  </a:lnTo>
                  <a:lnTo>
                    <a:pt x="117" y="78"/>
                  </a:lnTo>
                  <a:lnTo>
                    <a:pt x="117" y="78"/>
                  </a:lnTo>
                  <a:lnTo>
                    <a:pt x="117" y="91"/>
                  </a:lnTo>
                  <a:lnTo>
                    <a:pt x="108" y="104"/>
                  </a:lnTo>
                  <a:lnTo>
                    <a:pt x="95" y="112"/>
                  </a:lnTo>
                  <a:lnTo>
                    <a:pt x="82" y="117"/>
                  </a:lnTo>
                  <a:lnTo>
                    <a:pt x="82" y="117"/>
                  </a:lnTo>
                  <a:close/>
                </a:path>
              </a:pathLst>
            </a:custGeom>
            <a:solidFill>
              <a:srgbClr val="05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070C1050-8A9C-1322-80FC-36B9F554B7C4}"/>
                </a:ext>
              </a:extLst>
            </p:cNvPr>
            <p:cNvSpPr txBox="1"/>
            <p:nvPr/>
          </p:nvSpPr>
          <p:spPr>
            <a:xfrm>
              <a:off x="11040332" y="2951960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xmlns="" id="{5F4F857B-466B-31FA-416D-437B97DACB86}"/>
              </a:ext>
            </a:extLst>
          </p:cNvPr>
          <p:cNvGrpSpPr/>
          <p:nvPr/>
        </p:nvGrpSpPr>
        <p:grpSpPr>
          <a:xfrm>
            <a:off x="980221" y="4111564"/>
            <a:ext cx="11705265" cy="1752744"/>
            <a:chOff x="992549" y="2774671"/>
            <a:chExt cx="11705265" cy="1752744"/>
          </a:xfrm>
        </p:grpSpPr>
        <p:sp>
          <p:nvSpPr>
            <p:cNvPr id="71" name="Прямоугольник 1">
              <a:extLst>
                <a:ext uri="{FF2B5EF4-FFF2-40B4-BE49-F238E27FC236}">
                  <a16:creationId xmlns:a16="http://schemas.microsoft.com/office/drawing/2014/main" xmlns="" id="{FFC8111B-66F4-582A-2D86-27BA95628FB3}"/>
                </a:ext>
              </a:extLst>
            </p:cNvPr>
            <p:cNvSpPr/>
            <p:nvPr/>
          </p:nvSpPr>
          <p:spPr>
            <a:xfrm>
              <a:off x="992549" y="2946513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1">
              <a:extLst>
                <a:ext uri="{FF2B5EF4-FFF2-40B4-BE49-F238E27FC236}">
                  <a16:creationId xmlns:a16="http://schemas.microsoft.com/office/drawing/2014/main" xmlns="" id="{1B39ED89-FB92-D68D-DB9D-96695886A0E6}"/>
                </a:ext>
              </a:extLst>
            </p:cNvPr>
            <p:cNvSpPr/>
            <p:nvPr/>
          </p:nvSpPr>
          <p:spPr>
            <a:xfrm>
              <a:off x="1767522" y="2957554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xmlns="" id="{631A9B6D-E518-0707-5A29-0620C478D07C}"/>
                </a:ext>
              </a:extLst>
            </p:cNvPr>
            <p:cNvSpPr/>
            <p:nvPr/>
          </p:nvSpPr>
          <p:spPr>
            <a:xfrm>
              <a:off x="1781175" y="3020285"/>
              <a:ext cx="924446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Интеграция Строительных лабораторий в информационную экосистему Минстроя России, включая ЦИМ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C059C492-9E91-6873-8B96-85609BCCF28F}"/>
                </a:ext>
              </a:extLst>
            </p:cNvPr>
            <p:cNvSpPr txBox="1"/>
            <p:nvPr/>
          </p:nvSpPr>
          <p:spPr>
            <a:xfrm>
              <a:off x="11040332" y="2774671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xmlns="" id="{631A9B6D-E518-0707-5A29-0620C478D07C}"/>
                </a:ext>
              </a:extLst>
            </p:cNvPr>
            <p:cNvSpPr/>
            <p:nvPr/>
          </p:nvSpPr>
          <p:spPr>
            <a:xfrm>
              <a:off x="1806780" y="3850437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14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C059C492-9E91-6873-8B96-85609BCCF28F}"/>
                </a:ext>
              </a:extLst>
            </p:cNvPr>
            <p:cNvSpPr txBox="1"/>
            <p:nvPr/>
          </p:nvSpPr>
          <p:spPr>
            <a:xfrm>
              <a:off x="8086273" y="3881084"/>
              <a:ext cx="46115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 с 2022 года</a:t>
              </a:r>
            </a:p>
          </p:txBody>
        </p:sp>
      </p:grpSp>
      <p:grpSp>
        <p:nvGrpSpPr>
          <p:cNvPr id="76" name="Group 4">
            <a:extLst>
              <a:ext uri="{FF2B5EF4-FFF2-40B4-BE49-F238E27FC236}">
                <a16:creationId xmlns:a16="http://schemas.microsoft.com/office/drawing/2014/main" xmlns="" id="{04FC9016-1F76-A945-9081-DADB4290D3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18164" y="4393578"/>
            <a:ext cx="411601" cy="468000"/>
            <a:chOff x="2410" y="2082"/>
            <a:chExt cx="343" cy="390"/>
          </a:xfrm>
          <a:solidFill>
            <a:srgbClr val="053E95"/>
          </a:solidFill>
        </p:grpSpPr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xmlns="" id="{ADC8B69A-0D97-EF42-93EC-FB01CCF82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5" y="2082"/>
              <a:ext cx="328" cy="180"/>
            </a:xfrm>
            <a:custGeom>
              <a:avLst/>
              <a:gdLst>
                <a:gd name="T0" fmla="*/ 1550 w 1638"/>
                <a:gd name="T1" fmla="*/ 0 h 899"/>
                <a:gd name="T2" fmla="*/ 0 w 1638"/>
                <a:gd name="T3" fmla="*/ 899 h 899"/>
                <a:gd name="T4" fmla="*/ 213 w 1638"/>
                <a:gd name="T5" fmla="*/ 213 h 899"/>
                <a:gd name="T6" fmla="*/ 1336 w 1638"/>
                <a:gd name="T7" fmla="*/ 377 h 899"/>
                <a:gd name="T8" fmla="*/ 1325 w 1638"/>
                <a:gd name="T9" fmla="*/ 383 h 899"/>
                <a:gd name="T10" fmla="*/ 1304 w 1638"/>
                <a:gd name="T11" fmla="*/ 400 h 899"/>
                <a:gd name="T12" fmla="*/ 1286 w 1638"/>
                <a:gd name="T13" fmla="*/ 418 h 899"/>
                <a:gd name="T14" fmla="*/ 1270 w 1638"/>
                <a:gd name="T15" fmla="*/ 439 h 899"/>
                <a:gd name="T16" fmla="*/ 1257 w 1638"/>
                <a:gd name="T17" fmla="*/ 461 h 899"/>
                <a:gd name="T18" fmla="*/ 1247 w 1638"/>
                <a:gd name="T19" fmla="*/ 484 h 899"/>
                <a:gd name="T20" fmla="*/ 1240 w 1638"/>
                <a:gd name="T21" fmla="*/ 510 h 899"/>
                <a:gd name="T22" fmla="*/ 1236 w 1638"/>
                <a:gd name="T23" fmla="*/ 537 h 899"/>
                <a:gd name="T24" fmla="*/ 1236 w 1638"/>
                <a:gd name="T25" fmla="*/ 551 h 899"/>
                <a:gd name="T26" fmla="*/ 1240 w 1638"/>
                <a:gd name="T27" fmla="*/ 592 h 899"/>
                <a:gd name="T28" fmla="*/ 1251 w 1638"/>
                <a:gd name="T29" fmla="*/ 629 h 899"/>
                <a:gd name="T30" fmla="*/ 1270 w 1638"/>
                <a:gd name="T31" fmla="*/ 664 h 899"/>
                <a:gd name="T32" fmla="*/ 1295 w 1638"/>
                <a:gd name="T33" fmla="*/ 694 h 899"/>
                <a:gd name="T34" fmla="*/ 1324 w 1638"/>
                <a:gd name="T35" fmla="*/ 718 h 899"/>
                <a:gd name="T36" fmla="*/ 1358 w 1638"/>
                <a:gd name="T37" fmla="*/ 736 h 899"/>
                <a:gd name="T38" fmla="*/ 1396 w 1638"/>
                <a:gd name="T39" fmla="*/ 749 h 899"/>
                <a:gd name="T40" fmla="*/ 1437 w 1638"/>
                <a:gd name="T41" fmla="*/ 753 h 899"/>
                <a:gd name="T42" fmla="*/ 1457 w 1638"/>
                <a:gd name="T43" fmla="*/ 752 h 899"/>
                <a:gd name="T44" fmla="*/ 1497 w 1638"/>
                <a:gd name="T45" fmla="*/ 743 h 899"/>
                <a:gd name="T46" fmla="*/ 1533 w 1638"/>
                <a:gd name="T47" fmla="*/ 728 h 899"/>
                <a:gd name="T48" fmla="*/ 1564 w 1638"/>
                <a:gd name="T49" fmla="*/ 707 h 899"/>
                <a:gd name="T50" fmla="*/ 1592 w 1638"/>
                <a:gd name="T51" fmla="*/ 679 h 899"/>
                <a:gd name="T52" fmla="*/ 1613 w 1638"/>
                <a:gd name="T53" fmla="*/ 647 h 899"/>
                <a:gd name="T54" fmla="*/ 1629 w 1638"/>
                <a:gd name="T55" fmla="*/ 611 h 899"/>
                <a:gd name="T56" fmla="*/ 1637 w 1638"/>
                <a:gd name="T57" fmla="*/ 572 h 899"/>
                <a:gd name="T58" fmla="*/ 1638 w 1638"/>
                <a:gd name="T59" fmla="*/ 551 h 899"/>
                <a:gd name="T60" fmla="*/ 1637 w 1638"/>
                <a:gd name="T61" fmla="*/ 525 h 899"/>
                <a:gd name="T62" fmla="*/ 1632 w 1638"/>
                <a:gd name="T63" fmla="*/ 501 h 899"/>
                <a:gd name="T64" fmla="*/ 1625 w 1638"/>
                <a:gd name="T65" fmla="*/ 477 h 899"/>
                <a:gd name="T66" fmla="*/ 1615 w 1638"/>
                <a:gd name="T67" fmla="*/ 456 h 899"/>
                <a:gd name="T68" fmla="*/ 1601 w 1638"/>
                <a:gd name="T69" fmla="*/ 434 h 899"/>
                <a:gd name="T70" fmla="*/ 1586 w 1638"/>
                <a:gd name="T71" fmla="*/ 416 h 899"/>
                <a:gd name="T72" fmla="*/ 1569 w 1638"/>
                <a:gd name="T73" fmla="*/ 399 h 899"/>
                <a:gd name="T74" fmla="*/ 1550 w 1638"/>
                <a:gd name="T75" fmla="*/ 384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38" h="899">
                  <a:moveTo>
                    <a:pt x="1550" y="384"/>
                  </a:moveTo>
                  <a:lnTo>
                    <a:pt x="1550" y="0"/>
                  </a:lnTo>
                  <a:lnTo>
                    <a:pt x="0" y="0"/>
                  </a:lnTo>
                  <a:lnTo>
                    <a:pt x="0" y="899"/>
                  </a:lnTo>
                  <a:lnTo>
                    <a:pt x="213" y="899"/>
                  </a:lnTo>
                  <a:lnTo>
                    <a:pt x="213" y="213"/>
                  </a:lnTo>
                  <a:lnTo>
                    <a:pt x="1336" y="213"/>
                  </a:lnTo>
                  <a:lnTo>
                    <a:pt x="1336" y="377"/>
                  </a:lnTo>
                  <a:lnTo>
                    <a:pt x="1336" y="377"/>
                  </a:lnTo>
                  <a:lnTo>
                    <a:pt x="1325" y="383"/>
                  </a:lnTo>
                  <a:lnTo>
                    <a:pt x="1314" y="392"/>
                  </a:lnTo>
                  <a:lnTo>
                    <a:pt x="1304" y="400"/>
                  </a:lnTo>
                  <a:lnTo>
                    <a:pt x="1295" y="408"/>
                  </a:lnTo>
                  <a:lnTo>
                    <a:pt x="1286" y="418"/>
                  </a:lnTo>
                  <a:lnTo>
                    <a:pt x="1277" y="427"/>
                  </a:lnTo>
                  <a:lnTo>
                    <a:pt x="1270" y="439"/>
                  </a:lnTo>
                  <a:lnTo>
                    <a:pt x="1263" y="449"/>
                  </a:lnTo>
                  <a:lnTo>
                    <a:pt x="1257" y="461"/>
                  </a:lnTo>
                  <a:lnTo>
                    <a:pt x="1252" y="472"/>
                  </a:lnTo>
                  <a:lnTo>
                    <a:pt x="1247" y="484"/>
                  </a:lnTo>
                  <a:lnTo>
                    <a:pt x="1243" y="498"/>
                  </a:lnTo>
                  <a:lnTo>
                    <a:pt x="1240" y="510"/>
                  </a:lnTo>
                  <a:lnTo>
                    <a:pt x="1238" y="523"/>
                  </a:lnTo>
                  <a:lnTo>
                    <a:pt x="1236" y="537"/>
                  </a:lnTo>
                  <a:lnTo>
                    <a:pt x="1236" y="551"/>
                  </a:lnTo>
                  <a:lnTo>
                    <a:pt x="1236" y="551"/>
                  </a:lnTo>
                  <a:lnTo>
                    <a:pt x="1237" y="572"/>
                  </a:lnTo>
                  <a:lnTo>
                    <a:pt x="1240" y="592"/>
                  </a:lnTo>
                  <a:lnTo>
                    <a:pt x="1245" y="611"/>
                  </a:lnTo>
                  <a:lnTo>
                    <a:pt x="1251" y="629"/>
                  </a:lnTo>
                  <a:lnTo>
                    <a:pt x="1260" y="647"/>
                  </a:lnTo>
                  <a:lnTo>
                    <a:pt x="1270" y="664"/>
                  </a:lnTo>
                  <a:lnTo>
                    <a:pt x="1282" y="679"/>
                  </a:lnTo>
                  <a:lnTo>
                    <a:pt x="1295" y="694"/>
                  </a:lnTo>
                  <a:lnTo>
                    <a:pt x="1309" y="707"/>
                  </a:lnTo>
                  <a:lnTo>
                    <a:pt x="1324" y="718"/>
                  </a:lnTo>
                  <a:lnTo>
                    <a:pt x="1341" y="728"/>
                  </a:lnTo>
                  <a:lnTo>
                    <a:pt x="1358" y="736"/>
                  </a:lnTo>
                  <a:lnTo>
                    <a:pt x="1377" y="743"/>
                  </a:lnTo>
                  <a:lnTo>
                    <a:pt x="1396" y="749"/>
                  </a:lnTo>
                  <a:lnTo>
                    <a:pt x="1416" y="752"/>
                  </a:lnTo>
                  <a:lnTo>
                    <a:pt x="1437" y="753"/>
                  </a:lnTo>
                  <a:lnTo>
                    <a:pt x="1437" y="753"/>
                  </a:lnTo>
                  <a:lnTo>
                    <a:pt x="1457" y="752"/>
                  </a:lnTo>
                  <a:lnTo>
                    <a:pt x="1478" y="749"/>
                  </a:lnTo>
                  <a:lnTo>
                    <a:pt x="1497" y="743"/>
                  </a:lnTo>
                  <a:lnTo>
                    <a:pt x="1515" y="736"/>
                  </a:lnTo>
                  <a:lnTo>
                    <a:pt x="1533" y="728"/>
                  </a:lnTo>
                  <a:lnTo>
                    <a:pt x="1549" y="718"/>
                  </a:lnTo>
                  <a:lnTo>
                    <a:pt x="1564" y="707"/>
                  </a:lnTo>
                  <a:lnTo>
                    <a:pt x="1579" y="694"/>
                  </a:lnTo>
                  <a:lnTo>
                    <a:pt x="1592" y="679"/>
                  </a:lnTo>
                  <a:lnTo>
                    <a:pt x="1604" y="664"/>
                  </a:lnTo>
                  <a:lnTo>
                    <a:pt x="1613" y="647"/>
                  </a:lnTo>
                  <a:lnTo>
                    <a:pt x="1623" y="629"/>
                  </a:lnTo>
                  <a:lnTo>
                    <a:pt x="1629" y="611"/>
                  </a:lnTo>
                  <a:lnTo>
                    <a:pt x="1634" y="592"/>
                  </a:lnTo>
                  <a:lnTo>
                    <a:pt x="1637" y="572"/>
                  </a:lnTo>
                  <a:lnTo>
                    <a:pt x="1638" y="551"/>
                  </a:lnTo>
                  <a:lnTo>
                    <a:pt x="1638" y="551"/>
                  </a:lnTo>
                  <a:lnTo>
                    <a:pt x="1638" y="538"/>
                  </a:lnTo>
                  <a:lnTo>
                    <a:pt x="1637" y="525"/>
                  </a:lnTo>
                  <a:lnTo>
                    <a:pt x="1635" y="513"/>
                  </a:lnTo>
                  <a:lnTo>
                    <a:pt x="1632" y="501"/>
                  </a:lnTo>
                  <a:lnTo>
                    <a:pt x="1629" y="490"/>
                  </a:lnTo>
                  <a:lnTo>
                    <a:pt x="1625" y="477"/>
                  </a:lnTo>
                  <a:lnTo>
                    <a:pt x="1620" y="466"/>
                  </a:lnTo>
                  <a:lnTo>
                    <a:pt x="1615" y="456"/>
                  </a:lnTo>
                  <a:lnTo>
                    <a:pt x="1608" y="445"/>
                  </a:lnTo>
                  <a:lnTo>
                    <a:pt x="1601" y="434"/>
                  </a:lnTo>
                  <a:lnTo>
                    <a:pt x="1594" y="425"/>
                  </a:lnTo>
                  <a:lnTo>
                    <a:pt x="1586" y="416"/>
                  </a:lnTo>
                  <a:lnTo>
                    <a:pt x="1578" y="407"/>
                  </a:lnTo>
                  <a:lnTo>
                    <a:pt x="1569" y="399"/>
                  </a:lnTo>
                  <a:lnTo>
                    <a:pt x="1559" y="392"/>
                  </a:lnTo>
                  <a:lnTo>
                    <a:pt x="1550" y="384"/>
                  </a:lnTo>
                  <a:lnTo>
                    <a:pt x="1550" y="3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xmlns="" id="{E657727A-1874-6342-A064-510A1D63A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292"/>
              <a:ext cx="328" cy="180"/>
            </a:xfrm>
            <a:custGeom>
              <a:avLst/>
              <a:gdLst>
                <a:gd name="T0" fmla="*/ 302 w 1639"/>
                <a:gd name="T1" fmla="*/ 687 h 900"/>
                <a:gd name="T2" fmla="*/ 302 w 1639"/>
                <a:gd name="T3" fmla="*/ 523 h 900"/>
                <a:gd name="T4" fmla="*/ 324 w 1639"/>
                <a:gd name="T5" fmla="*/ 508 h 900"/>
                <a:gd name="T6" fmla="*/ 343 w 1639"/>
                <a:gd name="T7" fmla="*/ 491 h 900"/>
                <a:gd name="T8" fmla="*/ 361 w 1639"/>
                <a:gd name="T9" fmla="*/ 472 h 900"/>
                <a:gd name="T10" fmla="*/ 375 w 1639"/>
                <a:gd name="T11" fmla="*/ 450 h 900"/>
                <a:gd name="T12" fmla="*/ 387 w 1639"/>
                <a:gd name="T13" fmla="*/ 427 h 900"/>
                <a:gd name="T14" fmla="*/ 395 w 1639"/>
                <a:gd name="T15" fmla="*/ 402 h 900"/>
                <a:gd name="T16" fmla="*/ 401 w 1639"/>
                <a:gd name="T17" fmla="*/ 376 h 900"/>
                <a:gd name="T18" fmla="*/ 402 w 1639"/>
                <a:gd name="T19" fmla="*/ 348 h 900"/>
                <a:gd name="T20" fmla="*/ 401 w 1639"/>
                <a:gd name="T21" fmla="*/ 328 h 900"/>
                <a:gd name="T22" fmla="*/ 394 w 1639"/>
                <a:gd name="T23" fmla="*/ 288 h 900"/>
                <a:gd name="T24" fmla="*/ 379 w 1639"/>
                <a:gd name="T25" fmla="*/ 252 h 900"/>
                <a:gd name="T26" fmla="*/ 356 w 1639"/>
                <a:gd name="T27" fmla="*/ 221 h 900"/>
                <a:gd name="T28" fmla="*/ 330 w 1639"/>
                <a:gd name="T29" fmla="*/ 193 h 900"/>
                <a:gd name="T30" fmla="*/ 297 w 1639"/>
                <a:gd name="T31" fmla="*/ 172 h 900"/>
                <a:gd name="T32" fmla="*/ 261 w 1639"/>
                <a:gd name="T33" fmla="*/ 157 h 900"/>
                <a:gd name="T34" fmla="*/ 222 w 1639"/>
                <a:gd name="T35" fmla="*/ 148 h 900"/>
                <a:gd name="T36" fmla="*/ 201 w 1639"/>
                <a:gd name="T37" fmla="*/ 147 h 900"/>
                <a:gd name="T38" fmla="*/ 160 w 1639"/>
                <a:gd name="T39" fmla="*/ 151 h 900"/>
                <a:gd name="T40" fmla="*/ 123 w 1639"/>
                <a:gd name="T41" fmla="*/ 163 h 900"/>
                <a:gd name="T42" fmla="*/ 89 w 1639"/>
                <a:gd name="T43" fmla="*/ 182 h 900"/>
                <a:gd name="T44" fmla="*/ 59 w 1639"/>
                <a:gd name="T45" fmla="*/ 206 h 900"/>
                <a:gd name="T46" fmla="*/ 35 w 1639"/>
                <a:gd name="T47" fmla="*/ 236 h 900"/>
                <a:gd name="T48" fmla="*/ 15 w 1639"/>
                <a:gd name="T49" fmla="*/ 270 h 900"/>
                <a:gd name="T50" fmla="*/ 4 w 1639"/>
                <a:gd name="T51" fmla="*/ 307 h 900"/>
                <a:gd name="T52" fmla="*/ 0 w 1639"/>
                <a:gd name="T53" fmla="*/ 348 h 900"/>
                <a:gd name="T54" fmla="*/ 0 w 1639"/>
                <a:gd name="T55" fmla="*/ 362 h 900"/>
                <a:gd name="T56" fmla="*/ 4 w 1639"/>
                <a:gd name="T57" fmla="*/ 386 h 900"/>
                <a:gd name="T58" fmla="*/ 10 w 1639"/>
                <a:gd name="T59" fmla="*/ 410 h 900"/>
                <a:gd name="T60" fmla="*/ 18 w 1639"/>
                <a:gd name="T61" fmla="*/ 433 h 900"/>
                <a:gd name="T62" fmla="*/ 31 w 1639"/>
                <a:gd name="T63" fmla="*/ 454 h 900"/>
                <a:gd name="T64" fmla="*/ 44 w 1639"/>
                <a:gd name="T65" fmla="*/ 474 h 900"/>
                <a:gd name="T66" fmla="*/ 60 w 1639"/>
                <a:gd name="T67" fmla="*/ 492 h 900"/>
                <a:gd name="T68" fmla="*/ 79 w 1639"/>
                <a:gd name="T69" fmla="*/ 507 h 900"/>
                <a:gd name="T70" fmla="*/ 89 w 1639"/>
                <a:gd name="T71" fmla="*/ 900 h 900"/>
                <a:gd name="T72" fmla="*/ 1639 w 1639"/>
                <a:gd name="T73" fmla="*/ 0 h 900"/>
                <a:gd name="T74" fmla="*/ 1425 w 1639"/>
                <a:gd name="T75" fmla="*/ 687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39" h="900">
                  <a:moveTo>
                    <a:pt x="1425" y="687"/>
                  </a:moveTo>
                  <a:lnTo>
                    <a:pt x="302" y="687"/>
                  </a:lnTo>
                  <a:lnTo>
                    <a:pt x="302" y="523"/>
                  </a:lnTo>
                  <a:lnTo>
                    <a:pt x="302" y="523"/>
                  </a:lnTo>
                  <a:lnTo>
                    <a:pt x="314" y="516"/>
                  </a:lnTo>
                  <a:lnTo>
                    <a:pt x="324" y="508"/>
                  </a:lnTo>
                  <a:lnTo>
                    <a:pt x="334" y="500"/>
                  </a:lnTo>
                  <a:lnTo>
                    <a:pt x="343" y="491"/>
                  </a:lnTo>
                  <a:lnTo>
                    <a:pt x="352" y="482"/>
                  </a:lnTo>
                  <a:lnTo>
                    <a:pt x="361" y="472"/>
                  </a:lnTo>
                  <a:lnTo>
                    <a:pt x="368" y="461"/>
                  </a:lnTo>
                  <a:lnTo>
                    <a:pt x="375" y="450"/>
                  </a:lnTo>
                  <a:lnTo>
                    <a:pt x="381" y="439"/>
                  </a:lnTo>
                  <a:lnTo>
                    <a:pt x="387" y="427"/>
                  </a:lnTo>
                  <a:lnTo>
                    <a:pt x="391" y="415"/>
                  </a:lnTo>
                  <a:lnTo>
                    <a:pt x="395" y="402"/>
                  </a:lnTo>
                  <a:lnTo>
                    <a:pt x="398" y="389"/>
                  </a:lnTo>
                  <a:lnTo>
                    <a:pt x="401" y="376"/>
                  </a:lnTo>
                  <a:lnTo>
                    <a:pt x="402" y="363"/>
                  </a:lnTo>
                  <a:lnTo>
                    <a:pt x="402" y="348"/>
                  </a:lnTo>
                  <a:lnTo>
                    <a:pt x="402" y="348"/>
                  </a:lnTo>
                  <a:lnTo>
                    <a:pt x="401" y="328"/>
                  </a:lnTo>
                  <a:lnTo>
                    <a:pt x="398" y="307"/>
                  </a:lnTo>
                  <a:lnTo>
                    <a:pt x="394" y="288"/>
                  </a:lnTo>
                  <a:lnTo>
                    <a:pt x="387" y="270"/>
                  </a:lnTo>
                  <a:lnTo>
                    <a:pt x="379" y="252"/>
                  </a:lnTo>
                  <a:lnTo>
                    <a:pt x="369" y="236"/>
                  </a:lnTo>
                  <a:lnTo>
                    <a:pt x="356" y="221"/>
                  </a:lnTo>
                  <a:lnTo>
                    <a:pt x="344" y="206"/>
                  </a:lnTo>
                  <a:lnTo>
                    <a:pt x="330" y="193"/>
                  </a:lnTo>
                  <a:lnTo>
                    <a:pt x="314" y="182"/>
                  </a:lnTo>
                  <a:lnTo>
                    <a:pt x="297" y="172"/>
                  </a:lnTo>
                  <a:lnTo>
                    <a:pt x="280" y="163"/>
                  </a:lnTo>
                  <a:lnTo>
                    <a:pt x="261" y="157"/>
                  </a:lnTo>
                  <a:lnTo>
                    <a:pt x="242" y="151"/>
                  </a:lnTo>
                  <a:lnTo>
                    <a:pt x="222" y="148"/>
                  </a:lnTo>
                  <a:lnTo>
                    <a:pt x="201" y="147"/>
                  </a:lnTo>
                  <a:lnTo>
                    <a:pt x="201" y="147"/>
                  </a:lnTo>
                  <a:lnTo>
                    <a:pt x="181" y="148"/>
                  </a:lnTo>
                  <a:lnTo>
                    <a:pt x="160" y="151"/>
                  </a:lnTo>
                  <a:lnTo>
                    <a:pt x="142" y="157"/>
                  </a:lnTo>
                  <a:lnTo>
                    <a:pt x="123" y="163"/>
                  </a:lnTo>
                  <a:lnTo>
                    <a:pt x="105" y="172"/>
                  </a:lnTo>
                  <a:lnTo>
                    <a:pt x="89" y="182"/>
                  </a:lnTo>
                  <a:lnTo>
                    <a:pt x="74" y="193"/>
                  </a:lnTo>
                  <a:lnTo>
                    <a:pt x="59" y="206"/>
                  </a:lnTo>
                  <a:lnTo>
                    <a:pt x="46" y="221"/>
                  </a:lnTo>
                  <a:lnTo>
                    <a:pt x="35" y="236"/>
                  </a:lnTo>
                  <a:lnTo>
                    <a:pt x="25" y="252"/>
                  </a:lnTo>
                  <a:lnTo>
                    <a:pt x="15" y="270"/>
                  </a:lnTo>
                  <a:lnTo>
                    <a:pt x="9" y="288"/>
                  </a:lnTo>
                  <a:lnTo>
                    <a:pt x="4" y="307"/>
                  </a:lnTo>
                  <a:lnTo>
                    <a:pt x="1" y="328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0" y="362"/>
                  </a:lnTo>
                  <a:lnTo>
                    <a:pt x="2" y="374"/>
                  </a:lnTo>
                  <a:lnTo>
                    <a:pt x="4" y="386"/>
                  </a:lnTo>
                  <a:lnTo>
                    <a:pt x="6" y="398"/>
                  </a:lnTo>
                  <a:lnTo>
                    <a:pt x="10" y="410"/>
                  </a:lnTo>
                  <a:lnTo>
                    <a:pt x="14" y="422"/>
                  </a:lnTo>
                  <a:lnTo>
                    <a:pt x="18" y="433"/>
                  </a:lnTo>
                  <a:lnTo>
                    <a:pt x="25" y="444"/>
                  </a:lnTo>
                  <a:lnTo>
                    <a:pt x="31" y="454"/>
                  </a:lnTo>
                  <a:lnTo>
                    <a:pt x="37" y="465"/>
                  </a:lnTo>
                  <a:lnTo>
                    <a:pt x="44" y="474"/>
                  </a:lnTo>
                  <a:lnTo>
                    <a:pt x="52" y="483"/>
                  </a:lnTo>
                  <a:lnTo>
                    <a:pt x="60" y="492"/>
                  </a:lnTo>
                  <a:lnTo>
                    <a:pt x="69" y="500"/>
                  </a:lnTo>
                  <a:lnTo>
                    <a:pt x="79" y="507"/>
                  </a:lnTo>
                  <a:lnTo>
                    <a:pt x="89" y="514"/>
                  </a:lnTo>
                  <a:lnTo>
                    <a:pt x="89" y="900"/>
                  </a:lnTo>
                  <a:lnTo>
                    <a:pt x="1639" y="900"/>
                  </a:lnTo>
                  <a:lnTo>
                    <a:pt x="1639" y="0"/>
                  </a:lnTo>
                  <a:lnTo>
                    <a:pt x="1425" y="0"/>
                  </a:lnTo>
                  <a:lnTo>
                    <a:pt x="1425" y="6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78510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06A2313-776F-4B0F-8F2F-532588AB73C4}"/>
              </a:ext>
            </a:extLst>
          </p:cNvPr>
          <p:cNvSpPr/>
          <p:nvPr/>
        </p:nvSpPr>
        <p:spPr>
          <a:xfrm>
            <a:off x="145615" y="4927320"/>
            <a:ext cx="3902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Реализация п. 8, 9 ст. 18 Федерального закона </a:t>
            </a:r>
          </a:p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от 8 марта 2022 г. № 46-ФЗ</a:t>
            </a:r>
          </a:p>
        </p:txBody>
      </p:sp>
      <p:grpSp>
        <p:nvGrpSpPr>
          <p:cNvPr id="21" name="Group 8">
            <a:extLst>
              <a:ext uri="{FF2B5EF4-FFF2-40B4-BE49-F238E27FC236}">
                <a16:creationId xmlns:a16="http://schemas.microsoft.com/office/drawing/2014/main" xmlns="" id="{26BE45D0-8573-4B67-94B7-30A624F3D63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03362" y="1199354"/>
            <a:ext cx="234000" cy="277515"/>
            <a:chOff x="127" y="1266"/>
            <a:chExt cx="328" cy="389"/>
          </a:xfrm>
          <a:solidFill>
            <a:schemeClr val="bg1"/>
          </a:solidFill>
        </p:grpSpPr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xmlns="" id="{408D5BE4-E834-4F88-B9C0-BE2055378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" y="1344"/>
              <a:ext cx="225" cy="311"/>
            </a:xfrm>
            <a:custGeom>
              <a:avLst/>
              <a:gdLst>
                <a:gd name="T0" fmla="*/ 8558 w 8558"/>
                <a:gd name="T1" fmla="*/ 2027 h 11818"/>
                <a:gd name="T2" fmla="*/ 4916 w 8558"/>
                <a:gd name="T3" fmla="*/ 2027 h 11818"/>
                <a:gd name="T4" fmla="*/ 6254 w 8558"/>
                <a:gd name="T5" fmla="*/ 3364 h 11818"/>
                <a:gd name="T6" fmla="*/ 5235 w 8558"/>
                <a:gd name="T7" fmla="*/ 4263 h 11818"/>
                <a:gd name="T8" fmla="*/ 2303 w 8558"/>
                <a:gd name="T9" fmla="*/ 1336 h 11818"/>
                <a:gd name="T10" fmla="*/ 3642 w 8558"/>
                <a:gd name="T11" fmla="*/ 0 h 11818"/>
                <a:gd name="T12" fmla="*/ 0 w 8558"/>
                <a:gd name="T13" fmla="*/ 0 h 11818"/>
                <a:gd name="T14" fmla="*/ 0 w 8558"/>
                <a:gd name="T15" fmla="*/ 3636 h 11818"/>
                <a:gd name="T16" fmla="*/ 1338 w 8558"/>
                <a:gd name="T17" fmla="*/ 2301 h 11818"/>
                <a:gd name="T18" fmla="*/ 4553 w 8558"/>
                <a:gd name="T19" fmla="*/ 5509 h 11818"/>
                <a:gd name="T20" fmla="*/ 4553 w 8558"/>
                <a:gd name="T21" fmla="*/ 9318 h 11818"/>
                <a:gd name="T22" fmla="*/ 4553 w 8558"/>
                <a:gd name="T23" fmla="*/ 11135 h 11818"/>
                <a:gd name="T24" fmla="*/ 4553 w 8558"/>
                <a:gd name="T25" fmla="*/ 11818 h 11818"/>
                <a:gd name="T26" fmla="*/ 5918 w 8558"/>
                <a:gd name="T27" fmla="*/ 11818 h 11818"/>
                <a:gd name="T28" fmla="*/ 5918 w 8558"/>
                <a:gd name="T29" fmla="*/ 11135 h 11818"/>
                <a:gd name="T30" fmla="*/ 5918 w 8558"/>
                <a:gd name="T31" fmla="*/ 9318 h 11818"/>
                <a:gd name="T32" fmla="*/ 5918 w 8558"/>
                <a:gd name="T33" fmla="*/ 5509 h 11818"/>
                <a:gd name="T34" fmla="*/ 7220 w 8558"/>
                <a:gd name="T35" fmla="*/ 4328 h 11818"/>
                <a:gd name="T36" fmla="*/ 8558 w 8558"/>
                <a:gd name="T37" fmla="*/ 5664 h 11818"/>
                <a:gd name="T38" fmla="*/ 8558 w 8558"/>
                <a:gd name="T39" fmla="*/ 2027 h 11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8" h="11818">
                  <a:moveTo>
                    <a:pt x="8558" y="2027"/>
                  </a:moveTo>
                  <a:lnTo>
                    <a:pt x="4916" y="2027"/>
                  </a:lnTo>
                  <a:lnTo>
                    <a:pt x="6254" y="3364"/>
                  </a:lnTo>
                  <a:lnTo>
                    <a:pt x="5235" y="4263"/>
                  </a:lnTo>
                  <a:lnTo>
                    <a:pt x="2303" y="1336"/>
                  </a:lnTo>
                  <a:lnTo>
                    <a:pt x="3642" y="0"/>
                  </a:lnTo>
                  <a:lnTo>
                    <a:pt x="0" y="0"/>
                  </a:lnTo>
                  <a:lnTo>
                    <a:pt x="0" y="3636"/>
                  </a:lnTo>
                  <a:lnTo>
                    <a:pt x="1338" y="2301"/>
                  </a:lnTo>
                  <a:lnTo>
                    <a:pt x="4553" y="5509"/>
                  </a:lnTo>
                  <a:lnTo>
                    <a:pt x="4553" y="9318"/>
                  </a:lnTo>
                  <a:lnTo>
                    <a:pt x="4553" y="11135"/>
                  </a:lnTo>
                  <a:lnTo>
                    <a:pt x="4553" y="11818"/>
                  </a:lnTo>
                  <a:lnTo>
                    <a:pt x="5918" y="11818"/>
                  </a:lnTo>
                  <a:lnTo>
                    <a:pt x="5918" y="11135"/>
                  </a:lnTo>
                  <a:lnTo>
                    <a:pt x="5918" y="9318"/>
                  </a:lnTo>
                  <a:lnTo>
                    <a:pt x="5918" y="5509"/>
                  </a:lnTo>
                  <a:lnTo>
                    <a:pt x="7220" y="4328"/>
                  </a:lnTo>
                  <a:lnTo>
                    <a:pt x="8558" y="5664"/>
                  </a:lnTo>
                  <a:lnTo>
                    <a:pt x="8558" y="20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xmlns="" id="{EB46C859-05B7-425F-B332-07DFC6CB4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" y="1266"/>
              <a:ext cx="102" cy="102"/>
            </a:xfrm>
            <a:custGeom>
              <a:avLst/>
              <a:gdLst>
                <a:gd name="T0" fmla="*/ 1398 w 1398"/>
                <a:gd name="T1" fmla="*/ 344 h 1396"/>
                <a:gd name="T2" fmla="*/ 1055 w 1398"/>
                <a:gd name="T3" fmla="*/ 0 h 1396"/>
                <a:gd name="T4" fmla="*/ 699 w 1398"/>
                <a:gd name="T5" fmla="*/ 355 h 1396"/>
                <a:gd name="T6" fmla="*/ 345 w 1398"/>
                <a:gd name="T7" fmla="*/ 0 h 1396"/>
                <a:gd name="T8" fmla="*/ 0 w 1398"/>
                <a:gd name="T9" fmla="*/ 344 h 1396"/>
                <a:gd name="T10" fmla="*/ 355 w 1398"/>
                <a:gd name="T11" fmla="*/ 698 h 1396"/>
                <a:gd name="T12" fmla="*/ 0 w 1398"/>
                <a:gd name="T13" fmla="*/ 1053 h 1396"/>
                <a:gd name="T14" fmla="*/ 345 w 1398"/>
                <a:gd name="T15" fmla="*/ 1396 h 1396"/>
                <a:gd name="T16" fmla="*/ 699 w 1398"/>
                <a:gd name="T17" fmla="*/ 1042 h 1396"/>
                <a:gd name="T18" fmla="*/ 1055 w 1398"/>
                <a:gd name="T19" fmla="*/ 1396 h 1396"/>
                <a:gd name="T20" fmla="*/ 1398 w 1398"/>
                <a:gd name="T21" fmla="*/ 1053 h 1396"/>
                <a:gd name="T22" fmla="*/ 1044 w 1398"/>
                <a:gd name="T23" fmla="*/ 698 h 1396"/>
                <a:gd name="T24" fmla="*/ 1398 w 1398"/>
                <a:gd name="T25" fmla="*/ 344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8" h="1396">
                  <a:moveTo>
                    <a:pt x="1398" y="344"/>
                  </a:moveTo>
                  <a:lnTo>
                    <a:pt x="1055" y="0"/>
                  </a:lnTo>
                  <a:lnTo>
                    <a:pt x="699" y="355"/>
                  </a:lnTo>
                  <a:lnTo>
                    <a:pt x="345" y="0"/>
                  </a:lnTo>
                  <a:lnTo>
                    <a:pt x="0" y="344"/>
                  </a:lnTo>
                  <a:lnTo>
                    <a:pt x="355" y="698"/>
                  </a:lnTo>
                  <a:lnTo>
                    <a:pt x="0" y="1053"/>
                  </a:lnTo>
                  <a:lnTo>
                    <a:pt x="345" y="1396"/>
                  </a:lnTo>
                  <a:lnTo>
                    <a:pt x="699" y="1042"/>
                  </a:lnTo>
                  <a:lnTo>
                    <a:pt x="1055" y="1396"/>
                  </a:lnTo>
                  <a:lnTo>
                    <a:pt x="1398" y="1053"/>
                  </a:lnTo>
                  <a:lnTo>
                    <a:pt x="1044" y="698"/>
                  </a:lnTo>
                  <a:lnTo>
                    <a:pt x="1398" y="3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1A6593C4-C1B1-418C-816B-839DDD31D8C2}"/>
              </a:ext>
            </a:extLst>
          </p:cNvPr>
          <p:cNvSpPr/>
          <p:nvPr/>
        </p:nvSpPr>
        <p:spPr>
          <a:xfrm>
            <a:off x="4048060" y="2386320"/>
            <a:ext cx="77874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chemeClr val="accent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Государственная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экспертиза </a:t>
            </a:r>
            <a:r>
              <a:rPr lang="ru-RU" sz="1100" b="1" dirty="0">
                <a:solidFill>
                  <a:schemeClr val="accent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проектной документации и (или) результатов инженерных изысканий </a:t>
            </a:r>
            <a:br>
              <a:rPr lang="ru-RU" sz="1100" b="1" dirty="0">
                <a:solidFill>
                  <a:schemeClr val="accent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может не проводиться </a:t>
            </a:r>
            <a:r>
              <a:rPr lang="ru-RU" sz="1100" b="1" dirty="0">
                <a:solidFill>
                  <a:schemeClr val="accent3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 отношении изменений, связанных с заменой строительных ресурсов на аналоги и не приводящих к увеличению сметной стоимости строительства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более чем на 30 % и свыше 100 млн. рублей</a:t>
            </a:r>
          </a:p>
        </p:txBody>
      </p: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xmlns="" id="{6C5F3A0A-2491-4B18-B80A-C77D9F295CB3}"/>
              </a:ext>
            </a:extLst>
          </p:cNvPr>
          <p:cNvGrpSpPr/>
          <p:nvPr/>
        </p:nvGrpSpPr>
        <p:grpSpPr>
          <a:xfrm>
            <a:off x="3362953" y="3259098"/>
            <a:ext cx="8472541" cy="1681898"/>
            <a:chOff x="1823107" y="1790238"/>
            <a:chExt cx="8472541" cy="1681898"/>
          </a:xfrm>
        </p:grpSpPr>
        <p:sp>
          <p:nvSpPr>
            <p:cNvPr id="86" name="Прямоугольник 85">
              <a:extLst>
                <a:ext uri="{FF2B5EF4-FFF2-40B4-BE49-F238E27FC236}">
                  <a16:creationId xmlns:a16="http://schemas.microsoft.com/office/drawing/2014/main" xmlns="" id="{715CC119-71E3-4E83-90AE-8AC40DA4CBE5}"/>
                </a:ext>
              </a:extLst>
            </p:cNvPr>
            <p:cNvSpPr/>
            <p:nvPr/>
          </p:nvSpPr>
          <p:spPr>
            <a:xfrm>
              <a:off x="3392372" y="1856309"/>
              <a:ext cx="6903276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При </a:t>
              </a:r>
              <a:r>
                <a:rPr lang="ru-RU" sz="1100" b="1" dirty="0" smtClean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государственной </a:t>
              </a:r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экспертизы проектной документации в порядке, установленном Градостроительным кодексом Российской Федерации, </a:t>
              </a:r>
            </a:p>
            <a:p>
              <a:pPr algn="just"/>
              <a:r>
                <a:rPr lang="ru-RU" sz="1100" b="1" dirty="0">
                  <a:solidFill>
                    <a:srgbClr val="FF0000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не проводится:</a:t>
              </a:r>
            </a:p>
            <a:p>
              <a:pPr marL="171450" indent="-171450" algn="just">
                <a:buFont typeface="Wingdings" panose="05000000000000000000" pitchFamily="2" charset="2"/>
                <a:buChar char="Ø"/>
              </a:pPr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Государственная экологическая экспертиза в отношении проектной документации, предусматривающей строительство, реконструкцию отдельных объектов капитального строительства Порядок определения формы возмещения устанавливается Правительством Российской Федерации,</a:t>
              </a:r>
            </a:p>
            <a:p>
              <a:pPr marL="171450" indent="-171450" algn="just">
                <a:buFont typeface="Wingdings" panose="05000000000000000000" pitchFamily="2" charset="2"/>
                <a:buChar char="Ø"/>
              </a:pPr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Государственная историко-культурная экспертиза в отношении проектной документации на проведение работ по сохранению объекта культурного наследия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12A999E0-C180-4210-9C88-855293173A87}"/>
                </a:ext>
              </a:extLst>
            </p:cNvPr>
            <p:cNvSpPr txBox="1"/>
            <p:nvPr/>
          </p:nvSpPr>
          <p:spPr>
            <a:xfrm>
              <a:off x="1823107" y="1790238"/>
              <a:ext cx="479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xmlns="" id="{F471A652-E243-4B26-84CA-B08426737607}"/>
              </a:ext>
            </a:extLst>
          </p:cNvPr>
          <p:cNvGrpSpPr/>
          <p:nvPr/>
        </p:nvGrpSpPr>
        <p:grpSpPr>
          <a:xfrm>
            <a:off x="5936383" y="5333899"/>
            <a:ext cx="5899111" cy="1218168"/>
            <a:chOff x="1823107" y="1790238"/>
            <a:chExt cx="7042189" cy="1218168"/>
          </a:xfrm>
        </p:grpSpPr>
        <p:sp>
          <p:nvSpPr>
            <p:cNvPr id="90" name="Прямоугольник 89">
              <a:extLst>
                <a:ext uri="{FF2B5EF4-FFF2-40B4-BE49-F238E27FC236}">
                  <a16:creationId xmlns:a16="http://schemas.microsoft.com/office/drawing/2014/main" xmlns="" id="{A8AD49A1-53B6-41F8-9570-345A6F3BA67E}"/>
                </a:ext>
              </a:extLst>
            </p:cNvPr>
            <p:cNvSpPr/>
            <p:nvPr/>
          </p:nvSpPr>
          <p:spPr>
            <a:xfrm>
              <a:off x="3270629" y="1900410"/>
              <a:ext cx="5594667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100" b="1" dirty="0">
                  <a:solidFill>
                    <a:srgbClr val="FF0000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Продлеваются сроки </a:t>
              </a:r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государственной экспертизы проектной документации и (или) результатов инженерных изысканий, представленных для проведения экспертизы </a:t>
              </a:r>
              <a:r>
                <a:rPr lang="ru-RU" sz="1100" b="1" dirty="0">
                  <a:solidFill>
                    <a:srgbClr val="FF0000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до 31 декабря 2022 года, </a:t>
              </a:r>
              <a:r>
                <a:rPr lang="ru-RU" sz="1100" b="1" dirty="0">
                  <a:solidFill>
                    <a:schemeClr val="accent3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на основании заявления застройщика/технического заказчика/изыскателя/проектировщика. </a:t>
              </a:r>
            </a:p>
            <a:p>
              <a:pPr algn="just"/>
              <a:r>
                <a:rPr lang="ru-RU" sz="1100" b="1" dirty="0">
                  <a:solidFill>
                    <a:srgbClr val="FF0000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Продление допускается неоднократно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9445D1CC-C724-44D1-9C42-C13C16E818B0}"/>
                </a:ext>
              </a:extLst>
            </p:cNvPr>
            <p:cNvSpPr txBox="1"/>
            <p:nvPr/>
          </p:nvSpPr>
          <p:spPr>
            <a:xfrm>
              <a:off x="1823107" y="1790238"/>
              <a:ext cx="479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Freeform 5">
            <a:extLst>
              <a:ext uri="{FF2B5EF4-FFF2-40B4-BE49-F238E27FC236}">
                <a16:creationId xmlns:a16="http://schemas.microsoft.com/office/drawing/2014/main" xmlns="" id="{E6AC2135-7D41-4F34-9866-358677707FD1}"/>
              </a:ext>
            </a:extLst>
          </p:cNvPr>
          <p:cNvSpPr>
            <a:spLocks/>
          </p:cNvSpPr>
          <p:nvPr/>
        </p:nvSpPr>
        <p:spPr bwMode="auto">
          <a:xfrm flipH="1">
            <a:off x="2927399" y="2650981"/>
            <a:ext cx="871107" cy="346507"/>
          </a:xfrm>
          <a:custGeom>
            <a:avLst/>
            <a:gdLst>
              <a:gd name="T0" fmla="*/ 900 w 900"/>
              <a:gd name="T1" fmla="*/ 0 h 358"/>
              <a:gd name="T2" fmla="*/ 572 w 900"/>
              <a:gd name="T3" fmla="*/ 358 h 358"/>
              <a:gd name="T4" fmla="*/ 0 w 900"/>
              <a:gd name="T5" fmla="*/ 358 h 358"/>
              <a:gd name="T6" fmla="*/ 328 w 900"/>
              <a:gd name="T7" fmla="*/ 0 h 358"/>
              <a:gd name="T8" fmla="*/ 900 w 900"/>
              <a:gd name="T9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358">
                <a:moveTo>
                  <a:pt x="900" y="0"/>
                </a:moveTo>
                <a:lnTo>
                  <a:pt x="572" y="358"/>
                </a:lnTo>
                <a:lnTo>
                  <a:pt x="0" y="358"/>
                </a:lnTo>
                <a:lnTo>
                  <a:pt x="328" y="0"/>
                </a:lnTo>
                <a:lnTo>
                  <a:pt x="900" y="0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xmlns="" id="{18F7AE0B-5F01-480A-837D-F75876028683}"/>
              </a:ext>
            </a:extLst>
          </p:cNvPr>
          <p:cNvSpPr>
            <a:spLocks/>
          </p:cNvSpPr>
          <p:nvPr/>
        </p:nvSpPr>
        <p:spPr bwMode="auto">
          <a:xfrm flipH="1">
            <a:off x="3951841" y="3906475"/>
            <a:ext cx="871107" cy="346507"/>
          </a:xfrm>
          <a:custGeom>
            <a:avLst/>
            <a:gdLst>
              <a:gd name="T0" fmla="*/ 900 w 900"/>
              <a:gd name="T1" fmla="*/ 0 h 358"/>
              <a:gd name="T2" fmla="*/ 572 w 900"/>
              <a:gd name="T3" fmla="*/ 358 h 358"/>
              <a:gd name="T4" fmla="*/ 0 w 900"/>
              <a:gd name="T5" fmla="*/ 358 h 358"/>
              <a:gd name="T6" fmla="*/ 328 w 900"/>
              <a:gd name="T7" fmla="*/ 0 h 358"/>
              <a:gd name="T8" fmla="*/ 900 w 900"/>
              <a:gd name="T9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358">
                <a:moveTo>
                  <a:pt x="900" y="0"/>
                </a:moveTo>
                <a:lnTo>
                  <a:pt x="572" y="358"/>
                </a:lnTo>
                <a:lnTo>
                  <a:pt x="0" y="358"/>
                </a:lnTo>
                <a:lnTo>
                  <a:pt x="328" y="0"/>
                </a:lnTo>
                <a:lnTo>
                  <a:pt x="900" y="0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xmlns="" id="{009DF3F5-7AC8-4FE4-9596-DDF2796F06DF}"/>
              </a:ext>
            </a:extLst>
          </p:cNvPr>
          <p:cNvSpPr>
            <a:spLocks/>
          </p:cNvSpPr>
          <p:nvPr/>
        </p:nvSpPr>
        <p:spPr bwMode="auto">
          <a:xfrm flipH="1">
            <a:off x="6118390" y="5763749"/>
            <a:ext cx="871107" cy="346507"/>
          </a:xfrm>
          <a:custGeom>
            <a:avLst/>
            <a:gdLst>
              <a:gd name="T0" fmla="*/ 900 w 900"/>
              <a:gd name="T1" fmla="*/ 0 h 358"/>
              <a:gd name="T2" fmla="*/ 572 w 900"/>
              <a:gd name="T3" fmla="*/ 358 h 358"/>
              <a:gd name="T4" fmla="*/ 0 w 900"/>
              <a:gd name="T5" fmla="*/ 358 h 358"/>
              <a:gd name="T6" fmla="*/ 328 w 900"/>
              <a:gd name="T7" fmla="*/ 0 h 358"/>
              <a:gd name="T8" fmla="*/ 900 w 900"/>
              <a:gd name="T9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0" h="358">
                <a:moveTo>
                  <a:pt x="900" y="0"/>
                </a:moveTo>
                <a:lnTo>
                  <a:pt x="572" y="358"/>
                </a:lnTo>
                <a:lnTo>
                  <a:pt x="0" y="358"/>
                </a:lnTo>
                <a:lnTo>
                  <a:pt x="328" y="0"/>
                </a:lnTo>
                <a:lnTo>
                  <a:pt x="900" y="0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3ED1BB2-440B-4DC9-BC53-87E1790FEA17}"/>
              </a:ext>
            </a:extLst>
          </p:cNvPr>
          <p:cNvSpPr txBox="1"/>
          <p:nvPr/>
        </p:nvSpPr>
        <p:spPr>
          <a:xfrm>
            <a:off x="2004529" y="860647"/>
            <a:ext cx="9280445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kern="0" dirty="0">
                <a:solidFill>
                  <a:srgbClr val="292A2B"/>
                </a:solidFill>
                <a:latin typeface="Roboto"/>
                <a:ea typeface="Roboto" pitchFamily="2" charset="0"/>
                <a:cs typeface="Arial" panose="020B0604020202020204" pitchFamily="34" charset="0"/>
              </a:rPr>
              <a:t>В рамках реализации пунктов 8 и 9 статьи 18 Федерального закона от 8 марта 2022 г. № 46-ФЗ</a:t>
            </a:r>
            <a:r>
              <a:rPr lang="en-US" sz="1300" b="1" kern="0" dirty="0">
                <a:solidFill>
                  <a:srgbClr val="292A2B"/>
                </a:solidFill>
                <a:latin typeface="Roboto"/>
                <a:ea typeface="Roboto" pitchFamily="2" charset="0"/>
                <a:cs typeface="Arial" panose="020B0604020202020204" pitchFamily="34" charset="0"/>
              </a:rPr>
              <a:t>:</a:t>
            </a:r>
            <a:endParaRPr lang="ru-RU" sz="1300" b="1" kern="0" dirty="0">
              <a:solidFill>
                <a:srgbClr val="292A2B"/>
              </a:solidFill>
              <a:latin typeface="Roboto"/>
              <a:ea typeface="Roboto" pitchFamily="2" charset="0"/>
              <a:cs typeface="Arial" panose="020B0604020202020204" pitchFamily="34" charset="0"/>
            </a:endParaRPr>
          </a:p>
          <a:p>
            <a:endParaRPr lang="ru-RU" sz="1300" b="1" kern="0" dirty="0">
              <a:solidFill>
                <a:srgbClr val="292A2B"/>
              </a:solidFill>
              <a:latin typeface="Roboto"/>
              <a:ea typeface="Roboto" pitchFamily="2" charset="0"/>
              <a:cs typeface="Arial" panose="020B0604020202020204" pitchFamily="34" charset="0"/>
            </a:endParaRPr>
          </a:p>
          <a:p>
            <a:r>
              <a:rPr lang="ru-RU" sz="1300" b="1" kern="0" dirty="0">
                <a:solidFill>
                  <a:srgbClr val="FF0000"/>
                </a:solidFill>
                <a:latin typeface="Roboto"/>
                <a:ea typeface="Roboto" pitchFamily="2" charset="0"/>
                <a:cs typeface="Arial" panose="020B0604020202020204" pitchFamily="34" charset="0"/>
              </a:rPr>
              <a:t>Утверждено</a:t>
            </a:r>
            <a:r>
              <a:rPr lang="ru-RU" sz="1300" b="1" kern="0" dirty="0">
                <a:solidFill>
                  <a:srgbClr val="292A2B"/>
                </a:solidFill>
                <a:latin typeface="Roboto"/>
                <a:ea typeface="Roboto" pitchFamily="2" charset="0"/>
                <a:cs typeface="Arial" panose="020B0604020202020204" pitchFamily="34" charset="0"/>
              </a:rPr>
              <a:t> постановление Правительства Российской Федерации от 4 апреля 2022 г. № 579 «Об установлении особенностей внесения изменений в проектную документацию и (или) результаты инженерных изысканий, получившие положительное заключение государственной экспертизы, в том числе в связи с заменой строительных ресурсов на аналоги, особенностей и случаев проведения государственной экспертизы проектной документации»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solidFill>
                <a:srgbClr val="292A2B"/>
              </a:solidFill>
              <a:effectLst/>
              <a:uLnTx/>
              <a:uFillTx/>
              <a:latin typeface="Roboto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47" name="Заголовок 2">
            <a:extLst>
              <a:ext uri="{FF2B5EF4-FFF2-40B4-BE49-F238E27FC236}">
                <a16:creationId xmlns:a16="http://schemas.microsoft.com/office/drawing/2014/main" xmlns="" id="{EB71E68C-DFD8-D792-D058-4DAD7360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048" y="240652"/>
            <a:ext cx="11114302" cy="491402"/>
          </a:xfrm>
        </p:spPr>
        <p:txBody>
          <a:bodyPr>
            <a:normAutofit fontScale="90000"/>
          </a:bodyPr>
          <a:lstStyle/>
          <a:p>
            <a:pPr algn="l"/>
            <a:r>
              <a:rPr lang="ru-RU" sz="2300" dirty="0"/>
              <a:t>ОЦЕНКА СООТВЕТСТВИЯ (ЭКСПЕРТИЗА ИНЖЕНЕРНЫХ ИЗЫСКАНИЙ И ПРОЕКТНОЙ ДОКУМЕНТАЦИИ)</a:t>
            </a:r>
          </a:p>
        </p:txBody>
      </p:sp>
      <p:sp>
        <p:nvSpPr>
          <p:cNvPr id="48" name="Freeform 32">
            <a:extLst>
              <a:ext uri="{FF2B5EF4-FFF2-40B4-BE49-F238E27FC236}">
                <a16:creationId xmlns:a16="http://schemas.microsoft.com/office/drawing/2014/main" xmlns="" id="{AFFC6FD9-71B0-F407-396C-5640B02F8B03}"/>
              </a:ext>
            </a:extLst>
          </p:cNvPr>
          <p:cNvSpPr>
            <a:spLocks/>
          </p:cNvSpPr>
          <p:nvPr/>
        </p:nvSpPr>
        <p:spPr bwMode="auto">
          <a:xfrm>
            <a:off x="3268128" y="2745961"/>
            <a:ext cx="189648" cy="156545"/>
          </a:xfrm>
          <a:custGeom>
            <a:avLst/>
            <a:gdLst>
              <a:gd name="T0" fmla="*/ 850 w 2326"/>
              <a:gd name="T1" fmla="*/ 1034 h 1920"/>
              <a:gd name="T2" fmla="*/ 444 w 2326"/>
              <a:gd name="T3" fmla="*/ 628 h 1920"/>
              <a:gd name="T4" fmla="*/ 0 w 2326"/>
              <a:gd name="T5" fmla="*/ 1072 h 1920"/>
              <a:gd name="T6" fmla="*/ 850 w 2326"/>
              <a:gd name="T7" fmla="*/ 1920 h 1920"/>
              <a:gd name="T8" fmla="*/ 2326 w 2326"/>
              <a:gd name="T9" fmla="*/ 444 h 1920"/>
              <a:gd name="T10" fmla="*/ 1882 w 2326"/>
              <a:gd name="T11" fmla="*/ 0 h 1920"/>
              <a:gd name="T12" fmla="*/ 850 w 2326"/>
              <a:gd name="T13" fmla="*/ 1034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26" h="1920">
                <a:moveTo>
                  <a:pt x="850" y="1034"/>
                </a:moveTo>
                <a:lnTo>
                  <a:pt x="444" y="628"/>
                </a:lnTo>
                <a:lnTo>
                  <a:pt x="0" y="1072"/>
                </a:lnTo>
                <a:lnTo>
                  <a:pt x="850" y="1920"/>
                </a:lnTo>
                <a:lnTo>
                  <a:pt x="2326" y="444"/>
                </a:lnTo>
                <a:lnTo>
                  <a:pt x="1882" y="0"/>
                </a:lnTo>
                <a:lnTo>
                  <a:pt x="850" y="10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Freeform 32">
            <a:extLst>
              <a:ext uri="{FF2B5EF4-FFF2-40B4-BE49-F238E27FC236}">
                <a16:creationId xmlns:a16="http://schemas.microsoft.com/office/drawing/2014/main" xmlns="" id="{C1ACBC2C-4560-B767-9FDD-CB917656EF74}"/>
              </a:ext>
            </a:extLst>
          </p:cNvPr>
          <p:cNvSpPr>
            <a:spLocks/>
          </p:cNvSpPr>
          <p:nvPr/>
        </p:nvSpPr>
        <p:spPr bwMode="auto">
          <a:xfrm>
            <a:off x="4296292" y="4028397"/>
            <a:ext cx="189648" cy="156545"/>
          </a:xfrm>
          <a:custGeom>
            <a:avLst/>
            <a:gdLst>
              <a:gd name="T0" fmla="*/ 850 w 2326"/>
              <a:gd name="T1" fmla="*/ 1034 h 1920"/>
              <a:gd name="T2" fmla="*/ 444 w 2326"/>
              <a:gd name="T3" fmla="*/ 628 h 1920"/>
              <a:gd name="T4" fmla="*/ 0 w 2326"/>
              <a:gd name="T5" fmla="*/ 1072 h 1920"/>
              <a:gd name="T6" fmla="*/ 850 w 2326"/>
              <a:gd name="T7" fmla="*/ 1920 h 1920"/>
              <a:gd name="T8" fmla="*/ 2326 w 2326"/>
              <a:gd name="T9" fmla="*/ 444 h 1920"/>
              <a:gd name="T10" fmla="*/ 1882 w 2326"/>
              <a:gd name="T11" fmla="*/ 0 h 1920"/>
              <a:gd name="T12" fmla="*/ 850 w 2326"/>
              <a:gd name="T13" fmla="*/ 1034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26" h="1920">
                <a:moveTo>
                  <a:pt x="850" y="1034"/>
                </a:moveTo>
                <a:lnTo>
                  <a:pt x="444" y="628"/>
                </a:lnTo>
                <a:lnTo>
                  <a:pt x="0" y="1072"/>
                </a:lnTo>
                <a:lnTo>
                  <a:pt x="850" y="1920"/>
                </a:lnTo>
                <a:lnTo>
                  <a:pt x="2326" y="444"/>
                </a:lnTo>
                <a:lnTo>
                  <a:pt x="1882" y="0"/>
                </a:lnTo>
                <a:lnTo>
                  <a:pt x="850" y="10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reeform 32">
            <a:extLst>
              <a:ext uri="{FF2B5EF4-FFF2-40B4-BE49-F238E27FC236}">
                <a16:creationId xmlns:a16="http://schemas.microsoft.com/office/drawing/2014/main" xmlns="" id="{C62C7B30-5BEE-F75B-D6C3-27CEBCEE8C74}"/>
              </a:ext>
            </a:extLst>
          </p:cNvPr>
          <p:cNvSpPr>
            <a:spLocks/>
          </p:cNvSpPr>
          <p:nvPr/>
        </p:nvSpPr>
        <p:spPr bwMode="auto">
          <a:xfrm>
            <a:off x="6455104" y="5866654"/>
            <a:ext cx="189648" cy="156545"/>
          </a:xfrm>
          <a:custGeom>
            <a:avLst/>
            <a:gdLst>
              <a:gd name="T0" fmla="*/ 850 w 2326"/>
              <a:gd name="T1" fmla="*/ 1034 h 1920"/>
              <a:gd name="T2" fmla="*/ 444 w 2326"/>
              <a:gd name="T3" fmla="*/ 628 h 1920"/>
              <a:gd name="T4" fmla="*/ 0 w 2326"/>
              <a:gd name="T5" fmla="*/ 1072 h 1920"/>
              <a:gd name="T6" fmla="*/ 850 w 2326"/>
              <a:gd name="T7" fmla="*/ 1920 h 1920"/>
              <a:gd name="T8" fmla="*/ 2326 w 2326"/>
              <a:gd name="T9" fmla="*/ 444 h 1920"/>
              <a:gd name="T10" fmla="*/ 1882 w 2326"/>
              <a:gd name="T11" fmla="*/ 0 h 1920"/>
              <a:gd name="T12" fmla="*/ 850 w 2326"/>
              <a:gd name="T13" fmla="*/ 1034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26" h="1920">
                <a:moveTo>
                  <a:pt x="850" y="1034"/>
                </a:moveTo>
                <a:lnTo>
                  <a:pt x="444" y="628"/>
                </a:lnTo>
                <a:lnTo>
                  <a:pt x="0" y="1072"/>
                </a:lnTo>
                <a:lnTo>
                  <a:pt x="850" y="1920"/>
                </a:lnTo>
                <a:lnTo>
                  <a:pt x="2326" y="444"/>
                </a:lnTo>
                <a:lnTo>
                  <a:pt x="1882" y="0"/>
                </a:lnTo>
                <a:lnTo>
                  <a:pt x="850" y="10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Номер слайда 2">
            <a:extLst>
              <a:ext uri="{FF2B5EF4-FFF2-40B4-BE49-F238E27FC236}">
                <a16:creationId xmlns:a16="http://schemas.microsoft.com/office/drawing/2014/main" xmlns="" id="{CAB4C570-D4DC-B333-841A-F03C4781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/>
          <a:p>
            <a:fld id="{D6F1C869-ECA7-49CB-AE6D-F1251490158A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689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>
            <a:extLst>
              <a:ext uri="{FF2B5EF4-FFF2-40B4-BE49-F238E27FC236}">
                <a16:creationId xmlns:a16="http://schemas.microsoft.com/office/drawing/2014/main" xmlns="" id="{9167802B-05D6-0B4D-8A2C-B9960071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48" y="179894"/>
            <a:ext cx="11114302" cy="491402"/>
          </a:xfrm>
        </p:spPr>
        <p:txBody>
          <a:bodyPr>
            <a:normAutofit/>
          </a:bodyPr>
          <a:lstStyle/>
          <a:p>
            <a:r>
              <a:rPr lang="ru-RU" dirty="0"/>
              <a:t>Государственная экспертиза по принципу «одного окна»</a:t>
            </a:r>
            <a:endParaRPr lang="ru-RU" sz="2300" dirty="0"/>
          </a:p>
        </p:txBody>
      </p:sp>
      <p:sp>
        <p:nvSpPr>
          <p:cNvPr id="14" name="Прямоугольник 1">
            <a:extLst>
              <a:ext uri="{FF2B5EF4-FFF2-40B4-BE49-F238E27FC236}">
                <a16:creationId xmlns:a16="http://schemas.microsoft.com/office/drawing/2014/main" xmlns="" id="{19ABCC4F-9038-5D4A-BA43-BEC8AF35B579}"/>
              </a:ext>
            </a:extLst>
          </p:cNvPr>
          <p:cNvSpPr/>
          <p:nvPr/>
        </p:nvSpPr>
        <p:spPr>
          <a:xfrm>
            <a:off x="274320" y="702131"/>
            <a:ext cx="11645274" cy="665946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3ACB0B86-06F8-D046-8B6D-DF6162648776}"/>
              </a:ext>
            </a:extLst>
          </p:cNvPr>
          <p:cNvSpPr/>
          <p:nvPr/>
        </p:nvSpPr>
        <p:spPr>
          <a:xfrm>
            <a:off x="1042748" y="880208"/>
            <a:ext cx="96021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Синхронизация экспертиз</a:t>
            </a:r>
            <a:r>
              <a:rPr lang="en-US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: </a:t>
            </a:r>
            <a:r>
              <a:rPr lang="ru-RU" sz="1400" b="1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проектной документации, экологической, историко-культурной</a:t>
            </a:r>
            <a:endParaRPr lang="ru-RU" sz="1400" b="1" dirty="0">
              <a:solidFill>
                <a:srgbClr val="053580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6F7B14C2-A31F-EB44-A03D-8253AA45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C869-ECA7-49CB-AE6D-F1251490158A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33" name="Рисунок 32" descr="Контрольный список (справа налево)">
            <a:extLst>
              <a:ext uri="{FF2B5EF4-FFF2-40B4-BE49-F238E27FC236}">
                <a16:creationId xmlns:a16="http://schemas.microsoft.com/office/drawing/2014/main" xmlns="" id="{71E5D2E6-33AE-DF41-8DDC-F35E0201D5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8697" y="790661"/>
            <a:ext cx="523220" cy="523220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ADD5E75E-A173-729F-B26C-48C7B65D7C32}"/>
              </a:ext>
            </a:extLst>
          </p:cNvPr>
          <p:cNvGrpSpPr/>
          <p:nvPr/>
        </p:nvGrpSpPr>
        <p:grpSpPr>
          <a:xfrm>
            <a:off x="992549" y="1299375"/>
            <a:ext cx="10968422" cy="1107996"/>
            <a:chOff x="992549" y="1299375"/>
            <a:chExt cx="10968422" cy="1107996"/>
          </a:xfrm>
        </p:grpSpPr>
        <p:sp>
          <p:nvSpPr>
            <p:cNvPr id="45" name="Прямоугольник 1">
              <a:extLst>
                <a:ext uri="{FF2B5EF4-FFF2-40B4-BE49-F238E27FC236}">
                  <a16:creationId xmlns:a16="http://schemas.microsoft.com/office/drawing/2014/main" xmlns="" id="{BDC9DDB8-7F53-5994-247D-A1E9F5FAEE24}"/>
                </a:ext>
              </a:extLst>
            </p:cNvPr>
            <p:cNvSpPr/>
            <p:nvPr/>
          </p:nvSpPr>
          <p:spPr>
            <a:xfrm>
              <a:off x="992549" y="1526471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1">
              <a:extLst>
                <a:ext uri="{FF2B5EF4-FFF2-40B4-BE49-F238E27FC236}">
                  <a16:creationId xmlns:a16="http://schemas.microsoft.com/office/drawing/2014/main" xmlns="" id="{FCB804A9-CCAB-3F49-8508-36C15892E472}"/>
                </a:ext>
              </a:extLst>
            </p:cNvPr>
            <p:cNvSpPr/>
            <p:nvPr/>
          </p:nvSpPr>
          <p:spPr>
            <a:xfrm>
              <a:off x="1781174" y="1526741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2B0D130D-7763-4A62-BE7F-7601B87A51C7}"/>
                </a:ext>
              </a:extLst>
            </p:cNvPr>
            <p:cNvSpPr/>
            <p:nvPr/>
          </p:nvSpPr>
          <p:spPr>
            <a:xfrm>
              <a:off x="1781175" y="1705298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Электронный вид предоставления проектной документации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9840C2CF-9B79-AB7A-0A28-35629AEEE0F6}"/>
                </a:ext>
              </a:extLst>
            </p:cNvPr>
            <p:cNvSpPr txBox="1"/>
            <p:nvPr/>
          </p:nvSpPr>
          <p:spPr>
            <a:xfrm>
              <a:off x="11042413" y="1299375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B6C52B02-A383-6AF7-15C2-637E4E0BCB75}"/>
              </a:ext>
            </a:extLst>
          </p:cNvPr>
          <p:cNvGrpSpPr/>
          <p:nvPr/>
        </p:nvGrpSpPr>
        <p:grpSpPr>
          <a:xfrm>
            <a:off x="992549" y="2126985"/>
            <a:ext cx="10968422" cy="1107996"/>
            <a:chOff x="992549" y="2126985"/>
            <a:chExt cx="10968422" cy="1107996"/>
          </a:xfrm>
        </p:grpSpPr>
        <p:sp>
          <p:nvSpPr>
            <p:cNvPr id="47" name="Прямоугольник 1">
              <a:extLst>
                <a:ext uri="{FF2B5EF4-FFF2-40B4-BE49-F238E27FC236}">
                  <a16:creationId xmlns:a16="http://schemas.microsoft.com/office/drawing/2014/main" xmlns="" id="{7A6D0322-24CF-5DA9-E05D-15013256BD74}"/>
                </a:ext>
              </a:extLst>
            </p:cNvPr>
            <p:cNvSpPr/>
            <p:nvPr/>
          </p:nvSpPr>
          <p:spPr>
            <a:xfrm>
              <a:off x="992549" y="2350297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1">
              <a:extLst>
                <a:ext uri="{FF2B5EF4-FFF2-40B4-BE49-F238E27FC236}">
                  <a16:creationId xmlns:a16="http://schemas.microsoft.com/office/drawing/2014/main" xmlns="" id="{D00FDF03-F6DA-9F14-A9EC-7C55030F110F}"/>
                </a:ext>
              </a:extLst>
            </p:cNvPr>
            <p:cNvSpPr/>
            <p:nvPr/>
          </p:nvSpPr>
          <p:spPr>
            <a:xfrm>
              <a:off x="1781174" y="2350567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xmlns="" id="{4D7214D9-A90A-2FD4-FEA9-F282A95364DB}"/>
                </a:ext>
              </a:extLst>
            </p:cNvPr>
            <p:cNvSpPr/>
            <p:nvPr/>
          </p:nvSpPr>
          <p:spPr>
            <a:xfrm>
              <a:off x="1796959" y="2426405"/>
              <a:ext cx="924446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Единый срок проведения государственной экспертизы проектной документации и государственной экологической экспертизы</a:t>
              </a:r>
              <a:endParaRPr lang="ru-RU" sz="1400" b="1" dirty="0">
                <a:solidFill>
                  <a:srgbClr val="053580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469E12FC-8D93-61F6-7639-6563E6E15AD9}"/>
                </a:ext>
              </a:extLst>
            </p:cNvPr>
            <p:cNvSpPr txBox="1"/>
            <p:nvPr/>
          </p:nvSpPr>
          <p:spPr>
            <a:xfrm>
              <a:off x="11051246" y="2126985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16BD7E75-82DA-6211-25ED-ED6A0803C40B}"/>
              </a:ext>
            </a:extLst>
          </p:cNvPr>
          <p:cNvGrpSpPr/>
          <p:nvPr/>
        </p:nvGrpSpPr>
        <p:grpSpPr>
          <a:xfrm>
            <a:off x="992549" y="2951960"/>
            <a:ext cx="10968422" cy="1107996"/>
            <a:chOff x="992549" y="2951960"/>
            <a:chExt cx="10968422" cy="1107996"/>
          </a:xfrm>
        </p:grpSpPr>
        <p:sp>
          <p:nvSpPr>
            <p:cNvPr id="62" name="Прямоугольник 1">
              <a:extLst>
                <a:ext uri="{FF2B5EF4-FFF2-40B4-BE49-F238E27FC236}">
                  <a16:creationId xmlns:a16="http://schemas.microsoft.com/office/drawing/2014/main" xmlns="" id="{9E038C87-2DD1-85EF-EC2C-790DC3BA29FB}"/>
                </a:ext>
              </a:extLst>
            </p:cNvPr>
            <p:cNvSpPr/>
            <p:nvPr/>
          </p:nvSpPr>
          <p:spPr>
            <a:xfrm>
              <a:off x="992549" y="3175272"/>
              <a:ext cx="713190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1">
              <a:extLst>
                <a:ext uri="{FF2B5EF4-FFF2-40B4-BE49-F238E27FC236}">
                  <a16:creationId xmlns:a16="http://schemas.microsoft.com/office/drawing/2014/main" xmlns="" id="{D48625BC-EEAD-8213-DE1F-AD702D4BBCF4}"/>
                </a:ext>
              </a:extLst>
            </p:cNvPr>
            <p:cNvSpPr/>
            <p:nvPr/>
          </p:nvSpPr>
          <p:spPr>
            <a:xfrm>
              <a:off x="1781174" y="3175542"/>
              <a:ext cx="10179797" cy="665946"/>
            </a:xfrm>
            <a:custGeom>
              <a:avLst/>
              <a:gdLst>
                <a:gd name="connsiteX0" fmla="*/ 0 w 11645274"/>
                <a:gd name="connsiteY0" fmla="*/ 0 h 1019331"/>
                <a:gd name="connsiteX1" fmla="*/ 11645274 w 11645274"/>
                <a:gd name="connsiteY1" fmla="*/ 0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259725 w 11645274"/>
                <a:gd name="connsiteY1" fmla="*/ 3412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  <a:gd name="connsiteX0" fmla="*/ 0 w 11645274"/>
                <a:gd name="connsiteY0" fmla="*/ 0 h 1019331"/>
                <a:gd name="connsiteX1" fmla="*/ 11362756 w 11645274"/>
                <a:gd name="connsiteY1" fmla="*/ 7355 h 1019331"/>
                <a:gd name="connsiteX2" fmla="*/ 11645274 w 11645274"/>
                <a:gd name="connsiteY2" fmla="*/ 1019331 h 1019331"/>
                <a:gd name="connsiteX3" fmla="*/ 0 w 11645274"/>
                <a:gd name="connsiteY3" fmla="*/ 1019331 h 1019331"/>
                <a:gd name="connsiteX4" fmla="*/ 0 w 11645274"/>
                <a:gd name="connsiteY4" fmla="*/ 0 h 101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5274" h="1019331">
                  <a:moveTo>
                    <a:pt x="0" y="0"/>
                  </a:moveTo>
                  <a:lnTo>
                    <a:pt x="11362756" y="7355"/>
                  </a:lnTo>
                  <a:lnTo>
                    <a:pt x="11645274" y="1019331"/>
                  </a:lnTo>
                  <a:lnTo>
                    <a:pt x="0" y="1019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A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xmlns="" id="{0B1ECE37-E0CA-B999-0D95-2051D715964B}"/>
                </a:ext>
              </a:extLst>
            </p:cNvPr>
            <p:cNvSpPr/>
            <p:nvPr/>
          </p:nvSpPr>
          <p:spPr>
            <a:xfrm>
              <a:off x="1758149" y="3320377"/>
              <a:ext cx="924446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>
                  <a:solidFill>
                    <a:srgbClr val="292A2B"/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Исключение требования по историко-культурной экспертизе при совпадении предмета оценки  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070C1050-8A9C-1322-80FC-36B9F554B7C4}"/>
                </a:ext>
              </a:extLst>
            </p:cNvPr>
            <p:cNvSpPr txBox="1"/>
            <p:nvPr/>
          </p:nvSpPr>
          <p:spPr>
            <a:xfrm>
              <a:off x="11040332" y="2951960"/>
              <a:ext cx="47961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600" b="1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ea typeface="Roboto" pitchFamily="2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34D86A0-CB3C-4EEE-AF9B-9EE88B288B1A}"/>
              </a:ext>
            </a:extLst>
          </p:cNvPr>
          <p:cNvSpPr txBox="1"/>
          <p:nvPr/>
        </p:nvSpPr>
        <p:spPr>
          <a:xfrm>
            <a:off x="5229843" y="6198255"/>
            <a:ext cx="17278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ЭФФЕКТЫ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6B381724-6392-43B1-8983-E94465D8A9B9}"/>
              </a:ext>
            </a:extLst>
          </p:cNvPr>
          <p:cNvSpPr/>
          <p:nvPr/>
        </p:nvSpPr>
        <p:spPr>
          <a:xfrm>
            <a:off x="851917" y="6198255"/>
            <a:ext cx="3897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СОКРАЩЕНИЕ СТОИМОСТИ И</a:t>
            </a:r>
          </a:p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СРОКОВ РЕАЛИЗАЦИИ ОКС</a:t>
            </a:r>
          </a:p>
        </p:txBody>
      </p:sp>
      <p:grpSp>
        <p:nvGrpSpPr>
          <p:cNvPr id="38" name="Group 4">
            <a:extLst>
              <a:ext uri="{FF2B5EF4-FFF2-40B4-BE49-F238E27FC236}">
                <a16:creationId xmlns:a16="http://schemas.microsoft.com/office/drawing/2014/main" xmlns="" id="{A660A57F-B98C-4A64-A965-C3849BA5054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8697" y="6224898"/>
            <a:ext cx="449263" cy="368300"/>
            <a:chOff x="518" y="3859"/>
            <a:chExt cx="283" cy="232"/>
          </a:xfrm>
        </p:grpSpPr>
        <p:sp>
          <p:nvSpPr>
            <p:cNvPr id="39" name="AutoShape 3">
              <a:extLst>
                <a:ext uri="{FF2B5EF4-FFF2-40B4-BE49-F238E27FC236}">
                  <a16:creationId xmlns:a16="http://schemas.microsoft.com/office/drawing/2014/main" xmlns="" id="{56C85C28-CF10-4C6B-9FEB-BBAF46BFBDC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18" y="3859"/>
              <a:ext cx="283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xmlns="" id="{870D0AFF-86BB-44E3-B26F-77DEE38613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" y="3859"/>
              <a:ext cx="283" cy="232"/>
            </a:xfrm>
            <a:custGeom>
              <a:avLst/>
              <a:gdLst>
                <a:gd name="T0" fmla="*/ 4511 w 4528"/>
                <a:gd name="T1" fmla="*/ 2096 h 3944"/>
                <a:gd name="T2" fmla="*/ 4463 w 4528"/>
                <a:gd name="T3" fmla="*/ 1865 h 3944"/>
                <a:gd name="T4" fmla="*/ 4382 w 4528"/>
                <a:gd name="T5" fmla="*/ 1647 h 3944"/>
                <a:gd name="T6" fmla="*/ 4272 w 4528"/>
                <a:gd name="T7" fmla="*/ 1442 h 3944"/>
                <a:gd name="T8" fmla="*/ 4487 w 4528"/>
                <a:gd name="T9" fmla="*/ 1137 h 3944"/>
                <a:gd name="T10" fmla="*/ 3850 w 4528"/>
                <a:gd name="T11" fmla="*/ 995 h 3944"/>
                <a:gd name="T12" fmla="*/ 3656 w 4528"/>
                <a:gd name="T13" fmla="*/ 880 h 3944"/>
                <a:gd name="T14" fmla="*/ 3449 w 4528"/>
                <a:gd name="T15" fmla="*/ 795 h 3944"/>
                <a:gd name="T16" fmla="*/ 3320 w 4528"/>
                <a:gd name="T17" fmla="*/ 761 h 3944"/>
                <a:gd name="T18" fmla="*/ 3507 w 4528"/>
                <a:gd name="T19" fmla="*/ 0 h 3944"/>
                <a:gd name="T20" fmla="*/ 2694 w 4528"/>
                <a:gd name="T21" fmla="*/ 579 h 3944"/>
                <a:gd name="T22" fmla="*/ 2562 w 4528"/>
                <a:gd name="T23" fmla="*/ 795 h 3944"/>
                <a:gd name="T24" fmla="*/ 2356 w 4528"/>
                <a:gd name="T25" fmla="*/ 880 h 3944"/>
                <a:gd name="T26" fmla="*/ 2162 w 4528"/>
                <a:gd name="T27" fmla="*/ 995 h 3944"/>
                <a:gd name="T28" fmla="*/ 1527 w 4528"/>
                <a:gd name="T29" fmla="*/ 1137 h 3944"/>
                <a:gd name="T30" fmla="*/ 1740 w 4528"/>
                <a:gd name="T31" fmla="*/ 1442 h 3944"/>
                <a:gd name="T32" fmla="*/ 1630 w 4528"/>
                <a:gd name="T33" fmla="*/ 1647 h 3944"/>
                <a:gd name="T34" fmla="*/ 1562 w 4528"/>
                <a:gd name="T35" fmla="*/ 1826 h 3944"/>
                <a:gd name="T36" fmla="*/ 1497 w 4528"/>
                <a:gd name="T37" fmla="*/ 2131 h 3944"/>
                <a:gd name="T38" fmla="*/ 1486 w 4528"/>
                <a:gd name="T39" fmla="*/ 2335 h 3944"/>
                <a:gd name="T40" fmla="*/ 1493 w 4528"/>
                <a:gd name="T41" fmla="*/ 2501 h 3944"/>
                <a:gd name="T42" fmla="*/ 1550 w 4528"/>
                <a:gd name="T43" fmla="*/ 2805 h 3944"/>
                <a:gd name="T44" fmla="*/ 1630 w 4528"/>
                <a:gd name="T45" fmla="*/ 3022 h 3944"/>
                <a:gd name="T46" fmla="*/ 1710 w 4528"/>
                <a:gd name="T47" fmla="*/ 3176 h 3944"/>
                <a:gd name="T48" fmla="*/ 1938 w 4528"/>
                <a:gd name="T49" fmla="*/ 3480 h 3944"/>
                <a:gd name="T50" fmla="*/ 2102 w 4528"/>
                <a:gd name="T51" fmla="*/ 3629 h 3944"/>
                <a:gd name="T52" fmla="*/ 2291 w 4528"/>
                <a:gd name="T53" fmla="*/ 3755 h 3944"/>
                <a:gd name="T54" fmla="*/ 2493 w 4528"/>
                <a:gd name="T55" fmla="*/ 3850 h 3944"/>
                <a:gd name="T56" fmla="*/ 2707 w 4528"/>
                <a:gd name="T57" fmla="*/ 3912 h 3944"/>
                <a:gd name="T58" fmla="*/ 2931 w 4528"/>
                <a:gd name="T59" fmla="*/ 3941 h 3944"/>
                <a:gd name="T60" fmla="*/ 3156 w 4528"/>
                <a:gd name="T61" fmla="*/ 3936 h 3944"/>
                <a:gd name="T62" fmla="*/ 3379 w 4528"/>
                <a:gd name="T63" fmla="*/ 3894 h 3944"/>
                <a:gd name="T64" fmla="*/ 3589 w 4528"/>
                <a:gd name="T65" fmla="*/ 3821 h 3944"/>
                <a:gd name="T66" fmla="*/ 3788 w 4528"/>
                <a:gd name="T67" fmla="*/ 3716 h 3944"/>
                <a:gd name="T68" fmla="*/ 3969 w 4528"/>
                <a:gd name="T69" fmla="*/ 3579 h 3944"/>
                <a:gd name="T70" fmla="*/ 4134 w 4528"/>
                <a:gd name="T71" fmla="*/ 3413 h 3944"/>
                <a:gd name="T72" fmla="*/ 4272 w 4528"/>
                <a:gd name="T73" fmla="*/ 3227 h 3944"/>
                <a:gd name="T74" fmla="*/ 4382 w 4528"/>
                <a:gd name="T75" fmla="*/ 3022 h 3944"/>
                <a:gd name="T76" fmla="*/ 4463 w 4528"/>
                <a:gd name="T77" fmla="*/ 2803 h 3944"/>
                <a:gd name="T78" fmla="*/ 4511 w 4528"/>
                <a:gd name="T79" fmla="*/ 2574 h 3944"/>
                <a:gd name="T80" fmla="*/ 4528 w 4528"/>
                <a:gd name="T81" fmla="*/ 2335 h 3944"/>
                <a:gd name="T82" fmla="*/ 2824 w 4528"/>
                <a:gd name="T83" fmla="*/ 2437 h 3944"/>
                <a:gd name="T84" fmla="*/ 3087 w 4528"/>
                <a:gd name="T85" fmla="*/ 2304 h 3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28" h="3944">
                  <a:moveTo>
                    <a:pt x="4526" y="2254"/>
                  </a:moveTo>
                  <a:lnTo>
                    <a:pt x="4520" y="2175"/>
                  </a:lnTo>
                  <a:lnTo>
                    <a:pt x="4511" y="2096"/>
                  </a:lnTo>
                  <a:lnTo>
                    <a:pt x="4498" y="2019"/>
                  </a:lnTo>
                  <a:lnTo>
                    <a:pt x="4483" y="1942"/>
                  </a:lnTo>
                  <a:lnTo>
                    <a:pt x="4463" y="1865"/>
                  </a:lnTo>
                  <a:lnTo>
                    <a:pt x="4439" y="1791"/>
                  </a:lnTo>
                  <a:lnTo>
                    <a:pt x="4412" y="1718"/>
                  </a:lnTo>
                  <a:lnTo>
                    <a:pt x="4382" y="1647"/>
                  </a:lnTo>
                  <a:lnTo>
                    <a:pt x="4349" y="1578"/>
                  </a:lnTo>
                  <a:lnTo>
                    <a:pt x="4312" y="1510"/>
                  </a:lnTo>
                  <a:lnTo>
                    <a:pt x="4272" y="1442"/>
                  </a:lnTo>
                  <a:lnTo>
                    <a:pt x="4242" y="1396"/>
                  </a:lnTo>
                  <a:lnTo>
                    <a:pt x="4242" y="1396"/>
                  </a:lnTo>
                  <a:lnTo>
                    <a:pt x="4487" y="1137"/>
                  </a:lnTo>
                  <a:lnTo>
                    <a:pt x="4147" y="778"/>
                  </a:lnTo>
                  <a:lnTo>
                    <a:pt x="3903" y="1035"/>
                  </a:lnTo>
                  <a:lnTo>
                    <a:pt x="3850" y="995"/>
                  </a:lnTo>
                  <a:lnTo>
                    <a:pt x="3788" y="953"/>
                  </a:lnTo>
                  <a:lnTo>
                    <a:pt x="3722" y="914"/>
                  </a:lnTo>
                  <a:lnTo>
                    <a:pt x="3656" y="880"/>
                  </a:lnTo>
                  <a:lnTo>
                    <a:pt x="3589" y="848"/>
                  </a:lnTo>
                  <a:lnTo>
                    <a:pt x="3520" y="819"/>
                  </a:lnTo>
                  <a:lnTo>
                    <a:pt x="3449" y="795"/>
                  </a:lnTo>
                  <a:lnTo>
                    <a:pt x="3379" y="775"/>
                  </a:lnTo>
                  <a:lnTo>
                    <a:pt x="3320" y="761"/>
                  </a:lnTo>
                  <a:lnTo>
                    <a:pt x="3320" y="761"/>
                  </a:lnTo>
                  <a:lnTo>
                    <a:pt x="3320" y="579"/>
                  </a:lnTo>
                  <a:lnTo>
                    <a:pt x="3507" y="579"/>
                  </a:lnTo>
                  <a:lnTo>
                    <a:pt x="3507" y="0"/>
                  </a:lnTo>
                  <a:lnTo>
                    <a:pt x="2507" y="0"/>
                  </a:lnTo>
                  <a:lnTo>
                    <a:pt x="2507" y="579"/>
                  </a:lnTo>
                  <a:lnTo>
                    <a:pt x="2694" y="579"/>
                  </a:lnTo>
                  <a:lnTo>
                    <a:pt x="2694" y="761"/>
                  </a:lnTo>
                  <a:lnTo>
                    <a:pt x="2635" y="775"/>
                  </a:lnTo>
                  <a:lnTo>
                    <a:pt x="2562" y="795"/>
                  </a:lnTo>
                  <a:lnTo>
                    <a:pt x="2493" y="819"/>
                  </a:lnTo>
                  <a:lnTo>
                    <a:pt x="2425" y="848"/>
                  </a:lnTo>
                  <a:lnTo>
                    <a:pt x="2356" y="880"/>
                  </a:lnTo>
                  <a:lnTo>
                    <a:pt x="2291" y="914"/>
                  </a:lnTo>
                  <a:lnTo>
                    <a:pt x="2226" y="953"/>
                  </a:lnTo>
                  <a:lnTo>
                    <a:pt x="2162" y="995"/>
                  </a:lnTo>
                  <a:lnTo>
                    <a:pt x="2110" y="1035"/>
                  </a:lnTo>
                  <a:lnTo>
                    <a:pt x="1867" y="778"/>
                  </a:lnTo>
                  <a:lnTo>
                    <a:pt x="1527" y="1137"/>
                  </a:lnTo>
                  <a:lnTo>
                    <a:pt x="1771" y="1396"/>
                  </a:lnTo>
                  <a:lnTo>
                    <a:pt x="1771" y="1396"/>
                  </a:lnTo>
                  <a:lnTo>
                    <a:pt x="1740" y="1442"/>
                  </a:lnTo>
                  <a:lnTo>
                    <a:pt x="1700" y="1510"/>
                  </a:lnTo>
                  <a:lnTo>
                    <a:pt x="1665" y="1578"/>
                  </a:lnTo>
                  <a:lnTo>
                    <a:pt x="1630" y="1647"/>
                  </a:lnTo>
                  <a:lnTo>
                    <a:pt x="1600" y="1718"/>
                  </a:lnTo>
                  <a:lnTo>
                    <a:pt x="1573" y="1791"/>
                  </a:lnTo>
                  <a:lnTo>
                    <a:pt x="1562" y="1826"/>
                  </a:lnTo>
                  <a:lnTo>
                    <a:pt x="0" y="1826"/>
                  </a:lnTo>
                  <a:lnTo>
                    <a:pt x="0" y="2131"/>
                  </a:lnTo>
                  <a:lnTo>
                    <a:pt x="1497" y="2131"/>
                  </a:lnTo>
                  <a:lnTo>
                    <a:pt x="1493" y="2175"/>
                  </a:lnTo>
                  <a:lnTo>
                    <a:pt x="1488" y="2254"/>
                  </a:lnTo>
                  <a:lnTo>
                    <a:pt x="1486" y="2335"/>
                  </a:lnTo>
                  <a:lnTo>
                    <a:pt x="1488" y="2416"/>
                  </a:lnTo>
                  <a:lnTo>
                    <a:pt x="1493" y="2494"/>
                  </a:lnTo>
                  <a:lnTo>
                    <a:pt x="1493" y="2501"/>
                  </a:lnTo>
                  <a:lnTo>
                    <a:pt x="790" y="2501"/>
                  </a:lnTo>
                  <a:lnTo>
                    <a:pt x="790" y="2805"/>
                  </a:lnTo>
                  <a:lnTo>
                    <a:pt x="1550" y="2805"/>
                  </a:lnTo>
                  <a:lnTo>
                    <a:pt x="1573" y="2879"/>
                  </a:lnTo>
                  <a:lnTo>
                    <a:pt x="1600" y="2951"/>
                  </a:lnTo>
                  <a:lnTo>
                    <a:pt x="1630" y="3022"/>
                  </a:lnTo>
                  <a:lnTo>
                    <a:pt x="1665" y="3092"/>
                  </a:lnTo>
                  <a:lnTo>
                    <a:pt x="1700" y="3160"/>
                  </a:lnTo>
                  <a:lnTo>
                    <a:pt x="1710" y="3176"/>
                  </a:lnTo>
                  <a:lnTo>
                    <a:pt x="324" y="3176"/>
                  </a:lnTo>
                  <a:lnTo>
                    <a:pt x="324" y="3480"/>
                  </a:lnTo>
                  <a:lnTo>
                    <a:pt x="1938" y="3480"/>
                  </a:lnTo>
                  <a:lnTo>
                    <a:pt x="1986" y="3528"/>
                  </a:lnTo>
                  <a:lnTo>
                    <a:pt x="2043" y="3579"/>
                  </a:lnTo>
                  <a:lnTo>
                    <a:pt x="2102" y="3629"/>
                  </a:lnTo>
                  <a:lnTo>
                    <a:pt x="2162" y="3673"/>
                  </a:lnTo>
                  <a:lnTo>
                    <a:pt x="2226" y="3716"/>
                  </a:lnTo>
                  <a:lnTo>
                    <a:pt x="2291" y="3755"/>
                  </a:lnTo>
                  <a:lnTo>
                    <a:pt x="2356" y="3789"/>
                  </a:lnTo>
                  <a:lnTo>
                    <a:pt x="2425" y="3821"/>
                  </a:lnTo>
                  <a:lnTo>
                    <a:pt x="2493" y="3850"/>
                  </a:lnTo>
                  <a:lnTo>
                    <a:pt x="2562" y="3875"/>
                  </a:lnTo>
                  <a:lnTo>
                    <a:pt x="2635" y="3894"/>
                  </a:lnTo>
                  <a:lnTo>
                    <a:pt x="2707" y="3912"/>
                  </a:lnTo>
                  <a:lnTo>
                    <a:pt x="2781" y="3926"/>
                  </a:lnTo>
                  <a:lnTo>
                    <a:pt x="2855" y="3936"/>
                  </a:lnTo>
                  <a:lnTo>
                    <a:pt x="2931" y="3941"/>
                  </a:lnTo>
                  <a:lnTo>
                    <a:pt x="3007" y="3944"/>
                  </a:lnTo>
                  <a:lnTo>
                    <a:pt x="3082" y="3941"/>
                  </a:lnTo>
                  <a:lnTo>
                    <a:pt x="3156" y="3936"/>
                  </a:lnTo>
                  <a:lnTo>
                    <a:pt x="3233" y="3926"/>
                  </a:lnTo>
                  <a:lnTo>
                    <a:pt x="3305" y="3912"/>
                  </a:lnTo>
                  <a:lnTo>
                    <a:pt x="3379" y="3894"/>
                  </a:lnTo>
                  <a:lnTo>
                    <a:pt x="3449" y="3875"/>
                  </a:lnTo>
                  <a:lnTo>
                    <a:pt x="3520" y="3850"/>
                  </a:lnTo>
                  <a:lnTo>
                    <a:pt x="3589" y="3821"/>
                  </a:lnTo>
                  <a:lnTo>
                    <a:pt x="3656" y="3789"/>
                  </a:lnTo>
                  <a:lnTo>
                    <a:pt x="3722" y="3755"/>
                  </a:lnTo>
                  <a:lnTo>
                    <a:pt x="3788" y="3716"/>
                  </a:lnTo>
                  <a:lnTo>
                    <a:pt x="3850" y="3673"/>
                  </a:lnTo>
                  <a:lnTo>
                    <a:pt x="3910" y="3629"/>
                  </a:lnTo>
                  <a:lnTo>
                    <a:pt x="3969" y="3579"/>
                  </a:lnTo>
                  <a:lnTo>
                    <a:pt x="4026" y="3528"/>
                  </a:lnTo>
                  <a:lnTo>
                    <a:pt x="4083" y="3473"/>
                  </a:lnTo>
                  <a:lnTo>
                    <a:pt x="4134" y="3413"/>
                  </a:lnTo>
                  <a:lnTo>
                    <a:pt x="4183" y="3353"/>
                  </a:lnTo>
                  <a:lnTo>
                    <a:pt x="4230" y="3291"/>
                  </a:lnTo>
                  <a:lnTo>
                    <a:pt x="4272" y="3227"/>
                  </a:lnTo>
                  <a:lnTo>
                    <a:pt x="4312" y="3160"/>
                  </a:lnTo>
                  <a:lnTo>
                    <a:pt x="4349" y="3092"/>
                  </a:lnTo>
                  <a:lnTo>
                    <a:pt x="4382" y="3022"/>
                  </a:lnTo>
                  <a:lnTo>
                    <a:pt x="4412" y="2951"/>
                  </a:lnTo>
                  <a:lnTo>
                    <a:pt x="4439" y="2879"/>
                  </a:lnTo>
                  <a:lnTo>
                    <a:pt x="4463" y="2803"/>
                  </a:lnTo>
                  <a:lnTo>
                    <a:pt x="4483" y="2727"/>
                  </a:lnTo>
                  <a:lnTo>
                    <a:pt x="4498" y="2651"/>
                  </a:lnTo>
                  <a:lnTo>
                    <a:pt x="4511" y="2574"/>
                  </a:lnTo>
                  <a:lnTo>
                    <a:pt x="4520" y="2494"/>
                  </a:lnTo>
                  <a:lnTo>
                    <a:pt x="4526" y="2416"/>
                  </a:lnTo>
                  <a:lnTo>
                    <a:pt x="4528" y="2335"/>
                  </a:lnTo>
                  <a:lnTo>
                    <a:pt x="4526" y="2254"/>
                  </a:lnTo>
                  <a:close/>
                  <a:moveTo>
                    <a:pt x="3607" y="3329"/>
                  </a:moveTo>
                  <a:lnTo>
                    <a:pt x="2824" y="2437"/>
                  </a:lnTo>
                  <a:lnTo>
                    <a:pt x="2824" y="1419"/>
                  </a:lnTo>
                  <a:lnTo>
                    <a:pt x="3087" y="1419"/>
                  </a:lnTo>
                  <a:lnTo>
                    <a:pt x="3087" y="2304"/>
                  </a:lnTo>
                  <a:lnTo>
                    <a:pt x="3811" y="3132"/>
                  </a:lnTo>
                  <a:lnTo>
                    <a:pt x="3607" y="33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6B381724-6392-43B1-8983-E94465D8A9B9}"/>
              </a:ext>
            </a:extLst>
          </p:cNvPr>
          <p:cNvSpPr/>
          <p:nvPr/>
        </p:nvSpPr>
        <p:spPr>
          <a:xfrm>
            <a:off x="8063667" y="6147438"/>
            <a:ext cx="3897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ИСКЛЮЧЕНИЕ ИЗЛИШНИХ АДМИНИСТРАТИВНЫХ БАРЬЕРОВ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B66B9A1C-2FBE-4E75-8B05-986B0624C533}"/>
              </a:ext>
            </a:extLst>
          </p:cNvPr>
          <p:cNvSpPr txBox="1"/>
          <p:nvPr/>
        </p:nvSpPr>
        <p:spPr>
          <a:xfrm>
            <a:off x="1118067" y="1497024"/>
            <a:ext cx="47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@</a:t>
            </a:r>
            <a:endParaRPr lang="ru-RU" sz="4000" b="1" dirty="0">
              <a:solidFill>
                <a:schemeClr val="bg2">
                  <a:lumMod val="75000"/>
                  <a:lumOff val="2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xmlns="" id="{4F88EF89-B31A-45B6-8B19-43856A570D9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41067" y="2494596"/>
            <a:ext cx="432000" cy="432000"/>
          </a:xfrm>
          <a:custGeom>
            <a:avLst/>
            <a:gdLst>
              <a:gd name="T0" fmla="*/ 3020 w 3616"/>
              <a:gd name="T1" fmla="*/ 466 h 3616"/>
              <a:gd name="T2" fmla="*/ 2810 w 3616"/>
              <a:gd name="T3" fmla="*/ 302 h 3616"/>
              <a:gd name="T4" fmla="*/ 2580 w 3616"/>
              <a:gd name="T5" fmla="*/ 172 h 3616"/>
              <a:gd name="T6" fmla="*/ 2334 w 3616"/>
              <a:gd name="T7" fmla="*/ 76 h 3616"/>
              <a:gd name="T8" fmla="*/ 2076 w 3616"/>
              <a:gd name="T9" fmla="*/ 18 h 3616"/>
              <a:gd name="T10" fmla="*/ 1808 w 3616"/>
              <a:gd name="T11" fmla="*/ 0 h 3616"/>
              <a:gd name="T12" fmla="*/ 1628 w 3616"/>
              <a:gd name="T13" fmla="*/ 8 h 3616"/>
              <a:gd name="T14" fmla="*/ 1366 w 3616"/>
              <a:gd name="T15" fmla="*/ 54 h 3616"/>
              <a:gd name="T16" fmla="*/ 1116 w 3616"/>
              <a:gd name="T17" fmla="*/ 136 h 3616"/>
              <a:gd name="T18" fmla="*/ 880 w 3616"/>
              <a:gd name="T19" fmla="*/ 254 h 3616"/>
              <a:gd name="T20" fmla="*/ 662 w 3616"/>
              <a:gd name="T21" fmla="*/ 408 h 3616"/>
              <a:gd name="T22" fmla="*/ 528 w 3616"/>
              <a:gd name="T23" fmla="*/ 528 h 3616"/>
              <a:gd name="T24" fmla="*/ 354 w 3616"/>
              <a:gd name="T25" fmla="*/ 732 h 3616"/>
              <a:gd name="T26" fmla="*/ 212 w 3616"/>
              <a:gd name="T27" fmla="*/ 956 h 3616"/>
              <a:gd name="T28" fmla="*/ 104 w 3616"/>
              <a:gd name="T29" fmla="*/ 1196 h 3616"/>
              <a:gd name="T30" fmla="*/ 34 w 3616"/>
              <a:gd name="T31" fmla="*/ 1452 h 3616"/>
              <a:gd name="T32" fmla="*/ 2 w 3616"/>
              <a:gd name="T33" fmla="*/ 1716 h 3616"/>
              <a:gd name="T34" fmla="*/ 2 w 3616"/>
              <a:gd name="T35" fmla="*/ 1898 h 3616"/>
              <a:gd name="T36" fmla="*/ 34 w 3616"/>
              <a:gd name="T37" fmla="*/ 2162 h 3616"/>
              <a:gd name="T38" fmla="*/ 104 w 3616"/>
              <a:gd name="T39" fmla="*/ 2418 h 3616"/>
              <a:gd name="T40" fmla="*/ 212 w 3616"/>
              <a:gd name="T41" fmla="*/ 2658 h 3616"/>
              <a:gd name="T42" fmla="*/ 354 w 3616"/>
              <a:gd name="T43" fmla="*/ 2882 h 3616"/>
              <a:gd name="T44" fmla="*/ 528 w 3616"/>
              <a:gd name="T45" fmla="*/ 3086 h 3616"/>
              <a:gd name="T46" fmla="*/ 662 w 3616"/>
              <a:gd name="T47" fmla="*/ 3206 h 3616"/>
              <a:gd name="T48" fmla="*/ 880 w 3616"/>
              <a:gd name="T49" fmla="*/ 3360 h 3616"/>
              <a:gd name="T50" fmla="*/ 1116 w 3616"/>
              <a:gd name="T51" fmla="*/ 3478 h 3616"/>
              <a:gd name="T52" fmla="*/ 1366 w 3616"/>
              <a:gd name="T53" fmla="*/ 3560 h 3616"/>
              <a:gd name="T54" fmla="*/ 1628 w 3616"/>
              <a:gd name="T55" fmla="*/ 3606 h 3616"/>
              <a:gd name="T56" fmla="*/ 1808 w 3616"/>
              <a:gd name="T57" fmla="*/ 3616 h 3616"/>
              <a:gd name="T58" fmla="*/ 2076 w 3616"/>
              <a:gd name="T59" fmla="*/ 3596 h 3616"/>
              <a:gd name="T60" fmla="*/ 2334 w 3616"/>
              <a:gd name="T61" fmla="*/ 3538 h 3616"/>
              <a:gd name="T62" fmla="*/ 2580 w 3616"/>
              <a:gd name="T63" fmla="*/ 3442 h 3616"/>
              <a:gd name="T64" fmla="*/ 2810 w 3616"/>
              <a:gd name="T65" fmla="*/ 3312 h 3616"/>
              <a:gd name="T66" fmla="*/ 3020 w 3616"/>
              <a:gd name="T67" fmla="*/ 3148 h 3616"/>
              <a:gd name="T68" fmla="*/ 3148 w 3616"/>
              <a:gd name="T69" fmla="*/ 3020 h 3616"/>
              <a:gd name="T70" fmla="*/ 3312 w 3616"/>
              <a:gd name="T71" fmla="*/ 2810 h 3616"/>
              <a:gd name="T72" fmla="*/ 3442 w 3616"/>
              <a:gd name="T73" fmla="*/ 2580 h 3616"/>
              <a:gd name="T74" fmla="*/ 3538 w 3616"/>
              <a:gd name="T75" fmla="*/ 2334 h 3616"/>
              <a:gd name="T76" fmla="*/ 3596 w 3616"/>
              <a:gd name="T77" fmla="*/ 2076 h 3616"/>
              <a:gd name="T78" fmla="*/ 3616 w 3616"/>
              <a:gd name="T79" fmla="*/ 1808 h 3616"/>
              <a:gd name="T80" fmla="*/ 3606 w 3616"/>
              <a:gd name="T81" fmla="*/ 1628 h 3616"/>
              <a:gd name="T82" fmla="*/ 3562 w 3616"/>
              <a:gd name="T83" fmla="*/ 1366 h 3616"/>
              <a:gd name="T84" fmla="*/ 3478 w 3616"/>
              <a:gd name="T85" fmla="*/ 1114 h 3616"/>
              <a:gd name="T86" fmla="*/ 3360 w 3616"/>
              <a:gd name="T87" fmla="*/ 880 h 3616"/>
              <a:gd name="T88" fmla="*/ 3206 w 3616"/>
              <a:gd name="T89" fmla="*/ 662 h 3616"/>
              <a:gd name="T90" fmla="*/ 3086 w 3616"/>
              <a:gd name="T91" fmla="*/ 528 h 3616"/>
              <a:gd name="T92" fmla="*/ 1928 w 3616"/>
              <a:gd name="T93" fmla="*/ 560 h 3616"/>
              <a:gd name="T94" fmla="*/ 572 w 3616"/>
              <a:gd name="T95" fmla="*/ 1928 h 3616"/>
              <a:gd name="T96" fmla="*/ 572 w 3616"/>
              <a:gd name="T97" fmla="*/ 1688 h 3616"/>
              <a:gd name="T98" fmla="*/ 1688 w 3616"/>
              <a:gd name="T99" fmla="*/ 3374 h 3616"/>
              <a:gd name="T100" fmla="*/ 1928 w 3616"/>
              <a:gd name="T101" fmla="*/ 3374 h 3616"/>
              <a:gd name="T102" fmla="*/ 1652 w 3616"/>
              <a:gd name="T103" fmla="*/ 778 h 3616"/>
              <a:gd name="T104" fmla="*/ 2824 w 3616"/>
              <a:gd name="T105" fmla="*/ 2704 h 3616"/>
              <a:gd name="T106" fmla="*/ 3052 w 3616"/>
              <a:gd name="T107" fmla="*/ 1688 h 3616"/>
              <a:gd name="T108" fmla="*/ 3052 w 3616"/>
              <a:gd name="T109" fmla="*/ 1928 h 3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616" h="3616">
                <a:moveTo>
                  <a:pt x="3086" y="528"/>
                </a:moveTo>
                <a:lnTo>
                  <a:pt x="3086" y="528"/>
                </a:lnTo>
                <a:lnTo>
                  <a:pt x="3020" y="466"/>
                </a:lnTo>
                <a:lnTo>
                  <a:pt x="2952" y="408"/>
                </a:lnTo>
                <a:lnTo>
                  <a:pt x="2882" y="352"/>
                </a:lnTo>
                <a:lnTo>
                  <a:pt x="2810" y="302"/>
                </a:lnTo>
                <a:lnTo>
                  <a:pt x="2736" y="254"/>
                </a:lnTo>
                <a:lnTo>
                  <a:pt x="2658" y="210"/>
                </a:lnTo>
                <a:lnTo>
                  <a:pt x="2580" y="172"/>
                </a:lnTo>
                <a:lnTo>
                  <a:pt x="2500" y="136"/>
                </a:lnTo>
                <a:lnTo>
                  <a:pt x="2418" y="104"/>
                </a:lnTo>
                <a:lnTo>
                  <a:pt x="2334" y="76"/>
                </a:lnTo>
                <a:lnTo>
                  <a:pt x="2250" y="54"/>
                </a:lnTo>
                <a:lnTo>
                  <a:pt x="2162" y="34"/>
                </a:lnTo>
                <a:lnTo>
                  <a:pt x="2076" y="18"/>
                </a:lnTo>
                <a:lnTo>
                  <a:pt x="1986" y="8"/>
                </a:lnTo>
                <a:lnTo>
                  <a:pt x="1898" y="2"/>
                </a:lnTo>
                <a:lnTo>
                  <a:pt x="1808" y="0"/>
                </a:lnTo>
                <a:lnTo>
                  <a:pt x="1808" y="0"/>
                </a:lnTo>
                <a:lnTo>
                  <a:pt x="1718" y="2"/>
                </a:lnTo>
                <a:lnTo>
                  <a:pt x="1628" y="8"/>
                </a:lnTo>
                <a:lnTo>
                  <a:pt x="1540" y="18"/>
                </a:lnTo>
                <a:lnTo>
                  <a:pt x="1452" y="34"/>
                </a:lnTo>
                <a:lnTo>
                  <a:pt x="1366" y="54"/>
                </a:lnTo>
                <a:lnTo>
                  <a:pt x="1280" y="76"/>
                </a:lnTo>
                <a:lnTo>
                  <a:pt x="1198" y="104"/>
                </a:lnTo>
                <a:lnTo>
                  <a:pt x="1116" y="136"/>
                </a:lnTo>
                <a:lnTo>
                  <a:pt x="1034" y="172"/>
                </a:lnTo>
                <a:lnTo>
                  <a:pt x="956" y="210"/>
                </a:lnTo>
                <a:lnTo>
                  <a:pt x="880" y="254"/>
                </a:lnTo>
                <a:lnTo>
                  <a:pt x="804" y="302"/>
                </a:lnTo>
                <a:lnTo>
                  <a:pt x="732" y="352"/>
                </a:lnTo>
                <a:lnTo>
                  <a:pt x="662" y="408"/>
                </a:lnTo>
                <a:lnTo>
                  <a:pt x="594" y="466"/>
                </a:lnTo>
                <a:lnTo>
                  <a:pt x="528" y="528"/>
                </a:lnTo>
                <a:lnTo>
                  <a:pt x="528" y="528"/>
                </a:lnTo>
                <a:lnTo>
                  <a:pt x="466" y="594"/>
                </a:lnTo>
                <a:lnTo>
                  <a:pt x="408" y="662"/>
                </a:lnTo>
                <a:lnTo>
                  <a:pt x="354" y="732"/>
                </a:lnTo>
                <a:lnTo>
                  <a:pt x="302" y="804"/>
                </a:lnTo>
                <a:lnTo>
                  <a:pt x="254" y="880"/>
                </a:lnTo>
                <a:lnTo>
                  <a:pt x="212" y="956"/>
                </a:lnTo>
                <a:lnTo>
                  <a:pt x="172" y="1034"/>
                </a:lnTo>
                <a:lnTo>
                  <a:pt x="136" y="1114"/>
                </a:lnTo>
                <a:lnTo>
                  <a:pt x="104" y="1196"/>
                </a:lnTo>
                <a:lnTo>
                  <a:pt x="76" y="1280"/>
                </a:lnTo>
                <a:lnTo>
                  <a:pt x="54" y="1366"/>
                </a:lnTo>
                <a:lnTo>
                  <a:pt x="34" y="1452"/>
                </a:lnTo>
                <a:lnTo>
                  <a:pt x="18" y="1538"/>
                </a:lnTo>
                <a:lnTo>
                  <a:pt x="8" y="1628"/>
                </a:lnTo>
                <a:lnTo>
                  <a:pt x="2" y="1716"/>
                </a:lnTo>
                <a:lnTo>
                  <a:pt x="0" y="1808"/>
                </a:lnTo>
                <a:lnTo>
                  <a:pt x="0" y="1808"/>
                </a:lnTo>
                <a:lnTo>
                  <a:pt x="2" y="1898"/>
                </a:lnTo>
                <a:lnTo>
                  <a:pt x="8" y="1986"/>
                </a:lnTo>
                <a:lnTo>
                  <a:pt x="18" y="2076"/>
                </a:lnTo>
                <a:lnTo>
                  <a:pt x="34" y="2162"/>
                </a:lnTo>
                <a:lnTo>
                  <a:pt x="54" y="2248"/>
                </a:lnTo>
                <a:lnTo>
                  <a:pt x="76" y="2334"/>
                </a:lnTo>
                <a:lnTo>
                  <a:pt x="104" y="2418"/>
                </a:lnTo>
                <a:lnTo>
                  <a:pt x="136" y="2500"/>
                </a:lnTo>
                <a:lnTo>
                  <a:pt x="172" y="2580"/>
                </a:lnTo>
                <a:lnTo>
                  <a:pt x="212" y="2658"/>
                </a:lnTo>
                <a:lnTo>
                  <a:pt x="254" y="2734"/>
                </a:lnTo>
                <a:lnTo>
                  <a:pt x="302" y="2810"/>
                </a:lnTo>
                <a:lnTo>
                  <a:pt x="354" y="2882"/>
                </a:lnTo>
                <a:lnTo>
                  <a:pt x="408" y="2952"/>
                </a:lnTo>
                <a:lnTo>
                  <a:pt x="466" y="3020"/>
                </a:lnTo>
                <a:lnTo>
                  <a:pt x="528" y="3086"/>
                </a:lnTo>
                <a:lnTo>
                  <a:pt x="528" y="3086"/>
                </a:lnTo>
                <a:lnTo>
                  <a:pt x="594" y="3148"/>
                </a:lnTo>
                <a:lnTo>
                  <a:pt x="662" y="3206"/>
                </a:lnTo>
                <a:lnTo>
                  <a:pt x="732" y="3262"/>
                </a:lnTo>
                <a:lnTo>
                  <a:pt x="804" y="3312"/>
                </a:lnTo>
                <a:lnTo>
                  <a:pt x="880" y="3360"/>
                </a:lnTo>
                <a:lnTo>
                  <a:pt x="956" y="3404"/>
                </a:lnTo>
                <a:lnTo>
                  <a:pt x="1034" y="3442"/>
                </a:lnTo>
                <a:lnTo>
                  <a:pt x="1116" y="3478"/>
                </a:lnTo>
                <a:lnTo>
                  <a:pt x="1198" y="3510"/>
                </a:lnTo>
                <a:lnTo>
                  <a:pt x="1280" y="3538"/>
                </a:lnTo>
                <a:lnTo>
                  <a:pt x="1366" y="3560"/>
                </a:lnTo>
                <a:lnTo>
                  <a:pt x="1452" y="3580"/>
                </a:lnTo>
                <a:lnTo>
                  <a:pt x="1540" y="3596"/>
                </a:lnTo>
                <a:lnTo>
                  <a:pt x="1628" y="3606"/>
                </a:lnTo>
                <a:lnTo>
                  <a:pt x="1718" y="3612"/>
                </a:lnTo>
                <a:lnTo>
                  <a:pt x="1808" y="3616"/>
                </a:lnTo>
                <a:lnTo>
                  <a:pt x="1808" y="3616"/>
                </a:lnTo>
                <a:lnTo>
                  <a:pt x="1898" y="3612"/>
                </a:lnTo>
                <a:lnTo>
                  <a:pt x="1986" y="3606"/>
                </a:lnTo>
                <a:lnTo>
                  <a:pt x="2076" y="3596"/>
                </a:lnTo>
                <a:lnTo>
                  <a:pt x="2162" y="3580"/>
                </a:lnTo>
                <a:lnTo>
                  <a:pt x="2250" y="3560"/>
                </a:lnTo>
                <a:lnTo>
                  <a:pt x="2334" y="3538"/>
                </a:lnTo>
                <a:lnTo>
                  <a:pt x="2418" y="3510"/>
                </a:lnTo>
                <a:lnTo>
                  <a:pt x="2500" y="3478"/>
                </a:lnTo>
                <a:lnTo>
                  <a:pt x="2580" y="3442"/>
                </a:lnTo>
                <a:lnTo>
                  <a:pt x="2658" y="3404"/>
                </a:lnTo>
                <a:lnTo>
                  <a:pt x="2736" y="3360"/>
                </a:lnTo>
                <a:lnTo>
                  <a:pt x="2810" y="3312"/>
                </a:lnTo>
                <a:lnTo>
                  <a:pt x="2882" y="3262"/>
                </a:lnTo>
                <a:lnTo>
                  <a:pt x="2952" y="3206"/>
                </a:lnTo>
                <a:lnTo>
                  <a:pt x="3020" y="3148"/>
                </a:lnTo>
                <a:lnTo>
                  <a:pt x="3086" y="3086"/>
                </a:lnTo>
                <a:lnTo>
                  <a:pt x="3086" y="3086"/>
                </a:lnTo>
                <a:lnTo>
                  <a:pt x="3148" y="3020"/>
                </a:lnTo>
                <a:lnTo>
                  <a:pt x="3206" y="2952"/>
                </a:lnTo>
                <a:lnTo>
                  <a:pt x="3262" y="2882"/>
                </a:lnTo>
                <a:lnTo>
                  <a:pt x="3312" y="2810"/>
                </a:lnTo>
                <a:lnTo>
                  <a:pt x="3360" y="2734"/>
                </a:lnTo>
                <a:lnTo>
                  <a:pt x="3404" y="2658"/>
                </a:lnTo>
                <a:lnTo>
                  <a:pt x="3442" y="2580"/>
                </a:lnTo>
                <a:lnTo>
                  <a:pt x="3478" y="2500"/>
                </a:lnTo>
                <a:lnTo>
                  <a:pt x="3510" y="2418"/>
                </a:lnTo>
                <a:lnTo>
                  <a:pt x="3538" y="2334"/>
                </a:lnTo>
                <a:lnTo>
                  <a:pt x="3562" y="2248"/>
                </a:lnTo>
                <a:lnTo>
                  <a:pt x="3580" y="2162"/>
                </a:lnTo>
                <a:lnTo>
                  <a:pt x="3596" y="2076"/>
                </a:lnTo>
                <a:lnTo>
                  <a:pt x="3606" y="1986"/>
                </a:lnTo>
                <a:lnTo>
                  <a:pt x="3614" y="1898"/>
                </a:lnTo>
                <a:lnTo>
                  <a:pt x="3616" y="1808"/>
                </a:lnTo>
                <a:lnTo>
                  <a:pt x="3616" y="1808"/>
                </a:lnTo>
                <a:lnTo>
                  <a:pt x="3614" y="1716"/>
                </a:lnTo>
                <a:lnTo>
                  <a:pt x="3606" y="1628"/>
                </a:lnTo>
                <a:lnTo>
                  <a:pt x="3596" y="1538"/>
                </a:lnTo>
                <a:lnTo>
                  <a:pt x="3580" y="1452"/>
                </a:lnTo>
                <a:lnTo>
                  <a:pt x="3562" y="1366"/>
                </a:lnTo>
                <a:lnTo>
                  <a:pt x="3538" y="1280"/>
                </a:lnTo>
                <a:lnTo>
                  <a:pt x="3510" y="1196"/>
                </a:lnTo>
                <a:lnTo>
                  <a:pt x="3478" y="1114"/>
                </a:lnTo>
                <a:lnTo>
                  <a:pt x="3442" y="1034"/>
                </a:lnTo>
                <a:lnTo>
                  <a:pt x="3404" y="956"/>
                </a:lnTo>
                <a:lnTo>
                  <a:pt x="3360" y="880"/>
                </a:lnTo>
                <a:lnTo>
                  <a:pt x="3312" y="804"/>
                </a:lnTo>
                <a:lnTo>
                  <a:pt x="3262" y="732"/>
                </a:lnTo>
                <a:lnTo>
                  <a:pt x="3206" y="662"/>
                </a:lnTo>
                <a:lnTo>
                  <a:pt x="3148" y="594"/>
                </a:lnTo>
                <a:lnTo>
                  <a:pt x="3086" y="528"/>
                </a:lnTo>
                <a:lnTo>
                  <a:pt x="3086" y="528"/>
                </a:lnTo>
                <a:close/>
                <a:moveTo>
                  <a:pt x="1688" y="240"/>
                </a:moveTo>
                <a:lnTo>
                  <a:pt x="1928" y="240"/>
                </a:lnTo>
                <a:lnTo>
                  <a:pt x="1928" y="560"/>
                </a:lnTo>
                <a:lnTo>
                  <a:pt x="1688" y="560"/>
                </a:lnTo>
                <a:lnTo>
                  <a:pt x="1688" y="240"/>
                </a:lnTo>
                <a:close/>
                <a:moveTo>
                  <a:pt x="572" y="1928"/>
                </a:moveTo>
                <a:lnTo>
                  <a:pt x="236" y="1928"/>
                </a:lnTo>
                <a:lnTo>
                  <a:pt x="236" y="1688"/>
                </a:lnTo>
                <a:lnTo>
                  <a:pt x="572" y="1688"/>
                </a:lnTo>
                <a:lnTo>
                  <a:pt x="572" y="1928"/>
                </a:lnTo>
                <a:close/>
                <a:moveTo>
                  <a:pt x="1928" y="3374"/>
                </a:moveTo>
                <a:lnTo>
                  <a:pt x="1688" y="3374"/>
                </a:lnTo>
                <a:lnTo>
                  <a:pt x="1688" y="3054"/>
                </a:lnTo>
                <a:lnTo>
                  <a:pt x="1928" y="3054"/>
                </a:lnTo>
                <a:lnTo>
                  <a:pt x="1928" y="3374"/>
                </a:lnTo>
                <a:close/>
                <a:moveTo>
                  <a:pt x="2582" y="2924"/>
                </a:moveTo>
                <a:lnTo>
                  <a:pt x="1652" y="1922"/>
                </a:lnTo>
                <a:lnTo>
                  <a:pt x="1652" y="778"/>
                </a:lnTo>
                <a:lnTo>
                  <a:pt x="1964" y="778"/>
                </a:lnTo>
                <a:lnTo>
                  <a:pt x="1964" y="1772"/>
                </a:lnTo>
                <a:lnTo>
                  <a:pt x="2824" y="2704"/>
                </a:lnTo>
                <a:lnTo>
                  <a:pt x="2582" y="2924"/>
                </a:lnTo>
                <a:close/>
                <a:moveTo>
                  <a:pt x="3052" y="1928"/>
                </a:moveTo>
                <a:lnTo>
                  <a:pt x="3052" y="1688"/>
                </a:lnTo>
                <a:lnTo>
                  <a:pt x="3372" y="1688"/>
                </a:lnTo>
                <a:lnTo>
                  <a:pt x="3372" y="1928"/>
                </a:lnTo>
                <a:lnTo>
                  <a:pt x="3052" y="1928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6" name="Freeform 5">
            <a:extLst>
              <a:ext uri="{FF2B5EF4-FFF2-40B4-BE49-F238E27FC236}">
                <a16:creationId xmlns:a16="http://schemas.microsoft.com/office/drawing/2014/main" xmlns="" id="{62078000-3576-4A4F-93C9-F3AEF7212F67}"/>
              </a:ext>
            </a:extLst>
          </p:cNvPr>
          <p:cNvSpPr>
            <a:spLocks noEditPoints="1"/>
          </p:cNvSpPr>
          <p:nvPr/>
        </p:nvSpPr>
        <p:spPr bwMode="auto">
          <a:xfrm>
            <a:off x="1139749" y="3367667"/>
            <a:ext cx="413646" cy="276999"/>
          </a:xfrm>
          <a:custGeom>
            <a:avLst/>
            <a:gdLst>
              <a:gd name="T0" fmla="*/ 6698 w 6978"/>
              <a:gd name="T1" fmla="*/ 3619 h 4320"/>
              <a:gd name="T2" fmla="*/ 6606 w 6978"/>
              <a:gd name="T3" fmla="*/ 3541 h 4320"/>
              <a:gd name="T4" fmla="*/ 6554 w 6978"/>
              <a:gd name="T5" fmla="*/ 3432 h 4320"/>
              <a:gd name="T6" fmla="*/ 6544 w 6978"/>
              <a:gd name="T7" fmla="*/ 3287 h 4320"/>
              <a:gd name="T8" fmla="*/ 6505 w 6978"/>
              <a:gd name="T9" fmla="*/ 2795 h 4320"/>
              <a:gd name="T10" fmla="*/ 6390 w 6978"/>
              <a:gd name="T11" fmla="*/ 2330 h 4320"/>
              <a:gd name="T12" fmla="*/ 6206 w 6978"/>
              <a:gd name="T13" fmla="*/ 1895 h 4320"/>
              <a:gd name="T14" fmla="*/ 5960 w 6978"/>
              <a:gd name="T15" fmla="*/ 1497 h 4320"/>
              <a:gd name="T16" fmla="*/ 5658 w 6978"/>
              <a:gd name="T17" fmla="*/ 1142 h 4320"/>
              <a:gd name="T18" fmla="*/ 5305 w 6978"/>
              <a:gd name="T19" fmla="*/ 837 h 4320"/>
              <a:gd name="T20" fmla="*/ 4892 w 6978"/>
              <a:gd name="T21" fmla="*/ 2166 h 4320"/>
              <a:gd name="T22" fmla="*/ 4839 w 6978"/>
              <a:gd name="T23" fmla="*/ 2259 h 4320"/>
              <a:gd name="T24" fmla="*/ 4749 w 6978"/>
              <a:gd name="T25" fmla="*/ 2315 h 4320"/>
              <a:gd name="T26" fmla="*/ 4640 w 6978"/>
              <a:gd name="T27" fmla="*/ 2323 h 4320"/>
              <a:gd name="T28" fmla="*/ 4557 w 6978"/>
              <a:gd name="T29" fmla="*/ 2291 h 4320"/>
              <a:gd name="T30" fmla="*/ 4484 w 6978"/>
              <a:gd name="T31" fmla="*/ 2214 h 4320"/>
              <a:gd name="T32" fmla="*/ 4456 w 6978"/>
              <a:gd name="T33" fmla="*/ 2111 h 4320"/>
              <a:gd name="T34" fmla="*/ 4738 w 6978"/>
              <a:gd name="T35" fmla="*/ 301 h 4320"/>
              <a:gd name="T36" fmla="*/ 4713 w 6978"/>
              <a:gd name="T37" fmla="*/ 187 h 4320"/>
              <a:gd name="T38" fmla="*/ 4629 w 6978"/>
              <a:gd name="T39" fmla="*/ 71 h 4320"/>
              <a:gd name="T40" fmla="*/ 4497 w 6978"/>
              <a:gd name="T41" fmla="*/ 7 h 4320"/>
              <a:gd name="T42" fmla="*/ 3140 w 6978"/>
              <a:gd name="T43" fmla="*/ 0 h 4320"/>
              <a:gd name="T44" fmla="*/ 2447 w 6978"/>
              <a:gd name="T45" fmla="*/ 13 h 4320"/>
              <a:gd name="T46" fmla="*/ 2323 w 6978"/>
              <a:gd name="T47" fmla="*/ 88 h 4320"/>
              <a:gd name="T48" fmla="*/ 2246 w 6978"/>
              <a:gd name="T49" fmla="*/ 211 h 4320"/>
              <a:gd name="T50" fmla="*/ 2518 w 6978"/>
              <a:gd name="T51" fmla="*/ 2067 h 4320"/>
              <a:gd name="T52" fmla="*/ 2516 w 6978"/>
              <a:gd name="T53" fmla="*/ 2154 h 4320"/>
              <a:gd name="T54" fmla="*/ 2469 w 6978"/>
              <a:gd name="T55" fmla="*/ 2248 h 4320"/>
              <a:gd name="T56" fmla="*/ 2381 w 6978"/>
              <a:gd name="T57" fmla="*/ 2311 h 4320"/>
              <a:gd name="T58" fmla="*/ 2293 w 6978"/>
              <a:gd name="T59" fmla="*/ 2326 h 4320"/>
              <a:gd name="T60" fmla="*/ 2190 w 6978"/>
              <a:gd name="T61" fmla="*/ 2298 h 4320"/>
              <a:gd name="T62" fmla="*/ 2113 w 6978"/>
              <a:gd name="T63" fmla="*/ 2225 h 4320"/>
              <a:gd name="T64" fmla="*/ 1827 w 6978"/>
              <a:gd name="T65" fmla="*/ 731 h 4320"/>
              <a:gd name="T66" fmla="*/ 1525 w 6978"/>
              <a:gd name="T67" fmla="*/ 953 h 4320"/>
              <a:gd name="T68" fmla="*/ 1191 w 6978"/>
              <a:gd name="T69" fmla="*/ 1278 h 4320"/>
              <a:gd name="T70" fmla="*/ 907 w 6978"/>
              <a:gd name="T71" fmla="*/ 1650 h 4320"/>
              <a:gd name="T72" fmla="*/ 685 w 6978"/>
              <a:gd name="T73" fmla="*/ 2065 h 4320"/>
              <a:gd name="T74" fmla="*/ 526 w 6978"/>
              <a:gd name="T75" fmla="*/ 2513 h 4320"/>
              <a:gd name="T76" fmla="*/ 441 w 6978"/>
              <a:gd name="T77" fmla="*/ 2990 h 4320"/>
              <a:gd name="T78" fmla="*/ 426 w 6978"/>
              <a:gd name="T79" fmla="*/ 3356 h 4320"/>
              <a:gd name="T80" fmla="*/ 400 w 6978"/>
              <a:gd name="T81" fmla="*/ 3477 h 4320"/>
              <a:gd name="T82" fmla="*/ 330 w 6978"/>
              <a:gd name="T83" fmla="*/ 3576 h 4320"/>
              <a:gd name="T84" fmla="*/ 225 w 6978"/>
              <a:gd name="T85" fmla="*/ 3642 h 4320"/>
              <a:gd name="T86" fmla="*/ 6978 w 6978"/>
              <a:gd name="T87" fmla="*/ 3711 h 4320"/>
              <a:gd name="T88" fmla="*/ 1414 w 6978"/>
              <a:gd name="T89" fmla="*/ 3421 h 4320"/>
              <a:gd name="T90" fmla="*/ 1313 w 6978"/>
              <a:gd name="T91" fmla="*/ 3386 h 4320"/>
              <a:gd name="T92" fmla="*/ 1241 w 6978"/>
              <a:gd name="T93" fmla="*/ 3307 h 4320"/>
              <a:gd name="T94" fmla="*/ 1215 w 6978"/>
              <a:gd name="T95" fmla="*/ 3201 h 4320"/>
              <a:gd name="T96" fmla="*/ 1232 w 6978"/>
              <a:gd name="T97" fmla="*/ 3115 h 4320"/>
              <a:gd name="T98" fmla="*/ 1296 w 6978"/>
              <a:gd name="T99" fmla="*/ 3031 h 4320"/>
              <a:gd name="T100" fmla="*/ 1393 w 6978"/>
              <a:gd name="T101" fmla="*/ 2984 h 4320"/>
              <a:gd name="T102" fmla="*/ 5562 w 6978"/>
              <a:gd name="T103" fmla="*/ 2980 h 4320"/>
              <a:gd name="T104" fmla="*/ 5664 w 6978"/>
              <a:gd name="T105" fmla="*/ 3018 h 4320"/>
              <a:gd name="T106" fmla="*/ 5735 w 6978"/>
              <a:gd name="T107" fmla="*/ 3096 h 4320"/>
              <a:gd name="T108" fmla="*/ 5763 w 6978"/>
              <a:gd name="T109" fmla="*/ 3201 h 4320"/>
              <a:gd name="T110" fmla="*/ 5744 w 6978"/>
              <a:gd name="T111" fmla="*/ 3287 h 4320"/>
              <a:gd name="T112" fmla="*/ 5682 w 6978"/>
              <a:gd name="T113" fmla="*/ 3373 h 4320"/>
              <a:gd name="T114" fmla="*/ 5585 w 6978"/>
              <a:gd name="T115" fmla="*/ 3419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978" h="4320">
                <a:moveTo>
                  <a:pt x="6768" y="3649"/>
                </a:moveTo>
                <a:lnTo>
                  <a:pt x="6768" y="3649"/>
                </a:lnTo>
                <a:lnTo>
                  <a:pt x="6743" y="3642"/>
                </a:lnTo>
                <a:lnTo>
                  <a:pt x="6721" y="3632"/>
                </a:lnTo>
                <a:lnTo>
                  <a:pt x="6698" y="3619"/>
                </a:lnTo>
                <a:lnTo>
                  <a:pt x="6678" y="3606"/>
                </a:lnTo>
                <a:lnTo>
                  <a:pt x="6657" y="3593"/>
                </a:lnTo>
                <a:lnTo>
                  <a:pt x="6640" y="3576"/>
                </a:lnTo>
                <a:lnTo>
                  <a:pt x="6621" y="3560"/>
                </a:lnTo>
                <a:lnTo>
                  <a:pt x="6606" y="3541"/>
                </a:lnTo>
                <a:lnTo>
                  <a:pt x="6593" y="3520"/>
                </a:lnTo>
                <a:lnTo>
                  <a:pt x="6580" y="3500"/>
                </a:lnTo>
                <a:lnTo>
                  <a:pt x="6569" y="3477"/>
                </a:lnTo>
                <a:lnTo>
                  <a:pt x="6559" y="3455"/>
                </a:lnTo>
                <a:lnTo>
                  <a:pt x="6554" y="3432"/>
                </a:lnTo>
                <a:lnTo>
                  <a:pt x="6548" y="3406"/>
                </a:lnTo>
                <a:lnTo>
                  <a:pt x="6544" y="3382"/>
                </a:lnTo>
                <a:lnTo>
                  <a:pt x="6544" y="3356"/>
                </a:lnTo>
                <a:lnTo>
                  <a:pt x="6544" y="3287"/>
                </a:lnTo>
                <a:lnTo>
                  <a:pt x="6544" y="3287"/>
                </a:lnTo>
                <a:lnTo>
                  <a:pt x="6542" y="3188"/>
                </a:lnTo>
                <a:lnTo>
                  <a:pt x="6537" y="3089"/>
                </a:lnTo>
                <a:lnTo>
                  <a:pt x="6529" y="2990"/>
                </a:lnTo>
                <a:lnTo>
                  <a:pt x="6518" y="2892"/>
                </a:lnTo>
                <a:lnTo>
                  <a:pt x="6505" y="2795"/>
                </a:lnTo>
                <a:lnTo>
                  <a:pt x="6486" y="2700"/>
                </a:lnTo>
                <a:lnTo>
                  <a:pt x="6467" y="2607"/>
                </a:lnTo>
                <a:lnTo>
                  <a:pt x="6445" y="2513"/>
                </a:lnTo>
                <a:lnTo>
                  <a:pt x="6418" y="2420"/>
                </a:lnTo>
                <a:lnTo>
                  <a:pt x="6390" y="2330"/>
                </a:lnTo>
                <a:lnTo>
                  <a:pt x="6358" y="2240"/>
                </a:lnTo>
                <a:lnTo>
                  <a:pt x="6325" y="2151"/>
                </a:lnTo>
                <a:lnTo>
                  <a:pt x="6287" y="2065"/>
                </a:lnTo>
                <a:lnTo>
                  <a:pt x="6248" y="1979"/>
                </a:lnTo>
                <a:lnTo>
                  <a:pt x="6206" y="1895"/>
                </a:lnTo>
                <a:lnTo>
                  <a:pt x="6161" y="1812"/>
                </a:lnTo>
                <a:lnTo>
                  <a:pt x="6114" y="1730"/>
                </a:lnTo>
                <a:lnTo>
                  <a:pt x="6065" y="1652"/>
                </a:lnTo>
                <a:lnTo>
                  <a:pt x="6015" y="1573"/>
                </a:lnTo>
                <a:lnTo>
                  <a:pt x="5960" y="1497"/>
                </a:lnTo>
                <a:lnTo>
                  <a:pt x="5904" y="1422"/>
                </a:lnTo>
                <a:lnTo>
                  <a:pt x="5846" y="1349"/>
                </a:lnTo>
                <a:lnTo>
                  <a:pt x="5786" y="1278"/>
                </a:lnTo>
                <a:lnTo>
                  <a:pt x="5722" y="1209"/>
                </a:lnTo>
                <a:lnTo>
                  <a:pt x="5658" y="1142"/>
                </a:lnTo>
                <a:lnTo>
                  <a:pt x="5590" y="1078"/>
                </a:lnTo>
                <a:lnTo>
                  <a:pt x="5523" y="1015"/>
                </a:lnTo>
                <a:lnTo>
                  <a:pt x="5451" y="953"/>
                </a:lnTo>
                <a:lnTo>
                  <a:pt x="5378" y="895"/>
                </a:lnTo>
                <a:lnTo>
                  <a:pt x="5305" y="837"/>
                </a:lnTo>
                <a:lnTo>
                  <a:pt x="5228" y="783"/>
                </a:lnTo>
                <a:lnTo>
                  <a:pt x="5151" y="731"/>
                </a:lnTo>
                <a:lnTo>
                  <a:pt x="4897" y="2143"/>
                </a:lnTo>
                <a:lnTo>
                  <a:pt x="4897" y="2143"/>
                </a:lnTo>
                <a:lnTo>
                  <a:pt x="4892" y="2166"/>
                </a:lnTo>
                <a:lnTo>
                  <a:pt x="4886" y="2186"/>
                </a:lnTo>
                <a:lnTo>
                  <a:pt x="4877" y="2207"/>
                </a:lnTo>
                <a:lnTo>
                  <a:pt x="4865" y="2225"/>
                </a:lnTo>
                <a:lnTo>
                  <a:pt x="4852" y="2242"/>
                </a:lnTo>
                <a:lnTo>
                  <a:pt x="4839" y="2259"/>
                </a:lnTo>
                <a:lnTo>
                  <a:pt x="4822" y="2274"/>
                </a:lnTo>
                <a:lnTo>
                  <a:pt x="4805" y="2287"/>
                </a:lnTo>
                <a:lnTo>
                  <a:pt x="4788" y="2298"/>
                </a:lnTo>
                <a:lnTo>
                  <a:pt x="4768" y="2308"/>
                </a:lnTo>
                <a:lnTo>
                  <a:pt x="4749" y="2315"/>
                </a:lnTo>
                <a:lnTo>
                  <a:pt x="4728" y="2321"/>
                </a:lnTo>
                <a:lnTo>
                  <a:pt x="4706" y="2324"/>
                </a:lnTo>
                <a:lnTo>
                  <a:pt x="4683" y="2326"/>
                </a:lnTo>
                <a:lnTo>
                  <a:pt x="4663" y="2326"/>
                </a:lnTo>
                <a:lnTo>
                  <a:pt x="4640" y="2323"/>
                </a:lnTo>
                <a:lnTo>
                  <a:pt x="4640" y="2323"/>
                </a:lnTo>
                <a:lnTo>
                  <a:pt x="4618" y="2319"/>
                </a:lnTo>
                <a:lnTo>
                  <a:pt x="4595" y="2311"/>
                </a:lnTo>
                <a:lnTo>
                  <a:pt x="4576" y="2302"/>
                </a:lnTo>
                <a:lnTo>
                  <a:pt x="4557" y="2291"/>
                </a:lnTo>
                <a:lnTo>
                  <a:pt x="4539" y="2278"/>
                </a:lnTo>
                <a:lnTo>
                  <a:pt x="4524" y="2265"/>
                </a:lnTo>
                <a:lnTo>
                  <a:pt x="4509" y="2248"/>
                </a:lnTo>
                <a:lnTo>
                  <a:pt x="4496" y="2231"/>
                </a:lnTo>
                <a:lnTo>
                  <a:pt x="4484" y="2214"/>
                </a:lnTo>
                <a:lnTo>
                  <a:pt x="4475" y="2196"/>
                </a:lnTo>
                <a:lnTo>
                  <a:pt x="4467" y="2175"/>
                </a:lnTo>
                <a:lnTo>
                  <a:pt x="4462" y="2154"/>
                </a:lnTo>
                <a:lnTo>
                  <a:pt x="4458" y="2132"/>
                </a:lnTo>
                <a:lnTo>
                  <a:pt x="4456" y="2111"/>
                </a:lnTo>
                <a:lnTo>
                  <a:pt x="4456" y="2089"/>
                </a:lnTo>
                <a:lnTo>
                  <a:pt x="4458" y="2067"/>
                </a:lnTo>
                <a:lnTo>
                  <a:pt x="4738" y="510"/>
                </a:lnTo>
                <a:lnTo>
                  <a:pt x="4738" y="510"/>
                </a:lnTo>
                <a:lnTo>
                  <a:pt x="4738" y="301"/>
                </a:lnTo>
                <a:lnTo>
                  <a:pt x="4738" y="301"/>
                </a:lnTo>
                <a:lnTo>
                  <a:pt x="4736" y="271"/>
                </a:lnTo>
                <a:lnTo>
                  <a:pt x="4730" y="241"/>
                </a:lnTo>
                <a:lnTo>
                  <a:pt x="4723" y="213"/>
                </a:lnTo>
                <a:lnTo>
                  <a:pt x="4713" y="187"/>
                </a:lnTo>
                <a:lnTo>
                  <a:pt x="4700" y="159"/>
                </a:lnTo>
                <a:lnTo>
                  <a:pt x="4687" y="135"/>
                </a:lnTo>
                <a:lnTo>
                  <a:pt x="4668" y="112"/>
                </a:lnTo>
                <a:lnTo>
                  <a:pt x="4649" y="90"/>
                </a:lnTo>
                <a:lnTo>
                  <a:pt x="4629" y="71"/>
                </a:lnTo>
                <a:lnTo>
                  <a:pt x="4604" y="52"/>
                </a:lnTo>
                <a:lnTo>
                  <a:pt x="4580" y="37"/>
                </a:lnTo>
                <a:lnTo>
                  <a:pt x="4554" y="24"/>
                </a:lnTo>
                <a:lnTo>
                  <a:pt x="4526" y="15"/>
                </a:lnTo>
                <a:lnTo>
                  <a:pt x="4497" y="7"/>
                </a:lnTo>
                <a:lnTo>
                  <a:pt x="4465" y="2"/>
                </a:lnTo>
                <a:lnTo>
                  <a:pt x="4435" y="0"/>
                </a:lnTo>
                <a:lnTo>
                  <a:pt x="3821" y="0"/>
                </a:lnTo>
                <a:lnTo>
                  <a:pt x="3474" y="0"/>
                </a:lnTo>
                <a:lnTo>
                  <a:pt x="3140" y="0"/>
                </a:lnTo>
                <a:lnTo>
                  <a:pt x="2535" y="0"/>
                </a:lnTo>
                <a:lnTo>
                  <a:pt x="2535" y="0"/>
                </a:lnTo>
                <a:lnTo>
                  <a:pt x="2505" y="2"/>
                </a:lnTo>
                <a:lnTo>
                  <a:pt x="2475" y="6"/>
                </a:lnTo>
                <a:lnTo>
                  <a:pt x="2447" y="13"/>
                </a:lnTo>
                <a:lnTo>
                  <a:pt x="2419" y="24"/>
                </a:lnTo>
                <a:lnTo>
                  <a:pt x="2392" y="36"/>
                </a:lnTo>
                <a:lnTo>
                  <a:pt x="2368" y="50"/>
                </a:lnTo>
                <a:lnTo>
                  <a:pt x="2344" y="67"/>
                </a:lnTo>
                <a:lnTo>
                  <a:pt x="2323" y="88"/>
                </a:lnTo>
                <a:lnTo>
                  <a:pt x="2302" y="108"/>
                </a:lnTo>
                <a:lnTo>
                  <a:pt x="2285" y="131"/>
                </a:lnTo>
                <a:lnTo>
                  <a:pt x="2270" y="157"/>
                </a:lnTo>
                <a:lnTo>
                  <a:pt x="2257" y="183"/>
                </a:lnTo>
                <a:lnTo>
                  <a:pt x="2246" y="211"/>
                </a:lnTo>
                <a:lnTo>
                  <a:pt x="2238" y="239"/>
                </a:lnTo>
                <a:lnTo>
                  <a:pt x="2235" y="269"/>
                </a:lnTo>
                <a:lnTo>
                  <a:pt x="2233" y="301"/>
                </a:lnTo>
                <a:lnTo>
                  <a:pt x="2233" y="469"/>
                </a:lnTo>
                <a:lnTo>
                  <a:pt x="2518" y="2067"/>
                </a:lnTo>
                <a:lnTo>
                  <a:pt x="2518" y="2067"/>
                </a:lnTo>
                <a:lnTo>
                  <a:pt x="2522" y="2089"/>
                </a:lnTo>
                <a:lnTo>
                  <a:pt x="2522" y="2111"/>
                </a:lnTo>
                <a:lnTo>
                  <a:pt x="2520" y="2132"/>
                </a:lnTo>
                <a:lnTo>
                  <a:pt x="2516" y="2154"/>
                </a:lnTo>
                <a:lnTo>
                  <a:pt x="2511" y="2175"/>
                </a:lnTo>
                <a:lnTo>
                  <a:pt x="2503" y="2196"/>
                </a:lnTo>
                <a:lnTo>
                  <a:pt x="2494" y="2214"/>
                </a:lnTo>
                <a:lnTo>
                  <a:pt x="2482" y="2231"/>
                </a:lnTo>
                <a:lnTo>
                  <a:pt x="2469" y="2248"/>
                </a:lnTo>
                <a:lnTo>
                  <a:pt x="2454" y="2265"/>
                </a:lnTo>
                <a:lnTo>
                  <a:pt x="2437" y="2278"/>
                </a:lnTo>
                <a:lnTo>
                  <a:pt x="2421" y="2291"/>
                </a:lnTo>
                <a:lnTo>
                  <a:pt x="2402" y="2302"/>
                </a:lnTo>
                <a:lnTo>
                  <a:pt x="2381" y="2311"/>
                </a:lnTo>
                <a:lnTo>
                  <a:pt x="2360" y="2319"/>
                </a:lnTo>
                <a:lnTo>
                  <a:pt x="2338" y="2323"/>
                </a:lnTo>
                <a:lnTo>
                  <a:pt x="2338" y="2323"/>
                </a:lnTo>
                <a:lnTo>
                  <a:pt x="2315" y="2326"/>
                </a:lnTo>
                <a:lnTo>
                  <a:pt x="2293" y="2326"/>
                </a:lnTo>
                <a:lnTo>
                  <a:pt x="2270" y="2324"/>
                </a:lnTo>
                <a:lnTo>
                  <a:pt x="2250" y="2321"/>
                </a:lnTo>
                <a:lnTo>
                  <a:pt x="2229" y="2315"/>
                </a:lnTo>
                <a:lnTo>
                  <a:pt x="2208" y="2308"/>
                </a:lnTo>
                <a:lnTo>
                  <a:pt x="2190" y="2298"/>
                </a:lnTo>
                <a:lnTo>
                  <a:pt x="2171" y="2287"/>
                </a:lnTo>
                <a:lnTo>
                  <a:pt x="2154" y="2274"/>
                </a:lnTo>
                <a:lnTo>
                  <a:pt x="2139" y="2259"/>
                </a:lnTo>
                <a:lnTo>
                  <a:pt x="2124" y="2242"/>
                </a:lnTo>
                <a:lnTo>
                  <a:pt x="2113" y="2225"/>
                </a:lnTo>
                <a:lnTo>
                  <a:pt x="2101" y="2207"/>
                </a:lnTo>
                <a:lnTo>
                  <a:pt x="2092" y="2186"/>
                </a:lnTo>
                <a:lnTo>
                  <a:pt x="2084" y="2166"/>
                </a:lnTo>
                <a:lnTo>
                  <a:pt x="2079" y="2143"/>
                </a:lnTo>
                <a:lnTo>
                  <a:pt x="1827" y="731"/>
                </a:lnTo>
                <a:lnTo>
                  <a:pt x="1827" y="731"/>
                </a:lnTo>
                <a:lnTo>
                  <a:pt x="1748" y="783"/>
                </a:lnTo>
                <a:lnTo>
                  <a:pt x="1673" y="837"/>
                </a:lnTo>
                <a:lnTo>
                  <a:pt x="1598" y="895"/>
                </a:lnTo>
                <a:lnTo>
                  <a:pt x="1525" y="953"/>
                </a:lnTo>
                <a:lnTo>
                  <a:pt x="1453" y="1015"/>
                </a:lnTo>
                <a:lnTo>
                  <a:pt x="1386" y="1076"/>
                </a:lnTo>
                <a:lnTo>
                  <a:pt x="1318" y="1142"/>
                </a:lnTo>
                <a:lnTo>
                  <a:pt x="1253" y="1209"/>
                </a:lnTo>
                <a:lnTo>
                  <a:pt x="1191" y="1278"/>
                </a:lnTo>
                <a:lnTo>
                  <a:pt x="1129" y="1349"/>
                </a:lnTo>
                <a:lnTo>
                  <a:pt x="1070" y="1422"/>
                </a:lnTo>
                <a:lnTo>
                  <a:pt x="1014" y="1497"/>
                </a:lnTo>
                <a:lnTo>
                  <a:pt x="960" y="1573"/>
                </a:lnTo>
                <a:lnTo>
                  <a:pt x="907" y="1650"/>
                </a:lnTo>
                <a:lnTo>
                  <a:pt x="858" y="1730"/>
                </a:lnTo>
                <a:lnTo>
                  <a:pt x="811" y="1812"/>
                </a:lnTo>
                <a:lnTo>
                  <a:pt x="766" y="1895"/>
                </a:lnTo>
                <a:lnTo>
                  <a:pt x="725" y="1979"/>
                </a:lnTo>
                <a:lnTo>
                  <a:pt x="685" y="2065"/>
                </a:lnTo>
                <a:lnTo>
                  <a:pt x="648" y="2151"/>
                </a:lnTo>
                <a:lnTo>
                  <a:pt x="614" y="2240"/>
                </a:lnTo>
                <a:lnTo>
                  <a:pt x="582" y="2330"/>
                </a:lnTo>
                <a:lnTo>
                  <a:pt x="552" y="2420"/>
                </a:lnTo>
                <a:lnTo>
                  <a:pt x="526" y="2513"/>
                </a:lnTo>
                <a:lnTo>
                  <a:pt x="503" y="2607"/>
                </a:lnTo>
                <a:lnTo>
                  <a:pt x="483" y="2700"/>
                </a:lnTo>
                <a:lnTo>
                  <a:pt x="466" y="2795"/>
                </a:lnTo>
                <a:lnTo>
                  <a:pt x="453" y="2892"/>
                </a:lnTo>
                <a:lnTo>
                  <a:pt x="441" y="2990"/>
                </a:lnTo>
                <a:lnTo>
                  <a:pt x="432" y="3089"/>
                </a:lnTo>
                <a:lnTo>
                  <a:pt x="428" y="3188"/>
                </a:lnTo>
                <a:lnTo>
                  <a:pt x="426" y="3287"/>
                </a:lnTo>
                <a:lnTo>
                  <a:pt x="426" y="3356"/>
                </a:lnTo>
                <a:lnTo>
                  <a:pt x="426" y="3356"/>
                </a:lnTo>
                <a:lnTo>
                  <a:pt x="424" y="3382"/>
                </a:lnTo>
                <a:lnTo>
                  <a:pt x="423" y="3406"/>
                </a:lnTo>
                <a:lnTo>
                  <a:pt x="417" y="3432"/>
                </a:lnTo>
                <a:lnTo>
                  <a:pt x="409" y="3455"/>
                </a:lnTo>
                <a:lnTo>
                  <a:pt x="400" y="3477"/>
                </a:lnTo>
                <a:lnTo>
                  <a:pt x="391" y="3500"/>
                </a:lnTo>
                <a:lnTo>
                  <a:pt x="377" y="3520"/>
                </a:lnTo>
                <a:lnTo>
                  <a:pt x="362" y="3541"/>
                </a:lnTo>
                <a:lnTo>
                  <a:pt x="347" y="3560"/>
                </a:lnTo>
                <a:lnTo>
                  <a:pt x="330" y="3576"/>
                </a:lnTo>
                <a:lnTo>
                  <a:pt x="312" y="3593"/>
                </a:lnTo>
                <a:lnTo>
                  <a:pt x="293" y="3606"/>
                </a:lnTo>
                <a:lnTo>
                  <a:pt x="270" y="3619"/>
                </a:lnTo>
                <a:lnTo>
                  <a:pt x="248" y="3632"/>
                </a:lnTo>
                <a:lnTo>
                  <a:pt x="225" y="3642"/>
                </a:lnTo>
                <a:lnTo>
                  <a:pt x="201" y="3649"/>
                </a:lnTo>
                <a:lnTo>
                  <a:pt x="0" y="3711"/>
                </a:lnTo>
                <a:lnTo>
                  <a:pt x="0" y="4320"/>
                </a:lnTo>
                <a:lnTo>
                  <a:pt x="6978" y="4320"/>
                </a:lnTo>
                <a:lnTo>
                  <a:pt x="6978" y="3711"/>
                </a:lnTo>
                <a:lnTo>
                  <a:pt x="6768" y="3649"/>
                </a:lnTo>
                <a:close/>
                <a:moveTo>
                  <a:pt x="5540" y="3423"/>
                </a:moveTo>
                <a:lnTo>
                  <a:pt x="1438" y="3423"/>
                </a:lnTo>
                <a:lnTo>
                  <a:pt x="1438" y="3423"/>
                </a:lnTo>
                <a:lnTo>
                  <a:pt x="1414" y="3421"/>
                </a:lnTo>
                <a:lnTo>
                  <a:pt x="1393" y="3419"/>
                </a:lnTo>
                <a:lnTo>
                  <a:pt x="1371" y="3414"/>
                </a:lnTo>
                <a:lnTo>
                  <a:pt x="1350" y="3406"/>
                </a:lnTo>
                <a:lnTo>
                  <a:pt x="1331" y="3397"/>
                </a:lnTo>
                <a:lnTo>
                  <a:pt x="1313" y="3386"/>
                </a:lnTo>
                <a:lnTo>
                  <a:pt x="1296" y="3373"/>
                </a:lnTo>
                <a:lnTo>
                  <a:pt x="1281" y="3358"/>
                </a:lnTo>
                <a:lnTo>
                  <a:pt x="1266" y="3343"/>
                </a:lnTo>
                <a:lnTo>
                  <a:pt x="1253" y="3326"/>
                </a:lnTo>
                <a:lnTo>
                  <a:pt x="1241" y="3307"/>
                </a:lnTo>
                <a:lnTo>
                  <a:pt x="1232" y="3287"/>
                </a:lnTo>
                <a:lnTo>
                  <a:pt x="1224" y="3268"/>
                </a:lnTo>
                <a:lnTo>
                  <a:pt x="1219" y="3246"/>
                </a:lnTo>
                <a:lnTo>
                  <a:pt x="1215" y="3223"/>
                </a:lnTo>
                <a:lnTo>
                  <a:pt x="1215" y="3201"/>
                </a:lnTo>
                <a:lnTo>
                  <a:pt x="1215" y="3201"/>
                </a:lnTo>
                <a:lnTo>
                  <a:pt x="1215" y="3178"/>
                </a:lnTo>
                <a:lnTo>
                  <a:pt x="1219" y="3156"/>
                </a:lnTo>
                <a:lnTo>
                  <a:pt x="1224" y="3135"/>
                </a:lnTo>
                <a:lnTo>
                  <a:pt x="1232" y="3115"/>
                </a:lnTo>
                <a:lnTo>
                  <a:pt x="1241" y="3096"/>
                </a:lnTo>
                <a:lnTo>
                  <a:pt x="1253" y="3077"/>
                </a:lnTo>
                <a:lnTo>
                  <a:pt x="1266" y="3061"/>
                </a:lnTo>
                <a:lnTo>
                  <a:pt x="1281" y="3044"/>
                </a:lnTo>
                <a:lnTo>
                  <a:pt x="1296" y="3031"/>
                </a:lnTo>
                <a:lnTo>
                  <a:pt x="1313" y="3018"/>
                </a:lnTo>
                <a:lnTo>
                  <a:pt x="1331" y="3006"/>
                </a:lnTo>
                <a:lnTo>
                  <a:pt x="1350" y="2997"/>
                </a:lnTo>
                <a:lnTo>
                  <a:pt x="1371" y="2990"/>
                </a:lnTo>
                <a:lnTo>
                  <a:pt x="1393" y="2984"/>
                </a:lnTo>
                <a:lnTo>
                  <a:pt x="1414" y="2980"/>
                </a:lnTo>
                <a:lnTo>
                  <a:pt x="1438" y="2980"/>
                </a:lnTo>
                <a:lnTo>
                  <a:pt x="5540" y="2980"/>
                </a:lnTo>
                <a:lnTo>
                  <a:pt x="5540" y="2980"/>
                </a:lnTo>
                <a:lnTo>
                  <a:pt x="5562" y="2980"/>
                </a:lnTo>
                <a:lnTo>
                  <a:pt x="5585" y="2984"/>
                </a:lnTo>
                <a:lnTo>
                  <a:pt x="5605" y="2990"/>
                </a:lnTo>
                <a:lnTo>
                  <a:pt x="5626" y="2997"/>
                </a:lnTo>
                <a:lnTo>
                  <a:pt x="5647" y="3006"/>
                </a:lnTo>
                <a:lnTo>
                  <a:pt x="5664" y="3018"/>
                </a:lnTo>
                <a:lnTo>
                  <a:pt x="5682" y="3031"/>
                </a:lnTo>
                <a:lnTo>
                  <a:pt x="5697" y="3044"/>
                </a:lnTo>
                <a:lnTo>
                  <a:pt x="5712" y="3061"/>
                </a:lnTo>
                <a:lnTo>
                  <a:pt x="5724" y="3077"/>
                </a:lnTo>
                <a:lnTo>
                  <a:pt x="5735" y="3096"/>
                </a:lnTo>
                <a:lnTo>
                  <a:pt x="5744" y="3115"/>
                </a:lnTo>
                <a:lnTo>
                  <a:pt x="5752" y="3135"/>
                </a:lnTo>
                <a:lnTo>
                  <a:pt x="5757" y="3156"/>
                </a:lnTo>
                <a:lnTo>
                  <a:pt x="5761" y="3178"/>
                </a:lnTo>
                <a:lnTo>
                  <a:pt x="5763" y="3201"/>
                </a:lnTo>
                <a:lnTo>
                  <a:pt x="5763" y="3201"/>
                </a:lnTo>
                <a:lnTo>
                  <a:pt x="5761" y="3223"/>
                </a:lnTo>
                <a:lnTo>
                  <a:pt x="5757" y="3246"/>
                </a:lnTo>
                <a:lnTo>
                  <a:pt x="5752" y="3268"/>
                </a:lnTo>
                <a:lnTo>
                  <a:pt x="5744" y="3287"/>
                </a:lnTo>
                <a:lnTo>
                  <a:pt x="5735" y="3307"/>
                </a:lnTo>
                <a:lnTo>
                  <a:pt x="5724" y="3326"/>
                </a:lnTo>
                <a:lnTo>
                  <a:pt x="5712" y="3343"/>
                </a:lnTo>
                <a:lnTo>
                  <a:pt x="5697" y="3358"/>
                </a:lnTo>
                <a:lnTo>
                  <a:pt x="5682" y="3373"/>
                </a:lnTo>
                <a:lnTo>
                  <a:pt x="5664" y="3386"/>
                </a:lnTo>
                <a:lnTo>
                  <a:pt x="5647" y="3397"/>
                </a:lnTo>
                <a:lnTo>
                  <a:pt x="5626" y="3406"/>
                </a:lnTo>
                <a:lnTo>
                  <a:pt x="5605" y="3414"/>
                </a:lnTo>
                <a:lnTo>
                  <a:pt x="5585" y="3419"/>
                </a:lnTo>
                <a:lnTo>
                  <a:pt x="5562" y="3421"/>
                </a:lnTo>
                <a:lnTo>
                  <a:pt x="5540" y="3423"/>
                </a:lnTo>
                <a:lnTo>
                  <a:pt x="5540" y="3423"/>
                </a:lnTo>
                <a:close/>
              </a:path>
            </a:pathLst>
          </a:custGeom>
          <a:solidFill>
            <a:srgbClr val="053E9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8" name="Прямоугольник 1">
            <a:extLst>
              <a:ext uri="{FF2B5EF4-FFF2-40B4-BE49-F238E27FC236}">
                <a16:creationId xmlns:a16="http://schemas.microsoft.com/office/drawing/2014/main" xmlns="" id="{5BF82B98-A892-4C3D-970C-0CD284264A19}"/>
              </a:ext>
            </a:extLst>
          </p:cNvPr>
          <p:cNvSpPr/>
          <p:nvPr/>
        </p:nvSpPr>
        <p:spPr>
          <a:xfrm flipV="1">
            <a:off x="992549" y="4059956"/>
            <a:ext cx="10809142" cy="1733561"/>
          </a:xfrm>
          <a:custGeom>
            <a:avLst/>
            <a:gdLst>
              <a:gd name="connsiteX0" fmla="*/ 0 w 11645274"/>
              <a:gd name="connsiteY0" fmla="*/ 0 h 1019331"/>
              <a:gd name="connsiteX1" fmla="*/ 11645274 w 11645274"/>
              <a:gd name="connsiteY1" fmla="*/ 0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259725 w 11645274"/>
              <a:gd name="connsiteY1" fmla="*/ 3412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  <a:gd name="connsiteX0" fmla="*/ 0 w 11645274"/>
              <a:gd name="connsiteY0" fmla="*/ 0 h 1019331"/>
              <a:gd name="connsiteX1" fmla="*/ 11362756 w 11645274"/>
              <a:gd name="connsiteY1" fmla="*/ 7355 h 1019331"/>
              <a:gd name="connsiteX2" fmla="*/ 11645274 w 11645274"/>
              <a:gd name="connsiteY2" fmla="*/ 1019331 h 1019331"/>
              <a:gd name="connsiteX3" fmla="*/ 0 w 11645274"/>
              <a:gd name="connsiteY3" fmla="*/ 1019331 h 1019331"/>
              <a:gd name="connsiteX4" fmla="*/ 0 w 11645274"/>
              <a:gd name="connsiteY4" fmla="*/ 0 h 1019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45274" h="1019331">
                <a:moveTo>
                  <a:pt x="0" y="0"/>
                </a:moveTo>
                <a:lnTo>
                  <a:pt x="11362756" y="7355"/>
                </a:lnTo>
                <a:lnTo>
                  <a:pt x="11645274" y="1019331"/>
                </a:lnTo>
                <a:lnTo>
                  <a:pt x="0" y="1019331"/>
                </a:lnTo>
                <a:lnTo>
                  <a:pt x="0" y="0"/>
                </a:lnTo>
                <a:close/>
              </a:path>
            </a:pathLst>
          </a:custGeom>
          <a:solidFill>
            <a:srgbClr val="E8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BBD70847-55AC-4093-9B3F-016B9C02E08E}"/>
              </a:ext>
            </a:extLst>
          </p:cNvPr>
          <p:cNvSpPr/>
          <p:nvPr/>
        </p:nvSpPr>
        <p:spPr>
          <a:xfrm>
            <a:off x="1042748" y="4470218"/>
            <a:ext cx="37398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Госдумой принят </a:t>
            </a:r>
          </a:p>
          <a:p>
            <a:r>
              <a:rPr lang="ru-RU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во 2-м чтении проект ФЗ</a:t>
            </a:r>
            <a:r>
              <a:rPr lang="en-US" b="1" dirty="0">
                <a:solidFill>
                  <a:srgbClr val="051A3D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rgbClr val="051A3D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4766379" y="4123091"/>
            <a:ext cx="49950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Институт типовых проектных решений</a:t>
            </a:r>
            <a:endParaRPr lang="en-US" sz="16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B66B9A1C-2FBE-4E75-8B05-986B0624C533}"/>
              </a:ext>
            </a:extLst>
          </p:cNvPr>
          <p:cNvSpPr txBox="1"/>
          <p:nvPr/>
        </p:nvSpPr>
        <p:spPr>
          <a:xfrm>
            <a:off x="4210092" y="3964499"/>
            <a:ext cx="497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4236034" y="4576140"/>
            <a:ext cx="497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0F068C4A-EDAC-40DF-B421-4162FB3B5DF1}"/>
              </a:ext>
            </a:extLst>
          </p:cNvPr>
          <p:cNvSpPr txBox="1"/>
          <p:nvPr/>
        </p:nvSpPr>
        <p:spPr>
          <a:xfrm>
            <a:off x="4236034" y="5167343"/>
            <a:ext cx="497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4766379" y="4628974"/>
            <a:ext cx="49950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Институт экспертного сопровождения</a:t>
            </a:r>
          </a:p>
          <a:p>
            <a:r>
              <a:rPr lang="ru-RU" sz="16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на стадии проектирования</a:t>
            </a:r>
            <a:endParaRPr lang="en-US" sz="16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xmlns="" id="{1E3CD79B-0ADB-4F44-9B50-60D4FF94C6B7}"/>
              </a:ext>
            </a:extLst>
          </p:cNvPr>
          <p:cNvSpPr/>
          <p:nvPr/>
        </p:nvSpPr>
        <p:spPr>
          <a:xfrm>
            <a:off x="4766379" y="5216637"/>
            <a:ext cx="67644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92A2B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Полномочия по установлению критериев отнесения сооружений к объектам вспомогательного использования</a:t>
            </a:r>
            <a:endParaRPr lang="en-US" sz="1600" b="1" dirty="0">
              <a:solidFill>
                <a:srgbClr val="292A2B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747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999DB7-B7B5-4A3D-8774-A0F575FB7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34" y="3122401"/>
            <a:ext cx="7505700" cy="511597"/>
          </a:xfrm>
        </p:spPr>
        <p:txBody>
          <a:bodyPr>
            <a:noAutofit/>
          </a:bodyPr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229349859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Цвет">
      <a:dk1>
        <a:sysClr val="windowText" lastClr="000000"/>
      </a:dk1>
      <a:lt1>
        <a:sysClr val="window" lastClr="FFFFFF"/>
      </a:lt1>
      <a:dk2>
        <a:srgbClr val="053E95"/>
      </a:dk2>
      <a:lt2>
        <a:srgbClr val="051A3D"/>
      </a:lt2>
      <a:accent1>
        <a:srgbClr val="03B0FF"/>
      </a:accent1>
      <a:accent2>
        <a:srgbClr val="7F7F7F"/>
      </a:accent2>
      <a:accent3>
        <a:srgbClr val="292A2B"/>
      </a:accent3>
      <a:accent4>
        <a:srgbClr val="E8E9E9"/>
      </a:accent4>
      <a:accent5>
        <a:srgbClr val="E5EBF7"/>
      </a:accent5>
      <a:accent6>
        <a:srgbClr val="CFCED8"/>
      </a:accent6>
      <a:hlink>
        <a:srgbClr val="0563C1"/>
      </a:hlink>
      <a:folHlink>
        <a:srgbClr val="032961"/>
      </a:folHlink>
    </a:clrScheme>
    <a:fontScheme name="Текст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3585</TotalTime>
  <Words>747</Words>
  <Application>Microsoft Office PowerPoint</Application>
  <PresentationFormat>Произвольный</PresentationFormat>
  <Paragraphs>139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2_Тема Office</vt:lpstr>
      <vt:lpstr>О работе Минстроя России в сфере технического регулирования и совершенствования нормативной базы в строительстве</vt:lpstr>
      <vt:lpstr>РЕФОРМИРОВАНИЕ ТЕХНИЧЕСКОГО РЕГУЛИРОВАНИЯ</vt:lpstr>
      <vt:lpstr>СОВЕРШЕНСТВОВАНИЕ ПРАВОВОЙ БАЗЫ ТЕХНИЧЕСКОГО РЕГУЛИРОВАНИЯ</vt:lpstr>
      <vt:lpstr>СОВЕРШЕНСТВОВАНИЕ ПРАВОВОЙ БАЗЫ ТЕХНИЧЕСКОГО РЕГУЛИРОВАНИЯ</vt:lpstr>
      <vt:lpstr>Слайд 5</vt:lpstr>
      <vt:lpstr>ОЦЕНКА СООТВЕТСТВИЯ - СТРОИТЕЛЬНЫЙ КОНТРОЛЬ И НАДЗОР</vt:lpstr>
      <vt:lpstr>ОЦЕНКА СООТВЕТСТВИЯ (ЭКСПЕРТИЗА ИНЖЕНЕРНЫХ ИЗЫСКАНИЙ И ПРОЕКТНОЙ ДОКУМЕНТАЦИИ)</vt:lpstr>
      <vt:lpstr>Государственная экспертиза по принципу «одного окна»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</dc:creator>
  <cp:lastModifiedBy>Андрей С.</cp:lastModifiedBy>
  <cp:revision>151</cp:revision>
  <dcterms:created xsi:type="dcterms:W3CDTF">2021-04-05T07:17:49Z</dcterms:created>
  <dcterms:modified xsi:type="dcterms:W3CDTF">2022-07-04T19:31:55Z</dcterms:modified>
</cp:coreProperties>
</file>