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2" r:id="rId2"/>
    <p:sldId id="290" r:id="rId3"/>
    <p:sldId id="289" r:id="rId4"/>
    <p:sldId id="291" r:id="rId5"/>
    <p:sldId id="292" r:id="rId6"/>
    <p:sldId id="284" r:id="rId7"/>
    <p:sldId id="278" r:id="rId8"/>
    <p:sldId id="280" r:id="rId9"/>
    <p:sldId id="285" r:id="rId10"/>
    <p:sldId id="286" r:id="rId11"/>
    <p:sldId id="293" r:id="rId12"/>
    <p:sldId id="283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4434" autoAdjust="0"/>
  </p:normalViewPr>
  <p:slideViewPr>
    <p:cSldViewPr snapToGrid="0">
      <p:cViewPr varScale="1">
        <p:scale>
          <a:sx n="110" d="100"/>
          <a:sy n="110" d="100"/>
        </p:scale>
        <p:origin x="9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E7546-153A-4303-98B6-46A2280B7456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2EA3E-0CE5-47BC-9EB5-6F39203B8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796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C30B6-BEA7-4FE9-9C37-91CE28308FFC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FAF95-B6BC-4AAA-9CD4-7A7D0B6ED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3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FF341C7-D983-4E25-8E1D-825B5D37C1DD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470748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11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1927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68156D0-308B-4BB3-908E-B68BD3845EF2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64089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4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6444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5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5409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6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4370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7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2095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8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9971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9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9433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685327-CC45-49AD-9C39-8EE62A419099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CEEF262-553A-4B9D-AB5A-346AD10EB551}" type="slidenum">
              <a:rPr lang="ru-RU" altLang="ru-RU" sz="1200">
                <a:solidFill>
                  <a:srgbClr val="000000"/>
                </a:solidFill>
              </a:rPr>
              <a:pPr algn="r"/>
              <a:t>10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solidFill>
            <a:srgbClr val="FFFFFF"/>
          </a:solidFill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1865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85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36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6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06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28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6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07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97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65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11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37240-328A-43BA-8EC7-006BA4345C9D}" type="datetimeFigureOut">
              <a:rPr lang="ru-RU" smtClean="0"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E74E2-8703-4A1B-BB09-AAF4BF2456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2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878435" y="2256685"/>
            <a:ext cx="10444656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 smtClean="0">
                <a:solidFill>
                  <a:srgbClr val="A50021"/>
                </a:solidFill>
              </a:rPr>
              <a:t>О проекте технического </a:t>
            </a:r>
            <a:r>
              <a:rPr lang="ru-RU" altLang="ru-RU" sz="3200" b="1" dirty="0">
                <a:solidFill>
                  <a:srgbClr val="A50021"/>
                </a:solidFill>
              </a:rPr>
              <a:t>регламента ЕАЭС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A50021"/>
                </a:solidFill>
              </a:rPr>
              <a:t>«О безопасности строительных материалов и изделий» (ТР </a:t>
            </a:r>
            <a:r>
              <a:rPr lang="ru-RU" altLang="ru-RU" sz="3200" b="1" dirty="0" err="1">
                <a:solidFill>
                  <a:srgbClr val="A50021"/>
                </a:solidFill>
              </a:rPr>
              <a:t>СМиИ</a:t>
            </a:r>
            <a:r>
              <a:rPr lang="ru-RU" altLang="ru-RU" sz="3200" b="1" dirty="0">
                <a:solidFill>
                  <a:srgbClr val="A50021"/>
                </a:solidFill>
              </a:rPr>
              <a:t>)</a:t>
            </a:r>
            <a:endParaRPr lang="ru-RU" altLang="ru-RU" sz="3200" b="1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642938" y="3870434"/>
            <a:ext cx="11101387" cy="2900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</a:rPr>
              <a:t>Председатель </a:t>
            </a:r>
            <a:r>
              <a:rPr lang="ru-RU" altLang="ru-RU" sz="2000" b="1" dirty="0">
                <a:solidFill>
                  <a:srgbClr val="002060"/>
                </a:solidFill>
              </a:rPr>
              <a:t>Комитета ТПП РФ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 по техническому регулированию,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стандартизации и качеству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продукции,</a:t>
            </a:r>
          </a:p>
          <a:p>
            <a:pPr algn="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Председатель Межотраслевого совета Комитета РСПП</a:t>
            </a:r>
          </a:p>
          <a:p>
            <a:pPr algn="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по техническому регулированию</a:t>
            </a:r>
          </a:p>
          <a:p>
            <a:pPr algn="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и стандартизации в строительном комплексе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sz="2000" b="1" dirty="0">
              <a:solidFill>
                <a:srgbClr val="002060"/>
              </a:solidFill>
            </a:endParaRP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err="1">
                <a:solidFill>
                  <a:srgbClr val="002060"/>
                </a:solidFill>
              </a:rPr>
              <a:t>С.В.Пугачев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  <p:pic>
        <p:nvPicPr>
          <p:cNvPr id="5124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881688" cy="21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Шапка МСТРС - с краном на дом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16"/>
          <a:stretch>
            <a:fillRect/>
          </a:stretch>
        </p:blipFill>
        <p:spPr bwMode="auto">
          <a:xfrm>
            <a:off x="6100763" y="1"/>
            <a:ext cx="6091237" cy="21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7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36028" y="55179"/>
            <a:ext cx="10886089" cy="11727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РГ по техническому нормированию в строительной отрасли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Правительственной комиссии по региональному развитию в РФ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 28.06.2022 по увязке ТР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ТР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1227909"/>
            <a:ext cx="12005441" cy="555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сооружения в качестве объектов недвижимости подпадают под действие земельного, градостроительного, жилищного и других национальных законодательств государств-участников ЕАЭС, при этом вопрос о гармонизации данных законодательных актов в ЕАЭС в настоящее время не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стоит.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и европейской практике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примеры установления требований к объектам недвижимости на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наднациональном (региональном)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Требования безопасности к зданиям и сооружения устанавливаются исключительно на национальном уровне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РСПП по строительному комплексу (председатель –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В.А.Яковлев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рекомендовала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(протокол от 26.04.2022) подготовить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российской стороны по исключению из Плана разработки ТР ЕАЭС (утвержден решением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ЕЭК от 23.04.2021 №57) разработку ТР о безопасности зданий и сооружений, оставив требования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национальном уровне (в РФ – в федеральном законе от 30.12.2009 № 384-ФЗ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совещания в Департаменте строительства Правительства РФ от 24.05.2022 № П49-41757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ТНС приняла решения:</a:t>
            </a:r>
            <a:endParaRPr lang="ru-RU" sz="20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над ТР ЕАЭС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утвержденным Минстроем России Планом-графиком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по подготовке проекта ТР </a:t>
            </a:r>
            <a:r>
              <a:rPr lang="ru-RU" alt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alt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предложения российской стороны по исключению из Плана разработки ТР ЕАЭС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ТР ЕАЭС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оставив требования к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национальном уровне</a:t>
            </a:r>
            <a:endParaRPr lang="ru-RU" altLang="ru-RU" sz="1600" b="1" dirty="0">
              <a:solidFill>
                <a:srgbClr val="C00000"/>
              </a:solidFill>
            </a:endParaRPr>
          </a:p>
          <a:p>
            <a:pPr indent="0">
              <a:spcBef>
                <a:spcPts val="800"/>
              </a:spcBef>
              <a:buSzPct val="120000"/>
              <a:buNone/>
              <a:defRPr/>
            </a:pPr>
            <a:endParaRPr lang="ru-RU" altLang="ru-RU" sz="19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7032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1992314" y="55179"/>
            <a:ext cx="8218487" cy="449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Дальнейшие этапы разработки ТР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</a:t>
            </a:r>
            <a:endParaRPr lang="ru-RU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504826"/>
            <a:ext cx="12005441" cy="627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>
              <a:spcBef>
                <a:spcPts val="800"/>
              </a:spcBef>
              <a:buClr>
                <a:srgbClr val="C00000"/>
              </a:buClr>
              <a:buSzPct val="120000"/>
              <a:buNone/>
              <a:defRPr/>
            </a:pPr>
            <a:r>
              <a:rPr lang="ru-RU" alt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Планом-графиком работы по подготовке проекта ТР </a:t>
            </a:r>
            <a:r>
              <a:rPr lang="ru-RU" altLang="ru-RU" sz="2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(утвержден Минстроем России от 25.05.2022 № 9-П/08) </a:t>
            </a:r>
            <a:r>
              <a:rPr lang="ru-RU" altLang="ru-RU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 предстоит</a:t>
            </a:r>
            <a:r>
              <a:rPr lang="ru-RU" alt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800"/>
              </a:spcBef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30.06.2022 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предстоит собрать, обобщить и обсудить на Редакционной группе предложения отраслевых организаций по существенным требованиям </a:t>
            </a:r>
            <a:r>
              <a:rPr lang="ru-RU" alt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alt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800"/>
              </a:spcBef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15.07.2022 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и обсудить на Редакционной группе доработанную первую редакцию ТР </a:t>
            </a:r>
            <a:r>
              <a:rPr lang="ru-RU" alt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учетом представленных замечаний и предложений по существенным требованиям </a:t>
            </a:r>
            <a:r>
              <a:rPr lang="ru-RU" alt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alt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800"/>
              </a:spcBef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31.08 2022 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перечни стандартов для подтверждения требований ТР </a:t>
            </a:r>
            <a:r>
              <a:rPr lang="ru-RU" alt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программы разработки необходимых стандартов</a:t>
            </a:r>
          </a:p>
          <a:p>
            <a:pPr>
              <a:spcBef>
                <a:spcPts val="800"/>
              </a:spcBef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25.09.2022 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согласование проекта ТР </a:t>
            </a:r>
            <a:r>
              <a:rPr lang="ru-RU" alt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обсуждение на Общественном совете при Минстрое России, на заседании РГ по техническому нормированию </a:t>
            </a:r>
            <a:r>
              <a:rPr lang="ru-RU" alt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стройотрасли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Правительственной комиссии по региональному развитию РФ</a:t>
            </a:r>
          </a:p>
          <a:p>
            <a:pPr>
              <a:spcBef>
                <a:spcPts val="800"/>
              </a:spcBef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07.10.2022 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первую редакцию ТР </a:t>
            </a:r>
            <a:r>
              <a:rPr lang="ru-RU" alt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ЕЭК для его обсуждения на Консультационном Комитете ЕЭК и публичного обсуждения с октября по декабрь 2022 года</a:t>
            </a:r>
          </a:p>
          <a:p>
            <a:pPr>
              <a:spcBef>
                <a:spcPts val="800"/>
              </a:spcBef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альнейшие действия  - в соответствии с утвержденным Планом-графиком и установленным в ЕЭК порядком разработки </a:t>
            </a:r>
            <a:r>
              <a:rPr lang="ru-RU" alt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endParaRPr lang="ru-RU" alt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880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878435" y="3040457"/>
            <a:ext cx="10444656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3600" b="1" dirty="0" smtClean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altLang="ru-RU" sz="3600" b="1" dirty="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881688" cy="21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Шапка МСТРС - с краном на дом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16"/>
          <a:stretch>
            <a:fillRect/>
          </a:stretch>
        </p:blipFill>
        <p:spPr bwMode="auto">
          <a:xfrm>
            <a:off x="6100763" y="1"/>
            <a:ext cx="6091237" cy="21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36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931" y="115889"/>
            <a:ext cx="11042469" cy="82463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моменту включения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Единый перечень ЕАЭС в государствах-участниках ТС были приняты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регламенты: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>
          <a:xfrm>
            <a:off x="191589" y="1196975"/>
            <a:ext cx="11791405" cy="55181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 декабря 2009 года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технический регламент Республики Беларусь «Здания и сооружения, строительные материалы и изделия. Безопасность» (ТР 2009/013/ВY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Кыргызская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Республика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январе 2010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  технический регламент «Безопасность строительных материалов, изделий и конструкций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- 17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2010 года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регламент «Требования к безопасности зданий и сооружений, строительных материалов и изделий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Армения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изначально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создавала отдельные технические регламенты на строительные материалы, применяемые в строительстве (сталь, цемент, стекло), которые были приняты еще в 2006-2009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годах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Молдова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(государство-наблюдатель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ЕАЭС) имеет национальный технический регламент на строительную продукцию, который был принят в 2008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ru-RU" altLang="ru-RU" sz="2000" dirty="0">
              <a:solidFill>
                <a:srgbClr val="C00000"/>
              </a:solidFill>
            </a:endParaRPr>
          </a:p>
          <a:p>
            <a:pPr marL="0" indent="0">
              <a:buNone/>
              <a:defRPr/>
            </a:pPr>
            <a:endParaRPr lang="ru-RU" altLang="ru-RU" sz="16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ru-RU" altLang="ru-RU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3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79" y="80148"/>
            <a:ext cx="10929257" cy="45978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редложения бизнес-объединений по </a:t>
            </a:r>
            <a: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техническому регулированию </a:t>
            </a:r>
            <a:r>
              <a:rPr lang="ru-RU" sz="27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1" name="Содержимое 2"/>
          <p:cNvSpPr>
            <a:spLocks noGrp="1"/>
          </p:cNvSpPr>
          <p:nvPr>
            <p:ph idx="1"/>
          </p:nvPr>
        </p:nvSpPr>
        <p:spPr>
          <a:xfrm>
            <a:off x="209005" y="539933"/>
            <a:ext cx="11695611" cy="6175194"/>
          </a:xfrm>
        </p:spPr>
        <p:txBody>
          <a:bodyPr>
            <a:noAutofit/>
          </a:bodyPr>
          <a:lstStyle/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6 раздела III Стратегии развития промышленности строительных материалов на период до 2020 года и дальнейшую перспективу до 2030 года предполагается, что 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благоприятных условий в среднесрочной перспективе может быть признана целесообразной разработка ТР ЕАЭС </a:t>
            </a:r>
            <a:r>
              <a:rPr lang="ru-RU" altLang="ru-RU" sz="1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решениями, принятыми на заседании двух профильных Комитетов ТПП РФ были направлены письма 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ТПП РФ </a:t>
            </a:r>
            <a:r>
              <a:rPr lang="ru-RU" alt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С.Н.Катырина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адрес Председателя Правительства РФ с инициативой разработки ТР «О безопасности строительных материалов и изделий» (письмо от 26.02.2018 № ПР/0153)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заседании 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по техническому регулированию и стандартизации при </a:t>
            </a:r>
            <a:r>
              <a:rPr lang="ru-RU" alt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Минпромторге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</a:t>
            </a: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(протокол от 30.09.2020 № 29) принято решение поддержать целесообразность разработки ТР ЕАЭС «О безопасности строительных материалов и изделий» </a:t>
            </a:r>
            <a:endParaRPr lang="ru-RU" alt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совместном заседании Общественного совета и Совета по стандартизации при </a:t>
            </a:r>
            <a:r>
              <a:rPr lang="ru-RU" alt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Росстандарте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рассмотрения вопроса о нормативном регулировании и стандартизации в строительной отрасли (протокол от 13.10.2020 № 4) единогласно поддержано предложение по разработке технического регламента ЕАЭС «О безопасности строительных материалов и изделий».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декабря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 прошло заседание 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Бюро Правления РСПП с участием министра строительства и ЖКХ РФ </a:t>
            </a:r>
            <a:r>
              <a:rPr lang="ru-RU" alt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И.Э.Файзуллина</a:t>
            </a:r>
            <a:r>
              <a:rPr lang="ru-RU" alt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котором были рассмотрены и одобрены ключевые направления взаимодействия Минстроя России и РСПП, в </a:t>
            </a:r>
            <a:r>
              <a:rPr lang="ru-RU" altLang="ru-RU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alt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разработка технического регламента ЕАЭС «О безопасности строительных материалов и изделий</a:t>
            </a:r>
            <a:r>
              <a:rPr lang="ru-RU" alt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9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 ГЕН, РСС, НОПРИЗ организовали НИР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«Анализ технического и нормативного регулирования строительных материалов и изделий в странах–членах ЕАЭС. Международный опыт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а затем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организовали инициативную разработку проекта ТР </a:t>
            </a:r>
            <a:r>
              <a:rPr lang="ru-RU" sz="19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alt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9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1992314" y="55179"/>
            <a:ext cx="8218487" cy="449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разработки ТР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504826"/>
            <a:ext cx="12005441" cy="627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ct val="0"/>
              </a:spcBef>
              <a:buClr>
                <a:srgbClr val="C00000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в Единый перечень продукции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(решение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28.01.2011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526, позиция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перечня)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ЕЭК от 23.04.2021 № 57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(п.11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I Плана разработки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ЕАЭС)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запланирована разработка ТР ЕАЭС «О безопасности строительных материалов и изделий» (ТР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разработчик – РФ, срок - </a:t>
            </a:r>
            <a:r>
              <a:rPr lang="en-US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2022г.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Минстрой России - ответственный разработчик  ТР </a:t>
            </a:r>
            <a:r>
              <a:rPr lang="ru-RU" altLang="ru-RU" sz="1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соисполнитель - </a:t>
            </a:r>
            <a:r>
              <a:rPr lang="ru-RU" altLang="ru-RU" sz="1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Минпромторг</a:t>
            </a:r>
            <a:r>
              <a:rPr lang="ru-RU" alt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ротокол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Подкомиссии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техническому регулированию Правительственной комиссии по экономическому развитию и интеграции от 13.12.2021 № 2 </a:t>
            </a:r>
            <a:endParaRPr lang="ru-RU" alt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ФАУ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ФЦС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ответственный исполнитель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alt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(протокол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№149-ПРМ-СМ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Минстроя России) 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</a:t>
            </a:r>
            <a:r>
              <a:rPr lang="ru-RU" alt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межгосударственная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 </a:t>
            </a:r>
            <a:r>
              <a:rPr lang="ru-RU" alt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разработке ТР </a:t>
            </a:r>
            <a:r>
              <a:rPr lang="ru-RU" altLang="ru-RU" sz="1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риказ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Минстроя России от 04.03.2022 №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136/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Минстрой </a:t>
            </a: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направил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марте 2022 года членам РГ и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ФОИВ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редакцию ТР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разработанную ФАУ ФЦС 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Письмом Минстроя России от 16.03.2022 № 10475СМ/08 утвержден состав Редакционной группы по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alt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ФАУ ФЦС представил в Минстрой России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доработанный проект первой редакции ТР </a:t>
            </a:r>
            <a:r>
              <a:rPr lang="ru-RU" alt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от 16.05.2022 № 2911)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установления существенных требований к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Минстрой России направил письмо от 25.05.2022 № 23414-СМ/08 в ассоциации (объединения), научные организации и компании производителей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Минстрой России 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утвердил План-график работы по подготовке проекта ТР </a:t>
            </a:r>
            <a:r>
              <a:rPr lang="ru-RU" alt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25.05.2022 № 9-П/08)</a:t>
            </a:r>
          </a:p>
          <a:p>
            <a:pPr algn="just">
              <a:spcBef>
                <a:spcPts val="8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сторона предложила ЕЭК перенести срок предоставления в ЕЭК проекта ТР </a:t>
            </a:r>
            <a:r>
              <a:rPr lang="ru-RU" alt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2023 года (письмо Минэкономразвития России от 07.04.2022 № 12540-ДВ/Д10и)</a:t>
            </a:r>
          </a:p>
          <a:p>
            <a:pPr indent="0">
              <a:spcBef>
                <a:spcPts val="800"/>
              </a:spcBef>
              <a:buSzPct val="120000"/>
              <a:buNone/>
              <a:defRPr/>
            </a:pPr>
            <a:endParaRPr lang="ru-RU" altLang="ru-RU" sz="19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093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>
            <a:extLst>
              <a:ext uri="{FF2B5EF4-FFF2-40B4-BE49-F238E27FC236}">
                <a16:creationId xmlns:a16="http://schemas.microsoft.com/office/drawing/2014/main" id="{7FD631D0-2218-DE96-7924-9C74CD64D2EE}"/>
              </a:ext>
            </a:extLst>
          </p:cNvPr>
          <p:cNvSpPr txBox="1">
            <a:spLocks/>
          </p:cNvSpPr>
          <p:nvPr/>
        </p:nvSpPr>
        <p:spPr>
          <a:xfrm>
            <a:off x="652753" y="100487"/>
            <a:ext cx="10729350" cy="4742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+mn-lt"/>
                <a:cs typeface="Arial" charset="0"/>
              </a:rPr>
              <a:t>Комплект документов для внесения ТР </a:t>
            </a:r>
            <a:r>
              <a:rPr lang="ru-RU" sz="2800" b="1" dirty="0" err="1" smtClean="0">
                <a:solidFill>
                  <a:srgbClr val="C00000"/>
                </a:solidFill>
                <a:latin typeface="+mn-lt"/>
                <a:cs typeface="Arial" charset="0"/>
              </a:rPr>
              <a:t>СМиИ</a:t>
            </a:r>
            <a:r>
              <a:rPr lang="ru-RU" sz="2800" b="1" dirty="0" smtClean="0">
                <a:solidFill>
                  <a:srgbClr val="C00000"/>
                </a:solidFill>
                <a:latin typeface="+mn-lt"/>
                <a:cs typeface="Arial" charset="0"/>
              </a:rPr>
              <a:t> в ЕЭК</a:t>
            </a:r>
            <a:endParaRPr lang="ru-RU" sz="28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A9467B-A514-76ED-D87A-590A1444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7493" y="6392388"/>
            <a:ext cx="2743200" cy="365125"/>
          </a:xfrm>
        </p:spPr>
        <p:txBody>
          <a:bodyPr/>
          <a:lstStyle/>
          <a:p>
            <a:fld id="{2B1E74E2-8703-4A1B-BB09-AAF4BF245669}" type="slidenum">
              <a:rPr lang="ru-RU" sz="1100" b="1" smtClean="0">
                <a:solidFill>
                  <a:schemeClr val="tx1"/>
                </a:solidFill>
              </a:rPr>
              <a:t>5</a:t>
            </a:fld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1BBFBF6-D532-9885-8285-6116E1E04C99}"/>
              </a:ext>
            </a:extLst>
          </p:cNvPr>
          <p:cNvSpPr/>
          <p:nvPr/>
        </p:nvSpPr>
        <p:spPr>
          <a:xfrm>
            <a:off x="313509" y="653144"/>
            <a:ext cx="11559470" cy="23156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документа (ТР </a:t>
            </a:r>
            <a:r>
              <a:rPr lang="ru-RU" sz="18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СМиИ</a:t>
            </a:r>
            <a:r>
              <a:rPr lang="ru-RU" sz="18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Область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применения, основные понятия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Существенные характеристики строительных материалов и изделий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Правила идентификации строительных материалов и изделий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Правила обращения строительных материалов и изделий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к строительным материалам и изделиям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и оценка соответствия строительных материалов и изделий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к маркировке и сопроводительной документации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к транспортировке и хранению строительных материалов и изделий</a:t>
            </a:r>
            <a:endParaRPr lang="ru-RU" sz="16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9CAA81B-3460-8642-574D-B25ED7F9A189}"/>
              </a:ext>
            </a:extLst>
          </p:cNvPr>
          <p:cNvSpPr/>
          <p:nvPr/>
        </p:nvSpPr>
        <p:spPr>
          <a:xfrm>
            <a:off x="313509" y="3007586"/>
            <a:ext cx="11559470" cy="15756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к ТР </a:t>
            </a:r>
            <a:r>
              <a:rPr lang="ru-RU" sz="1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Перечень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объектов технического регулирования ТР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СМиИ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Базовые требования безопасности к зданиям и сооружениям </a:t>
            </a: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Классификация строительных материалов и изделий в зависимости от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риска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Порядок подтверждения пригодности строительных материалов и изделий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Бланк единой формы технического свидетельства о пригодности</a:t>
            </a:r>
            <a:endParaRPr lang="ru-RU" sz="16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7858F58-1338-4F01-6B5D-AA6F5D86EDB2}"/>
              </a:ext>
            </a:extLst>
          </p:cNvPr>
          <p:cNvSpPr/>
          <p:nvPr/>
        </p:nvSpPr>
        <p:spPr>
          <a:xfrm>
            <a:off x="313509" y="4622040"/>
            <a:ext cx="11559470" cy="2135473"/>
          </a:xfrm>
          <a:prstGeom prst="rect">
            <a:avLst/>
          </a:prstGeom>
          <a:ln w="127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500" b="1" u="sng" dirty="0" smtClean="0"/>
          </a:p>
          <a:p>
            <a:r>
              <a:rPr lang="ru-RU" sz="1500" b="1" u="sng" dirty="0" smtClean="0"/>
              <a:t>Документы в составе комплекта ТР </a:t>
            </a:r>
            <a:r>
              <a:rPr lang="ru-RU" sz="1500" b="1" u="sng" dirty="0" err="1" smtClean="0"/>
              <a:t>СМиИ</a:t>
            </a:r>
            <a:r>
              <a:rPr lang="ru-RU" sz="1500" b="1" u="sng" dirty="0" smtClean="0"/>
              <a:t> для внесения в ЕЭК </a:t>
            </a:r>
            <a:r>
              <a:rPr lang="ru-RU" sz="1500" dirty="0" smtClean="0"/>
              <a:t>(в соответствии с Решением Совета </a:t>
            </a:r>
            <a:r>
              <a:rPr lang="ru-RU" sz="1500" dirty="0"/>
              <a:t>ЕЭК от 18.10.2016 № </a:t>
            </a:r>
            <a:r>
              <a:rPr lang="ru-RU" sz="1500" dirty="0" smtClean="0"/>
              <a:t>147</a:t>
            </a:r>
          </a:p>
          <a:p>
            <a:r>
              <a:rPr lang="ru-RU" sz="1500" dirty="0" smtClean="0"/>
              <a:t>- проекты </a:t>
            </a:r>
            <a:r>
              <a:rPr lang="ru-RU" sz="1500" dirty="0"/>
              <a:t>перечней межгосударственных (национальных стандартов) стандартов, обеспечивающих выполнение требований ТР </a:t>
            </a:r>
            <a:r>
              <a:rPr lang="ru-RU" sz="1500" dirty="0" err="1" smtClean="0"/>
              <a:t>СМиИ</a:t>
            </a:r>
            <a:endParaRPr lang="ru-RU" sz="1500" dirty="0"/>
          </a:p>
          <a:p>
            <a:r>
              <a:rPr lang="ru-RU" sz="1500" dirty="0"/>
              <a:t>- проект программы по разработке международных (национальных) стандартов, обеспечивающих выполнение ТР </a:t>
            </a:r>
            <a:r>
              <a:rPr lang="ru-RU" sz="1500" dirty="0" err="1" smtClean="0"/>
              <a:t>СМиИ</a:t>
            </a:r>
            <a:endParaRPr lang="ru-RU" sz="1500" dirty="0"/>
          </a:p>
          <a:p>
            <a:r>
              <a:rPr lang="ru-RU" sz="1500" dirty="0"/>
              <a:t>- перечень международных, региональных и национальных стандартов, правил и регламентов, на основе которых разработан ТР </a:t>
            </a:r>
            <a:r>
              <a:rPr lang="ru-RU" sz="1500" dirty="0" err="1" smtClean="0"/>
              <a:t>СМиИ</a:t>
            </a:r>
            <a:endParaRPr lang="ru-RU" sz="1500" dirty="0"/>
          </a:p>
          <a:p>
            <a:r>
              <a:rPr lang="ru-RU" sz="1500" dirty="0"/>
              <a:t>- проекты </a:t>
            </a:r>
            <a:r>
              <a:rPr lang="ru-RU" sz="1500" dirty="0" smtClean="0"/>
              <a:t>решений </a:t>
            </a:r>
            <a:r>
              <a:rPr lang="ru-RU" sz="1500" dirty="0"/>
              <a:t>Совета </a:t>
            </a:r>
            <a:r>
              <a:rPr lang="ru-RU" sz="1500" dirty="0" smtClean="0"/>
              <a:t>ЕЭК (о </a:t>
            </a:r>
            <a:r>
              <a:rPr lang="ru-RU" sz="1500" dirty="0"/>
              <a:t>принятии </a:t>
            </a:r>
            <a:r>
              <a:rPr lang="ru-RU" sz="1500" dirty="0" smtClean="0"/>
              <a:t>ТР), </a:t>
            </a:r>
            <a:r>
              <a:rPr lang="ru-RU" sz="1500" dirty="0"/>
              <a:t>Коллегии ЕЭК </a:t>
            </a:r>
            <a:r>
              <a:rPr lang="ru-RU" sz="1500" dirty="0" smtClean="0"/>
              <a:t>(о </a:t>
            </a:r>
            <a:r>
              <a:rPr lang="ru-RU" sz="1500" dirty="0"/>
              <a:t>введении в действие </a:t>
            </a:r>
            <a:r>
              <a:rPr lang="ru-RU" sz="1500" dirty="0" smtClean="0"/>
              <a:t>ТР </a:t>
            </a:r>
            <a:r>
              <a:rPr lang="ru-RU" sz="1500" dirty="0"/>
              <a:t>и о переходных положениях в отношении </a:t>
            </a:r>
            <a:r>
              <a:rPr lang="ru-RU" sz="1500" dirty="0" smtClean="0"/>
              <a:t>ТР)</a:t>
            </a:r>
            <a:endParaRPr lang="ru-RU" sz="1500" dirty="0"/>
          </a:p>
          <a:p>
            <a:r>
              <a:rPr lang="ru-RU" sz="1500" dirty="0"/>
              <a:t>- пояснительная записка к ТР </a:t>
            </a:r>
            <a:r>
              <a:rPr lang="ru-RU" sz="1500" dirty="0" err="1" smtClean="0"/>
              <a:t>СМиИ</a:t>
            </a:r>
            <a:endParaRPr lang="ru-RU" sz="1500" dirty="0"/>
          </a:p>
          <a:p>
            <a:r>
              <a:rPr lang="ru-RU" sz="1500" dirty="0"/>
              <a:t>- пояснительная записка к проектам перечней </a:t>
            </a:r>
            <a:r>
              <a:rPr lang="ru-RU" sz="1500" dirty="0" smtClean="0"/>
              <a:t>стандартов</a:t>
            </a:r>
            <a:endParaRPr lang="ru-RU" sz="1500" dirty="0"/>
          </a:p>
          <a:p>
            <a:r>
              <a:rPr lang="ru-RU" sz="1500" dirty="0"/>
              <a:t>- проект уведомления о разработке ТР </a:t>
            </a:r>
            <a:r>
              <a:rPr lang="ru-RU" sz="1500" dirty="0" err="1" smtClean="0"/>
              <a:t>СМиИ</a:t>
            </a:r>
            <a:endParaRPr lang="ru-RU" sz="1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6552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1992314" y="55179"/>
            <a:ext cx="8218487" cy="449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описание ТР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504826"/>
            <a:ext cx="12005441" cy="627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ТР </a:t>
            </a:r>
            <a:r>
              <a:rPr lang="ru-RU" sz="20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с учетом положений:</a:t>
            </a:r>
          </a:p>
          <a:p>
            <a:pPr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ТР и НПА государств-участников ЕАЭС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ЕАЭС «О безопасности зданий и сооружений, строительных материалов и изделий»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(версия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06.02.2019, разработчик - Минстрой России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ТР РФ «О безопасности строительной продукции», разработанного НОПСМ с участием компаний-изготовителей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(2019-2020г.г.)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Регламента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Европейского Парламента и Совета №305/2011 «Об установлении гармонизированных условий для распространения на рынке строительной продукции и отмене директивы 89/106/EEC»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Учтена </a:t>
            </a: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r>
              <a:rPr lang="ru-RU" sz="20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объекта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начинают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предназначенную функцию только с того момента, когда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становятся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исходя из своего целевого назначения, должны обеспечивать реализацию базовых требований к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их эксплуатации. Базовые требования безопасности к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в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приложении 2 ТР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опыта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 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20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ТР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включает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групп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учетом классификации ТН ВЭД ЕАЭС, классификации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регламентах государств-членов ЕАЭС и классификацию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Регламенте ЕС № 305/2011). В ТР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предусмотрены необходимые исключения в соответствии с опытом государств-членов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 (11 изъятий, в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автодорожного строительства, НВЭО, лифты и т.д.).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72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1992314" y="55179"/>
            <a:ext cx="8218487" cy="449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требования к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504826"/>
            <a:ext cx="12005441" cy="627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введения единых правил обращения продукции на территории стран Союза введено понятие «существенные характеристики». В контексте ТР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существенными характеристиками строительных материалов и изделий понимаются характеристики, обеспечивающие, при их применении по назначению, выполнение базовых требований безопасности к зданиям и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сооружениям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устанавливает существенные требования к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обеспечивающие выполнение базовых требований к зданиям и сооружениям, а также требования по декларированию и маркировке (доведению информации) существенных характеристик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требования к составу сопроводительной документации и маркировке.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формирования перечня существенных требований к конкретным видам строительных материалов и изделий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разработано Техническое задание на подготовку перечня существенных требований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опыта государств-членов ЕАЭС, а также интерпретационных документов к Регламенту ЕС 305/2011, Руководства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TF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687/2015 по имплементации требований Регламента ЕС 305/2011 в гармонизированные стандарты (шаблон для разработки приложения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ТЗ предусмотрено установление существенных требований к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229 видам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(35 групп) в привязке к базовым требованиям к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установления существенных требований к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Минстрой России направил письмо от 25.05.2022 № 23414-СМ/08 в ассоциации (объединения), научные организации и компании производителей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организации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совместно с указанным ТЗ.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устанавливает требования по размещению строительных материалов и изделий на рынке при их соответствии существенным требованиям безопасности ТР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других технических регламентов, требования которых на них распространяются.</a:t>
            </a:r>
          </a:p>
          <a:p>
            <a:pPr indent="0">
              <a:buNone/>
            </a:pP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77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731520" y="55179"/>
            <a:ext cx="10284823" cy="449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соответствия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(подтверждение соответствия)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504826"/>
            <a:ext cx="12005441" cy="627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buSzPct val="110000"/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17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устанавливает </a:t>
            </a:r>
            <a:r>
              <a:rPr lang="ru-RU" sz="1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схемы обязательного подтверждения соответствия существенных </a:t>
            </a:r>
            <a:r>
              <a:rPr lang="ru-RU" sz="1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учитывающие опыт государств-членов ЕАЭС. При их установлении использованы типовые схемы оценки соответствия, установленные в Решении Совета ЕЭК от 18.04.2020 № 44 «О типовых схемах оценки соответствия».</a:t>
            </a:r>
          </a:p>
          <a:p>
            <a:pPr algn="just">
              <a:buSzPct val="110000"/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17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применение риск-ориентированного подхода при выборе схем подтверждения соответствия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Приложением 3 ТР </a:t>
            </a:r>
            <a:r>
              <a:rPr lang="ru-RU" sz="17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</a:t>
            </a:r>
            <a:r>
              <a:rPr lang="ru-RU" sz="1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17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риска невыполнения базовых </a:t>
            </a:r>
            <a:r>
              <a:rPr lang="ru-RU" sz="1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безопасности </a:t>
            </a:r>
            <a:r>
              <a:rPr lang="ru-RU" sz="1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7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(четыре класса, предусматривающие применение различных форм декларирования и сертификации соответствия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SzPct val="110000"/>
              <a:buFont typeface="Wingdings" panose="05000000000000000000" pitchFamily="2" charset="2"/>
              <a:buChar char="§"/>
            </a:pPr>
            <a:r>
              <a:rPr lang="ru-RU" sz="17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 1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критически важные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фактических значений существенных характеристик которых требованиям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повлечь за собой значительные нарушения базовых требований по безопасности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невозможность их эксплуатации (формы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сертификации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схемы 2с, 3с,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4с) </a:t>
            </a:r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10000"/>
              <a:buFont typeface="Wingdings" panose="05000000000000000000" pitchFamily="2" charset="2"/>
              <a:buChar char="§"/>
            </a:pPr>
            <a:r>
              <a:rPr lang="ru-RU" sz="17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 2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фактических значений существенных характеристик которых требованиям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повлечь за собой отдельные нарушения базовых требований по безопасности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обеспечения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нормальных условий его эксплуатации на длительный период и потребует проведение комплексного ремонта и/или восстановительных работ (формы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сертификации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схемы 1с, 3с,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4с)</a:t>
            </a:r>
          </a:p>
          <a:p>
            <a:pPr algn="just">
              <a:buSzPct val="110000"/>
              <a:buFont typeface="Wingdings" panose="05000000000000000000" pitchFamily="2" charset="2"/>
              <a:buChar char="§"/>
            </a:pPr>
            <a:r>
              <a:rPr lang="ru-RU" sz="17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 3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фактических значений существенных характеристик которых требованиям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может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повлечь за собой частичные нарушения базовых требований по безопасности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частичную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полную потерю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свойств конструктивного элемента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небольшое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нормальных условий эксплуатации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потребует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частичного ремонта и работ по восстановлению характеристик конструкции без остановки эксплуатации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декларирования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схемы 3д, 4д,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6д) </a:t>
            </a:r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10000"/>
              <a:buFont typeface="Wingdings" panose="05000000000000000000" pitchFamily="2" charset="2"/>
              <a:buChar char="§"/>
            </a:pPr>
            <a:r>
              <a:rPr lang="ru-RU" sz="17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 4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фактических значений существенных характеристик которых требованиям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повлечь за собой незначительные нарушения базовых требований по безопасности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быть устранены путем планового ремонта без потери </a:t>
            </a:r>
            <a:r>
              <a:rPr lang="ru-RU" sz="1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технических характеристик (формы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декларирования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схемы 1д, 2д)</a:t>
            </a:r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10000"/>
              <a:buFont typeface="Wingdings" panose="05000000000000000000" pitchFamily="2" charset="2"/>
              <a:buChar char="§"/>
            </a:pPr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343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731520" y="55179"/>
            <a:ext cx="10284823" cy="449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соответствия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(оценка пригодности)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3062" y="504826"/>
            <a:ext cx="12005441" cy="627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indent="449263"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SzPct val="110000"/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отсутствия межгосударственных, национальных (государственных) стандартов, устанавливающих требования к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в случае, когда свойства и условия применения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полностью или частично не регламентированы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стандартами,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основания для подтверждения их соответствия применяется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пригодности для применения в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строительстве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SzPct val="110000"/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0" algn="just">
              <a:buSzPct val="110000"/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при которых необходимо проводить оценку пригодности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 условия)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SzPct val="110000"/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правилам и процедурам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пригодности (приложение 4 к ТР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SzPct val="110000"/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организациям, уполномоченным на право проведения оценки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пригодности (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уполномачивание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право проведения оценки пригодности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органами государственной власти государств-членов Союза, осуществляющими выработку и реализацию государственной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нормативно-правовое регулирование в сфере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строительства,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порядке, установленном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ЕЭК</a:t>
            </a:r>
          </a:p>
          <a:p>
            <a:pPr indent="0" algn="just">
              <a:buSzPct val="110000"/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критерии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уполномачивания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(аккредитация в качестве ОС,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юрлицо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требования к штатным специалистам)</a:t>
            </a:r>
          </a:p>
          <a:p>
            <a:pPr indent="0" algn="just">
              <a:buSzPct val="110000"/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функции уполномоченного органа</a:t>
            </a:r>
          </a:p>
          <a:p>
            <a:pPr indent="0" algn="just">
              <a:buSzPct val="110000"/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форму технического свидетельства (приложение 5 к ТР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>
              <a:buSzPct val="110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выдается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ограничения срока его действия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используется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основания для проведения подтверждения соответствия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Приведены случаи необходимости повторного прохождения оценки пригодности (изменение фактических значений существенных характеристик, процесса производства, целевого назначения).</a:t>
            </a:r>
          </a:p>
          <a:p>
            <a:pPr algn="just">
              <a:buSzPct val="110000"/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ТС вносятся в Единый реестр технических свидетельств ЕАЭС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SzPct val="110000"/>
              <a:buNone/>
            </a:pP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151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2295</Words>
  <Application>Microsoft Office PowerPoint</Application>
  <PresentationFormat>Широкоэкранный</PresentationFormat>
  <Paragraphs>132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Microsoft YaHei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К моменту включения СМиИ в Единый перечень ЕАЭС в государствах-участниках ТС были приняты национальные технические регламенты: </vt:lpstr>
      <vt:lpstr>Предложения бизнес-объединений по техническому регулированию СМиИ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Пугачев Сергей Васильевич</dc:creator>
  <cp:lastModifiedBy>Пугачев Сергей Васильевич</cp:lastModifiedBy>
  <cp:revision>263</cp:revision>
  <cp:lastPrinted>2021-10-19T17:10:04Z</cp:lastPrinted>
  <dcterms:created xsi:type="dcterms:W3CDTF">2021-03-18T13:32:11Z</dcterms:created>
  <dcterms:modified xsi:type="dcterms:W3CDTF">2022-06-29T13:46:07Z</dcterms:modified>
</cp:coreProperties>
</file>