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89" r:id="rId3"/>
    <p:sldId id="290" r:id="rId4"/>
    <p:sldId id="281" r:id="rId5"/>
    <p:sldId id="282" r:id="rId6"/>
    <p:sldId id="288" r:id="rId7"/>
    <p:sldId id="286" r:id="rId8"/>
    <p:sldId id="265" r:id="rId9"/>
    <p:sldId id="260" r:id="rId10"/>
    <p:sldId id="271" r:id="rId11"/>
    <p:sldId id="27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002" autoAdjust="0"/>
  </p:normalViewPr>
  <p:slideViewPr>
    <p:cSldViewPr snapToGrid="0">
      <p:cViewPr varScale="1">
        <p:scale>
          <a:sx n="82" d="100"/>
          <a:sy n="82" d="100"/>
        </p:scale>
        <p:origin x="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6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181BB-53A1-4B13-A0AB-036020330C03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A613-EF42-459D-8D76-600D14C6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613-EF42-459D-8D76-600D14C6D5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9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8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646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9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37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7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5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1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6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9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7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417922-E0A3-4471-9D7B-7D598FFCF0C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5AB551-3E87-410A-BC6E-B0452E90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32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077" y="1"/>
            <a:ext cx="8839200" cy="5157578"/>
          </a:xfrm>
        </p:spPr>
        <p:txBody>
          <a:bodyPr>
            <a:normAutofit fontScale="90000"/>
          </a:bodyPr>
          <a:lstStyle/>
          <a:p>
            <a:r>
              <a:rPr lang="ru-RU" dirty="0"/>
              <a:t>О чем говорить бизнесу с </a:t>
            </a:r>
            <a:r>
              <a:rPr lang="ru-RU" dirty="0" smtClean="0"/>
              <a:t>профессиональными </a:t>
            </a:r>
            <a:r>
              <a:rPr lang="ru-RU" dirty="0"/>
              <a:t>СМИ.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система </a:t>
            </a:r>
            <a:r>
              <a:rPr lang="ru-RU" dirty="0"/>
              <a:t>управления знаниями, проектами 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smtClean="0"/>
              <a:t>ресурсами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7126" y="4905226"/>
            <a:ext cx="7623855" cy="1822146"/>
          </a:xfrm>
        </p:spPr>
        <p:txBody>
          <a:bodyPr>
            <a:normAutofit fontScale="92500"/>
          </a:bodyPr>
          <a:lstStyle/>
          <a:p>
            <a:pPr algn="r"/>
            <a:r>
              <a:rPr lang="ru-RU" b="1" cap="all" dirty="0">
                <a:solidFill>
                  <a:srgbClr val="FF0000"/>
                </a:solidFill>
              </a:rPr>
              <a:t>Татьяна Киселева</a:t>
            </a:r>
            <a:r>
              <a:rPr lang="ru-RU" b="1" dirty="0">
                <a:solidFill>
                  <a:srgbClr val="51C5E0"/>
                </a:solidFill>
              </a:rPr>
              <a:t>, </a:t>
            </a:r>
            <a:r>
              <a:rPr lang="ru-RU" b="1" dirty="0" err="1">
                <a:solidFill>
                  <a:srgbClr val="51C5E0"/>
                </a:solidFill>
              </a:rPr>
              <a:t>мва</a:t>
            </a:r>
            <a:r>
              <a:rPr lang="ru-RU" b="1" dirty="0">
                <a:solidFill>
                  <a:srgbClr val="51C5E0"/>
                </a:solidFill>
              </a:rPr>
              <a:t>,</a:t>
            </a:r>
          </a:p>
          <a:p>
            <a:pPr algn="r"/>
            <a:r>
              <a:rPr lang="ru-RU" b="1" dirty="0">
                <a:solidFill>
                  <a:srgbClr val="51C5E0"/>
                </a:solidFill>
              </a:rPr>
              <a:t>член Союза журналистов России,</a:t>
            </a:r>
          </a:p>
          <a:p>
            <a:pPr algn="r"/>
            <a:r>
              <a:rPr lang="ru-RU" b="1" dirty="0">
                <a:solidFill>
                  <a:srgbClr val="51C5E0"/>
                </a:solidFill>
              </a:rPr>
              <a:t>член правления Всероссийской организации качества, </a:t>
            </a:r>
          </a:p>
          <a:p>
            <a:pPr algn="r"/>
            <a:r>
              <a:rPr lang="ru-RU" b="1" dirty="0" smtClean="0">
                <a:solidFill>
                  <a:srgbClr val="51C5E0"/>
                </a:solidFill>
              </a:rPr>
              <a:t>главный </a:t>
            </a:r>
            <a:r>
              <a:rPr lang="ru-RU" b="1" dirty="0">
                <a:solidFill>
                  <a:srgbClr val="51C5E0"/>
                </a:solidFill>
              </a:rPr>
              <a:t>редактор издательства Стандарты и качество</a:t>
            </a:r>
            <a:r>
              <a:rPr lang="ru-RU" b="1" dirty="0" smtClean="0">
                <a:solidFill>
                  <a:srgbClr val="51C5E0"/>
                </a:solidFill>
              </a:rPr>
              <a:t>»</a:t>
            </a:r>
            <a:endParaRPr lang="ru-RU" b="1" dirty="0">
              <a:solidFill>
                <a:srgbClr val="51C5E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STK_kv_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05" y="3252658"/>
            <a:ext cx="1186544" cy="14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6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K_kv_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3" y="-1"/>
            <a:ext cx="1023257" cy="12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22812" y="9144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95 лет на службе стандартизации и управления качеством</a:t>
            </a: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105"/>
          <a:stretch>
            <a:fillRect/>
          </a:stretch>
        </p:blipFill>
        <p:spPr>
          <a:xfrm>
            <a:off x="497257" y="665019"/>
            <a:ext cx="3962735" cy="552202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5625" y="2290011"/>
            <a:ext cx="6021388" cy="37924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МЕЖДУНАРОДНЫЙ </a:t>
            </a:r>
            <a:r>
              <a:rPr lang="ru-RU" cap="all" dirty="0" smtClean="0">
                <a:solidFill>
                  <a:schemeClr val="tx1"/>
                </a:solidFill>
              </a:rPr>
              <a:t>ежемесячный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ЖУРНАЛ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СТАНДАРТЫ И КАЧЕСТВО», основан в 1927 г.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Соучредитель </a:t>
            </a:r>
            <a:r>
              <a:rPr lang="ru-RU" dirty="0">
                <a:solidFill>
                  <a:schemeClr val="tx1"/>
                </a:solidFill>
              </a:rPr>
              <a:t>журнала </a:t>
            </a:r>
            <a:r>
              <a:rPr lang="ru-RU" dirty="0" smtClean="0">
                <a:solidFill>
                  <a:schemeClr val="tx1"/>
                </a:solidFill>
              </a:rPr>
              <a:t>- Федеральное </a:t>
            </a:r>
            <a:r>
              <a:rPr lang="ru-RU" dirty="0">
                <a:solidFill>
                  <a:schemeClr val="tx1"/>
                </a:solidFill>
              </a:rPr>
              <a:t>агентство по техническому регулированию и метрологии (</a:t>
            </a:r>
            <a:r>
              <a:rPr lang="ru-RU" dirty="0" err="1">
                <a:solidFill>
                  <a:schemeClr val="tx1"/>
                </a:solidFill>
              </a:rPr>
              <a:t>Росстандарт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smtClean="0">
                <a:solidFill>
                  <a:schemeClr val="tx1"/>
                </a:solidFill>
              </a:rPr>
              <a:t>издание входит </a:t>
            </a:r>
            <a:r>
              <a:rPr lang="ru-RU" dirty="0">
                <a:solidFill>
                  <a:schemeClr val="tx1"/>
                </a:solidFill>
              </a:rPr>
              <a:t>в перечень </a:t>
            </a:r>
            <a:r>
              <a:rPr lang="ru-RU" dirty="0" smtClean="0">
                <a:solidFill>
                  <a:schemeClr val="tx1"/>
                </a:solidFill>
              </a:rPr>
              <a:t>ВАК.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Является </a:t>
            </a:r>
            <a:r>
              <a:rPr lang="ru-RU" dirty="0">
                <a:solidFill>
                  <a:schemeClr val="tx1"/>
                </a:solidFill>
              </a:rPr>
              <a:t>гарантом сохранения лучших советских традиций в стандартизации, приумножает их мировыми и отечественными инновациями.</a:t>
            </a:r>
          </a:p>
          <a:p>
            <a:r>
              <a:rPr lang="ru-RU" dirty="0">
                <a:solidFill>
                  <a:schemeClr val="tx1"/>
                </a:solidFill>
              </a:rPr>
              <a:t>Содействует промышленному развитию и повышению конкурентоспособности российских компаний на внутреннем и внешнем рынках.</a:t>
            </a:r>
          </a:p>
          <a:p>
            <a:r>
              <a:rPr lang="ru-RU" dirty="0">
                <a:solidFill>
                  <a:schemeClr val="tx1"/>
                </a:solidFill>
              </a:rPr>
              <a:t>Распространяет передовой практический опыт предприятий по внедрению инструментов бережливого производства и повышению устойчивости бизнеса.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22431" y="175846"/>
            <a:ext cx="7244861" cy="188155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+mn-lt"/>
              </a:rPr>
              <a:t>МЕЖДУНАРОДНЫЙ ЕЖЕМЕСЯЧНЫЙ ЖУРНАЛ ДЛЯ ПРОФЕССИОНАЛОВ В ОБЛАСТИ КАЧЕСТВА «МЕТОДЫ МЕНЕДЖМЕНТА КАЧЕСТВА», основан в 1969 г.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ЖУРНАЛ-ИНСТРУМЕНТАРИЙ ДЛЯ РУКОВОДИТЕЛЕЙ И ВЛАДЕЛЬЦЕВ БИЗНЕСА BUSINESS EXCELLENCE, основан в Великобритании, в России издается с 1996 г</a:t>
            </a:r>
            <a:r>
              <a:rPr lang="ru-RU" sz="18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676" y="-308142"/>
            <a:ext cx="3921368" cy="7092407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622431" y="2209799"/>
            <a:ext cx="7120181" cy="45744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ЕЖЕМЕСЯЧНЫЙ МЕЖДУНАРОДНЫЙ НАУЧНО-ПРАКТИЧЕСКИЙ ЖУРНАЛ «КОНТРОЛЬ КАЧЕСТВА ПРОДУКЦИИ», основан в 1999 г. (до 2014 г. носил название «Методы оценки соответствия</a:t>
            </a:r>
            <a:r>
              <a:rPr lang="ru-RU" dirty="0" smtClean="0">
                <a:solidFill>
                  <a:schemeClr val="tx1"/>
                </a:solidFill>
              </a:rPr>
              <a:t>»). Входит в перечень ВАК.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ЕЖЕКВАРТАЛЬНЫЙ МЕТРОЛОГИЧЕСКИЙ НАУЧНО-ТЕХНИЧЕСКИЙ ЖУРНАЛ «МИР ИЗМЕРЕНИЙ», основан в 2001 г. Входит в перечень ВАК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ЕЖЕКВАРТАЛЬНЫЙ ЖУРНАЛ </a:t>
            </a:r>
            <a:r>
              <a:rPr lang="ru-RU" dirty="0" smtClean="0">
                <a:solidFill>
                  <a:schemeClr val="tx1"/>
                </a:solidFill>
              </a:rPr>
              <a:t>«КАЧЕСТВО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СТРОИТЕЛЬСТВЕ», основан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2015 </a:t>
            </a: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ЕЖЕКВАРТАЛЬНЫЙ ЖУРНАЛ «МЕНЕДЖМЕНТ КАЧЕСТВА В МЕДИЦИНЕ», основан в 2017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cap="all" dirty="0">
                <a:solidFill>
                  <a:schemeClr val="tx1"/>
                </a:solidFill>
              </a:rPr>
              <a:t>бесплатная еженедельная электронная </a:t>
            </a:r>
            <a:r>
              <a:rPr lang="ru-RU" cap="all" dirty="0" smtClean="0">
                <a:solidFill>
                  <a:schemeClr val="tx1"/>
                </a:solidFill>
              </a:rPr>
              <a:t>Газета </a:t>
            </a:r>
            <a:r>
              <a:rPr lang="ru-RU" cap="all" dirty="0" err="1">
                <a:solidFill>
                  <a:schemeClr val="tx1"/>
                </a:solidFill>
              </a:rPr>
              <a:t>Quality</a:t>
            </a:r>
            <a:r>
              <a:rPr lang="ru-RU" cap="all" dirty="0">
                <a:solidFill>
                  <a:schemeClr val="tx1"/>
                </a:solidFill>
              </a:rPr>
              <a:t> </a:t>
            </a:r>
            <a:r>
              <a:rPr lang="ru-RU" cap="all" dirty="0" err="1" smtClean="0">
                <a:solidFill>
                  <a:schemeClr val="tx1"/>
                </a:solidFill>
              </a:rPr>
              <a:t>News</a:t>
            </a:r>
            <a:r>
              <a:rPr lang="ru-RU" cap="all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(выходит c </a:t>
            </a:r>
            <a:r>
              <a:rPr lang="ru-RU" dirty="0">
                <a:solidFill>
                  <a:schemeClr val="tx1"/>
                </a:solidFill>
              </a:rPr>
              <a:t>2007 г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STK_kv_c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0"/>
            <a:ext cx="771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TK_kv_c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3" y="-1"/>
            <a:ext cx="1023257" cy="12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826" y="2010431"/>
            <a:ext cx="9491420" cy="5543137"/>
          </a:xfrm>
        </p:spPr>
        <p:txBody>
          <a:bodyPr/>
          <a:lstStyle/>
          <a:p>
            <a:pPr algn="ctr"/>
            <a:r>
              <a:rPr lang="ru-RU" dirty="0" smtClean="0"/>
              <a:t>Подписывайтесь,</a:t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/>
              <a:t>быть в курсе!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www.ria-stk.ru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</a:t>
            </a:r>
            <a:r>
              <a:rPr lang="ru-RU" dirty="0"/>
              <a:t>.: 8 (495) 771 6652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e-mail</a:t>
            </a:r>
            <a:r>
              <a:rPr lang="en-US" dirty="0"/>
              <a:t>: podpiska@mirQ.ru</a:t>
            </a:r>
          </a:p>
        </p:txBody>
      </p:sp>
      <p:pic>
        <p:nvPicPr>
          <p:cNvPr id="4" name="Picture 2" descr="STK_kv_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3" y="-1"/>
            <a:ext cx="1023257" cy="12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0307" y="345755"/>
            <a:ext cx="7069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Польза  от  подписки  на профессиональные  СМИ  очевидна</a:t>
            </a:r>
            <a:r>
              <a:rPr lang="ru-RU" sz="2800" b="1" dirty="0">
                <a:solidFill>
                  <a:srgbClr val="FF0000"/>
                </a:solidFill>
              </a:rPr>
              <a:t>, а </a:t>
            </a:r>
            <a:r>
              <a:rPr lang="ru-RU" sz="2800" b="1" dirty="0" smtClean="0">
                <a:solidFill>
                  <a:srgbClr val="FF0000"/>
                </a:solidFill>
              </a:rPr>
              <a:t> вред  её  не  доказан.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28411" y="433754"/>
            <a:ext cx="11908302" cy="65630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 </a:t>
            </a:r>
            <a:r>
              <a:rPr lang="ru-RU" sz="4000" dirty="0" smtClean="0"/>
              <a:t> условиях  глобальной  политики</a:t>
            </a:r>
            <a:br>
              <a:rPr lang="ru-RU" sz="4000" dirty="0" smtClean="0"/>
            </a:br>
            <a:r>
              <a:rPr lang="en-US" sz="4900" b="1" dirty="0" smtClean="0">
                <a:solidFill>
                  <a:srgbClr val="FF0000"/>
                </a:solidFill>
              </a:rPr>
              <a:t>#</a:t>
            </a:r>
            <a:r>
              <a:rPr lang="en-US" sz="4900" b="1" dirty="0" err="1">
                <a:solidFill>
                  <a:srgbClr val="FF0000"/>
                </a:solidFill>
              </a:rPr>
              <a:t>CancelRussia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одной  из  проблем  бизнеса </a:t>
            </a:r>
            <a:r>
              <a:rPr lang="ru-RU" sz="4000" dirty="0"/>
              <a:t>становится </a:t>
            </a:r>
            <a:r>
              <a:rPr lang="ru-RU" sz="4000" dirty="0" err="1" smtClean="0"/>
              <a:t>Инфо</a:t>
            </a:r>
            <a:r>
              <a:rPr lang="ru-RU" sz="4000" b="1" dirty="0" err="1" smtClean="0">
                <a:solidFill>
                  <a:srgbClr val="FF0000"/>
                </a:solidFill>
              </a:rPr>
              <a:t>пассивность</a:t>
            </a:r>
            <a:r>
              <a:rPr lang="ru-RU" sz="4000" dirty="0" smtClean="0"/>
              <a:t>  -  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дефицит</a:t>
            </a:r>
            <a:r>
              <a:rPr lang="ru-RU" sz="4000" dirty="0" smtClean="0"/>
              <a:t>  информационных стратегий в новых условиях, при том, что значимость </a:t>
            </a:r>
            <a:r>
              <a:rPr lang="ru-RU" sz="4000" b="1" dirty="0">
                <a:solidFill>
                  <a:srgbClr val="FF0000"/>
                </a:solidFill>
              </a:rPr>
              <a:t>репутации</a:t>
            </a:r>
            <a:r>
              <a:rPr lang="ru-RU" sz="4000" dirty="0"/>
              <a:t> российских </a:t>
            </a:r>
            <a:r>
              <a:rPr lang="ru-RU" sz="4000" dirty="0" smtClean="0"/>
              <a:t>компаний  возросла.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это  </a:t>
            </a:r>
            <a:r>
              <a:rPr lang="ru-RU" sz="4000" b="1" dirty="0" smtClean="0">
                <a:solidFill>
                  <a:srgbClr val="FF0000"/>
                </a:solidFill>
              </a:rPr>
              <a:t>мешает </a:t>
            </a:r>
            <a:r>
              <a:rPr lang="ru-RU" sz="4000" dirty="0" smtClean="0"/>
              <a:t>планам  </a:t>
            </a:r>
            <a:r>
              <a:rPr lang="ru-RU" sz="4000" b="1" dirty="0" smtClean="0">
                <a:solidFill>
                  <a:srgbClr val="FF0000"/>
                </a:solidFill>
              </a:rPr>
              <a:t>развития.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Почему?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91" y="269631"/>
            <a:ext cx="9601198" cy="56985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FF0000"/>
                </a:solidFill>
              </a:rPr>
              <a:t>Счет 1</a:t>
            </a:r>
            <a:r>
              <a:rPr lang="ru-RU" sz="1800" b="1" dirty="0" smtClean="0">
                <a:solidFill>
                  <a:srgbClr val="FF0000"/>
                </a:solidFill>
              </a:rPr>
              <a:t>или</a:t>
            </a:r>
            <a:r>
              <a:rPr lang="ru-RU" sz="3200" b="1" dirty="0" smtClean="0">
                <a:solidFill>
                  <a:srgbClr val="FF0000"/>
                </a:solidFill>
              </a:rPr>
              <a:t> 0 ?</a:t>
            </a:r>
            <a:r>
              <a:rPr lang="ru-RU" sz="3200" dirty="0" smtClean="0"/>
              <a:t> В конкурентной борьбе </a:t>
            </a:r>
            <a:r>
              <a:rPr lang="ru-RU" sz="3200" dirty="0"/>
              <a:t>за ограниченные </a:t>
            </a:r>
            <a:r>
              <a:rPr lang="ru-RU" sz="3200" dirty="0" smtClean="0"/>
              <a:t>ресурсы </a:t>
            </a:r>
            <a:r>
              <a:rPr lang="ru-RU" sz="3200" dirty="0"/>
              <a:t>Публикации в СМИ  усиливают </a:t>
            </a:r>
            <a:r>
              <a:rPr lang="ru-RU" sz="3200" dirty="0" smtClean="0"/>
              <a:t>авторитет компании в </a:t>
            </a:r>
            <a:r>
              <a:rPr lang="ru-RU" sz="3200" dirty="0"/>
              <a:t>глазах </a:t>
            </a:r>
            <a:r>
              <a:rPr lang="ru-RU" sz="3200" dirty="0" smtClean="0"/>
              <a:t>клиентов </a:t>
            </a:r>
            <a:r>
              <a:rPr lang="ru-RU" sz="3200" dirty="0"/>
              <a:t>и партнеров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- бизнес, медиа и государство </a:t>
            </a:r>
            <a:r>
              <a:rPr lang="ru-RU" sz="3200" dirty="0" smtClean="0"/>
              <a:t>вместе </a:t>
            </a:r>
            <a:r>
              <a:rPr lang="ru-RU" sz="3200" dirty="0"/>
              <a:t>задают </a:t>
            </a:r>
            <a:r>
              <a:rPr lang="ru-RU" sz="3200" b="1" dirty="0">
                <a:solidFill>
                  <a:srgbClr val="FF0000"/>
                </a:solidFill>
              </a:rPr>
              <a:t>повестку </a:t>
            </a:r>
            <a:r>
              <a:rPr lang="ru-RU" sz="3200" b="1" dirty="0" smtClean="0">
                <a:solidFill>
                  <a:srgbClr val="FF0000"/>
                </a:solidFill>
              </a:rPr>
              <a:t> изменений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b="1" dirty="0" smtClean="0">
                <a:solidFill>
                  <a:srgbClr val="FF0000"/>
                </a:solidFill>
              </a:rPr>
              <a:t>Что делать 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286367"/>
          </a:xfrm>
          <a:prstGeom prst="rect">
            <a:avLst/>
          </a:prstGeom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17082" r="29706" b="4329"/>
          <a:stretch>
            <a:fillRect/>
          </a:stretch>
        </p:blipFill>
        <p:spPr bwMode="auto">
          <a:xfrm>
            <a:off x="7109904" y="3518011"/>
            <a:ext cx="2552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54" y="4010381"/>
            <a:ext cx="3180952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087" y="0"/>
            <a:ext cx="1078279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Наша задача — сформировать </a:t>
            </a:r>
            <a:r>
              <a:rPr lang="ru-RU" sz="3600" dirty="0"/>
              <a:t>в обществе </a:t>
            </a:r>
            <a:r>
              <a:rPr lang="ru-RU" sz="3600" dirty="0" smtClean="0"/>
              <a:t>понимание роли </a:t>
            </a:r>
            <a:r>
              <a:rPr lang="ru-RU" sz="3600" dirty="0"/>
              <a:t>стандартизации, оценки </a:t>
            </a:r>
            <a:r>
              <a:rPr lang="ru-RU" sz="3600" dirty="0" smtClean="0"/>
              <a:t>соответствия </a:t>
            </a:r>
            <a:r>
              <a:rPr lang="ru-RU" sz="3600" dirty="0"/>
              <a:t>и </a:t>
            </a:r>
            <a:r>
              <a:rPr lang="ru-RU" sz="3600" dirty="0" smtClean="0"/>
              <a:t>управления качеством.</a:t>
            </a:r>
          </a:p>
          <a:p>
            <a:endParaRPr lang="ru-RU" sz="36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Станьте </a:t>
            </a:r>
            <a:r>
              <a:rPr lang="ru-RU" sz="3200" b="1" dirty="0">
                <a:solidFill>
                  <a:srgbClr val="FF0000"/>
                </a:solidFill>
              </a:rPr>
              <a:t>нашим экспертом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r>
              <a:rPr lang="ru-RU" sz="3200" dirty="0" smtClean="0"/>
              <a:t> У каждого найдется </a:t>
            </a:r>
            <a:r>
              <a:rPr lang="ru-RU" sz="3200" dirty="0"/>
              <a:t>кладезь историй и кейсов, </a:t>
            </a:r>
            <a:r>
              <a:rPr lang="ru-RU" sz="3200" dirty="0" smtClean="0"/>
              <a:t>интересных </a:t>
            </a:r>
            <a:r>
              <a:rPr lang="ru-RU" sz="3200" dirty="0"/>
              <a:t>другим </a:t>
            </a:r>
            <a:r>
              <a:rPr lang="ru-RU" sz="3200" dirty="0" smtClean="0"/>
              <a:t>управленцам</a:t>
            </a:r>
            <a:r>
              <a:rPr lang="ru-RU" sz="3200" dirty="0"/>
              <a:t>:</a:t>
            </a:r>
            <a:endParaRPr lang="ru-RU" sz="3200" dirty="0" smtClean="0"/>
          </a:p>
          <a:p>
            <a:r>
              <a:rPr lang="ru-RU" sz="3200" dirty="0" smtClean="0"/>
              <a:t>= расскажите о бизнес-процессах;</a:t>
            </a:r>
          </a:p>
          <a:p>
            <a:r>
              <a:rPr lang="ru-RU" sz="3200" dirty="0"/>
              <a:t>= дайте простые, понятные и БЫСТРО РЕАЛИЗУЕМЫЕ </a:t>
            </a:r>
            <a:r>
              <a:rPr lang="ru-RU" sz="3200" dirty="0" smtClean="0"/>
              <a:t>инструменты улучшений;</a:t>
            </a:r>
            <a:endParaRPr lang="ru-RU" sz="3200" dirty="0"/>
          </a:p>
          <a:p>
            <a:r>
              <a:rPr lang="ru-RU" sz="3200" dirty="0" smtClean="0"/>
              <a:t>= делитесь успехами и провалами;</a:t>
            </a:r>
          </a:p>
          <a:p>
            <a:r>
              <a:rPr lang="ru-RU" sz="3200" dirty="0" smtClean="0"/>
              <a:t>= собирайте статистику </a:t>
            </a:r>
            <a:r>
              <a:rPr lang="ru-RU" sz="3200" dirty="0"/>
              <a:t>и </a:t>
            </a:r>
            <a:r>
              <a:rPr lang="ru-RU" sz="3200" dirty="0" smtClean="0"/>
              <a:t>аналитику о </a:t>
            </a:r>
            <a:r>
              <a:rPr lang="ru-RU" sz="3200" dirty="0"/>
              <a:t>потребительском поведении. 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83" y="0"/>
            <a:ext cx="102421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604" y="2813538"/>
            <a:ext cx="7330933" cy="4505925"/>
          </a:xfrm>
        </p:spPr>
        <p:txBody>
          <a:bodyPr>
            <a:noAutofit/>
          </a:bodyPr>
          <a:lstStyle/>
          <a:p>
            <a:r>
              <a:rPr lang="ru-RU" sz="2600" dirty="0"/>
              <a:t>пишите о </a:t>
            </a:r>
            <a:r>
              <a:rPr lang="ru-RU" sz="2600" dirty="0" smtClean="0"/>
              <a:t>своих</a:t>
            </a:r>
            <a:br>
              <a:rPr lang="ru-RU" sz="2600" dirty="0" smtClean="0"/>
            </a:br>
            <a:r>
              <a:rPr lang="ru-RU" sz="2600" dirty="0" smtClean="0"/>
              <a:t>наработках, об</a:t>
            </a:r>
            <a:br>
              <a:rPr lang="ru-RU" sz="2600" dirty="0" smtClean="0"/>
            </a:br>
            <a:r>
              <a:rPr lang="ru-RU" sz="2600" dirty="0" smtClean="0"/>
              <a:t>инновациях в</a:t>
            </a:r>
            <a:br>
              <a:rPr lang="ru-RU" sz="2600" dirty="0" smtClean="0"/>
            </a:br>
            <a:r>
              <a:rPr lang="ru-RU" sz="2600" dirty="0" smtClean="0"/>
              <a:t>стройиндустрии,</a:t>
            </a:r>
            <a:br>
              <a:rPr lang="ru-RU" sz="2600" dirty="0" smtClean="0"/>
            </a:br>
            <a:r>
              <a:rPr lang="ru-RU" sz="2600" dirty="0" smtClean="0"/>
              <a:t>а мы будем</a:t>
            </a:r>
            <a:br>
              <a:rPr lang="ru-RU" sz="2600" dirty="0" smtClean="0"/>
            </a:br>
            <a:r>
              <a:rPr lang="ru-RU" sz="2600" dirty="0" smtClean="0"/>
              <a:t>тиражировать</a:t>
            </a:r>
            <a:br>
              <a:rPr lang="ru-RU" sz="2600" dirty="0" smtClean="0"/>
            </a:br>
            <a:r>
              <a:rPr lang="ru-RU" sz="2600" dirty="0" smtClean="0"/>
              <a:t>лучший </a:t>
            </a:r>
            <a:r>
              <a:rPr lang="ru-RU" sz="2600" dirty="0"/>
              <a:t>опыт.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4" y="281354"/>
            <a:ext cx="3233737" cy="32337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6345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687" y="0"/>
            <a:ext cx="103031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68450" cy="4513385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1" y="3827462"/>
            <a:ext cx="3030537" cy="3030537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7" y="-1"/>
            <a:ext cx="4966345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687" y="-1"/>
            <a:ext cx="1030313" cy="1286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33" y="3827463"/>
            <a:ext cx="3030536" cy="30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763" y="-164123"/>
            <a:ext cx="5085571" cy="3215736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Внешние </a:t>
            </a:r>
            <a:br>
              <a:rPr lang="ru-RU" dirty="0" smtClean="0"/>
            </a:br>
            <a:r>
              <a:rPr lang="ru-RU" dirty="0" err="1" smtClean="0"/>
              <a:t>инфоповоды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41" y="-319428"/>
            <a:ext cx="7906203" cy="151079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Участвуйте в профессиональных конкурсах!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1" y="1286367"/>
            <a:ext cx="7521416" cy="424207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171" y="0"/>
            <a:ext cx="1024217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14" y="3187890"/>
            <a:ext cx="448704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K_kv_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3" y="-1"/>
            <a:ext cx="1023257" cy="12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9859" y="843148"/>
            <a:ext cx="8534400" cy="5035138"/>
          </a:xfrm>
        </p:spPr>
        <p:txBody>
          <a:bodyPr>
            <a:normAutofit/>
          </a:bodyPr>
          <a:lstStyle/>
          <a:p>
            <a:pPr algn="ctr"/>
            <a:r>
              <a:rPr lang="ru-RU" sz="2700" dirty="0"/>
              <a:t>про</a:t>
            </a:r>
            <a:r>
              <a:rPr lang="ru-RU" sz="3100" dirty="0"/>
              <a:t>ф</a:t>
            </a:r>
            <a:r>
              <a:rPr lang="ru-RU" sz="2700" dirty="0"/>
              <a:t>ессиональные медиа </a:t>
            </a:r>
            <a:r>
              <a:rPr lang="ru-RU" sz="2700" cap="none" dirty="0"/>
              <a:t>формируют комплексную</a:t>
            </a:r>
            <a:r>
              <a:rPr lang="ru-RU" sz="2700" dirty="0"/>
              <a:t> СИСТЕМУ ЗНАНИЙ О КАЧЕСТВЕ. </a:t>
            </a:r>
            <a:r>
              <a:rPr lang="ru-RU" sz="2700" cap="none" dirty="0"/>
              <a:t>Она включает </a:t>
            </a:r>
            <a:r>
              <a:rPr lang="ru-RU" sz="2700" dirty="0"/>
              <a:t>три уровня: </a:t>
            </a:r>
            <a:r>
              <a:rPr lang="ru-RU" sz="2700" cap="none" dirty="0"/>
              <a:t>первый</a:t>
            </a:r>
            <a:r>
              <a:rPr lang="ru-RU" sz="2700" dirty="0"/>
              <a:t>, базовый </a:t>
            </a:r>
            <a:r>
              <a:rPr lang="ru-RU" sz="2700" cap="none" dirty="0"/>
              <a:t>уровень составляют </a:t>
            </a:r>
            <a:r>
              <a:rPr lang="ru-RU" sz="2700" dirty="0"/>
              <a:t>концептуальные </a:t>
            </a:r>
            <a:r>
              <a:rPr lang="ru-RU" sz="2700" cap="none" dirty="0"/>
              <a:t>знания; второй</a:t>
            </a:r>
            <a:r>
              <a:rPr lang="ru-RU" sz="2700" dirty="0"/>
              <a:t>, промежуточный, — инструментальные </a:t>
            </a:r>
            <a:r>
              <a:rPr lang="ru-RU" sz="2700" cap="none" dirty="0"/>
              <a:t>знания о том, </a:t>
            </a:r>
            <a:r>
              <a:rPr lang="ru-RU" sz="2700" dirty="0"/>
              <a:t>какими способами </a:t>
            </a:r>
            <a:r>
              <a:rPr lang="ru-RU" sz="2700" cap="none" dirty="0"/>
              <a:t>качество может и должно быть </a:t>
            </a:r>
            <a:r>
              <a:rPr lang="ru-RU" sz="2700" dirty="0"/>
              <a:t>обеспечено; </a:t>
            </a:r>
            <a:r>
              <a:rPr lang="ru-RU" sz="2700" cap="none" dirty="0"/>
              <a:t>третий</a:t>
            </a:r>
            <a:r>
              <a:rPr lang="ru-RU" sz="2700" dirty="0"/>
              <a:t>, верхний, — стратегическое </a:t>
            </a:r>
            <a:r>
              <a:rPr lang="ru-RU" sz="2700" cap="none" dirty="0"/>
              <a:t>знание о значении и </a:t>
            </a:r>
            <a:r>
              <a:rPr lang="ru-RU" sz="2700" dirty="0"/>
              <a:t>ценности </a:t>
            </a:r>
            <a:r>
              <a:rPr lang="ru-RU" sz="2700" cap="none" dirty="0"/>
              <a:t>качества для</a:t>
            </a:r>
            <a:r>
              <a:rPr lang="ru-RU" sz="2700" dirty="0"/>
              <a:t> </a:t>
            </a:r>
            <a:r>
              <a:rPr lang="ru-RU" sz="2700" cap="none" dirty="0"/>
              <a:t>построения </a:t>
            </a:r>
            <a:r>
              <a:rPr lang="ru-RU" sz="2700" dirty="0"/>
              <a:t>эффективного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1231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K_kv_c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0"/>
            <a:ext cx="771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TK_kv_c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3" y="-1"/>
            <a:ext cx="1023257" cy="12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52" y="389778"/>
            <a:ext cx="1050941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Дж. Харрингтон, Ф. </a:t>
            </a:r>
            <a:r>
              <a:rPr lang="ru-RU" sz="2400" b="1" dirty="0" err="1" smtClean="0"/>
              <a:t>Воул</a:t>
            </a:r>
            <a:r>
              <a:rPr lang="ru-RU" sz="2400" b="1" dirty="0" smtClean="0"/>
              <a:t> «Совершенство управления знаниями» </a:t>
            </a:r>
          </a:p>
          <a:p>
            <a:endParaRPr lang="ru-RU" dirty="0"/>
          </a:p>
          <a:p>
            <a:r>
              <a:rPr lang="ru-RU" dirty="0" smtClean="0"/>
              <a:t>Система управления знаниями (</a:t>
            </a:r>
            <a:r>
              <a:rPr lang="ru-RU" dirty="0" err="1" smtClean="0"/>
              <a:t>Кnowledge</a:t>
            </a:r>
            <a:r>
              <a:rPr lang="ru-RU" dirty="0" smtClean="0"/>
              <a:t> </a:t>
            </a:r>
            <a:r>
              <a:rPr lang="ru-RU" dirty="0" err="1" smtClean="0"/>
              <a:t>Management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, KMS) требует полного преобразования организации: изменение культуры, структуры и стиля управления. </a:t>
            </a:r>
          </a:p>
          <a:p>
            <a:endParaRPr lang="ru-RU" dirty="0"/>
          </a:p>
          <a:p>
            <a:r>
              <a:rPr lang="ru-RU" dirty="0" smtClean="0"/>
              <a:t>Жизненный цикл </a:t>
            </a:r>
            <a:r>
              <a:rPr lang="en-US" dirty="0" smtClean="0"/>
              <a:t>KMS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Чтобы </a:t>
            </a:r>
            <a:r>
              <a:rPr lang="ru-RU" dirty="0"/>
              <a:t>KMS работала успешно, необходимо привить сотрудникам организации желание делиться своими знаниями и опытом с коллегами. Это </a:t>
            </a:r>
            <a:r>
              <a:rPr lang="ru-RU" dirty="0" smtClean="0"/>
              <a:t>помогает</a:t>
            </a:r>
          </a:p>
          <a:p>
            <a:r>
              <a:rPr lang="ru-RU" dirty="0" smtClean="0"/>
              <a:t>выработке </a:t>
            </a:r>
            <a:r>
              <a:rPr lang="ru-RU" dirty="0"/>
              <a:t>нового знания (обратная связь с этапом 1, см. рисунок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 </a:t>
            </a:r>
            <a:r>
              <a:rPr lang="ru-RU" dirty="0"/>
              <a:t>мере появления новых идей создаются новые методы </a:t>
            </a:r>
            <a:r>
              <a:rPr lang="ru-RU" dirty="0" smtClean="0"/>
              <a:t>работы.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006624" y="2469519"/>
            <a:ext cx="1125538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1.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знаний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22179" y="2469519"/>
            <a:ext cx="1125537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2.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Накопление знаний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017604" y="2469519"/>
            <a:ext cx="1125537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3.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знаний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593991" y="2469519"/>
            <a:ext cx="1341438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4.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знаний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522179" y="3517269"/>
            <a:ext cx="1125537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5.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знаний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581166" y="3517269"/>
            <a:ext cx="1628775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6.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Освобождение от устаревших знаний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8"/>
          <p:cNvSpPr>
            <a:spLocks noChangeShapeType="1"/>
          </p:cNvSpPr>
          <p:nvPr/>
        </p:nvSpPr>
        <p:spPr bwMode="auto">
          <a:xfrm>
            <a:off x="4145941" y="2794956"/>
            <a:ext cx="377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7"/>
          <p:cNvSpPr>
            <a:spLocks noChangeShapeType="1"/>
          </p:cNvSpPr>
          <p:nvPr/>
        </p:nvSpPr>
        <p:spPr bwMode="auto">
          <a:xfrm>
            <a:off x="5647716" y="2794956"/>
            <a:ext cx="377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/>
          <p:cNvSpPr>
            <a:spLocks noChangeShapeType="1"/>
          </p:cNvSpPr>
          <p:nvPr/>
        </p:nvSpPr>
        <p:spPr bwMode="auto">
          <a:xfrm>
            <a:off x="7143141" y="2794956"/>
            <a:ext cx="450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5"/>
          <p:cNvSpPr>
            <a:spLocks noChangeShapeType="1"/>
          </p:cNvSpPr>
          <p:nvPr/>
        </p:nvSpPr>
        <p:spPr bwMode="auto">
          <a:xfrm flipV="1">
            <a:off x="8262329" y="2231394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/>
          <p:cNvSpPr>
            <a:spLocks noChangeShapeType="1"/>
          </p:cNvSpPr>
          <p:nvPr/>
        </p:nvSpPr>
        <p:spPr bwMode="auto">
          <a:xfrm flipH="1">
            <a:off x="5088916" y="2231394"/>
            <a:ext cx="31734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3"/>
          <p:cNvSpPr>
            <a:spLocks noChangeShapeType="1"/>
          </p:cNvSpPr>
          <p:nvPr/>
        </p:nvSpPr>
        <p:spPr bwMode="auto">
          <a:xfrm>
            <a:off x="5088916" y="2231394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2"/>
          <p:cNvSpPr>
            <a:spLocks noChangeShapeType="1"/>
          </p:cNvSpPr>
          <p:nvPr/>
        </p:nvSpPr>
        <p:spPr bwMode="auto">
          <a:xfrm>
            <a:off x="8935429" y="2796544"/>
            <a:ext cx="1666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1"/>
          <p:cNvSpPr>
            <a:spLocks noChangeShapeType="1"/>
          </p:cNvSpPr>
          <p:nvPr/>
        </p:nvSpPr>
        <p:spPr bwMode="auto">
          <a:xfrm>
            <a:off x="9102116" y="2796544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/>
          <p:cNvSpPr>
            <a:spLocks noChangeShapeType="1"/>
          </p:cNvSpPr>
          <p:nvPr/>
        </p:nvSpPr>
        <p:spPr bwMode="auto">
          <a:xfrm flipH="1">
            <a:off x="4311041" y="3283906"/>
            <a:ext cx="4791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9"/>
          <p:cNvSpPr>
            <a:spLocks noChangeShapeType="1"/>
          </p:cNvSpPr>
          <p:nvPr/>
        </p:nvSpPr>
        <p:spPr bwMode="auto">
          <a:xfrm>
            <a:off x="4311041" y="3283906"/>
            <a:ext cx="0" cy="511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8"/>
          <p:cNvSpPr>
            <a:spLocks noChangeShapeType="1"/>
          </p:cNvSpPr>
          <p:nvPr/>
        </p:nvSpPr>
        <p:spPr bwMode="auto">
          <a:xfrm>
            <a:off x="4311041" y="3799844"/>
            <a:ext cx="2111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7"/>
          <p:cNvSpPr>
            <a:spLocks noChangeShapeType="1"/>
          </p:cNvSpPr>
          <p:nvPr/>
        </p:nvSpPr>
        <p:spPr bwMode="auto">
          <a:xfrm>
            <a:off x="5647716" y="3814131"/>
            <a:ext cx="9318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6"/>
          <p:cNvSpPr>
            <a:spLocks noChangeShapeType="1"/>
          </p:cNvSpPr>
          <p:nvPr/>
        </p:nvSpPr>
        <p:spPr bwMode="auto">
          <a:xfrm>
            <a:off x="5034941" y="4153856"/>
            <a:ext cx="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5"/>
          <p:cNvSpPr>
            <a:spLocks noChangeShapeType="1"/>
          </p:cNvSpPr>
          <p:nvPr/>
        </p:nvSpPr>
        <p:spPr bwMode="auto">
          <a:xfrm flipH="1">
            <a:off x="3404579" y="4349119"/>
            <a:ext cx="16303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"/>
          <p:cNvSpPr>
            <a:spLocks noChangeShapeType="1"/>
          </p:cNvSpPr>
          <p:nvPr/>
        </p:nvSpPr>
        <p:spPr bwMode="auto">
          <a:xfrm flipV="1">
            <a:off x="3404579" y="3106106"/>
            <a:ext cx="0" cy="1222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 flipH="1">
            <a:off x="5088916" y="2231394"/>
            <a:ext cx="31734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081464" y="2045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081464" y="25025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725</TotalTime>
  <Words>510</Words>
  <Application>Microsoft Office PowerPoint</Application>
  <PresentationFormat>Широкоэкранный</PresentationFormat>
  <Paragraphs>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О чем говорить бизнесу с профессиональными СМИ.   система управления знаниями, проектами  и ресурсами</vt:lpstr>
      <vt:lpstr>В  условиях  глобальной  политики #CancelRussia одной  из  проблем  бизнеса становится Инфопассивность  -   дефицит  информационных стратегий в новых условиях, при том, что значимость репутации российских компаний  возросла. это  мешает планам  развития.  Почему? </vt:lpstr>
      <vt:lpstr>- Счет 1или 0 ? В конкурентной борьбе за ограниченные ресурсы Публикации в СМИ  усиливают авторитет компании в глазах клиентов и партнеров.  - бизнес, медиа и государство вместе задают повестку  изменений    Что делать ?</vt:lpstr>
      <vt:lpstr>Презентация PowerPoint</vt:lpstr>
      <vt:lpstr>пишите о своих наработках, об инновациях в стройиндустрии, а мы будем тиражировать лучший опыт.</vt:lpstr>
      <vt:lpstr>Презентация PowerPoint</vt:lpstr>
      <vt:lpstr>Внешние  инфоповоды</vt:lpstr>
      <vt:lpstr>профессиональные медиа формируют комплексную СИСТЕМУ ЗНАНИЙ О КАЧЕСТВЕ. Она включает три уровня: первый, базовый уровень составляют концептуальные знания; второй, промежуточный, — инструментальные знания о том, какими способами качество может и должно быть обеспечено; третий, верхний, — стратегическое знание о значении и ценности качества для построения эффективного бизнеса.</vt:lpstr>
      <vt:lpstr>Презентация PowerPoint</vt:lpstr>
      <vt:lpstr>95 лет на службе стандартизации и управления качеством</vt:lpstr>
      <vt:lpstr>МЕЖДУНАРОДНЫЙ ЕЖЕМЕСЯЧНЫЙ ЖУРНАЛ ДЛЯ ПРОФЕССИОНАЛОВ В ОБЛАСТИ КАЧЕСТВА «МЕТОДЫ МЕНЕДЖМЕНТА КАЧЕСТВА», основан в 1969 г.  ЖУРНАЛ-ИНСТРУМЕНТАРИЙ ДЛЯ РУКОВОДИТЕЛЕЙ И ВЛАДЕЛЬЦЕВ БИЗНЕСА BUSINESS EXCELLENCE, основан в Великобритании, в России издается с 1996 г.</vt:lpstr>
      <vt:lpstr>Подписывайтесь, чтобы быть в курсе!  www.ria-stk.ru  тел.: 8 (495) 771 6652   e-mail: podpiska@mirQ.ru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Prezent</dc:creator>
  <cp:lastModifiedBy>Prezent</cp:lastModifiedBy>
  <cp:revision>82</cp:revision>
  <dcterms:created xsi:type="dcterms:W3CDTF">2022-04-25T06:51:15Z</dcterms:created>
  <dcterms:modified xsi:type="dcterms:W3CDTF">2022-06-30T22:22:49Z</dcterms:modified>
</cp:coreProperties>
</file>