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74" r:id="rId3"/>
    <p:sldId id="379" r:id="rId5"/>
    <p:sldId id="384" r:id="rId6"/>
    <p:sldId id="387" r:id="rId7"/>
    <p:sldId id="393" r:id="rId8"/>
    <p:sldId id="381" r:id="rId9"/>
    <p:sldId id="352" r:id="rId10"/>
    <p:sldId id="386" r:id="rId11"/>
    <p:sldId id="385" r:id="rId12"/>
    <p:sldId id="390" r:id="rId13"/>
    <p:sldId id="380" r:id="rId14"/>
    <p:sldId id="388" r:id="rId15"/>
    <p:sldId id="389" r:id="rId16"/>
    <p:sldId id="392" r:id="rId17"/>
    <p:sldId id="391" r:id="rId18"/>
    <p:sldId id="405" r:id="rId19"/>
    <p:sldId id="411" r:id="rId20"/>
    <p:sldId id="410" r:id="rId21"/>
    <p:sldId id="409" r:id="rId22"/>
    <p:sldId id="412" r:id="rId23"/>
    <p:sldId id="413" r:id="rId24"/>
    <p:sldId id="414" r:id="rId25"/>
    <p:sldId id="415" r:id="rId26"/>
    <p:sldId id="416" r:id="rId27"/>
    <p:sldId id="417" r:id="rId28"/>
    <p:sldId id="375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на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07A"/>
    <a:srgbClr val="FCB00F"/>
    <a:srgbClr val="DC8046"/>
    <a:srgbClr val="202A36"/>
    <a:srgbClr val="DCDAD6"/>
    <a:srgbClr val="D8B25C"/>
    <a:srgbClr val="E7E7E7"/>
    <a:srgbClr val="14171B"/>
    <a:srgbClr val="484F58"/>
    <a:srgbClr val="1A9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9" autoAdjust="0"/>
    <p:restoredTop sz="93895" autoAdjust="0"/>
  </p:normalViewPr>
  <p:slideViewPr>
    <p:cSldViewPr snapToGrid="0">
      <p:cViewPr varScale="1">
        <p:scale>
          <a:sx n="90" d="100"/>
          <a:sy n="90" d="100"/>
        </p:scale>
        <p:origin x="984" y="66"/>
      </p:cViewPr>
      <p:guideLst>
        <p:guide orient="horz" pos="1049"/>
        <p:guide pos="515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306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8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&#1052;&#1072;&#1082;&#1089;&#1080;&#1084;\Desktop\&#1040;&#1083;&#1080;&#1085;&#1072;\&#1056;&#1059;&#1058;\&#1057;&#1090;&#1072;&#1090;&#1100;&#1080;%20&#1085;&#1072;%20&#1088;&#1077;&#1076;&#1072;&#1082;&#1090;&#1091;&#1088;&#1091;\&#1063;&#1078;&#1072;&#1085;%20&#1062;&#1079;&#1103;&#1085;&#1100;&#1076;&#1091;&#1085;%20-%20&#1064;&#1077;&#1088;&#1077;&#1084;&#1077;&#1090;\03%20&#1055;&#1086;&#1076;&#1075;&#1086;&#1090;&#1086;&#1074;&#1082;&#1072;%20&#1085;&#1072;&#1091;&#1095;&#1085;&#1099;&#1093;%20&#1080;%20&#1080;&#1085;&#1078;&#1077;&#1085;&#1077;&#1088;&#1085;&#1099;&#1093;%20&#1082;&#1072;&#1076;&#1088;&#1086;&#1074;%20&#1076;&#1083;&#1103;%20&#1089;&#1090;&#1088;&#1086;&#1080;&#1090;&#1077;&#1083;&#1100;&#1085;&#1086;&#1081;%20&#1080;%20&#1090;&#1088;&#1072;&#1085;&#1089;&#1087;&#1086;&#1088;&#1090;&#1085;&#1086;&#1081;%20&#1086;&#1090;&#1088;&#1072;&#1089;&#1083;&#1080;%20&#1074;%20&#1050;&#1053;&#1056;\&#22270;6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Sheet1!$A$2:$A$20</c:f>
              <c:strCache>
                <c:ptCount val="19"/>
                <c:pt idx="0">
                  <c:v>Сельское хозяйство</c:v>
                </c:pt>
                <c:pt idx="1">
                  <c:v>Государственное управление</c:v>
                </c:pt>
                <c:pt idx="2">
                  <c:v>Культура</c:v>
                </c:pt>
                <c:pt idx="3">
                  <c:v>Здравоохранение</c:v>
                </c:pt>
                <c:pt idx="4">
                  <c:v>образование</c:v>
                </c:pt>
                <c:pt idx="5">
                  <c:v>Сфера услуг</c:v>
                </c:pt>
                <c:pt idx="6">
                  <c:v>Охрана водных ресурсов</c:v>
                </c:pt>
                <c:pt idx="7">
                  <c:v>Наука</c:v>
                </c:pt>
                <c:pt idx="8">
                  <c:v>Аренда</c:v>
                </c:pt>
                <c:pt idx="9">
                  <c:v>Недвижимость</c:v>
                </c:pt>
                <c:pt idx="10">
                  <c:v>Финансы</c:v>
                </c:pt>
                <c:pt idx="11">
                  <c:v>Информационная отрасль</c:v>
                </c:pt>
                <c:pt idx="12">
                  <c:v>Гостиничная отрасль</c:v>
                </c:pt>
                <c:pt idx="13">
                  <c:v>Транспорт</c:v>
                </c:pt>
                <c:pt idx="14">
                  <c:v>Оптовая торговля</c:v>
                </c:pt>
                <c:pt idx="15">
                  <c:v>Строительство</c:v>
                </c:pt>
                <c:pt idx="16">
                  <c:v>Электроэнергетика</c:v>
                </c:pt>
                <c:pt idx="17">
                  <c:v>Производство</c:v>
                </c:pt>
                <c:pt idx="18">
                  <c:v>Добыча полезных ископаемых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0.005</c:v>
                </c:pt>
                <c:pt idx="1">
                  <c:v>0.116</c:v>
                </c:pt>
                <c:pt idx="2">
                  <c:v>0.009</c:v>
                </c:pt>
                <c:pt idx="3">
                  <c:v>0.002</c:v>
                </c:pt>
                <c:pt idx="4">
                  <c:v>0.115</c:v>
                </c:pt>
                <c:pt idx="5">
                  <c:v>0.005</c:v>
                </c:pt>
                <c:pt idx="6">
                  <c:v>0.014</c:v>
                </c:pt>
                <c:pt idx="7">
                  <c:v>0.025</c:v>
                </c:pt>
                <c:pt idx="8">
                  <c:v>0.038</c:v>
                </c:pt>
                <c:pt idx="9">
                  <c:v>0.031</c:v>
                </c:pt>
                <c:pt idx="10">
                  <c:v>0.05</c:v>
                </c:pt>
                <c:pt idx="11">
                  <c:v>0.029</c:v>
                </c:pt>
                <c:pt idx="12">
                  <c:v>0.015</c:v>
                </c:pt>
                <c:pt idx="13">
                  <c:v>0.048</c:v>
                </c:pt>
                <c:pt idx="14">
                  <c:v>0.046</c:v>
                </c:pt>
                <c:pt idx="15">
                  <c:v>0.126</c:v>
                </c:pt>
                <c:pt idx="16">
                  <c:v>0.022</c:v>
                </c:pt>
                <c:pt idx="17">
                  <c:v>0.223</c:v>
                </c:pt>
                <c:pt idx="18">
                  <c:v>0.021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8098320"/>
        <c:axId val="2138092912"/>
      </c:barChart>
      <c:catAx>
        <c:axId val="213809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8092912"/>
        <c:crosses val="autoZero"/>
        <c:auto val="1"/>
        <c:lblAlgn val="ctr"/>
        <c:lblOffset val="100"/>
        <c:noMultiLvlLbl val="0"/>
      </c:catAx>
      <c:valAx>
        <c:axId val="213809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809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Железнодорожный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33.7</c:v>
                </c:pt>
                <c:pt idx="1">
                  <c:v>36.6</c:v>
                </c:pt>
                <c:pt idx="2">
                  <c:v>22</c:v>
                </c:pt>
                <c:pt idx="3">
                  <c:v>26.12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Автомобильный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136.7</c:v>
                </c:pt>
                <c:pt idx="1">
                  <c:v>130.1</c:v>
                </c:pt>
                <c:pt idx="2">
                  <c:v>68.9</c:v>
                </c:pt>
                <c:pt idx="3">
                  <c:v>50.87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Водный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2.8</c:v>
                </c:pt>
                <c:pt idx="1">
                  <c:v>2.7</c:v>
                </c:pt>
                <c:pt idx="2">
                  <c:v>1.5</c:v>
                </c:pt>
                <c:pt idx="3">
                  <c:v>1.63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Воздушный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6.1</c:v>
                </c:pt>
                <c:pt idx="1">
                  <c:v>6.6</c:v>
                </c:pt>
                <c:pt idx="2">
                  <c:v>4.2</c:v>
                </c:pt>
                <c:pt idx="3">
                  <c:v>4.41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0952351"/>
        <c:axId val="420956095"/>
      </c:barChart>
      <c:catAx>
        <c:axId val="42095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0956095"/>
        <c:crosses val="autoZero"/>
        <c:auto val="1"/>
        <c:lblAlgn val="ctr"/>
        <c:lblOffset val="100"/>
        <c:noMultiLvlLbl val="0"/>
      </c:catAx>
      <c:valAx>
        <c:axId val="42095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09523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Железнодорожный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40.3</c:v>
                </c:pt>
                <c:pt idx="1">
                  <c:v>43.9</c:v>
                </c:pt>
                <c:pt idx="2">
                  <c:v>44.6</c:v>
                </c:pt>
                <c:pt idx="3">
                  <c:v>47.74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Автомобильный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395.7</c:v>
                </c:pt>
                <c:pt idx="1">
                  <c:v>343.5</c:v>
                </c:pt>
                <c:pt idx="2">
                  <c:v>342.6</c:v>
                </c:pt>
                <c:pt idx="3">
                  <c:v>391.39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Водный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70.3</c:v>
                </c:pt>
                <c:pt idx="1">
                  <c:v>74.7</c:v>
                </c:pt>
                <c:pt idx="2">
                  <c:v>76.2</c:v>
                </c:pt>
                <c:pt idx="3">
                  <c:v>82.4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Воздушный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0.07</c:v>
                </c:pt>
                <c:pt idx="1">
                  <c:v>0.08</c:v>
                </c:pt>
                <c:pt idx="2">
                  <c:v>0.07</c:v>
                </c:pt>
                <c:pt idx="3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983071"/>
        <c:axId val="423983487"/>
      </c:barChart>
      <c:catAx>
        <c:axId val="42398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3983487"/>
        <c:crosses val="autoZero"/>
        <c:auto val="1"/>
        <c:lblAlgn val="ctr"/>
        <c:lblOffset val="100"/>
        <c:noMultiLvlLbl val="0"/>
      </c:catAx>
      <c:valAx>
        <c:axId val="42398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39830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972222222222222"/>
                  <c:y val="-0.0648148148148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8422b155-097c-4005-ac9b-a9f674e9d491}" type="VALUE">
                      <a:t>[VALUE]</a:t>
                    </a:fld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11111111111111"/>
                  <c:y val="0.01851833624963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fld id="{e6f3e9a5-36b9-4daa-92db-0bd8b1cde33c}" type="VALUE">
                      <a:t>[VALUE]</a:t>
                    </a:fld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60973315835521"/>
                      <c:h val="0.1017825896762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305555555555555"/>
                  <c:y val="-0.01388888888888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be1f65fd-484f-47a3-920f-98ebb657e9ae}" type="VALUE">
                      <a:t>[VALUE]</a:t>
                    </a:fld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930555555555555"/>
                  <c:y val="-0.006944444444444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fld id="{625841a8-b710-4e77-88dd-7f56968d200b}" type="VALUE">
                      <a:t>[VALUE]</a:t>
                    </a:fld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66528871391076"/>
                      <c:h val="0.08789370078740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рабочие</c:v>
                </c:pt>
                <c:pt idx="1">
                  <c:v>управляющий</c:v>
                </c:pt>
                <c:pt idx="2">
                  <c:v>высококвалифицированный специалист</c:v>
                </c:pt>
                <c:pt idx="3">
                  <c:v>Другой персонал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551181102362"/>
          <c:y val="0.0568699919369462"/>
          <c:w val="0.371782152230971"/>
          <c:h val="0.75447075117570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B7A5-5F45-4DA9-B703-C3D9FEDB9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ADD8-09B1-4552-9365-0360B1A732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论文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5231615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论文总结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29A10A-2BA3-48EC-97A4-ECAEED0630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532E8-4759-4A04-95B7-616AF7572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0800000">
            <a:off x="0" y="4457700"/>
            <a:ext cx="6076710" cy="24003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76709" y="4457700"/>
            <a:ext cx="6115291" cy="24003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318053" y="0"/>
            <a:ext cx="2680698" cy="115293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角三角形 17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五边形 18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研究方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060848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直角三角形 11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五边形 17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键技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854273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关键技术与难点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成果与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0" y="3648260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成果与应用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直角三角形 13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五边形 14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关建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4439981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相关建议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343" y="6123748"/>
            <a:ext cx="1484062" cy="74069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6350" y="299703"/>
            <a:ext cx="792048" cy="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7.png"/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8.png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27054" y="396062"/>
            <a:ext cx="3726562" cy="16027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92012" y="2729231"/>
            <a:ext cx="771398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Подготовка научных и инженерных кадров для транспортной отрасли в КНР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4070985" y="4253230"/>
            <a:ext cx="3358515" cy="3067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400" b="1" dirty="0"/>
              <a:t>Доклад: Стеблянская А. Н. </a:t>
            </a:r>
            <a:endParaRPr lang="zh-CN" altLang="en-US" sz="1400" b="1" dirty="0"/>
          </a:p>
        </p:txBody>
      </p:sp>
      <p:sp>
        <p:nvSpPr>
          <p:cNvPr id="11" name="任意多边形 25"/>
          <p:cNvSpPr/>
          <p:nvPr/>
        </p:nvSpPr>
        <p:spPr>
          <a:xfrm>
            <a:off x="7037403" y="216609"/>
            <a:ext cx="1203526" cy="740503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26"/>
          <p:cNvSpPr/>
          <p:nvPr/>
        </p:nvSpPr>
        <p:spPr>
          <a:xfrm>
            <a:off x="8436581" y="168402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21"/>
          <p:cNvSpPr/>
          <p:nvPr/>
        </p:nvSpPr>
        <p:spPr>
          <a:xfrm>
            <a:off x="10233618" y="1002581"/>
            <a:ext cx="1525218" cy="938433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9744196" y="762132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63" y="970473"/>
            <a:ext cx="1187363" cy="118803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358284" y="1589103"/>
            <a:ext cx="368055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438183" y="16157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76036" y="1580225"/>
            <a:ext cx="0" cy="189982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384914" y="3488924"/>
            <a:ext cx="6214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516216" y="1589103"/>
            <a:ext cx="3589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123239" y="1589103"/>
            <a:ext cx="0" cy="181104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753050" y="3837662"/>
            <a:ext cx="37016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4070350" y="4660900"/>
            <a:ext cx="3358515" cy="521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GB" altLang="zh-CN" sz="1400" b="1" dirty="0"/>
              <a:t>email alina_steblyanskaya</a:t>
            </a:r>
            <a:r>
              <a:rPr lang="en-US" altLang="en-GB" sz="1400" b="1" dirty="0"/>
              <a:t>@</a:t>
            </a:r>
            <a:r>
              <a:rPr lang="en-GB" altLang="zh-CN" sz="1400" b="1" dirty="0"/>
              <a:t>hrbeu.edu.cn</a:t>
            </a:r>
            <a:r>
              <a:rPr lang="ru-RU" altLang="zh-CN" sz="1400" b="1" dirty="0"/>
              <a:t> </a:t>
            </a:r>
            <a:endParaRPr lang="zh-CN" altLang="en-US" sz="1400" b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1.12631 4.07407E-6 " pathEditMode="relative" rAng="0" ptsTypes="AA">
                                      <p:cBhvr>
                                        <p:cTn id="16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25E-6 4.44444E-6 L 1.10482 4.44444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animBg="1"/>
      <p:bldP spid="12" grpId="0" animBg="1"/>
      <p:bldP spid="13" grpId="0" animBg="1"/>
      <p:bldP spid="14" grpId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4874" y="93702"/>
            <a:ext cx="8048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ОСНОВНЫЕ НАУЧНЫЕ ШКОЛЫ ЭКОНОМИКИ ЗНАНИЙ КНР ПО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ЭНЕРГЕТИЧЕСКОМУ И ТРАНСПОРТНОМУ НАПРАВЛЕНИЮ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074" y="2097425"/>
            <a:ext cx="80486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Университет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Цингхуа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Университет Китайской Академии Наук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Шанхайский Университет Цзяо Тун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Университет науки и технологии Китая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Университет Сиань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Цзяотун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Китайский Университет Нефти (Пекин)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Харбинский Инженерный Университет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Харбинский Политехнический Университет (проф. Би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Кесин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Даляньский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технологический университет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074" y="987841"/>
            <a:ext cx="9255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Если инновации напоминают новый двигатель китайского развития, то реформа является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необходимым ключом зажигания…»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Си Цзиньпин, Саммит АТЭС-2014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111" y="5332254"/>
            <a:ext cx="6254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Основная идея- «От собрано в </a:t>
            </a:r>
            <a:r>
              <a:rPr lang="ru-RU" sz="1800" b="1" dirty="0" err="1">
                <a:solidFill>
                  <a:srgbClr val="FF0000"/>
                </a:solidFill>
              </a:rPr>
              <a:t>Шаньчжэне</a:t>
            </a:r>
            <a:r>
              <a:rPr lang="ru-RU" sz="1800" b="1" dirty="0">
                <a:solidFill>
                  <a:srgbClr val="FF0000"/>
                </a:solidFill>
              </a:rPr>
              <a:t> к произведено 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FF0000"/>
                </a:solidFill>
              </a:rPr>
              <a:t>в </a:t>
            </a:r>
            <a:r>
              <a:rPr lang="ru-RU" sz="1800" b="1" dirty="0" err="1">
                <a:solidFill>
                  <a:srgbClr val="FF0000"/>
                </a:solidFill>
              </a:rPr>
              <a:t>Шаньчжэне</a:t>
            </a:r>
            <a:r>
              <a:rPr lang="ru-RU" sz="1800" b="1" dirty="0">
                <a:solidFill>
                  <a:srgbClr val="FF0000"/>
                </a:solidFill>
              </a:rPr>
              <a:t>, от произведено в </a:t>
            </a:r>
            <a:r>
              <a:rPr lang="ru-RU" sz="1800" b="1" dirty="0" err="1">
                <a:solidFill>
                  <a:srgbClr val="FF0000"/>
                </a:solidFill>
              </a:rPr>
              <a:t>Шаньчжэне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FF0000"/>
                </a:solidFill>
              </a:rPr>
              <a:t>к создано в </a:t>
            </a:r>
            <a:r>
              <a:rPr lang="ru-RU" sz="1800" b="1" dirty="0" err="1">
                <a:solidFill>
                  <a:srgbClr val="FF0000"/>
                </a:solidFill>
              </a:rPr>
              <a:t>Шаньчжэне</a:t>
            </a:r>
            <a:r>
              <a:rPr lang="ru-RU" sz="1800" b="1" dirty="0">
                <a:solidFill>
                  <a:srgbClr val="FF0000"/>
                </a:solidFill>
              </a:rPr>
              <a:t>»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5965026" y="3995913"/>
            <a:ext cx="1845758" cy="17690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049335" y="1778922"/>
            <a:ext cx="1786971" cy="175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871037" y="1778923"/>
            <a:ext cx="1824637" cy="17519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71037" y="3969520"/>
            <a:ext cx="1805812" cy="1739022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5204752" y="3043357"/>
            <a:ext cx="387937" cy="385643"/>
          </a:xfrm>
          <a:prstGeom prst="roundRect">
            <a:avLst/>
          </a:prstGeom>
          <a:solidFill>
            <a:srgbClr val="908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174335" y="3043356"/>
            <a:ext cx="387937" cy="385643"/>
          </a:xfrm>
          <a:prstGeom prst="roundRect">
            <a:avLst/>
          </a:prstGeom>
          <a:solidFill>
            <a:srgbClr val="FCB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217093" y="4071099"/>
            <a:ext cx="387937" cy="385643"/>
          </a:xfrm>
          <a:prstGeom prst="roundRect">
            <a:avLst/>
          </a:prstGeom>
          <a:solidFill>
            <a:srgbClr val="FCB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096000" y="4090940"/>
            <a:ext cx="387937" cy="385643"/>
          </a:xfrm>
          <a:prstGeom prst="roundRect">
            <a:avLst/>
          </a:prstGeom>
          <a:solidFill>
            <a:srgbClr val="908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948" y="1824110"/>
            <a:ext cx="2696553" cy="1200321"/>
          </a:xfrm>
          <a:prstGeom prst="rect">
            <a:avLst/>
          </a:prstGeom>
          <a:solidFill>
            <a:srgbClr val="90807A"/>
          </a:solidFill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Целей 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устойчивого 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развития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0396" y="3777689"/>
            <a:ext cx="2696553" cy="1569652"/>
          </a:xfrm>
          <a:prstGeom prst="rect">
            <a:avLst/>
          </a:prstGeom>
          <a:solidFill>
            <a:srgbClr val="90807A"/>
          </a:solidFill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 algn="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Достижение 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углеродной 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нейтральности 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2060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2257011" y="433939"/>
            <a:ext cx="8037118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ЗНАНИЙ </a:t>
            </a:r>
            <a:endParaRPr lang="ru-RU" altLang="zh-CN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ТРАНСПОРТНОЙ ОТРАСЛИ КНР </a:t>
            </a:r>
            <a:r>
              <a:rPr lang="ru-RU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СТРОИТСЯ НА ОСНОВЕ: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83796" y="1778922"/>
            <a:ext cx="2919633" cy="1200321"/>
          </a:xfrm>
          <a:prstGeom prst="rect">
            <a:avLst/>
          </a:prstGeom>
          <a:solidFill>
            <a:srgbClr val="90807A"/>
          </a:solidFill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Внедрение 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технологических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инноваций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83796" y="3769558"/>
            <a:ext cx="2919633" cy="1569652"/>
          </a:xfrm>
          <a:prstGeom prst="rect">
            <a:avLst/>
          </a:prstGeom>
          <a:solidFill>
            <a:srgbClr val="90807A"/>
          </a:solidFill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Кадровый потенциал-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самое главное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преимущество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41" grpId="0" animBg="1"/>
      <p:bldP spid="30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4874" y="801588"/>
            <a:ext cx="625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dirty="0"/>
              <a:t>2022</a:t>
            </a:r>
            <a:r>
              <a:rPr lang="zh-CN" altLang="en-US" dirty="0"/>
              <a:t>第六期新进教师教学能力培训结业式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4874" y="93702"/>
            <a:ext cx="8048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ОБМЕН ОПЫТОМ: 2022 год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Подготовка профессоров: Усиление системы знаний новых учителей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84" y="1386017"/>
            <a:ext cx="5550468" cy="41628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8" y="1386016"/>
            <a:ext cx="5542761" cy="416285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4874" y="801588"/>
            <a:ext cx="625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dirty="0"/>
              <a:t>2022</a:t>
            </a:r>
            <a:r>
              <a:rPr lang="zh-CN" altLang="en-US" dirty="0"/>
              <a:t>第六期新进教师教学能力培训结业式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4874" y="93702"/>
            <a:ext cx="8048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ОБМЕН ОПЫТОМ: 2022 год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Подготовка профессоров: Усиление системы знаний новых учителей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19" y="1509474"/>
            <a:ext cx="3779754" cy="2596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81" y="1533421"/>
            <a:ext cx="3681719" cy="2534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7" y="1439298"/>
            <a:ext cx="3550093" cy="2666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7169" y="4272677"/>
            <a:ext cx="92576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длилось 2 месяца и включало: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семинаров от профессоров из приглашенных университетов;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4 лекций ведущих профессоров университета;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эссе, как я вижу связь знаний и движение государства к успеху: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пробного урока, подготовленного самим «Мой урок об экономике знаний»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от ведущих профессоров КАН и студентов университета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предоставлено право подать свои заявки на грант по теме «Экономика знаний – будущее КНР».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4874" y="93702"/>
            <a:ext cx="8048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ОБМЕН ОПЫТОМ: 2022 год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Конкурсы Министерства промышленности и инноваций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9900" y="5121850"/>
            <a:ext cx="6375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бизнес объявляет конкурс на лучшие проекты для ученых по всем отраслям промышленности.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объявляется до 100 новых проектов (В этом году было 38 новых тем).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77" y="1800376"/>
            <a:ext cx="4155053" cy="3115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2" y="1225619"/>
            <a:ext cx="4637337" cy="36898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6" y="5006005"/>
            <a:ext cx="3974934" cy="175432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912100" y="4737100"/>
            <a:ext cx="4108090" cy="24580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0665" y="266001"/>
            <a:ext cx="8133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Предложение: 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Методология формирования новых знаний 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Объединенного ученого совета Российского университета транспорта – транспортное направление КНР </a:t>
            </a:r>
            <a:endParaRPr lang="zh-CN" altLang="en-US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1815" y="2025861"/>
            <a:ext cx="979853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ученого совета с целью продвижения исследований в направлении взаимодействия России и Китая, а также стран, входящих в инициативу «Пояс и путь», создать: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с участием ученых РФ и КНР по обмену знаниями;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 записей лекций китайских профессоров российским студентам;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 записей лекций русских профессоров китайским студентам;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совместной базы данных (данные РФ и КНР).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базу взаимодействия российско-китайских (плюс Пояс и путь) ученых.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912100" y="473710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3532505" y="1137285"/>
          <a:ext cx="6382385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9075"/>
                <a:gridCol w="2353310"/>
              </a:tblGrid>
              <a:tr h="3689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нового типа транспортного аналитического центра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Усилить управление качеством подготовки работников транспортной отрасли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механизма выявления талантливых сотрудников и механизма отбора проектных команд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451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Реформирование управлением фондами научных исследований и усовершенствование системы оценки кадров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162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привлечение к обучению ученых стратегов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33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масштабной команды молодых научных и талантов в технологической сфере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33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 подготовки квалифицированных кадров на в тренде инновационного развития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33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команды высококвалифицированных талантов и обучение большого количества инженеров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520665" y="266001"/>
            <a:ext cx="8133044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Политика правительства КНР в области подготовки кадров для транспортной отрасли </a:t>
            </a:r>
            <a:endParaRPr lang="zh-CN" altLang="en-US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12100" y="473710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0835" y="311721"/>
            <a:ext cx="8133044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 работников в транспортной отрасли КНР </a:t>
            </a:r>
            <a:endParaRPr lang="zh-CN" altLang="en-US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5"/>
            </p:custDataLst>
          </p:nvPr>
        </p:nvGraphicFramePr>
        <p:xfrm>
          <a:off x="6115685" y="1520190"/>
          <a:ext cx="5211445" cy="3738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210"/>
                <a:gridCol w="744220"/>
                <a:gridCol w="646430"/>
                <a:gridCol w="631825"/>
                <a:gridCol w="463550"/>
                <a:gridCol w="642620"/>
                <a:gridCol w="893445"/>
                <a:gridCol w="652145"/>
              </a:tblGrid>
              <a:tr h="835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Автомобильный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Трубопроводный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Складские, почтовые, прочие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188.7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359.6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2.5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171.8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812.2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191.6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364.7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31.9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2.7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162.2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815.5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183.4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364.3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167.6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819.0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184.8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44.1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3.7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164.2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843.9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187.4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385.6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46.0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59.5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267.3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949.5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187.4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388.0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46.7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3.9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173.1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854.4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190.3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388.1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49.1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179.3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861.4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179.6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380.6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184.4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846.2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179.3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277.8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44.7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37.6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4.0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124.1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667.5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176.2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169.0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46.1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33.5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3.2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234.8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662.8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2"/>
          <p:cNvGraphicFramePr/>
          <p:nvPr/>
        </p:nvGraphicFramePr>
        <p:xfrm>
          <a:off x="408940" y="1520190"/>
          <a:ext cx="5300345" cy="365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912100" y="473710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Доля образованных людей в транспортном секторе с 2011 по 2020 год (в %)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3688080" y="1344295"/>
          <a:ext cx="6081395" cy="474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835"/>
                <a:gridCol w="454660"/>
                <a:gridCol w="455295"/>
                <a:gridCol w="454660"/>
                <a:gridCol w="452755"/>
                <a:gridCol w="455295"/>
                <a:gridCol w="454660"/>
                <a:gridCol w="455295"/>
                <a:gridCol w="525145"/>
                <a:gridCol w="436880"/>
                <a:gridCol w="462915"/>
              </a:tblGrid>
              <a:tr h="616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ГодОбразование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2011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2012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2013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2014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2015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2016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2020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Безобразования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15.7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Средняяшкола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59.1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59.9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59.5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58.5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57.6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57.6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57.7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59.3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6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Среднее-профессиональное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5.6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Университетская специальность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1.9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2.4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1.7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Аспирант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912100" y="473710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 высококвалифицированных специалистов в области транспорта с 2011 по 2020 год, (человек) </a:t>
            </a:r>
            <a:endParaRPr lang="zh-CN" altLang="en-US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3297555" y="1687830"/>
          <a:ext cx="6381750" cy="4525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8505"/>
                <a:gridCol w="577215"/>
                <a:gridCol w="420370"/>
                <a:gridCol w="422910"/>
                <a:gridCol w="421640"/>
                <a:gridCol w="420370"/>
                <a:gridCol w="422275"/>
                <a:gridCol w="419735"/>
                <a:gridCol w="421640"/>
                <a:gridCol w="422275"/>
                <a:gridCol w="424815"/>
              </a:tblGrid>
              <a:tr h="739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ГодОтрасль 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2011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2012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2013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2014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2015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2016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2020 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4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по транспорту, складированию и почтовой промышленности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 транспорт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Автомобильный транспорт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Водныйтранспорт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 транспорт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2310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2349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2284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2905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2955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4507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5130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5154</a:t>
                      </a:r>
                      <a:endParaRPr lang="en-US" alt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028891" y="71021"/>
            <a:ext cx="5298676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КИТАЙ СТРОИТ ИЛИ </a:t>
            </a:r>
            <a:r>
              <a:rPr lang="ru-RU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ПОСТРОИЛ</a:t>
            </a: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?</a:t>
            </a:r>
            <a:endParaRPr lang="ru-RU" altLang="zh-CN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ЭКОНОМИКУ ЗНАНИЙ!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10244" y="1019580"/>
            <a:ext cx="5099523" cy="4818839"/>
            <a:chOff x="6748838" y="3056768"/>
            <a:chExt cx="4231987" cy="3991347"/>
          </a:xfrm>
        </p:grpSpPr>
        <p:sp>
          <p:nvSpPr>
            <p:cNvPr id="70" name="矩形 47"/>
            <p:cNvSpPr>
              <a:spLocks noChangeArrowheads="1"/>
            </p:cNvSpPr>
            <p:nvPr/>
          </p:nvSpPr>
          <p:spPr bwMode="auto">
            <a:xfrm>
              <a:off x="6819383" y="4669001"/>
              <a:ext cx="4161442" cy="237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lang="ru-RU" sz="1400" dirty="0"/>
                <a:t>Китайские экономические реформы неразрывно связаны со стратегией инновационного развития страны за счет стремительного подъема качества образования и собственной науки и мгновенного внедрения заимствованных из-за рубежа технологий. Китай на деле реализовал тезис, что «наука и технологии являются первой производительной силой», который неоднократно повторял Дэн Сяопин. Китайские эксперты подсчитали, что треть экономического роста страны в последние 25 лет обеспечивается за счет передовых технологий.</a:t>
              </a:r>
              <a:endParaRPr lang="en-US" altLang="zh-CN" sz="1400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矩形 3"/>
            <p:cNvSpPr>
              <a:spLocks noChangeArrowheads="1"/>
            </p:cNvSpPr>
            <p:nvPr/>
          </p:nvSpPr>
          <p:spPr bwMode="auto">
            <a:xfrm>
              <a:off x="6748838" y="3056768"/>
              <a:ext cx="3728151" cy="250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В Китае мы рассматриваем пути </a:t>
              </a:r>
              <a:endParaRPr lang="ru-RU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решения </a:t>
              </a: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наших проблем путем 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улучшения наших институтов.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Научные технологии – 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первая производительная сила.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Уважать знания! уважать специалистов!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ru-RU" altLang="zh-CN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(ДЭН СЯОПИН)</a:t>
              </a: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</a:t>
              </a:r>
              <a:endPara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815614" y="4612906"/>
              <a:ext cx="599800" cy="32312"/>
            </a:xfrm>
            <a:prstGeom prst="rect">
              <a:avLst/>
            </a:prstGeom>
            <a:solidFill>
              <a:srgbClr val="908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514808" y="4599486"/>
              <a:ext cx="1215000" cy="40500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 12"/>
          <p:cNvSpPr/>
          <p:nvPr/>
        </p:nvSpPr>
        <p:spPr bwMode="auto">
          <a:xfrm>
            <a:off x="216158" y="144226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9080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 flipH="1" flipV="1">
            <a:off x="5914443" y="550323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9080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318053" y="0"/>
            <a:ext cx="2680698" cy="1152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44632" y="5898542"/>
            <a:ext cx="4773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«...все говорят об экономике знаний, а Китай ее строит.» Фольклор китайских политиков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1" y="1707372"/>
            <a:ext cx="4740982" cy="419675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7538E-6 -2.95097E-6 L 0.16536 0.28539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2" y="142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99E-7 3.02498E-6 L -0.15392 -0.26827 " pathEditMode="relative" rAng="0" ptsTypes="AA">
                                      <p:cBhvr>
                                        <p:cTn id="16" dur="500" spd="-99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2" y="-1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3" grpId="0" animBg="1"/>
      <p:bldP spid="13" grpId="1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912100" y="473710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Пассажиропоток с 2018 по 2021 год (ед. изм. - 100 млн. чел.)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3920490" y="1035685"/>
          <a:ext cx="4370705" cy="232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矩形 6"/>
          <p:cNvSpPr/>
          <p:nvPr/>
        </p:nvSpPr>
        <p:spPr>
          <a:xfrm>
            <a:off x="2353025" y="3364801"/>
            <a:ext cx="8133044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Объем грузоперевозок с 2018 по 2021 год (Ед. изм. - 100 млн. т.)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Диаграмма 5"/>
          <p:cNvGraphicFramePr/>
          <p:nvPr/>
        </p:nvGraphicFramePr>
        <p:xfrm>
          <a:off x="3820160" y="4071303"/>
          <a:ext cx="4572000" cy="252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10500" y="470916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Профессиональный состав и уровень безработицы в сфере транспорта среди людей с образованием в Китае с 2011 по 2020 год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3449955" y="1417955"/>
          <a:ext cx="6660515" cy="4806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390"/>
                <a:gridCol w="518795"/>
                <a:gridCol w="516890"/>
                <a:gridCol w="519430"/>
                <a:gridCol w="519430"/>
                <a:gridCol w="518160"/>
                <a:gridCol w="519430"/>
                <a:gridCol w="516890"/>
                <a:gridCol w="519430"/>
                <a:gridCol w="519430"/>
                <a:gridCol w="523240"/>
              </a:tblGrid>
              <a:tr h="6248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ГодОбразование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en-US" sz="1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Безобразования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Средняяшкола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8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Среднее-профессиональное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8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b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Университетская специальность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Аспирант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10500" y="470916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Создание высококвалифицированных специалистов в сфере высокотехнологичных специалистов в сфере транспорта с 2016 по 2021 гг.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3556635" y="1739900"/>
          <a:ext cx="6205855" cy="4337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4670"/>
                <a:gridCol w="477520"/>
                <a:gridCol w="554355"/>
                <a:gridCol w="544830"/>
                <a:gridCol w="530225"/>
                <a:gridCol w="546735"/>
                <a:gridCol w="477520"/>
              </a:tblGrid>
              <a:tr h="391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премия за научно-технический прогресс (Пункт)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2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лаборатории (шт.)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1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Промышленный научно-исследовательский центр (шт.)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инновационная платформа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цивилизация (Команда)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технический эксперт (чел.)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эксперт по транспортным технологиям (чел.)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таланты в области транспортной науки и техники (чел.)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научно-технические инновационные таланты (чел.)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специальный план поддержки талантов высокого уровня (чел.)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810500" y="470916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Сравнение категорий персонала на транспорте в % соотношении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Диаграмма 4"/>
          <p:cNvGraphicFramePr/>
          <p:nvPr/>
        </p:nvGraphicFramePr>
        <p:xfrm>
          <a:off x="3486785" y="1259205"/>
          <a:ext cx="6306185" cy="468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10500" y="470916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Анализ причин проблемы подготовки транспортных кадров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6200" y="886460"/>
            <a:ext cx="7531735" cy="5398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22795" y="137357"/>
            <a:ext cx="312217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810500" y="4709160"/>
            <a:ext cx="4108090" cy="2458032"/>
          </a:xfrm>
          <a:prstGeom prst="rect">
            <a:avLst/>
          </a:prstGeom>
        </p:spPr>
      </p:pic>
      <p:sp>
        <p:nvSpPr>
          <p:cNvPr id="12" name="任意多边形 26"/>
          <p:cNvSpPr/>
          <p:nvPr/>
        </p:nvSpPr>
        <p:spPr>
          <a:xfrm>
            <a:off x="10246554" y="71021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10110710" y="556248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665" y="266001"/>
            <a:ext cx="8133044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altLang="zh-CN" sz="20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Среднегодовая заработная плата работников транспортной сферы в Китае и России с 2011 по 2020 год, ед. изм: юань </a:t>
            </a:r>
            <a:endParaRPr lang="ru-RU" altLang="zh-CN" sz="20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3384550" y="1391920"/>
          <a:ext cx="6861810" cy="4866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0005"/>
                <a:gridCol w="534035"/>
                <a:gridCol w="520700"/>
                <a:gridCol w="508000"/>
                <a:gridCol w="582295"/>
                <a:gridCol w="532765"/>
                <a:gridCol w="582295"/>
                <a:gridCol w="570865"/>
                <a:gridCol w="543560"/>
                <a:gridCol w="534670"/>
                <a:gridCol w="642620"/>
              </a:tblGrid>
              <a:tr h="4762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3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з. п. по транспорт. отрасли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47078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53391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57993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63416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68822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73650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80225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88508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97050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100642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2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з. п. по стране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41799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46769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51483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56360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62029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67569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74318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82413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90501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97379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Насколько выше з.п. в среднем по отрасли, чем по стране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27054" y="396062"/>
            <a:ext cx="3726562" cy="1602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918903" y="4039816"/>
            <a:ext cx="5159684" cy="30682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56964" y="2220049"/>
            <a:ext cx="5609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9080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演示完毕，感谢观看</a:t>
            </a:r>
            <a:endParaRPr lang="zh-CN" altLang="en-US" sz="4400" b="1" spc="300" dirty="0">
              <a:solidFill>
                <a:srgbClr val="90807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25"/>
          <p:cNvSpPr/>
          <p:nvPr/>
        </p:nvSpPr>
        <p:spPr>
          <a:xfrm>
            <a:off x="7037403" y="216609"/>
            <a:ext cx="1203526" cy="740503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26"/>
          <p:cNvSpPr/>
          <p:nvPr/>
        </p:nvSpPr>
        <p:spPr>
          <a:xfrm>
            <a:off x="7607134" y="1910467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21"/>
          <p:cNvSpPr/>
          <p:nvPr/>
        </p:nvSpPr>
        <p:spPr>
          <a:xfrm>
            <a:off x="10233618" y="1002581"/>
            <a:ext cx="1525218" cy="938433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22"/>
          <p:cNvSpPr/>
          <p:nvPr/>
        </p:nvSpPr>
        <p:spPr>
          <a:xfrm>
            <a:off x="9744196" y="762132"/>
            <a:ext cx="633795" cy="389960"/>
          </a:xfrm>
          <a:custGeom>
            <a:avLst/>
            <a:gdLst>
              <a:gd name="connsiteX0" fmla="*/ 863600 w 1792827"/>
              <a:gd name="connsiteY0" fmla="*/ 0 h 1103086"/>
              <a:gd name="connsiteX1" fmla="*/ 1347060 w 1792827"/>
              <a:gd name="connsiteY1" fmla="*/ 370853 h 1103086"/>
              <a:gd name="connsiteX2" fmla="*/ 1351590 w 1792827"/>
              <a:gd name="connsiteY2" fmla="*/ 413148 h 1103086"/>
              <a:gd name="connsiteX3" fmla="*/ 1422712 w 1792827"/>
              <a:gd name="connsiteY3" fmla="*/ 406400 h 1103086"/>
              <a:gd name="connsiteX4" fmla="*/ 1792827 w 1792827"/>
              <a:gd name="connsiteY4" fmla="*/ 754743 h 1103086"/>
              <a:gd name="connsiteX5" fmla="*/ 1422712 w 1792827"/>
              <a:gd name="connsiteY5" fmla="*/ 1103086 h 1103086"/>
              <a:gd name="connsiteX6" fmla="*/ 450111 w 1792827"/>
              <a:gd name="connsiteY6" fmla="*/ 1103086 h 1103086"/>
              <a:gd name="connsiteX7" fmla="*/ 450111 w 1792827"/>
              <a:gd name="connsiteY7" fmla="*/ 1094430 h 1103086"/>
              <a:gd name="connsiteX8" fmla="*/ 444706 w 1792827"/>
              <a:gd name="connsiteY8" fmla="*/ 1096009 h 1103086"/>
              <a:gd name="connsiteX9" fmla="*/ 370115 w 1792827"/>
              <a:gd name="connsiteY9" fmla="*/ 1103086 h 1103086"/>
              <a:gd name="connsiteX10" fmla="*/ 0 w 1792827"/>
              <a:gd name="connsiteY10" fmla="*/ 754743 h 1103086"/>
              <a:gd name="connsiteX11" fmla="*/ 370115 w 1792827"/>
              <a:gd name="connsiteY11" fmla="*/ 406400 h 1103086"/>
              <a:gd name="connsiteX12" fmla="*/ 376270 w 1792827"/>
              <a:gd name="connsiteY12" fmla="*/ 406984 h 1103086"/>
              <a:gd name="connsiteX13" fmla="*/ 380140 w 1792827"/>
              <a:gd name="connsiteY13" fmla="*/ 370853 h 1103086"/>
              <a:gd name="connsiteX14" fmla="*/ 863600 w 1792827"/>
              <a:gd name="connsiteY14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2827" h="1103086">
                <a:moveTo>
                  <a:pt x="863600" y="0"/>
                </a:moveTo>
                <a:cubicBezTo>
                  <a:pt x="1102077" y="0"/>
                  <a:pt x="1301044" y="159207"/>
                  <a:pt x="1347060" y="370853"/>
                </a:cubicBezTo>
                <a:lnTo>
                  <a:pt x="1351590" y="413148"/>
                </a:lnTo>
                <a:lnTo>
                  <a:pt x="1422712" y="406400"/>
                </a:lnTo>
                <a:cubicBezTo>
                  <a:pt x="1627121" y="406400"/>
                  <a:pt x="1792827" y="562358"/>
                  <a:pt x="1792827" y="754743"/>
                </a:cubicBezTo>
                <a:cubicBezTo>
                  <a:pt x="1792827" y="947128"/>
                  <a:pt x="1627121" y="1103086"/>
                  <a:pt x="1422712" y="1103086"/>
                </a:cubicBezTo>
                <a:lnTo>
                  <a:pt x="450111" y="1103086"/>
                </a:lnTo>
                <a:lnTo>
                  <a:pt x="450111" y="1094430"/>
                </a:lnTo>
                <a:lnTo>
                  <a:pt x="444706" y="1096009"/>
                </a:lnTo>
                <a:cubicBezTo>
                  <a:pt x="420613" y="1100649"/>
                  <a:pt x="395666" y="1103086"/>
                  <a:pt x="370115" y="1103086"/>
                </a:cubicBezTo>
                <a:cubicBezTo>
                  <a:pt x="165706" y="1103086"/>
                  <a:pt x="0" y="947128"/>
                  <a:pt x="0" y="754743"/>
                </a:cubicBezTo>
                <a:cubicBezTo>
                  <a:pt x="0" y="562358"/>
                  <a:pt x="165706" y="406400"/>
                  <a:pt x="370115" y="406400"/>
                </a:cubicBezTo>
                <a:lnTo>
                  <a:pt x="376270" y="406984"/>
                </a:lnTo>
                <a:lnTo>
                  <a:pt x="380140" y="370853"/>
                </a:lnTo>
                <a:cubicBezTo>
                  <a:pt x="426156" y="159207"/>
                  <a:pt x="625123" y="0"/>
                  <a:pt x="863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4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28600" dist="165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1.12631 4.07407E-6 " pathEditMode="relative" rAng="0" ptsTypes="AA">
                                      <p:cBhvr>
                                        <p:cTn id="10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1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7 -4.44444E-6 L 1.10482 -4.44444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028891" y="71021"/>
            <a:ext cx="8978530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Стратегия «трехшаговой модернизации» по Дэн Сяопину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318053" y="0"/>
            <a:ext cx="2680698" cy="1152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41" y="603699"/>
            <a:ext cx="6682208" cy="3640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41" y="4244373"/>
            <a:ext cx="6682208" cy="22011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5744" y="1259060"/>
            <a:ext cx="389095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реформе инновационной системы был выдвинут лозунг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«удержать главное,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Отпустить остальное».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 «удержать главное» означал оставить в госсекторе лучшие кадры для решения ключевых фундаментальных и научно-технических проблем общественного значения. Это должны были быть отборные силы для крупных прорывов.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92" y="1204687"/>
            <a:ext cx="3789508" cy="4455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8482" y="6164276"/>
            <a:ext cx="4771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Составляющие индекса GII  </a:t>
            </a:r>
            <a:endParaRPr lang="ru-RU" u="sng" dirty="0"/>
          </a:p>
          <a:p>
            <a:r>
              <a:rPr lang="ru-RU" u="sng" dirty="0"/>
              <a:t>[globalinnovationindex.org]</a:t>
            </a:r>
            <a:endParaRPr lang="ru-RU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12" y="1204687"/>
            <a:ext cx="6203688" cy="3857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1956" y="6050075"/>
            <a:ext cx="4771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Взаимосвязь GII и ВВП на душу населения </a:t>
            </a:r>
            <a:endParaRPr lang="ru-RU" u="sng" dirty="0"/>
          </a:p>
          <a:p>
            <a:r>
              <a:rPr lang="ru-RU" u="sng" dirty="0"/>
              <a:t>[globalinnovationindex.org]</a:t>
            </a:r>
            <a:endParaRPr lang="ru-RU" u="sng" dirty="0"/>
          </a:p>
        </p:txBody>
      </p:sp>
    </p:spTree>
  </p:cSld>
  <p:clrMapOvr>
    <a:masterClrMapping/>
  </p:clrMapOvr>
  <p:transition spd="slow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42" y="817233"/>
            <a:ext cx="8898458" cy="5625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3111" y="195375"/>
            <a:ext cx="4771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Knowledge Indices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028891" y="71021"/>
            <a:ext cx="5298676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КИТАЙ СТРОИТ ИЛИ </a:t>
            </a:r>
            <a:r>
              <a:rPr lang="ru-RU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ПОСТРОИЛ</a:t>
            </a: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?</a:t>
            </a:r>
            <a:endParaRPr lang="ru-RU" altLang="zh-CN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ЭКОНОМИКУ ЗНАНИЙ!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71347" y="973031"/>
            <a:ext cx="6299381" cy="5953409"/>
            <a:chOff x="6195167" y="3362401"/>
            <a:chExt cx="5227723" cy="4931090"/>
          </a:xfrm>
        </p:grpSpPr>
        <p:sp>
          <p:nvSpPr>
            <p:cNvPr id="70" name="矩形 47"/>
            <p:cNvSpPr>
              <a:spLocks noChangeArrowheads="1"/>
            </p:cNvSpPr>
            <p:nvPr/>
          </p:nvSpPr>
          <p:spPr bwMode="auto">
            <a:xfrm>
              <a:off x="6254394" y="4680090"/>
              <a:ext cx="5168496" cy="361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первое десятилетие XXI века Китай по уровню развития науки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технологий приблизился к мировому уровню. Китай занимает ведущее место в мире по выпуску компьютерной техники и степени информатизации образования, здравоохранения, органов власти (электронное правительство). Беспрецедентный научно-технологический прорыв  Китая демонстрирует преимущества китайской модели инновационной системы, которая вызывает интерес ученых всего мира. Нет сомнений, что к 2020 г., благодаря продвинутости основных научных кадров, Китай расширит свое лидерство в науке и инновациях, а в 2030—40-е годы станет безусловным мировым лидером  не только по размерам своей экономики, но и по научно-технологическому развитию.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2050 г. Китай рассчитывает построить экономику знаний. 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endParaRPr lang="en-US" altLang="zh-CN" sz="1400" dirty="0">
                <a:solidFill>
                  <a:srgbClr val="202A3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1" name="矩形 3"/>
            <p:cNvSpPr>
              <a:spLocks noChangeArrowheads="1"/>
            </p:cNvSpPr>
            <p:nvPr/>
          </p:nvSpPr>
          <p:spPr bwMode="auto">
            <a:xfrm>
              <a:off x="6195167" y="3362401"/>
              <a:ext cx="4254416" cy="18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Темпы развития науки и внедрения технологий Китая признаны </a:t>
              </a:r>
              <a:endParaRPr lang="ru-RU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беспрецедентными в истории — за 35 лет Китай сделал головокружительный</a:t>
              </a:r>
              <a:endParaRPr lang="ru-RU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рывок в сфере НИОКР и инноваций</a:t>
              </a: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ru-RU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</a:t>
              </a:r>
              <a:endPara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815614" y="4612906"/>
              <a:ext cx="599800" cy="32312"/>
            </a:xfrm>
            <a:prstGeom prst="rect">
              <a:avLst/>
            </a:prstGeom>
            <a:solidFill>
              <a:srgbClr val="908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514808" y="4599486"/>
              <a:ext cx="1215000" cy="40500"/>
            </a:xfrm>
            <a:prstGeom prst="rect">
              <a:avLst/>
            </a:prstGeom>
            <a:solidFill>
              <a:srgbClr val="FCB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 12"/>
          <p:cNvSpPr/>
          <p:nvPr/>
        </p:nvSpPr>
        <p:spPr bwMode="auto">
          <a:xfrm>
            <a:off x="216158" y="144226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9080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 flipH="1" flipV="1">
            <a:off x="5333148" y="5585044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90807A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318053" y="0"/>
            <a:ext cx="2680698" cy="1152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48" y="1728144"/>
            <a:ext cx="5126551" cy="410124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7538E-6 -2.95097E-6 L 0.16536 0.28539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2" y="142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99E-7 3.02498E-6 L -0.15392 -0.26827 " pathEditMode="relative" rAng="0" ptsTypes="AA">
                                      <p:cBhvr>
                                        <p:cTn id="16" dur="500" spd="-99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2" y="-1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1804642" y="69310"/>
            <a:ext cx="5291239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zh-CN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Шесть факторов благоприятствовали тому, </a:t>
            </a:r>
            <a:endParaRPr lang="ru-RU" altLang="zh-CN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сегодня Китай основной мировой 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 науки и технологий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6869" y="1139381"/>
            <a:ext cx="11637609" cy="5379760"/>
            <a:chOff x="496791" y="1762432"/>
            <a:chExt cx="10911780" cy="4884240"/>
          </a:xfrm>
        </p:grpSpPr>
        <p:cxnSp>
          <p:nvCxnSpPr>
            <p:cNvPr id="53" name="直接连接符 52"/>
            <p:cNvCxnSpPr/>
            <p:nvPr/>
          </p:nvCxnSpPr>
          <p:spPr>
            <a:xfrm flipH="1">
              <a:off x="7846023" y="4802897"/>
              <a:ext cx="612000" cy="0"/>
            </a:xfrm>
            <a:prstGeom prst="line">
              <a:avLst/>
            </a:prstGeom>
            <a:ln w="12700">
              <a:solidFill>
                <a:srgbClr val="202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284120" y="6026100"/>
              <a:ext cx="1291413" cy="0"/>
            </a:xfrm>
            <a:prstGeom prst="line">
              <a:avLst/>
            </a:prstGeom>
            <a:ln w="12700">
              <a:solidFill>
                <a:srgbClr val="202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409376" y="4820629"/>
              <a:ext cx="612000" cy="0"/>
            </a:xfrm>
            <a:prstGeom prst="line">
              <a:avLst/>
            </a:prstGeom>
            <a:ln w="12700">
              <a:solidFill>
                <a:srgbClr val="202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3409377" y="3448395"/>
              <a:ext cx="612000" cy="0"/>
            </a:xfrm>
            <a:prstGeom prst="line">
              <a:avLst/>
            </a:prstGeom>
            <a:ln w="12700">
              <a:solidFill>
                <a:srgbClr val="202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组合 56"/>
            <p:cNvGrpSpPr/>
            <p:nvPr/>
          </p:nvGrpSpPr>
          <p:grpSpPr>
            <a:xfrm>
              <a:off x="4565415" y="1913968"/>
              <a:ext cx="1041574" cy="262891"/>
              <a:chOff x="4470269" y="1661160"/>
              <a:chExt cx="1290451" cy="262890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 flipV="1">
                <a:off x="5410200" y="1661160"/>
                <a:ext cx="350520" cy="262890"/>
              </a:xfrm>
              <a:prstGeom prst="line">
                <a:avLst/>
              </a:prstGeom>
              <a:ln w="12700">
                <a:solidFill>
                  <a:srgbClr val="202A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4470269" y="1663541"/>
                <a:ext cx="942312" cy="0"/>
              </a:xfrm>
              <a:prstGeom prst="line">
                <a:avLst/>
              </a:prstGeom>
              <a:ln w="12700">
                <a:solidFill>
                  <a:srgbClr val="202A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6657896" y="2921348"/>
              <a:ext cx="1203960" cy="1051561"/>
              <a:chOff x="6842760" y="2637270"/>
              <a:chExt cx="1203960" cy="1051560"/>
            </a:xfrm>
            <a:solidFill>
              <a:srgbClr val="202A36"/>
            </a:solidFill>
          </p:grpSpPr>
          <p:sp>
            <p:nvSpPr>
              <p:cNvPr id="61" name="六边形 60"/>
              <p:cNvSpPr/>
              <p:nvPr/>
            </p:nvSpPr>
            <p:spPr>
              <a:xfrm>
                <a:off x="6842760" y="2637270"/>
                <a:ext cx="1203960" cy="1051560"/>
              </a:xfrm>
              <a:prstGeom prst="hexagon">
                <a:avLst/>
              </a:prstGeom>
              <a:solidFill>
                <a:srgbClr val="908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7024263" y="2809107"/>
                <a:ext cx="820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E7E7E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4000" baseline="-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5340988" y="2163157"/>
              <a:ext cx="1203960" cy="1051563"/>
              <a:chOff x="5525852" y="1879080"/>
              <a:chExt cx="1203960" cy="1051560"/>
            </a:xfrm>
            <a:solidFill>
              <a:srgbClr val="202A36"/>
            </a:solidFill>
          </p:grpSpPr>
          <p:sp>
            <p:nvSpPr>
              <p:cNvPr id="64" name="六边形 63"/>
              <p:cNvSpPr/>
              <p:nvPr/>
            </p:nvSpPr>
            <p:spPr>
              <a:xfrm>
                <a:off x="5525852" y="1879080"/>
                <a:ext cx="1203960" cy="1051560"/>
              </a:xfrm>
              <a:prstGeom prst="hexagon">
                <a:avLst/>
              </a:prstGeom>
              <a:solidFill>
                <a:srgbClr val="908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686669" y="1989362"/>
                <a:ext cx="882327" cy="76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4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lang="zh-CN" altLang="en-US" sz="4000" baseline="-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6642064" y="4277117"/>
              <a:ext cx="1203960" cy="1051563"/>
              <a:chOff x="6842760" y="4008870"/>
              <a:chExt cx="1203960" cy="1051560"/>
            </a:xfrm>
            <a:solidFill>
              <a:srgbClr val="202A36"/>
            </a:solidFill>
          </p:grpSpPr>
          <p:sp>
            <p:nvSpPr>
              <p:cNvPr id="67" name="六边形 66"/>
              <p:cNvSpPr/>
              <p:nvPr/>
            </p:nvSpPr>
            <p:spPr>
              <a:xfrm>
                <a:off x="6842760" y="4008870"/>
                <a:ext cx="1203960" cy="1051560"/>
              </a:xfrm>
              <a:prstGeom prst="hexagon">
                <a:avLst/>
              </a:prstGeom>
              <a:solidFill>
                <a:srgbClr val="908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6981635" y="4119152"/>
                <a:ext cx="926211" cy="76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4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03</a:t>
                </a:r>
                <a:endParaRPr lang="zh-CN" altLang="en-US" sz="4000" baseline="-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021373" y="4292950"/>
              <a:ext cx="1203960" cy="1051563"/>
              <a:chOff x="4206240" y="4008870"/>
              <a:chExt cx="1203960" cy="1051560"/>
            </a:xfrm>
            <a:solidFill>
              <a:srgbClr val="202A36"/>
            </a:solidFill>
          </p:grpSpPr>
          <p:sp>
            <p:nvSpPr>
              <p:cNvPr id="70" name="六边形 69"/>
              <p:cNvSpPr/>
              <p:nvPr/>
            </p:nvSpPr>
            <p:spPr>
              <a:xfrm>
                <a:off x="4206240" y="4008870"/>
                <a:ext cx="1203960" cy="1051560"/>
              </a:xfrm>
              <a:prstGeom prst="hexagon">
                <a:avLst/>
              </a:prstGeom>
              <a:solidFill>
                <a:srgbClr val="908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4397857" y="4119152"/>
                <a:ext cx="820725" cy="76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4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05</a:t>
                </a:r>
                <a:endParaRPr lang="zh-CN" altLang="en-US" sz="4000" baseline="-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021373" y="2921348"/>
              <a:ext cx="1203960" cy="1051561"/>
              <a:chOff x="4206240" y="2637270"/>
              <a:chExt cx="1203960" cy="1051560"/>
            </a:xfrm>
            <a:solidFill>
              <a:srgbClr val="202A36"/>
            </a:solidFill>
          </p:grpSpPr>
          <p:sp>
            <p:nvSpPr>
              <p:cNvPr id="73" name="六边形 72"/>
              <p:cNvSpPr/>
              <p:nvPr/>
            </p:nvSpPr>
            <p:spPr>
              <a:xfrm>
                <a:off x="4206240" y="2637270"/>
                <a:ext cx="1203960" cy="1051560"/>
              </a:xfrm>
              <a:prstGeom prst="hexagon">
                <a:avLst/>
              </a:prstGeom>
              <a:solidFill>
                <a:srgbClr val="908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387743" y="2809107"/>
                <a:ext cx="820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E7E7E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06</a:t>
                </a:r>
                <a:endParaRPr lang="zh-CN" altLang="en-US" sz="4000" baseline="-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5340988" y="4983153"/>
              <a:ext cx="1203960" cy="1051561"/>
              <a:chOff x="5525852" y="4683240"/>
              <a:chExt cx="1203960" cy="1051560"/>
            </a:xfrm>
            <a:solidFill>
              <a:srgbClr val="202A36"/>
            </a:solidFill>
          </p:grpSpPr>
          <p:sp>
            <p:nvSpPr>
              <p:cNvPr id="76" name="六边形 75"/>
              <p:cNvSpPr/>
              <p:nvPr/>
            </p:nvSpPr>
            <p:spPr>
              <a:xfrm>
                <a:off x="5525852" y="4683240"/>
                <a:ext cx="1203960" cy="1051560"/>
              </a:xfrm>
              <a:prstGeom prst="hexagon">
                <a:avLst/>
              </a:prstGeom>
              <a:solidFill>
                <a:srgbClr val="908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5693281" y="4855077"/>
                <a:ext cx="820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E7E7E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04</a:t>
                </a:r>
                <a:endParaRPr lang="zh-CN" altLang="en-US" sz="4000" baseline="-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1707913" y="1762432"/>
              <a:ext cx="2774867" cy="363248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r"/>
              <a:r>
                <a:rPr lang="ru-RU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Большое население 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47"/>
            <p:cNvSpPr>
              <a:spLocks noChangeArrowheads="1"/>
            </p:cNvSpPr>
            <p:nvPr/>
          </p:nvSpPr>
          <p:spPr bwMode="auto">
            <a:xfrm>
              <a:off x="1589974" y="2231205"/>
              <a:ext cx="2646337" cy="5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Большое население, рост населения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3157621" y="3036320"/>
              <a:ext cx="173192" cy="363248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r"/>
              <a:endParaRPr lang="en-US" altLang="zh-CN" sz="2000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47"/>
            <p:cNvSpPr>
              <a:spLocks noChangeArrowheads="1"/>
            </p:cNvSpPr>
            <p:nvPr/>
          </p:nvSpPr>
          <p:spPr bwMode="auto">
            <a:xfrm>
              <a:off x="977780" y="3204849"/>
              <a:ext cx="2423138" cy="147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Э</a:t>
              </a: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ффективно</a:t>
              </a:r>
              <a:endParaRPr lang="ru-RU" altLang="zh-CN" sz="1400" dirty="0">
                <a:solidFill>
                  <a:schemeClr val="accent1">
                    <a:lumMod val="75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построенная система трансфера знаний в технологии (Триада Ицковича: университеты, государство, бизнес)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496791" y="4711153"/>
              <a:ext cx="2904128" cy="363248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r"/>
              <a:r>
                <a:rPr lang="ru-RU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Привлечение ученых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矩形 47"/>
            <p:cNvSpPr>
              <a:spLocks noChangeArrowheads="1"/>
            </p:cNvSpPr>
            <p:nvPr/>
          </p:nvSpPr>
          <p:spPr bwMode="auto">
            <a:xfrm>
              <a:off x="1704990" y="5328680"/>
              <a:ext cx="2690424" cy="5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Р</a:t>
              </a: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азумно выстроенная система стимулов для ученых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856979" y="1782118"/>
              <a:ext cx="2971917" cy="922105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ru-RU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Улучшение качества </a:t>
              </a:r>
              <a:endParaRPr lang="ru-RU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ru-RU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человеческого </a:t>
              </a:r>
              <a:endParaRPr lang="ru-RU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ru-RU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капитала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47"/>
            <p:cNvSpPr>
              <a:spLocks noChangeArrowheads="1"/>
            </p:cNvSpPr>
            <p:nvPr/>
          </p:nvSpPr>
          <p:spPr bwMode="auto">
            <a:xfrm>
              <a:off x="8152023" y="2768126"/>
              <a:ext cx="2971918" cy="100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С</a:t>
              </a: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тремительно растущее, </a:t>
              </a:r>
              <a:endParaRPr lang="ru-RU" altLang="zh-CN" sz="1400" dirty="0">
                <a:solidFill>
                  <a:schemeClr val="accent1">
                    <a:lumMod val="75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благодаря эффективной</a:t>
              </a:r>
              <a:endParaRPr lang="ru-RU" altLang="zh-CN" sz="1400" dirty="0">
                <a:solidFill>
                  <a:schemeClr val="accent1">
                    <a:lumMod val="75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системе образования, качество человеческого капитала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8349632" y="4111326"/>
              <a:ext cx="3058939" cy="363248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ru-RU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Забота о специалистах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矩形 47"/>
            <p:cNvSpPr>
              <a:spLocks noChangeArrowheads="1"/>
            </p:cNvSpPr>
            <p:nvPr/>
          </p:nvSpPr>
          <p:spPr bwMode="auto">
            <a:xfrm>
              <a:off x="8538905" y="4508742"/>
              <a:ext cx="2538242" cy="76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sym typeface="微软雅黑" panose="020B0503020204020204" pitchFamily="34" charset="-122"/>
                </a:rPr>
                <a:t>эффективный рынок труда специалистов высшей квалификации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7692667" y="5461912"/>
              <a:ext cx="3352029" cy="363248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r"/>
              <a:r>
                <a:rPr lang="ru-RU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Финансирование НИОКР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47"/>
            <p:cNvSpPr>
              <a:spLocks noChangeArrowheads="1"/>
            </p:cNvSpPr>
            <p:nvPr/>
          </p:nvSpPr>
          <p:spPr bwMode="auto">
            <a:xfrm>
              <a:off x="7745589" y="5874877"/>
              <a:ext cx="2939314" cy="77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ru-RU" altLang="zh-CN" sz="1400" dirty="0">
                  <a:solidFill>
                    <a:schemeClr val="accent1">
                      <a:lumMod val="75000"/>
                    </a:schemeClr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эффективная система финансирования НИОКР государством и бизнесом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 flipH="1">
              <a:off x="7589740" y="2672367"/>
              <a:ext cx="884112" cy="262891"/>
              <a:chOff x="4255294" y="1661160"/>
              <a:chExt cx="1505426" cy="262890"/>
            </a:xfrm>
          </p:grpSpPr>
          <p:cxnSp>
            <p:nvCxnSpPr>
              <p:cNvPr id="100" name="直接连接符 99"/>
              <p:cNvCxnSpPr/>
              <p:nvPr/>
            </p:nvCxnSpPr>
            <p:spPr>
              <a:xfrm flipH="1" flipV="1">
                <a:off x="5410200" y="1661160"/>
                <a:ext cx="350520" cy="262890"/>
              </a:xfrm>
              <a:prstGeom prst="line">
                <a:avLst/>
              </a:prstGeom>
              <a:ln w="12700">
                <a:solidFill>
                  <a:srgbClr val="202A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4255294" y="1663541"/>
                <a:ext cx="1157287" cy="0"/>
              </a:xfrm>
              <a:prstGeom prst="line">
                <a:avLst/>
              </a:prstGeom>
              <a:ln w="12700">
                <a:solidFill>
                  <a:srgbClr val="202A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组合 2"/>
            <p:cNvGrpSpPr/>
            <p:nvPr/>
          </p:nvGrpSpPr>
          <p:grpSpPr>
            <a:xfrm>
              <a:off x="4999446" y="3309242"/>
              <a:ext cx="1887055" cy="1592580"/>
              <a:chOff x="5927099" y="3207123"/>
              <a:chExt cx="1887055" cy="1592580"/>
            </a:xfrm>
            <a:solidFill>
              <a:srgbClr val="5ECCF3">
                <a:alpha val="50196"/>
              </a:srgbClr>
            </a:solidFill>
          </p:grpSpPr>
          <p:sp>
            <p:nvSpPr>
              <p:cNvPr id="79" name="六边形 78"/>
              <p:cNvSpPr/>
              <p:nvPr/>
            </p:nvSpPr>
            <p:spPr>
              <a:xfrm>
                <a:off x="5927099" y="3207123"/>
                <a:ext cx="1887055" cy="1592580"/>
              </a:xfrm>
              <a:prstGeom prst="hexagon">
                <a:avLst/>
              </a:prstGeom>
              <a:solidFill>
                <a:srgbClr val="FCB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6291627" y="3451750"/>
                <a:ext cx="1157999" cy="1103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研究结论</a:t>
                </a:r>
                <a:endParaRPr lang="zh-CN" altLang="en-US" sz="32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4100296" y="2237088"/>
              <a:ext cx="3677765" cy="3677765"/>
            </a:xfrm>
            <a:prstGeom prst="ellipse">
              <a:avLst/>
            </a:prstGeom>
            <a:noFill/>
            <a:ln>
              <a:solidFill>
                <a:srgbClr val="202A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50" name="矩形 86"/>
          <p:cNvSpPr/>
          <p:nvPr/>
        </p:nvSpPr>
        <p:spPr>
          <a:xfrm>
            <a:off x="723840" y="2354995"/>
            <a:ext cx="3017154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ru-RU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Знания в технологии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028891" y="71021"/>
            <a:ext cx="5664738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СПЕЦИФИКА УПРАВЛЕНИЯ </a:t>
            </a:r>
            <a:endParaRPr lang="ru-RU" altLang="zh-CN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ИННОВАЦИОННОЙ СИСТЕМОЙ КНР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28974" y="63221"/>
            <a:ext cx="2680698" cy="1152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9" y="71021"/>
            <a:ext cx="1187363" cy="11880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20185" y="1259060"/>
            <a:ext cx="400307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инновационной системы КНР ее высокая адаптационность.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этапе развития с появлением новых целей и задач возникали адекватные механизмы их реализации.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 механически не заимствует инновационные институты других стран, их задачи рассматриваются с учетом проблем и целей развития экономики.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432" y="1259060"/>
            <a:ext cx="71219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Китае реализовано многоуровневое управление инновационной </a:t>
            </a:r>
            <a:endParaRPr lang="ru-RU" dirty="0"/>
          </a:p>
          <a:p>
            <a:r>
              <a:rPr lang="ru-RU" dirty="0"/>
              <a:t>системой. Государственный уровень включает следующие институты:</a:t>
            </a:r>
            <a:endParaRPr lang="ru-RU" dirty="0"/>
          </a:p>
          <a:p>
            <a:r>
              <a:rPr lang="ru-RU" dirty="0"/>
              <a:t>— ЦК КПК</a:t>
            </a:r>
            <a:endParaRPr lang="ru-RU" dirty="0"/>
          </a:p>
          <a:p>
            <a:r>
              <a:rPr lang="ru-RU" dirty="0"/>
              <a:t>— Госсовет КНР в лице Госкомиссии по науке и технологиям</a:t>
            </a:r>
            <a:endParaRPr lang="ru-RU" dirty="0"/>
          </a:p>
          <a:p>
            <a:r>
              <a:rPr lang="ru-RU" dirty="0"/>
              <a:t>— Министерство науки и технологий</a:t>
            </a:r>
            <a:endParaRPr lang="ru-RU" dirty="0"/>
          </a:p>
          <a:p>
            <a:r>
              <a:rPr lang="ru-RU" dirty="0"/>
              <a:t>— КАН и КАОН (общественные науки)</a:t>
            </a:r>
            <a:endParaRPr lang="ru-RU" dirty="0"/>
          </a:p>
          <a:p>
            <a:r>
              <a:rPr lang="ru-RU" dirty="0"/>
              <a:t>— Академия инженерных наук Китая проводит научно-техническую</a:t>
            </a:r>
            <a:endParaRPr lang="ru-RU" dirty="0"/>
          </a:p>
          <a:p>
            <a:r>
              <a:rPr lang="ru-RU" dirty="0"/>
              <a:t>экспертизу;</a:t>
            </a:r>
            <a:endParaRPr lang="ru-RU" dirty="0"/>
          </a:p>
          <a:p>
            <a:r>
              <a:rPr lang="ru-RU" dirty="0"/>
              <a:t>— Научно-техническое общество Китая (объединяет более </a:t>
            </a:r>
            <a:endParaRPr lang="ru-RU" dirty="0"/>
          </a:p>
          <a:p>
            <a:r>
              <a:rPr lang="ru-RU" dirty="0"/>
              <a:t>160 научно-технических организаций).</a:t>
            </a:r>
            <a:endParaRPr lang="ru-RU" dirty="0"/>
          </a:p>
          <a:p>
            <a:r>
              <a:rPr lang="ru-RU" dirty="0"/>
              <a:t>На корпоративном уровне функционируют:</a:t>
            </a:r>
            <a:endParaRPr lang="ru-RU" dirty="0"/>
          </a:p>
          <a:p>
            <a:r>
              <a:rPr lang="ru-RU" dirty="0"/>
              <a:t>— крупные государственные предприятия</a:t>
            </a:r>
            <a:endParaRPr lang="ru-RU" dirty="0"/>
          </a:p>
          <a:p>
            <a:r>
              <a:rPr lang="ru-RU" dirty="0"/>
              <a:t>— крупные китайские и иностранные компании частной собственности</a:t>
            </a:r>
            <a:endParaRPr lang="ru-RU" dirty="0"/>
          </a:p>
          <a:p>
            <a:r>
              <a:rPr lang="ru-RU" dirty="0"/>
              <a:t>(в том числе ТНК), имеющие собственные центры НИОКР;</a:t>
            </a:r>
            <a:endParaRPr lang="ru-RU" dirty="0"/>
          </a:p>
          <a:p>
            <a:r>
              <a:rPr lang="ru-RU" dirty="0"/>
              <a:t>— малые инновационные предприятия (малый и средний бизнес) </a:t>
            </a:r>
            <a:endParaRPr lang="ru-RU" dirty="0"/>
          </a:p>
          <a:p>
            <a:r>
              <a:rPr lang="ru-RU" dirty="0"/>
              <a:t>— вузовская и академическая наука.</a:t>
            </a:r>
            <a:endParaRPr lang="ru-RU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974" y="203200"/>
            <a:ext cx="856932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Правительственная поддержка инновационной деятельности в КНР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осуществляется на ряда программ, среди которых наиболее важные следующие: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Штурмовой план»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Программа 863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«Искра»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«Факел»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Государственный план приоритетного внедрения научно-технических достижений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Научно-техническая программа социального развития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tags/tag1.xml><?xml version="1.0" encoding="utf-8"?>
<p:tagLst xmlns:p="http://schemas.openxmlformats.org/presentationml/2006/main">
  <p:tag name="KSO_WM_UNIT_TABLE_BEAUTIFY" val="smartTable{7f01d392-f5df-4458-8bae-597fe0251f32}"/>
  <p:tag name="TABLE_ENDDRAG_ORIGIN_RECT" val="502*417"/>
  <p:tag name="TABLE_ENDDRAG_RECT" val="278*89*502*417"/>
</p:tagLst>
</file>

<file path=ppt/tags/tag2.xml><?xml version="1.0" encoding="utf-8"?>
<p:tagLst xmlns:p="http://schemas.openxmlformats.org/presentationml/2006/main">
  <p:tag name="KSO_WM_UNIT_TABLE_BEAUTIFY" val="smartTable{93f48693-0cba-479e-81ea-01a73694bcd0}"/>
  <p:tag name="TABLE_ENDDRAG_ORIGIN_RECT" val="410*294"/>
  <p:tag name="TABLE_ENDDRAG_RECT" val="481*119*410*294"/>
</p:tagLst>
</file>

<file path=ppt/tags/tag3.xml><?xml version="1.0" encoding="utf-8"?>
<p:tagLst xmlns:p="http://schemas.openxmlformats.org/presentationml/2006/main">
  <p:tag name="KSO_WM_UNIT_TABLE_BEAUTIFY" val="smartTable{7a64687f-8a72-4339-a424-3ec5d97f8a7e}"/>
  <p:tag name="TABLE_ENDDRAG_ORIGIN_RECT" val="379*256"/>
  <p:tag name="TABLE_ENDDRAG_RECT" val="290*105*379*256"/>
</p:tagLst>
</file>

<file path=ppt/tags/tag4.xml><?xml version="1.0" encoding="utf-8"?>
<p:tagLst xmlns:p="http://schemas.openxmlformats.org/presentationml/2006/main">
  <p:tag name="KSO_WM_UNIT_TABLE_BEAUTIFY" val="smartTable{caf1aedc-408e-4e59-8b22-2d7b7779ba61}"/>
  <p:tag name="TABLE_ENDDRAG_ORIGIN_RECT" val="432*240"/>
  <p:tag name="TABLE_ENDDRAG_RECT" val="277*196*432*240"/>
</p:tagLst>
</file>

<file path=ppt/tags/tag5.xml><?xml version="1.0" encoding="utf-8"?>
<p:tagLst xmlns:p="http://schemas.openxmlformats.org/presentationml/2006/main">
  <p:tag name="KSO_WM_UNIT_TABLE_BEAUTIFY" val="smartTable{f7a6b052-3282-4cdd-a14a-0bf4806a3b86}"/>
  <p:tag name="TABLE_ENDDRAG_ORIGIN_RECT" val="524*378"/>
  <p:tag name="TABLE_ENDDRAG_RECT" val="271*111*524*378"/>
</p:tagLst>
</file>

<file path=ppt/tags/tag6.xml><?xml version="1.0" encoding="utf-8"?>
<p:tagLst xmlns:p="http://schemas.openxmlformats.org/presentationml/2006/main">
  <p:tag name="KSO_WM_UNIT_TABLE_BEAUTIFY" val="smartTable{e1333be4-f172-4b43-a892-edbbea5d326b}"/>
  <p:tag name="TABLE_ENDDRAG_ORIGIN_RECT" val="488*341"/>
  <p:tag name="TABLE_ENDDRAG_RECT" val="280*137*488*341"/>
</p:tagLst>
</file>

<file path=ppt/tags/tag7.xml><?xml version="1.0" encoding="utf-8"?>
<p:tagLst xmlns:p="http://schemas.openxmlformats.org/presentationml/2006/main">
  <p:tag name="KSO_WM_UNIT_TABLE_BEAUTIFY" val="smartTable{0a2dee51-fe71-4551-bcc6-2aa7107630bf}"/>
  <p:tag name="TABLE_ENDDRAG_ORIGIN_RECT" val="540*383"/>
  <p:tag name="TABLE_ENDDRAG_RECT" val="266*109*540*383"/>
</p:tagLst>
</file>

<file path=ppt/tags/tag8.xml><?xml version="1.0" encoding="utf-8"?>
<p:tagLst xmlns:p="http://schemas.openxmlformats.org/presentationml/2006/main">
  <p:tag name="ISPRING_ULTRA_SCORM_COURSE_ID" val="BC1DC2A8-874B-4D41-9B27-B4301714783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3344"/>
  <p:tag name="COMMONDATA" val="eyJoZGlkIjoiYmYzYzYyZmQzYzY4MTE1OTYwZDgxZGFlZjg5ODM5NTcifQ=="/>
  <p:tag name="KSO_WPP_MARK_KEY" val="ca515a89-eb01-4a09-b630-380ffac15434"/>
</p:tagLst>
</file>

<file path=ppt/theme/theme1.xml><?xml version="1.0" encoding="utf-8"?>
<a:theme xmlns:a="http://schemas.openxmlformats.org/drawingml/2006/main" name="Office 主题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11632</Words>
  <Application>WPS 演示</Application>
  <PresentationFormat>Широкоэкранный</PresentationFormat>
  <Paragraphs>1309</Paragraphs>
  <Slides>26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Unicode MS</vt:lpstr>
      <vt:lpstr>Calibri</vt:lpstr>
      <vt:lpstr>Calibri</vt:lpstr>
      <vt:lpstr>Impact</vt:lpstr>
      <vt:lpstr>Times New Roman</vt:lpstr>
      <vt:lpstr>等线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3344</dc:title>
  <dc:creator>Lizzy</dc:creator>
  <cp:lastModifiedBy>阿丽娜_哈工程</cp:lastModifiedBy>
  <cp:revision>702</cp:revision>
  <dcterms:created xsi:type="dcterms:W3CDTF">2014-06-18T03:33:00Z</dcterms:created>
  <dcterms:modified xsi:type="dcterms:W3CDTF">2022-09-20T08:17:22Z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7E288F8FB49A4BFBB45988D04169F381</vt:lpwstr>
  </property>
  <property fmtid="{D5CDD505-2E9C-101B-9397-08002B2CF9AE}" pid="3" name="KSOProductBuildVer">
    <vt:lpwstr>2052-11.1.0.12358</vt:lpwstr>
  </property>
</Properties>
</file>