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2" r:id="rId2"/>
    <p:sldId id="293" r:id="rId3"/>
    <p:sldId id="297" r:id="rId4"/>
    <p:sldId id="299" r:id="rId5"/>
    <p:sldId id="294" r:id="rId6"/>
    <p:sldId id="295" r:id="rId7"/>
    <p:sldId id="298" r:id="rId8"/>
    <p:sldId id="283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9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E7546-153A-4303-98B6-46A2280B7456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2EA3E-0CE5-47BC-9EB5-6F39203B8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796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C30B6-BEA7-4FE9-9C37-91CE28308FF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FAF95-B6BC-4AAA-9CD4-7A7D0B6ED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3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2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1927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3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3406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041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Заметки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2292" name="Номер слайда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066FE6-C990-4EA5-BE69-8B6BE9513406}" type="slidenum">
              <a:rPr lang="ru-RU" altLang="ru-RU" smtClean="0">
                <a:solidFill>
                  <a:srgbClr val="000000"/>
                </a:solidFill>
              </a:rPr>
              <a:pPr/>
              <a:t>5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6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4340" name="Номер слайда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39C6F0-F559-4F70-ACF8-3A1E0445F927}" type="slidenum">
              <a:rPr lang="ru-RU" altLang="ru-RU" smtClean="0">
                <a:solidFill>
                  <a:srgbClr val="000000"/>
                </a:solidFill>
              </a:rPr>
              <a:pPr/>
              <a:t>6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28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7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3796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5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36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6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6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8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6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07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7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5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11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7240-328A-43BA-8EC7-006BA4345C9D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2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878435" y="2256685"/>
            <a:ext cx="10444656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 smtClean="0">
                <a:solidFill>
                  <a:srgbClr val="A50021"/>
                </a:solidFill>
              </a:rPr>
              <a:t>Применение инструментов стандартизации при формировании информационных ресурсов по </a:t>
            </a:r>
            <a:r>
              <a:rPr lang="ru-RU" altLang="ru-RU" sz="3200" b="1" dirty="0" err="1" smtClean="0">
                <a:solidFill>
                  <a:srgbClr val="A50021"/>
                </a:solidFill>
              </a:rPr>
              <a:t>импортозамещению</a:t>
            </a:r>
            <a:r>
              <a:rPr lang="ru-RU" altLang="ru-RU" sz="3200" b="1" dirty="0" smtClean="0">
                <a:solidFill>
                  <a:srgbClr val="A50021"/>
                </a:solidFill>
              </a:rPr>
              <a:t>.</a:t>
            </a:r>
            <a:endParaRPr lang="ru-RU" altLang="ru-RU" sz="3200" b="1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42938" y="3870434"/>
            <a:ext cx="11101387" cy="290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</a:rPr>
              <a:t>Председатель </a:t>
            </a:r>
            <a:r>
              <a:rPr lang="ru-RU" altLang="ru-RU" sz="2000" b="1" dirty="0">
                <a:solidFill>
                  <a:srgbClr val="002060"/>
                </a:solidFill>
              </a:rPr>
              <a:t>Комитета ТПП РФ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 по техническому регулированию,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стандартизации и качеству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продукции,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Председатель Межотраслевого совета Комитета РСПП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по техническому регулированию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и стандартизации в строительном комплексе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2000" b="1" dirty="0">
              <a:solidFill>
                <a:srgbClr val="002060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err="1">
                <a:solidFill>
                  <a:srgbClr val="002060"/>
                </a:solidFill>
              </a:rPr>
              <a:t>С.В.Пугачев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881688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Шапка МСТРС - с краном на дом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6"/>
          <a:stretch>
            <a:fillRect/>
          </a:stretch>
        </p:blipFill>
        <p:spPr bwMode="auto">
          <a:xfrm>
            <a:off x="6100763" y="1"/>
            <a:ext cx="6091237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48640" y="55179"/>
            <a:ext cx="11068594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информационного обеспечения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рабочего совещания по вопросу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химической продукции для дорожного строительства от 14.07.2022: 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 отмечено </a:t>
            </a:r>
            <a:r>
              <a:rPr lang="ru-RU" alt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действенного инструмента взаимного обмена информацией между отраслями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ряд площадок, аккумулирующих информацию об импортозамещающей продукции, но все они упираются </a:t>
            </a:r>
            <a:r>
              <a:rPr lang="ru-RU" alt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базовую проблему – отсутствие универсальных каталогов товаров, комплектующих, что ограничивает возможность координации работы разрозненных площадок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  <a:p>
            <a:pPr indent="0" algn="ctr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2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Помехи </a:t>
            </a:r>
            <a:r>
              <a:rPr lang="ru-RU" altLang="ru-RU" sz="22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импортозамещению</a:t>
            </a:r>
            <a:r>
              <a:rPr lang="ru-RU" altLang="ru-RU" sz="2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(результаты опроса российских предприятий:</a:t>
            </a:r>
            <a:endParaRPr lang="ru-RU" altLang="ru-RU" sz="22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17" y="3317966"/>
            <a:ext cx="11477897" cy="33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880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974" y="957946"/>
            <a:ext cx="1997021" cy="3059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48640" y="55179"/>
            <a:ext cx="11068594" cy="7460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организации поиска аналогов продукции с применением документов поставки - стандартов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458789" y="801190"/>
            <a:ext cx="7515497" cy="592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2.116-84 «ЕСКД. Карта технического уровня и качества продукции»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машинно-ориентированные формы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отраслей… и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ее составления и ведения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составляется на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разработка и постановка на производство которой осуществляется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стандартов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СРПП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уровня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неотъемлемой частью комплекта технической документации на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 при составлении и ведении карты уровня использует результаты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НИОКР,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патентных исследований,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техническом уровне и качестве лучших </a:t>
            </a:r>
            <a:r>
              <a:rPr 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отечественных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зарубежных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 продукции</a:t>
            </a: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 международных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 стандартов на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продукцию…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"Определения технического уровня и качества продукции"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графах 10 и 11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 значения показателей качества лучших отечественного и зарубежного аналогов продукции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Программой национальной стандартизации на 2022 год в рамках ТК 051 </a:t>
            </a:r>
            <a:r>
              <a:rPr lang="ru-RU" alt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 пересмотр стандарта ГОСТ 2.116-84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(шифр темы 1.0.051-2.011.20)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ru-RU" dirty="0"/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7" y="986993"/>
            <a:ext cx="1915884" cy="296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42753"/>
              </p:ext>
            </p:extLst>
          </p:nvPr>
        </p:nvGraphicFramePr>
        <p:xfrm>
          <a:off x="241081" y="4110446"/>
          <a:ext cx="4095787" cy="2697480"/>
        </p:xfrm>
        <a:graphic>
          <a:graphicData uri="http://schemas.openxmlformats.org/drawingml/2006/table">
            <a:tbl>
              <a:tblPr/>
              <a:tblGrid>
                <a:gridCol w="130910">
                  <a:extLst>
                    <a:ext uri="{9D8B030D-6E8A-4147-A177-3AD203B41FA5}">
                      <a16:colId xmlns:a16="http://schemas.microsoft.com/office/drawing/2014/main" val="1939745856"/>
                    </a:ext>
                  </a:extLst>
                </a:gridCol>
                <a:gridCol w="92729">
                  <a:extLst>
                    <a:ext uri="{9D8B030D-6E8A-4147-A177-3AD203B41FA5}">
                      <a16:colId xmlns:a16="http://schemas.microsoft.com/office/drawing/2014/main" val="3701012891"/>
                    </a:ext>
                  </a:extLst>
                </a:gridCol>
                <a:gridCol w="272350">
                  <a:extLst>
                    <a:ext uri="{9D8B030D-6E8A-4147-A177-3AD203B41FA5}">
                      <a16:colId xmlns:a16="http://schemas.microsoft.com/office/drawing/2014/main" val="1436524339"/>
                    </a:ext>
                  </a:extLst>
                </a:gridCol>
                <a:gridCol w="92729">
                  <a:extLst>
                    <a:ext uri="{9D8B030D-6E8A-4147-A177-3AD203B41FA5}">
                      <a16:colId xmlns:a16="http://schemas.microsoft.com/office/drawing/2014/main" val="1344274002"/>
                    </a:ext>
                  </a:extLst>
                </a:gridCol>
                <a:gridCol w="92729">
                  <a:extLst>
                    <a:ext uri="{9D8B030D-6E8A-4147-A177-3AD203B41FA5}">
                      <a16:colId xmlns:a16="http://schemas.microsoft.com/office/drawing/2014/main" val="2223788312"/>
                    </a:ext>
                  </a:extLst>
                </a:gridCol>
                <a:gridCol w="92729">
                  <a:extLst>
                    <a:ext uri="{9D8B030D-6E8A-4147-A177-3AD203B41FA5}">
                      <a16:colId xmlns:a16="http://schemas.microsoft.com/office/drawing/2014/main" val="750586292"/>
                    </a:ext>
                  </a:extLst>
                </a:gridCol>
                <a:gridCol w="381061">
                  <a:extLst>
                    <a:ext uri="{9D8B030D-6E8A-4147-A177-3AD203B41FA5}">
                      <a16:colId xmlns:a16="http://schemas.microsoft.com/office/drawing/2014/main" val="1444087079"/>
                    </a:ext>
                  </a:extLst>
                </a:gridCol>
                <a:gridCol w="191298">
                  <a:extLst>
                    <a:ext uri="{9D8B030D-6E8A-4147-A177-3AD203B41FA5}">
                      <a16:colId xmlns:a16="http://schemas.microsoft.com/office/drawing/2014/main" val="2914237230"/>
                    </a:ext>
                  </a:extLst>
                </a:gridCol>
                <a:gridCol w="212428">
                  <a:extLst>
                    <a:ext uri="{9D8B030D-6E8A-4147-A177-3AD203B41FA5}">
                      <a16:colId xmlns:a16="http://schemas.microsoft.com/office/drawing/2014/main" val="1817419479"/>
                    </a:ext>
                  </a:extLst>
                </a:gridCol>
                <a:gridCol w="195524">
                  <a:extLst>
                    <a:ext uri="{9D8B030D-6E8A-4147-A177-3AD203B41FA5}">
                      <a16:colId xmlns:a16="http://schemas.microsoft.com/office/drawing/2014/main" val="2366242369"/>
                    </a:ext>
                  </a:extLst>
                </a:gridCol>
                <a:gridCol w="271966">
                  <a:extLst>
                    <a:ext uri="{9D8B030D-6E8A-4147-A177-3AD203B41FA5}">
                      <a16:colId xmlns:a16="http://schemas.microsoft.com/office/drawing/2014/main" val="2432093520"/>
                    </a:ext>
                  </a:extLst>
                </a:gridCol>
                <a:gridCol w="490155">
                  <a:extLst>
                    <a:ext uri="{9D8B030D-6E8A-4147-A177-3AD203B41FA5}">
                      <a16:colId xmlns:a16="http://schemas.microsoft.com/office/drawing/2014/main" val="3463085667"/>
                    </a:ext>
                  </a:extLst>
                </a:gridCol>
                <a:gridCol w="381061">
                  <a:extLst>
                    <a:ext uri="{9D8B030D-6E8A-4147-A177-3AD203B41FA5}">
                      <a16:colId xmlns:a16="http://schemas.microsoft.com/office/drawing/2014/main" val="810658802"/>
                    </a:ext>
                  </a:extLst>
                </a:gridCol>
                <a:gridCol w="326899">
                  <a:extLst>
                    <a:ext uri="{9D8B030D-6E8A-4147-A177-3AD203B41FA5}">
                      <a16:colId xmlns:a16="http://schemas.microsoft.com/office/drawing/2014/main" val="1237843360"/>
                    </a:ext>
                  </a:extLst>
                </a:gridCol>
                <a:gridCol w="326515">
                  <a:extLst>
                    <a:ext uri="{9D8B030D-6E8A-4147-A177-3AD203B41FA5}">
                      <a16:colId xmlns:a16="http://schemas.microsoft.com/office/drawing/2014/main" val="1490764078"/>
                    </a:ext>
                  </a:extLst>
                </a:gridCol>
                <a:gridCol w="544704">
                  <a:extLst>
                    <a:ext uri="{9D8B030D-6E8A-4147-A177-3AD203B41FA5}">
                      <a16:colId xmlns:a16="http://schemas.microsoft.com/office/drawing/2014/main" val="2056353812"/>
                    </a:ext>
                  </a:extLst>
                </a:gridCol>
              </a:tblGrid>
              <a:tr h="4477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 карты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 формы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 этапа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445675"/>
                  </a:ext>
                </a:extLst>
              </a:tr>
              <a:tr h="1119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96161"/>
                  </a:ext>
                </a:extLst>
              </a:tr>
              <a:tr h="223889">
                <a:tc grid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Определение Технического уровня и качества продукции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62047"/>
                  </a:ext>
                </a:extLst>
              </a:tr>
              <a:tr h="22388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Значение показателя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Дополнительные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826400"/>
                  </a:ext>
                </a:extLst>
              </a:tr>
              <a:tr h="44777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измерения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Оцениваемой 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базового 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Перспективного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Заменяемого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Лучших аналогов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данные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12643"/>
                  </a:ext>
                </a:extLst>
              </a:tr>
              <a:tr h="3358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показателя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продукции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образца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образца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образца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5875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Отечествен-ного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Зарубеж-ного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353900"/>
                  </a:ext>
                </a:extLst>
              </a:tr>
              <a:tr h="1259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445753"/>
                  </a:ext>
                </a:extLst>
              </a:tr>
              <a:tr h="223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574748"/>
                  </a:ext>
                </a:extLst>
              </a:tr>
              <a:tr h="111945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596231"/>
                  </a:ext>
                </a:extLst>
              </a:tr>
              <a:tr h="111945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079414"/>
                  </a:ext>
                </a:extLst>
              </a:tr>
              <a:tr h="111945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832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979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48640" y="55179"/>
            <a:ext cx="11068594" cy="7634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организации поиска аналогов продукции с применением документов поставки - стандартов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949234"/>
            <a:ext cx="12005441" cy="582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Программы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предлагается сопоставлять проект национального (межгосударственного) стандарта с международными и зарубежными аналогами.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 войдет в комплект документов, представляемых для утверждения стандартов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м.б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как приложение к пояснительной записке). У заказчиков будет вариант для поиска продукции, выпускаемой по ГОСТ, но соответствующей по основным показателям зарубежным аналогам.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должна быть доступной для заказчиков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(ГИСП, ЕЦП «МДС», сайт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каталожных листов продукции и др.)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поиска импортозамещающей продукции. 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требования можно оперативно установить письмом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ТК и разработчикам.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/>
              <a:t>                                  </a:t>
            </a: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для заполнения информационной карты:</a:t>
            </a:r>
          </a:p>
          <a:p>
            <a:pPr indent="0" algn="ctr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880418"/>
              </p:ext>
            </p:extLst>
          </p:nvPr>
        </p:nvGraphicFramePr>
        <p:xfrm>
          <a:off x="148045" y="3396342"/>
          <a:ext cx="1182624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2470">
                  <a:extLst>
                    <a:ext uri="{9D8B030D-6E8A-4147-A177-3AD203B41FA5}">
                      <a16:colId xmlns:a16="http://schemas.microsoft.com/office/drawing/2014/main" val="3186463724"/>
                    </a:ext>
                  </a:extLst>
                </a:gridCol>
                <a:gridCol w="1313712">
                  <a:extLst>
                    <a:ext uri="{9D8B030D-6E8A-4147-A177-3AD203B41FA5}">
                      <a16:colId xmlns:a16="http://schemas.microsoft.com/office/drawing/2014/main" val="2768483529"/>
                    </a:ext>
                  </a:extLst>
                </a:gridCol>
                <a:gridCol w="1301706">
                  <a:extLst>
                    <a:ext uri="{9D8B030D-6E8A-4147-A177-3AD203B41FA5}">
                      <a16:colId xmlns:a16="http://schemas.microsoft.com/office/drawing/2014/main" val="481475694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1975175271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3367774559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4152226142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4204342079"/>
                    </a:ext>
                  </a:extLst>
                </a:gridCol>
                <a:gridCol w="1402000">
                  <a:extLst>
                    <a:ext uri="{9D8B030D-6E8A-4147-A177-3AD203B41FA5}">
                      <a16:colId xmlns:a16="http://schemas.microsoft.com/office/drawing/2014/main" val="411230206"/>
                    </a:ext>
                  </a:extLst>
                </a:gridCol>
              </a:tblGrid>
              <a:tr h="9779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Основные функциональные показатели, показатели назначения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(указываются п</a:t>
                      </a:r>
                      <a:r>
                        <a:rPr lang="ru-RU" sz="1000" spc="5">
                          <a:effectLst/>
                        </a:rPr>
                        <a:t>оказатели назначения (влияющие на </a:t>
                      </a:r>
                      <a:r>
                        <a:rPr lang="ru-RU" sz="1000">
                          <a:effectLst/>
                        </a:rPr>
                        <a:t>качество конечной продукции),  показатели </a:t>
                      </a:r>
                      <a:r>
                        <a:rPr lang="ru-RU" sz="1000" spc="5">
                          <a:effectLst/>
                        </a:rPr>
                        <a:t> безопасности, надежности (долговечности, безотказной работы за назначенный ресурс), эксплуатационные показатели и т.д.</a:t>
                      </a:r>
                      <a:endParaRPr lang="ru-RU" sz="1000">
                        <a:effectLst/>
                      </a:endParaRPr>
                    </a:p>
                    <a:p>
                      <a:pPr marL="201930" indent="-180340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СТО (ТУ), техническая спецификация,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зарегистрированные в ФИФС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(указывается наименование стандарта организации, устанавливающего технические требования к продукции)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Аналог ГОСТ Р/ГОСТ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(указывается наименование нормативного документа (межгосударственного (ГОСТ) и национального (ГОСТ Р стандарта), устанавливающего технические требования к продукции)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Аналог зарубежного стандарта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</a:t>
                      </a:r>
                      <a:r>
                        <a:rPr lang="en-US" sz="1000">
                          <a:effectLst/>
                        </a:rPr>
                        <a:t>API</a:t>
                      </a:r>
                      <a:r>
                        <a:rPr lang="ru-RU" sz="1000">
                          <a:effectLst/>
                        </a:rPr>
                        <a:t>, ИСО и т.д.)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(указывается наименование зарубежного нормативного документа, устанавливающего технические требования к продукции, с указанием номера спецификации)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Аналог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зарубежной продукции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(указывается  тип,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модель)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248592"/>
                  </a:ext>
                </a:extLst>
              </a:tr>
              <a:tr h="1833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Реквизит нормативного документа,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устанавливающего технические требования, с указанием пункта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Характеристика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(указываются наименования характеризуемых свойств показателей (диапазон функциони-рования,  точность, стабильность, быстродействие 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и т.п)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Реквизит нормативного документа,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устанав-ливающего технические требования (с указанием пункта)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Характеристика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(указываются наименования характеризуемых свойств показателей (диапазон функционирования, точность, стабильность, быстродействие и т.п)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Реквизит нормативного документа,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устанавливающего технические требования  (с указанием пункта)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Характеристика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(указываются наименования характеризуемых свойств показателей (диапазон функционирования, точность, стабильность, быстродействие и т.п)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Характеристики аналога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зарубежной продукции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(указываются наименования характеризуемых свойств показателей (диапазон функционирования, точность, стабильность, быстродействие и т.п)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:a16="http://schemas.microsoft.com/office/drawing/2014/main" val="3567085796"/>
                  </a:ext>
                </a:extLst>
              </a:tr>
              <a:tr h="122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effectLst/>
                        </a:rPr>
                        <a:t>8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:a16="http://schemas.microsoft.com/office/drawing/2014/main" val="2022739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313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365760" y="121920"/>
            <a:ext cx="11416937" cy="570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3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Классификация машиночитаемых стандартов ИСО/МЭК</a:t>
            </a:r>
          </a:p>
        </p:txBody>
      </p:sp>
      <p:pic>
        <p:nvPicPr>
          <p:cNvPr id="11267" name="Picture 2" descr="C:\Users\simona\AppData\Local\Temp\Статья А.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31" y="812800"/>
            <a:ext cx="11765280" cy="597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768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435429" y="104502"/>
            <a:ext cx="11181804" cy="4415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3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Проблемы внедрения цифровых стандартов</a:t>
            </a:r>
          </a:p>
        </p:txBody>
      </p:sp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8710" y="2781301"/>
            <a:ext cx="11939452" cy="407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Госдокладом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стандартизации за 2021 год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документов национальной системы стандартизации в машиночитаемом формате по состоянию на 31.12.2021 года составляет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15 860 единиц, что соответствует 59% от общего числа действующих документов по стандартизации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принятых после 1992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(при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плановом показателе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«Дорожной карты по стандартизации»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2022 году в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48%).</a:t>
            </a: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Переведенные в цифровой вид стандарты должны работать, в том числе, в целях обеспечения информационной базы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основополагающих стандартов для цифровых стандартов </a:t>
            </a:r>
            <a:r>
              <a:rPr lang="ru-RU" altLang="ru-RU" sz="1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информационного обеспечения </a:t>
            </a:r>
            <a:r>
              <a:rPr lang="ru-RU" altLang="ru-RU" sz="18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необходимо, в первую очередь, обеспечить их применение в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систем управления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(СУТР)</a:t>
            </a:r>
          </a:p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решить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зложения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требований,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формата требований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карты уровня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пересмотренному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2.116-84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обеспечить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сравнения требований и основных характеристик (показателей назначения)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продукции и импортных аналогов на основе сравнения положений их документов поставки - стандартов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ru-RU" sz="1800" b="1" dirty="0">
                <a:solidFill>
                  <a:srgbClr val="4B555D"/>
                </a:solidFill>
                <a:cs typeface="Arial" panose="020B0604020202020204" pitchFamily="34" charset="0"/>
              </a:rPr>
              <a:t>	</a:t>
            </a:r>
            <a:endParaRPr lang="ru-RU" alt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ru-RU" sz="1400" dirty="0">
              <a:solidFill>
                <a:srgbClr val="4B555D"/>
              </a:solidFill>
              <a:latin typeface="Impact" panose="020B080603090205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3316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256240"/>
              </p:ext>
            </p:extLst>
          </p:nvPr>
        </p:nvGraphicFramePr>
        <p:xfrm>
          <a:off x="209007" y="692150"/>
          <a:ext cx="3587930" cy="2089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hart" r:id="rId4" imgW="5121084" imgH="3011685" progId="Excel.Chart.8">
                  <p:embed/>
                </p:oleObj>
              </mc:Choice>
              <mc:Fallback>
                <p:oleObj name="Chart" r:id="rId4" imgW="5121084" imgH="3011685" progId="Excel.Chart.8">
                  <p:embed/>
                  <p:pic>
                    <p:nvPicPr>
                      <p:cNvPr id="13316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07" y="692150"/>
                        <a:ext cx="3587930" cy="2089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796938" y="692152"/>
            <a:ext cx="8151224" cy="194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основополагающего ГОСТ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«Стандарты национальные в цифровых форматах. Общие положения и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классификация»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(ТК 012,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ПНС 2021: шифр 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темы: 1.0.012-1.037.20,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стандарта: 01.07.2021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???)</a:t>
            </a:r>
            <a:endParaRPr lang="ru-RU" sz="16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ПНСТ «Умные (SMART) стандарты. Общие положения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(ПТК 711, ПНС 2022, шифр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ПНС: 1.11.711-1.001.22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ru-RU" alt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417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48640" y="55179"/>
            <a:ext cx="11068594" cy="7460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в проект резолюции конференции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52549" y="908836"/>
            <a:ext cx="11721737" cy="581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пересмотре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ГОСТ 2.116-84 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распространить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оформления отдельных частей карты уровня на продукцию, подпадающую под действие программ в области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для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продукции,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прошедшей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СРПП, и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использование карты уровня в национальных стандартах в машиночитаемом формате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(направить соответствующее обращение в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ТК 051). 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оперативного поиска аналогов импортной продукции предлагается ввести решением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состав документов для утверждения национального стандарта (регистрации СТО в ФИФС)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информационную карту с данными по сравнению стандарта с зарубежными аналогами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включением соответствующей информации в информационные системы (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соответствующее обращение в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основополагающих национальных стандартов  ГОСТ Р «Стандарты национальные в цифровых форматах. Общие положения и классификация» 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ПНСТ «Умные (SMART) стандарты. Общие положения»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возможность использования национальных стандартов в машиночитаемом формате для  целей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именно для использования карты технического уровня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пересмотренному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2.116) для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 требований и основных характеристик (показателей назначения) российской продукции и импортных аналогов на основе сравнения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соответствующих стандартов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(направить соответствующее обращение в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012 и ПТК 711).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информационных ресурсов российской продукции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(ГИС Промышленность, ЕЦП для российских производителей «Межотраслевая доверенная среда», Каталог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строительных материалов, оборудования, машин и механизмов НОСТРОЙ и др.)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карты технического уровня и результаты сравнения технических характеристик с зарубежными аналогами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(направить соответствующее обращение в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Минпромторг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Газпромбанк, НОСТРОЙ).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76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878435" y="3040457"/>
            <a:ext cx="10444656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3600" b="1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altLang="ru-RU" sz="3600" b="1" dirty="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881688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Шапка МСТРС - с краном на дом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6"/>
          <a:stretch>
            <a:fillRect/>
          </a:stretch>
        </p:blipFill>
        <p:spPr bwMode="auto">
          <a:xfrm>
            <a:off x="6100763" y="1"/>
            <a:ext cx="6091237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3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1235</Words>
  <Application>Microsoft Office PowerPoint</Application>
  <PresentationFormat>Широкоэкранный</PresentationFormat>
  <Paragraphs>165</Paragraphs>
  <Slides>8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Microsoft YaHei</vt:lpstr>
      <vt:lpstr>Arial</vt:lpstr>
      <vt:lpstr>Calibri</vt:lpstr>
      <vt:lpstr>Calibri Light</vt:lpstr>
      <vt:lpstr>Impact</vt:lpstr>
      <vt:lpstr>Times New Roman</vt:lpstr>
      <vt:lpstr>Wingdings</vt:lpstr>
      <vt:lpstr>Тема Office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Пугачев Сергей Васильевич</dc:creator>
  <cp:lastModifiedBy>Пугачев Сергей Васильевич</cp:lastModifiedBy>
  <cp:revision>311</cp:revision>
  <cp:lastPrinted>2022-09-19T11:10:27Z</cp:lastPrinted>
  <dcterms:created xsi:type="dcterms:W3CDTF">2021-03-18T13:32:11Z</dcterms:created>
  <dcterms:modified xsi:type="dcterms:W3CDTF">2022-09-19T11:11:48Z</dcterms:modified>
</cp:coreProperties>
</file>