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290" r:id="rId4"/>
    <p:sldId id="291" r:id="rId5"/>
    <p:sldId id="284" r:id="rId6"/>
    <p:sldId id="292" r:id="rId7"/>
    <p:sldId id="299" r:id="rId8"/>
    <p:sldId id="286" r:id="rId9"/>
    <p:sldId id="285" r:id="rId10"/>
    <p:sldId id="293" r:id="rId11"/>
    <p:sldId id="288" r:id="rId12"/>
    <p:sldId id="298" r:id="rId13"/>
    <p:sldId id="295" r:id="rId14"/>
    <p:sldId id="296" r:id="rId15"/>
    <p:sldId id="294" r:id="rId16"/>
    <p:sldId id="297" r:id="rId17"/>
    <p:sldId id="28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9BD"/>
    <a:srgbClr val="00644E"/>
    <a:srgbClr val="8DB9A9"/>
    <a:srgbClr val="1C6244"/>
    <a:srgbClr val="009373"/>
    <a:srgbClr val="C3D7CF"/>
    <a:srgbClr val="195F40"/>
    <a:srgbClr val="216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89" d="100"/>
          <a:sy n="89" d="100"/>
        </p:scale>
        <p:origin x="240" y="8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38FA0-34FB-4B31-B328-BFD3CE7EFDE3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ED67E-9D94-4815-8B9A-0DE17056FF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ED67E-9D94-4815-8B9A-0DE17056FFE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ED67E-9D94-4815-8B9A-0DE17056FFE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275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ED67E-9D94-4815-8B9A-0DE17056FFE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87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ED67E-9D94-4815-8B9A-0DE17056FFE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071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ED67E-9D94-4815-8B9A-0DE17056FFE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66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ED67E-9D94-4815-8B9A-0DE17056FFE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95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ED67E-9D94-4815-8B9A-0DE17056FFE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175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ED67E-9D94-4815-8B9A-0DE17056FFE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21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ED67E-9D94-4815-8B9A-0DE17056FFE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310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ED67E-9D94-4815-8B9A-0DE17056FFE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038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ED67E-9D94-4815-8B9A-0DE17056FFE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07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ED67E-9D94-4815-8B9A-0DE17056FFE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841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ED67E-9D94-4815-8B9A-0DE17056FFE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126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ED67E-9D94-4815-8B9A-0DE17056FFE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216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ED67E-9D94-4815-8B9A-0DE17056FFE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71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ED67E-9D94-4815-8B9A-0DE17056FFE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25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ED67E-9D94-4815-8B9A-0DE17056FFE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221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9E01-4AD2-4BBA-803B-9C7F5935C185}" type="datetime1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47413" y="6391275"/>
            <a:ext cx="27432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ru-RU" sz="1400" dirty="0"/>
              <a:t>стр.</a:t>
            </a:r>
            <a:fld id="{AC5BA55F-4859-4C5A-A699-2E8B5A084DF0}" type="slidenum">
              <a:rPr lang="ru-RU" sz="1400" smtClean="0"/>
              <a:t>‹#›</a:t>
            </a:fld>
            <a:endParaRPr lang="ru-RU" sz="1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9165-84C2-469D-B99D-0DD16AECCCB8}" type="datetime1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A55F-4859-4C5A-A699-2E8B5A084D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6364-2E88-400C-AD1F-117FF142EF6C}" type="datetime1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A55F-4859-4C5A-A699-2E8B5A084D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1B5A-E9FA-47C0-BFFD-07E8151671DD}" type="datetime1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A55F-4859-4C5A-A699-2E8B5A084D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4CD6-4A31-45F6-AB72-B283D30900D6}" type="datetime1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A55F-4859-4C5A-A699-2E8B5A084D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4F47-8078-4AC6-9430-C4D40D6F1B27}" type="datetime1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A55F-4859-4C5A-A699-2E8B5A084D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2D1D-D6E0-44C7-9975-6D7FABCFC0E5}" type="datetime1">
              <a:rPr lang="ru-RU" smtClean="0"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A55F-4859-4C5A-A699-2E8B5A084D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97D6-AC4B-4427-9AEA-846440649C43}" type="datetime1">
              <a:rPr lang="ru-RU" smtClean="0"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A55F-4859-4C5A-A699-2E8B5A084D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248F-995A-41D3-9755-59ADD6321D05}" type="datetime1">
              <a:rPr lang="ru-RU" smtClean="0"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A55F-4859-4C5A-A699-2E8B5A084D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974C-B57D-4A2E-B884-003421608499}" type="datetime1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A55F-4859-4C5A-A699-2E8B5A084D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3AED-293D-4939-B434-2439E06CE739}" type="datetime1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A55F-4859-4C5A-A699-2E8B5A084D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F01E3-E21E-467E-8EFF-E291B8D56DDC}" type="datetime1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BA55F-4859-4C5A-A699-2E8B5A084D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005016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Полипласт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Новомосковск»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0"/>
            <a:ext cx="3245708" cy="1005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625" r="39276" b="20721"/>
          <a:stretch>
            <a:fillRect/>
          </a:stretch>
        </p:blipFill>
        <p:spPr>
          <a:xfrm>
            <a:off x="224525" y="0"/>
            <a:ext cx="3078849" cy="10050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730314"/>
            <a:ext cx="12192000" cy="127686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70495" y="6043776"/>
            <a:ext cx="9521505" cy="551936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директор ООО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Полипласт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Новомосковск» Вовк И.В. 2022 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22855" y="2111567"/>
            <a:ext cx="9141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ru-RU" sz="3200" b="1" dirty="0">
                <a:solidFill>
                  <a:srgbClr val="195F40"/>
                </a:solidFill>
                <a:latin typeface="Myriad Pro" panose="020B0503030403020204" pitchFamily="34" charset="0"/>
              </a:rPr>
            </a:br>
            <a:r>
              <a:rPr lang="ru-RU" sz="3200" b="1" dirty="0">
                <a:solidFill>
                  <a:srgbClr val="195F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Высокотехнологичная строительная химия</a:t>
            </a:r>
          </a:p>
          <a:p>
            <a:pPr algn="ctr"/>
            <a:r>
              <a:rPr lang="ru-RU" sz="3200" b="1" dirty="0">
                <a:solidFill>
                  <a:srgbClr val="195F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отечественного производства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93079"/>
            <a:ext cx="12192000" cy="201335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5372" y="-11481"/>
            <a:ext cx="11981935" cy="581938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"/>
            <a:ext cx="2080469" cy="581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625" r="39276" b="20721"/>
          <a:stretch>
            <a:fillRect/>
          </a:stretch>
        </p:blipFill>
        <p:spPr>
          <a:xfrm>
            <a:off x="131984" y="1"/>
            <a:ext cx="1889763" cy="6168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730314"/>
            <a:ext cx="12192000" cy="127686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29681" y="6459524"/>
            <a:ext cx="64623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Myriad Pro" panose="020B0503030403020204" pitchFamily="34" charset="0"/>
              </a:rPr>
              <a:t>Высокотехнологичная строительная химия отечественного производства. 2022 г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0629" y="95346"/>
            <a:ext cx="9905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 для лакокрасочных материалов</a:t>
            </a:r>
          </a:p>
        </p:txBody>
      </p:sp>
      <p:graphicFrame>
        <p:nvGraphicFramePr>
          <p:cNvPr id="2" name="Таблица 14">
            <a:extLst>
              <a:ext uri="{FF2B5EF4-FFF2-40B4-BE49-F238E27FC236}">
                <a16:creationId xmlns:a16="http://schemas.microsoft.com/office/drawing/2014/main" id="{571E79C9-7070-B8E1-01EB-D10F8DE7F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670891"/>
              </p:ext>
            </p:extLst>
          </p:nvPr>
        </p:nvGraphicFramePr>
        <p:xfrm>
          <a:off x="672982" y="969644"/>
          <a:ext cx="10626988" cy="156178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45719">
                  <a:extLst>
                    <a:ext uri="{9D8B030D-6E8A-4147-A177-3AD203B41FA5}">
                      <a16:colId xmlns:a16="http://schemas.microsoft.com/office/drawing/2014/main" val="303849476"/>
                    </a:ext>
                  </a:extLst>
                </a:gridCol>
                <a:gridCol w="2776756">
                  <a:extLst>
                    <a:ext uri="{9D8B030D-6E8A-4147-A177-3AD203B41FA5}">
                      <a16:colId xmlns:a16="http://schemas.microsoft.com/office/drawing/2014/main" val="2775746907"/>
                    </a:ext>
                  </a:extLst>
                </a:gridCol>
                <a:gridCol w="3699545">
                  <a:extLst>
                    <a:ext uri="{9D8B030D-6E8A-4147-A177-3AD203B41FA5}">
                      <a16:colId xmlns:a16="http://schemas.microsoft.com/office/drawing/2014/main" val="3870288369"/>
                    </a:ext>
                  </a:extLst>
                </a:gridCol>
                <a:gridCol w="2004968">
                  <a:extLst>
                    <a:ext uri="{9D8B030D-6E8A-4147-A177-3AD203B41FA5}">
                      <a16:colId xmlns:a16="http://schemas.microsoft.com/office/drawing/2014/main" val="662734887"/>
                    </a:ext>
                  </a:extLst>
                </a:gridCol>
              </a:tblGrid>
              <a:tr h="24379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называется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88408"/>
                  </a:ext>
                </a:extLst>
              </a:tr>
              <a:tr h="859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Пигментный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диспергатор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Акриловые,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стиро-лакриловые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и, винил-акриловые дисперсии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стойкость дисперсий, снижение седиментации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Tinpers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3193263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7A371A-F37B-81D1-5DF8-0C35FC247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912" y="2812497"/>
            <a:ext cx="6114176" cy="343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78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93079"/>
            <a:ext cx="12192000" cy="201335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5372" y="-11482"/>
            <a:ext cx="11981935" cy="909103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"/>
            <a:ext cx="2080469" cy="581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625" r="39276" b="20721"/>
          <a:stretch>
            <a:fillRect/>
          </a:stretch>
        </p:blipFill>
        <p:spPr>
          <a:xfrm>
            <a:off x="131984" y="1"/>
            <a:ext cx="1889763" cy="6168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730314"/>
            <a:ext cx="12192000" cy="127686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29681" y="6459524"/>
            <a:ext cx="64623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Myriad Pro" panose="020B0503030403020204" pitchFamily="34" charset="0"/>
              </a:rPr>
              <a:t>Высокотехнологичная строительная химия отечественного производства. 2022 г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0629" y="95346"/>
            <a:ext cx="990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Добавки для бетонов дорожных и аэродромных покрытий и транспортного строительства</a:t>
            </a:r>
          </a:p>
        </p:txBody>
      </p:sp>
      <p:graphicFrame>
        <p:nvGraphicFramePr>
          <p:cNvPr id="11" name="Таблица 14">
            <a:extLst>
              <a:ext uri="{FF2B5EF4-FFF2-40B4-BE49-F238E27FC236}">
                <a16:creationId xmlns:a16="http://schemas.microsoft.com/office/drawing/2014/main" id="{1904D21D-F209-BC19-C1AB-9ACE94153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110816"/>
              </p:ext>
            </p:extLst>
          </p:nvPr>
        </p:nvGraphicFramePr>
        <p:xfrm>
          <a:off x="698615" y="1756005"/>
          <a:ext cx="10643767" cy="31111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09281">
                  <a:extLst>
                    <a:ext uri="{9D8B030D-6E8A-4147-A177-3AD203B41FA5}">
                      <a16:colId xmlns:a16="http://schemas.microsoft.com/office/drawing/2014/main" val="303849476"/>
                    </a:ext>
                  </a:extLst>
                </a:gridCol>
                <a:gridCol w="4043331">
                  <a:extLst>
                    <a:ext uri="{9D8B030D-6E8A-4147-A177-3AD203B41FA5}">
                      <a16:colId xmlns:a16="http://schemas.microsoft.com/office/drawing/2014/main" val="3870288369"/>
                    </a:ext>
                  </a:extLst>
                </a:gridCol>
                <a:gridCol w="3691155">
                  <a:extLst>
                    <a:ext uri="{9D8B030D-6E8A-4147-A177-3AD203B41FA5}">
                      <a16:colId xmlns:a16="http://schemas.microsoft.com/office/drawing/2014/main" val="662734887"/>
                    </a:ext>
                  </a:extLst>
                </a:gridCol>
              </a:tblGrid>
              <a:tr h="24379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называется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88408"/>
                  </a:ext>
                </a:extLst>
              </a:tr>
              <a:tr h="859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Пластифицирующие для товарного бетона</a:t>
                      </a:r>
                      <a:endParaRPr lang="ru-RU" sz="18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пластификации и сохраняемости </a:t>
                      </a:r>
                      <a:r>
                        <a:rPr lang="ru-RU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удобоукладываемости</a:t>
                      </a: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бетонных смесей</a:t>
                      </a:r>
                      <a:endParaRPr lang="ru-RU" sz="18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Линамикс</a:t>
                      </a: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ПК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Elocrete</a:t>
                      </a:r>
                      <a:endParaRPr lang="ru-RU" sz="18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Qz</a:t>
                      </a:r>
                      <a:endParaRPr lang="ru-RU" sz="18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Полипласт</a:t>
                      </a: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ПК тип 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18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Линамикс</a:t>
                      </a: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СП-180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3193263"/>
                  </a:ext>
                </a:extLst>
              </a:tr>
              <a:tr h="859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Воздухововлекающие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мелкодисперсной пористости бетонных смесей для обеспечения морозостойкости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Полипласт</a:t>
                      </a: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Аэро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Полипласт</a:t>
                      </a: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Аэро 815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5635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696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4DC0C8-6B94-2BEA-D7A4-830A46185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261" y="680404"/>
            <a:ext cx="6774687" cy="376711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493079"/>
            <a:ext cx="12192000" cy="201335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5372" y="-11481"/>
            <a:ext cx="11981935" cy="960164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"/>
            <a:ext cx="2080469" cy="581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625" r="39276" b="20721"/>
          <a:stretch>
            <a:fillRect/>
          </a:stretch>
        </p:blipFill>
        <p:spPr>
          <a:xfrm>
            <a:off x="131984" y="1"/>
            <a:ext cx="1889763" cy="6168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730314"/>
            <a:ext cx="12192000" cy="127686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29681" y="6459524"/>
            <a:ext cx="64623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Myriad Pro" panose="020B0503030403020204" pitchFamily="34" charset="0"/>
              </a:rPr>
              <a:t>Высокотехнологичная строительная химия отечественного производства. 2022 г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0629" y="95346"/>
            <a:ext cx="9905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Добавки для бетонов дорожных и аэродромных покрытий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9851AA-9DA2-6C4B-013F-5D1CD938A1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84" y="2678339"/>
            <a:ext cx="4462965" cy="228545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03F1A85-7CF9-A5AC-933A-A6FFDDF63761}"/>
              </a:ext>
            </a:extLst>
          </p:cNvPr>
          <p:cNvSpPr/>
          <p:nvPr/>
        </p:nvSpPr>
        <p:spPr>
          <a:xfrm>
            <a:off x="2140629" y="95346"/>
            <a:ext cx="990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Добавки для бетонов дорожных и аэродромных покрытий и транспортного строительства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BD2873-CB6E-E638-97FA-855AF18F29FA}"/>
              </a:ext>
            </a:extLst>
          </p:cNvPr>
          <p:cNvSpPr txBox="1"/>
          <p:nvPr/>
        </p:nvSpPr>
        <p:spPr>
          <a:xfrm>
            <a:off x="329268" y="4973906"/>
            <a:ext cx="2746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Ока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3CFB95-C8C1-FB24-0EBC-5C24DDB2ABE1}"/>
              </a:ext>
            </a:extLst>
          </p:cNvPr>
          <p:cNvSpPr txBox="1"/>
          <p:nvPr/>
        </p:nvSpPr>
        <p:spPr>
          <a:xfrm>
            <a:off x="9116242" y="5649775"/>
            <a:ext cx="2746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Волга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85F0474-CD15-2F8D-81E3-4CAB2CEED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4047" y="2992020"/>
            <a:ext cx="4033259" cy="25711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F72D05-8394-CEDD-953A-8282CA3B89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2279" y="4273271"/>
            <a:ext cx="5128120" cy="21683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AE4AD9-D1F8-2631-01BD-7D10145BB6FB}"/>
              </a:ext>
            </a:extLst>
          </p:cNvPr>
          <p:cNvSpPr txBox="1"/>
          <p:nvPr/>
        </p:nvSpPr>
        <p:spPr>
          <a:xfrm>
            <a:off x="4667140" y="4280802"/>
            <a:ext cx="2746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16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93079"/>
            <a:ext cx="12192000" cy="201335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5372" y="-11482"/>
            <a:ext cx="11981935" cy="909103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"/>
            <a:ext cx="2080469" cy="581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625" r="39276" b="20721"/>
          <a:stretch>
            <a:fillRect/>
          </a:stretch>
        </p:blipFill>
        <p:spPr>
          <a:xfrm>
            <a:off x="131984" y="1"/>
            <a:ext cx="1889763" cy="6168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730314"/>
            <a:ext cx="12192000" cy="127686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29681" y="6459524"/>
            <a:ext cx="64623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Myriad Pro" panose="020B0503030403020204" pitchFamily="34" charset="0"/>
              </a:rPr>
              <a:t>Высокотехнологичная строительная химия отечественного производства. 2022 г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0629" y="95346"/>
            <a:ext cx="9905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Добавки для бетонов дорожных и аэродромных покрытий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2989EA-155F-D050-D62B-857BCDE22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30" y="1197888"/>
            <a:ext cx="5358875" cy="357504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B839A2C-0BEF-85A3-ED08-0F656BD14F00}"/>
              </a:ext>
            </a:extLst>
          </p:cNvPr>
          <p:cNvSpPr/>
          <p:nvPr/>
        </p:nvSpPr>
        <p:spPr>
          <a:xfrm>
            <a:off x="2140629" y="95346"/>
            <a:ext cx="990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Добавки для бетонов дорожных и аэродромных покрытий и транспортного строительства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2566D6-ED2A-30B8-4841-79ED4D195B93}"/>
              </a:ext>
            </a:extLst>
          </p:cNvPr>
          <p:cNvSpPr txBox="1"/>
          <p:nvPr/>
        </p:nvSpPr>
        <p:spPr>
          <a:xfrm>
            <a:off x="324431" y="4867317"/>
            <a:ext cx="46245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взлётно-посадочной полосы новосибирского аэропорта «Толмачево»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D4D183F-2CC0-6632-D229-487A37E26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6339" y="2656130"/>
            <a:ext cx="5541136" cy="368831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EC4443C-C162-A7D4-D41A-AA5F011AB462}"/>
              </a:ext>
            </a:extLst>
          </p:cNvPr>
          <p:cNvSpPr txBox="1"/>
          <p:nvPr/>
        </p:nvSpPr>
        <p:spPr>
          <a:xfrm>
            <a:off x="6096000" y="1542726"/>
            <a:ext cx="5358875" cy="703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рулежной дорожки красноярского аэропорта «Емельяново»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46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93079"/>
            <a:ext cx="12192000" cy="201335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5372" y="-11482"/>
            <a:ext cx="11981935" cy="909103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"/>
            <a:ext cx="2080469" cy="581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625" r="39276" b="20721"/>
          <a:stretch>
            <a:fillRect/>
          </a:stretch>
        </p:blipFill>
        <p:spPr>
          <a:xfrm>
            <a:off x="131984" y="1"/>
            <a:ext cx="1889763" cy="6168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730314"/>
            <a:ext cx="12192000" cy="127686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29681" y="6459524"/>
            <a:ext cx="64623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Myriad Pro" panose="020B0503030403020204" pitchFamily="34" charset="0"/>
              </a:rPr>
              <a:t>Высокотехнологичная строительная химия отечественного производства. 2022 г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0629" y="95346"/>
            <a:ext cx="9905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Добавки для бетонов дорожных и аэродромных покрытий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B839A2C-0BEF-85A3-ED08-0F656BD14F00}"/>
              </a:ext>
            </a:extLst>
          </p:cNvPr>
          <p:cNvSpPr/>
          <p:nvPr/>
        </p:nvSpPr>
        <p:spPr>
          <a:xfrm>
            <a:off x="2140629" y="95346"/>
            <a:ext cx="990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Добавки для бетонов дорожных и аэродромных покрытий и транспортного строительства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5E8957-A5DB-4F84-4532-5AA484BC6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4" y="1191848"/>
            <a:ext cx="4471318" cy="29726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C08FDF-DE24-4985-D7AA-359A88A0579B}"/>
              </a:ext>
            </a:extLst>
          </p:cNvPr>
          <p:cNvSpPr txBox="1"/>
          <p:nvPr/>
        </p:nvSpPr>
        <p:spPr>
          <a:xfrm>
            <a:off x="304101" y="4458764"/>
            <a:ext cx="438014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Реконструкция перрона аэропорта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Алыкель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(г. Норильск)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04D948A-B7F6-9A6D-683F-B4AD5D0F1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867" y="2493623"/>
            <a:ext cx="7093032" cy="38444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13F5C1-1680-3661-CC3F-FD9D612FB31F}"/>
              </a:ext>
            </a:extLst>
          </p:cNvPr>
          <p:cNvSpPr txBox="1"/>
          <p:nvPr/>
        </p:nvSpPr>
        <p:spPr>
          <a:xfrm>
            <a:off x="5766277" y="1725815"/>
            <a:ext cx="51502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аэропортового комплекса «Мирный» (Республика Саха)</a:t>
            </a:r>
          </a:p>
        </p:txBody>
      </p:sp>
    </p:spTree>
    <p:extLst>
      <p:ext uri="{BB962C8B-B14F-4D97-AF65-F5344CB8AC3E}">
        <p14:creationId xmlns:p14="http://schemas.microsoft.com/office/powerpoint/2010/main" val="2410591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93079"/>
            <a:ext cx="12192000" cy="201335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5372" y="-11481"/>
            <a:ext cx="11981935" cy="960164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"/>
            <a:ext cx="2080469" cy="581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625" r="39276" b="20721"/>
          <a:stretch>
            <a:fillRect/>
          </a:stretch>
        </p:blipFill>
        <p:spPr>
          <a:xfrm>
            <a:off x="131984" y="1"/>
            <a:ext cx="1889763" cy="6168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730314"/>
            <a:ext cx="12192000" cy="127686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29681" y="6459524"/>
            <a:ext cx="64623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Myriad Pro" panose="020B0503030403020204" pitchFamily="34" charset="0"/>
              </a:rPr>
              <a:t>Высокотехнологичная строительная химия отечественного производства. 2022 г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0629" y="95346"/>
            <a:ext cx="9905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Добавки для бетонов дорожных и аэродромных покрытий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03F1A85-7CF9-A5AC-933A-A6FFDDF63761}"/>
              </a:ext>
            </a:extLst>
          </p:cNvPr>
          <p:cNvSpPr/>
          <p:nvPr/>
        </p:nvSpPr>
        <p:spPr>
          <a:xfrm>
            <a:off x="2140629" y="95346"/>
            <a:ext cx="990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Добавки для бетонов дорожных и аэродромных покрытий и транспортного строительства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BD2873-CB6E-E638-97FA-855AF18F29FA}"/>
              </a:ext>
            </a:extLst>
          </p:cNvPr>
          <p:cNvSpPr txBox="1"/>
          <p:nvPr/>
        </p:nvSpPr>
        <p:spPr>
          <a:xfrm>
            <a:off x="790662" y="4900733"/>
            <a:ext cx="4561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Бетонная автодорога М5 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р-не г. Чебаркуль Челябинской области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C14E597-516A-4674-C53D-A278B2D90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94" y="1310936"/>
            <a:ext cx="5276279" cy="351751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9EB051-4E89-990B-3362-D54BB4602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484" y="2684830"/>
            <a:ext cx="5404325" cy="3453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8FB614-8F16-9E8D-C0F0-BBA9776C2B1E}"/>
              </a:ext>
            </a:extLst>
          </p:cNvPr>
          <p:cNvSpPr txBox="1"/>
          <p:nvPr/>
        </p:nvSpPr>
        <p:spPr>
          <a:xfrm>
            <a:off x="6845417" y="1749247"/>
            <a:ext cx="46055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«Восточного выезда»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М5 в г. Уфа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936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93079"/>
            <a:ext cx="12192000" cy="201335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5372" y="-11481"/>
            <a:ext cx="11981935" cy="581938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"/>
            <a:ext cx="2080469" cy="581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625" r="39276" b="20721"/>
          <a:stretch>
            <a:fillRect/>
          </a:stretch>
        </p:blipFill>
        <p:spPr>
          <a:xfrm>
            <a:off x="131984" y="1"/>
            <a:ext cx="1889763" cy="6168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730314"/>
            <a:ext cx="12192000" cy="127686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29681" y="6459524"/>
            <a:ext cx="64623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Myriad Pro" panose="020B0503030403020204" pitchFamily="34" charset="0"/>
              </a:rPr>
              <a:t>Высокотехнологичная строительная химия отечественного производства. 2022 г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0629" y="95346"/>
            <a:ext cx="9905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Бесплатный комплекс услуг ООО «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Полипласт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Новомосковск»   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F046076-149C-6175-7C39-62E121E73179}"/>
              </a:ext>
            </a:extLst>
          </p:cNvPr>
          <p:cNvSpPr/>
          <p:nvPr/>
        </p:nvSpPr>
        <p:spPr>
          <a:xfrm>
            <a:off x="2225841" y="602865"/>
            <a:ext cx="2860646" cy="1241571"/>
          </a:xfrm>
          <a:prstGeom prst="ellipse">
            <a:avLst/>
          </a:prstGeom>
          <a:solidFill>
            <a:srgbClr val="00644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материалов под требования проекта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21DBE9E-279F-3CDC-53E5-55D37AB15A37}"/>
              </a:ext>
            </a:extLst>
          </p:cNvPr>
          <p:cNvSpPr/>
          <p:nvPr/>
        </p:nvSpPr>
        <p:spPr>
          <a:xfrm>
            <a:off x="131984" y="1415484"/>
            <a:ext cx="2860646" cy="1241571"/>
          </a:xfrm>
          <a:prstGeom prst="ellipse">
            <a:avLst/>
          </a:prstGeom>
          <a:solidFill>
            <a:srgbClr val="00644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добавки под требования проекта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6B4DC18-BEF0-2ACA-1632-D15E73B3992E}"/>
              </a:ext>
            </a:extLst>
          </p:cNvPr>
          <p:cNvSpPr/>
          <p:nvPr/>
        </p:nvSpPr>
        <p:spPr>
          <a:xfrm>
            <a:off x="4723736" y="2737528"/>
            <a:ext cx="3084320" cy="1241571"/>
          </a:xfrm>
          <a:prstGeom prst="ellipse">
            <a:avLst/>
          </a:prstGeom>
          <a:solidFill>
            <a:srgbClr val="00644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подобранного состава в условиях производства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F95EEC9-B97F-B791-01E1-ABA16258DEEF}"/>
              </a:ext>
            </a:extLst>
          </p:cNvPr>
          <p:cNvSpPr/>
          <p:nvPr/>
        </p:nvSpPr>
        <p:spPr>
          <a:xfrm>
            <a:off x="7530517" y="3195815"/>
            <a:ext cx="2860646" cy="1241571"/>
          </a:xfrm>
          <a:prstGeom prst="ellipse">
            <a:avLst/>
          </a:prstGeom>
          <a:solidFill>
            <a:srgbClr val="00644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карт подбора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D52E05E-A94E-B3B1-8FCF-F0A0769886C0}"/>
              </a:ext>
            </a:extLst>
          </p:cNvPr>
          <p:cNvSpPr/>
          <p:nvPr/>
        </p:nvSpPr>
        <p:spPr>
          <a:xfrm>
            <a:off x="8345532" y="4383073"/>
            <a:ext cx="2860646" cy="1241571"/>
          </a:xfrm>
          <a:prstGeom prst="ellipse">
            <a:avLst/>
          </a:prstGeom>
          <a:solidFill>
            <a:srgbClr val="00644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первых поставок добавки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34CE87E-C644-6E6A-0345-AD11A2735638}"/>
              </a:ext>
            </a:extLst>
          </p:cNvPr>
          <p:cNvSpPr/>
          <p:nvPr/>
        </p:nvSpPr>
        <p:spPr>
          <a:xfrm>
            <a:off x="4508044" y="4756208"/>
            <a:ext cx="4065202" cy="1241571"/>
          </a:xfrm>
          <a:prstGeom prst="ellipse">
            <a:avLst/>
          </a:prstGeom>
          <a:solidFill>
            <a:srgbClr val="00644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по вопросам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 в течении времени бетонирования 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8B32650-9A8A-DA50-6BA0-05B9884D11D8}"/>
              </a:ext>
            </a:extLst>
          </p:cNvPr>
          <p:cNvSpPr/>
          <p:nvPr/>
        </p:nvSpPr>
        <p:spPr>
          <a:xfrm>
            <a:off x="505284" y="5240027"/>
            <a:ext cx="4300110" cy="1241571"/>
          </a:xfrm>
          <a:prstGeom prst="ellipse">
            <a:avLst/>
          </a:prstGeom>
          <a:solidFill>
            <a:srgbClr val="00644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характеристик долговечности бетона 1 раз в год (при необходимости)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5CB159A-F778-1967-CE82-F28A69F5E81F}"/>
              </a:ext>
            </a:extLst>
          </p:cNvPr>
          <p:cNvSpPr/>
          <p:nvPr/>
        </p:nvSpPr>
        <p:spPr>
          <a:xfrm>
            <a:off x="2140629" y="2261209"/>
            <a:ext cx="2860646" cy="1241571"/>
          </a:xfrm>
          <a:prstGeom prst="ellipse">
            <a:avLst/>
          </a:prstGeom>
          <a:solidFill>
            <a:srgbClr val="00644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состава бетона с проверкой всех характеристик </a:t>
            </a:r>
          </a:p>
        </p:txBody>
      </p:sp>
    </p:spTree>
    <p:extLst>
      <p:ext uri="{BB962C8B-B14F-4D97-AF65-F5344CB8AC3E}">
        <p14:creationId xmlns:p14="http://schemas.microsoft.com/office/powerpoint/2010/main" val="777051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93079"/>
            <a:ext cx="12192000" cy="201335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0065" y="0"/>
            <a:ext cx="11981935" cy="581938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"/>
            <a:ext cx="2080469" cy="581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625" r="39276" b="20721"/>
          <a:stretch>
            <a:fillRect/>
          </a:stretch>
        </p:blipFill>
        <p:spPr>
          <a:xfrm>
            <a:off x="131984" y="1"/>
            <a:ext cx="1889763" cy="6168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730314"/>
            <a:ext cx="12192000" cy="127686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197754" y="6459524"/>
            <a:ext cx="49942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Myriad Pro" panose="020B0503030403020204" pitchFamily="34" charset="0"/>
              </a:rPr>
              <a:t>Здесь и сейчас. Решения компании для крупных объектов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607443-1495-AE96-D38C-8A72A129F2E3}"/>
              </a:ext>
            </a:extLst>
          </p:cNvPr>
          <p:cNvSpPr txBox="1"/>
          <p:nvPr/>
        </p:nvSpPr>
        <p:spPr>
          <a:xfrm>
            <a:off x="2021747" y="1852847"/>
            <a:ext cx="97368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уважением, Вовк Ирина Владимировна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Технический директор ООО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Полипласт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Новомосковск»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8-906-53-83-049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vovk@polyplast-nm.ru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72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93079"/>
            <a:ext cx="12192000" cy="201335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5372" y="-11481"/>
            <a:ext cx="11981935" cy="581938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"/>
            <a:ext cx="2080469" cy="581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625" r="39276" b="20721"/>
          <a:stretch>
            <a:fillRect/>
          </a:stretch>
        </p:blipFill>
        <p:spPr>
          <a:xfrm>
            <a:off x="131984" y="1"/>
            <a:ext cx="1889763" cy="6168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730314"/>
            <a:ext cx="12192000" cy="127686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29681" y="6459524"/>
            <a:ext cx="64623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Myriad Pro" panose="020B0503030403020204" pitchFamily="34" charset="0"/>
              </a:rPr>
              <a:t>Высокотехнологичная строительная химия отечественного производства. 2022 г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0629" y="95346"/>
            <a:ext cx="9905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Цементная промышленность</a:t>
            </a:r>
          </a:p>
        </p:txBody>
      </p:sp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47E58605-54CD-20F1-15F3-5C1CDE1D5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00461"/>
              </p:ext>
            </p:extLst>
          </p:nvPr>
        </p:nvGraphicFramePr>
        <p:xfrm>
          <a:off x="664593" y="874615"/>
          <a:ext cx="10626988" cy="102647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296721">
                  <a:extLst>
                    <a:ext uri="{9D8B030D-6E8A-4147-A177-3AD203B41FA5}">
                      <a16:colId xmlns:a16="http://schemas.microsoft.com/office/drawing/2014/main" val="303849476"/>
                    </a:ext>
                  </a:extLst>
                </a:gridCol>
                <a:gridCol w="2197915">
                  <a:extLst>
                    <a:ext uri="{9D8B030D-6E8A-4147-A177-3AD203B41FA5}">
                      <a16:colId xmlns:a16="http://schemas.microsoft.com/office/drawing/2014/main" val="2775746907"/>
                    </a:ext>
                  </a:extLst>
                </a:gridCol>
                <a:gridCol w="3475605">
                  <a:extLst>
                    <a:ext uri="{9D8B030D-6E8A-4147-A177-3AD203B41FA5}">
                      <a16:colId xmlns:a16="http://schemas.microsoft.com/office/drawing/2014/main" val="3870288369"/>
                    </a:ext>
                  </a:extLst>
                </a:gridCol>
                <a:gridCol w="2656747">
                  <a:extLst>
                    <a:ext uri="{9D8B030D-6E8A-4147-A177-3AD203B41FA5}">
                      <a16:colId xmlns:a16="http://schemas.microsoft.com/office/drawing/2014/main" val="6627348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называется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88408"/>
                  </a:ext>
                </a:extLst>
              </a:tr>
              <a:tr h="386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Разжижители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Сырьевой шлам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Уменьшение влажности с сохранением подвижности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Литопласт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0511211"/>
                  </a:ext>
                </a:extLst>
              </a:tr>
            </a:tbl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9A8477-ACAC-29B2-B7D5-2188BDBB3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392" y="2085829"/>
            <a:ext cx="6240448" cy="415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0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93079"/>
            <a:ext cx="12192000" cy="201335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5372" y="-11481"/>
            <a:ext cx="11981935" cy="581938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"/>
            <a:ext cx="2080469" cy="581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625" r="39276" b="20721"/>
          <a:stretch>
            <a:fillRect/>
          </a:stretch>
        </p:blipFill>
        <p:spPr>
          <a:xfrm>
            <a:off x="131984" y="1"/>
            <a:ext cx="1889763" cy="6168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730314"/>
            <a:ext cx="12192000" cy="127686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29681" y="6459524"/>
            <a:ext cx="64623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Myriad Pro" panose="020B0503030403020204" pitchFamily="34" charset="0"/>
              </a:rPr>
              <a:t>Высокотехнологичная строительная химия отечественного производства. 2022 г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0629" y="95346"/>
            <a:ext cx="9905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Цементная промышленность</a:t>
            </a:r>
          </a:p>
        </p:txBody>
      </p:sp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47E58605-54CD-20F1-15F3-5C1CDE1D5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597944"/>
              </p:ext>
            </p:extLst>
          </p:nvPr>
        </p:nvGraphicFramePr>
        <p:xfrm>
          <a:off x="672982" y="969644"/>
          <a:ext cx="10626988" cy="155581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56747">
                  <a:extLst>
                    <a:ext uri="{9D8B030D-6E8A-4147-A177-3AD203B41FA5}">
                      <a16:colId xmlns:a16="http://schemas.microsoft.com/office/drawing/2014/main" val="303849476"/>
                    </a:ext>
                  </a:extLst>
                </a:gridCol>
                <a:gridCol w="1812722">
                  <a:extLst>
                    <a:ext uri="{9D8B030D-6E8A-4147-A177-3AD203B41FA5}">
                      <a16:colId xmlns:a16="http://schemas.microsoft.com/office/drawing/2014/main" val="2775746907"/>
                    </a:ext>
                  </a:extLst>
                </a:gridCol>
                <a:gridCol w="3500772">
                  <a:extLst>
                    <a:ext uri="{9D8B030D-6E8A-4147-A177-3AD203B41FA5}">
                      <a16:colId xmlns:a16="http://schemas.microsoft.com/office/drawing/2014/main" val="3870288369"/>
                    </a:ext>
                  </a:extLst>
                </a:gridCol>
                <a:gridCol w="2656747">
                  <a:extLst>
                    <a:ext uri="{9D8B030D-6E8A-4147-A177-3AD203B41FA5}">
                      <a16:colId xmlns:a16="http://schemas.microsoft.com/office/drawing/2014/main" val="662734887"/>
                    </a:ext>
                  </a:extLst>
                </a:gridCol>
              </a:tblGrid>
              <a:tr h="1779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называется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88408"/>
                  </a:ext>
                </a:extLst>
              </a:tr>
              <a:tr h="859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Интенсификаторы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Клинкер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Увеличение производительности мельниц за счет снятия электростатики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Литопласт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Литопласт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ИП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Литопласт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0948993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C22841-E7AE-9383-4C7E-E192BAF60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521" y="2743058"/>
            <a:ext cx="6462319" cy="364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1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93079"/>
            <a:ext cx="12192000" cy="201335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5372" y="-11481"/>
            <a:ext cx="11981935" cy="581938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"/>
            <a:ext cx="2080469" cy="581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625" r="39276" b="20721"/>
          <a:stretch>
            <a:fillRect/>
          </a:stretch>
        </p:blipFill>
        <p:spPr>
          <a:xfrm>
            <a:off x="131984" y="1"/>
            <a:ext cx="1889763" cy="6168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730314"/>
            <a:ext cx="12192000" cy="127686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29681" y="6459524"/>
            <a:ext cx="64623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Myriad Pro" panose="020B0503030403020204" pitchFamily="34" charset="0"/>
              </a:rPr>
              <a:t>Высокотехнологичная строительная химия отечественного производства. 2022 г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0629" y="95346"/>
            <a:ext cx="9905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Цементная промышленность</a:t>
            </a:r>
          </a:p>
        </p:txBody>
      </p:sp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47E58605-54CD-20F1-15F3-5C1CDE1D5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207365"/>
              </p:ext>
            </p:extLst>
          </p:nvPr>
        </p:nvGraphicFramePr>
        <p:xfrm>
          <a:off x="672982" y="969644"/>
          <a:ext cx="10626988" cy="135261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56747">
                  <a:extLst>
                    <a:ext uri="{9D8B030D-6E8A-4147-A177-3AD203B41FA5}">
                      <a16:colId xmlns:a16="http://schemas.microsoft.com/office/drawing/2014/main" val="303849476"/>
                    </a:ext>
                  </a:extLst>
                </a:gridCol>
                <a:gridCol w="1594609">
                  <a:extLst>
                    <a:ext uri="{9D8B030D-6E8A-4147-A177-3AD203B41FA5}">
                      <a16:colId xmlns:a16="http://schemas.microsoft.com/office/drawing/2014/main" val="2775746907"/>
                    </a:ext>
                  </a:extLst>
                </a:gridCol>
                <a:gridCol w="3718885">
                  <a:extLst>
                    <a:ext uri="{9D8B030D-6E8A-4147-A177-3AD203B41FA5}">
                      <a16:colId xmlns:a16="http://schemas.microsoft.com/office/drawing/2014/main" val="3870288369"/>
                    </a:ext>
                  </a:extLst>
                </a:gridCol>
                <a:gridCol w="2656747">
                  <a:extLst>
                    <a:ext uri="{9D8B030D-6E8A-4147-A177-3AD203B41FA5}">
                      <a16:colId xmlns:a16="http://schemas.microsoft.com/office/drawing/2014/main" val="662734887"/>
                    </a:ext>
                  </a:extLst>
                </a:gridCol>
              </a:tblGrid>
              <a:tr h="1779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называется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88408"/>
                  </a:ext>
                </a:extLst>
              </a:tr>
              <a:tr h="859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Дехроматизаторы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Клинкер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Снижение содержания ионов хрома (VI) за счет перевода в нерастворимые ионы хром (III)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Литопласт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ДХ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319326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96C80E8-22DB-4BB9-835A-D99528FE8B4F}"/>
              </a:ext>
            </a:extLst>
          </p:cNvPr>
          <p:cNvSpPr txBox="1"/>
          <p:nvPr/>
        </p:nvSpPr>
        <p:spPr>
          <a:xfrm>
            <a:off x="1076865" y="3476991"/>
            <a:ext cx="9429226" cy="1497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</a:t>
            </a:r>
            <a:r>
              <a:rPr lang="en-US" sz="6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6+      +3e        </a:t>
            </a:r>
            <a:r>
              <a:rPr lang="en-US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</a:t>
            </a:r>
            <a:r>
              <a:rPr lang="en-US" sz="60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6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реакция в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осстановления в кислой среде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05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93079"/>
            <a:ext cx="12192000" cy="201335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5372" y="-11481"/>
            <a:ext cx="11981935" cy="581938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"/>
            <a:ext cx="2080469" cy="581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625" r="39276" b="20721"/>
          <a:stretch>
            <a:fillRect/>
          </a:stretch>
        </p:blipFill>
        <p:spPr>
          <a:xfrm>
            <a:off x="131984" y="1"/>
            <a:ext cx="1889763" cy="6168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730314"/>
            <a:ext cx="12192000" cy="127686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29681" y="6459524"/>
            <a:ext cx="64623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Myriad Pro" panose="020B0503030403020204" pitchFamily="34" charset="0"/>
              </a:rPr>
              <a:t>Высокотехнологичная строительная химия отечественного производства. 2022 г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0629" y="95346"/>
            <a:ext cx="9905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Гипсовая промышленность</a:t>
            </a:r>
          </a:p>
        </p:txBody>
      </p:sp>
      <p:graphicFrame>
        <p:nvGraphicFramePr>
          <p:cNvPr id="2" name="Таблица 14">
            <a:extLst>
              <a:ext uri="{FF2B5EF4-FFF2-40B4-BE49-F238E27FC236}">
                <a16:creationId xmlns:a16="http://schemas.microsoft.com/office/drawing/2014/main" id="{02603903-9498-8727-B6E9-644586A14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799362"/>
              </p:ext>
            </p:extLst>
          </p:nvPr>
        </p:nvGraphicFramePr>
        <p:xfrm>
          <a:off x="672982" y="969644"/>
          <a:ext cx="10626988" cy="188195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43715">
                  <a:extLst>
                    <a:ext uri="{9D8B030D-6E8A-4147-A177-3AD203B41FA5}">
                      <a16:colId xmlns:a16="http://schemas.microsoft.com/office/drawing/2014/main" val="303849476"/>
                    </a:ext>
                  </a:extLst>
                </a:gridCol>
                <a:gridCol w="3045204">
                  <a:extLst>
                    <a:ext uri="{9D8B030D-6E8A-4147-A177-3AD203B41FA5}">
                      <a16:colId xmlns:a16="http://schemas.microsoft.com/office/drawing/2014/main" val="2775746907"/>
                    </a:ext>
                  </a:extLst>
                </a:gridCol>
                <a:gridCol w="3081322">
                  <a:extLst>
                    <a:ext uri="{9D8B030D-6E8A-4147-A177-3AD203B41FA5}">
                      <a16:colId xmlns:a16="http://schemas.microsoft.com/office/drawing/2014/main" val="3870288369"/>
                    </a:ext>
                  </a:extLst>
                </a:gridCol>
                <a:gridCol w="2656747">
                  <a:extLst>
                    <a:ext uri="{9D8B030D-6E8A-4147-A177-3AD203B41FA5}">
                      <a16:colId xmlns:a16="http://schemas.microsoft.com/office/drawing/2014/main" val="662734887"/>
                    </a:ext>
                  </a:extLst>
                </a:gridCol>
              </a:tblGrid>
              <a:tr h="1779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называется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88408"/>
                  </a:ext>
                </a:extLst>
              </a:tr>
              <a:tr h="859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Пластификатор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Гипсокартон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Гипсовые плиты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Малые архитектурные формы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реологических свойств смесей на основе гипсовых вяжущих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Гипсопласт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Полипласт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СП-1 (Са)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3193263"/>
                  </a:ext>
                </a:extLst>
              </a:tr>
            </a:tbl>
          </a:graphicData>
        </a:graphic>
      </p:graphicFrame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BA2278D-D653-B083-F131-C5AA47A71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81" y="3029830"/>
            <a:ext cx="5915200" cy="332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34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93079"/>
            <a:ext cx="12192000" cy="201335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5372" y="-11481"/>
            <a:ext cx="11981935" cy="581938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"/>
            <a:ext cx="2080469" cy="581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625" r="39276" b="20721"/>
          <a:stretch>
            <a:fillRect/>
          </a:stretch>
        </p:blipFill>
        <p:spPr>
          <a:xfrm>
            <a:off x="131984" y="1"/>
            <a:ext cx="1889763" cy="6168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730314"/>
            <a:ext cx="12192000" cy="127686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29681" y="6459524"/>
            <a:ext cx="64623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Myriad Pro" panose="020B0503030403020204" pitchFamily="34" charset="0"/>
              </a:rPr>
              <a:t>Высокотехнологичная строительная химия отечественного производства. 2022 г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0629" y="95346"/>
            <a:ext cx="9905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сухих строительных смесей</a:t>
            </a:r>
          </a:p>
        </p:txBody>
      </p:sp>
      <p:graphicFrame>
        <p:nvGraphicFramePr>
          <p:cNvPr id="2" name="Таблица 14">
            <a:extLst>
              <a:ext uri="{FF2B5EF4-FFF2-40B4-BE49-F238E27FC236}">
                <a16:creationId xmlns:a16="http://schemas.microsoft.com/office/drawing/2014/main" id="{3F507ED4-F713-210A-3EE7-37F809F05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552623"/>
              </p:ext>
            </p:extLst>
          </p:nvPr>
        </p:nvGraphicFramePr>
        <p:xfrm>
          <a:off x="672982" y="969644"/>
          <a:ext cx="10626988" cy="165741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45719">
                  <a:extLst>
                    <a:ext uri="{9D8B030D-6E8A-4147-A177-3AD203B41FA5}">
                      <a16:colId xmlns:a16="http://schemas.microsoft.com/office/drawing/2014/main" val="303849476"/>
                    </a:ext>
                  </a:extLst>
                </a:gridCol>
                <a:gridCol w="2776756">
                  <a:extLst>
                    <a:ext uri="{9D8B030D-6E8A-4147-A177-3AD203B41FA5}">
                      <a16:colId xmlns:a16="http://schemas.microsoft.com/office/drawing/2014/main" val="2775746907"/>
                    </a:ext>
                  </a:extLst>
                </a:gridCol>
                <a:gridCol w="3699545">
                  <a:extLst>
                    <a:ext uri="{9D8B030D-6E8A-4147-A177-3AD203B41FA5}">
                      <a16:colId xmlns:a16="http://schemas.microsoft.com/office/drawing/2014/main" val="3870288369"/>
                    </a:ext>
                  </a:extLst>
                </a:gridCol>
                <a:gridCol w="2004968">
                  <a:extLst>
                    <a:ext uri="{9D8B030D-6E8A-4147-A177-3AD203B41FA5}">
                      <a16:colId xmlns:a16="http://schemas.microsoft.com/office/drawing/2014/main" val="662734887"/>
                    </a:ext>
                  </a:extLst>
                </a:gridCol>
              </a:tblGrid>
              <a:tr h="1779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называется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88408"/>
                  </a:ext>
                </a:extLst>
              </a:tr>
              <a:tr h="859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Пластификаторы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Сухие смеси на основе гипсовых, цементных и смешанных вяжущих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растекаемости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смесей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Pulmix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3193263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B0A5EA-D933-8C45-7A80-A5FD928B8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97" y="3140156"/>
            <a:ext cx="7340206" cy="299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17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93079"/>
            <a:ext cx="12192000" cy="201335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5372" y="-11481"/>
            <a:ext cx="11981935" cy="581938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"/>
            <a:ext cx="2080469" cy="581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625" r="39276" b="20721"/>
          <a:stretch>
            <a:fillRect/>
          </a:stretch>
        </p:blipFill>
        <p:spPr>
          <a:xfrm>
            <a:off x="131984" y="1"/>
            <a:ext cx="1889763" cy="6168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730314"/>
            <a:ext cx="12192000" cy="127686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29681" y="6459524"/>
            <a:ext cx="64623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Myriad Pro" panose="020B0503030403020204" pitchFamily="34" charset="0"/>
              </a:rPr>
              <a:t>Высокотехнологичная строительная химия отечественного производства. 2022 г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0629" y="95346"/>
            <a:ext cx="9905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сухих строительных смесей</a:t>
            </a:r>
          </a:p>
        </p:txBody>
      </p:sp>
      <p:graphicFrame>
        <p:nvGraphicFramePr>
          <p:cNvPr id="2" name="Таблица 14">
            <a:extLst>
              <a:ext uri="{FF2B5EF4-FFF2-40B4-BE49-F238E27FC236}">
                <a16:creationId xmlns:a16="http://schemas.microsoft.com/office/drawing/2014/main" id="{3F507ED4-F713-210A-3EE7-37F809F05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651905"/>
              </p:ext>
            </p:extLst>
          </p:nvPr>
        </p:nvGraphicFramePr>
        <p:xfrm>
          <a:off x="672982" y="969644"/>
          <a:ext cx="10626988" cy="122482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45719">
                  <a:extLst>
                    <a:ext uri="{9D8B030D-6E8A-4147-A177-3AD203B41FA5}">
                      <a16:colId xmlns:a16="http://schemas.microsoft.com/office/drawing/2014/main" val="303849476"/>
                    </a:ext>
                  </a:extLst>
                </a:gridCol>
                <a:gridCol w="2776756">
                  <a:extLst>
                    <a:ext uri="{9D8B030D-6E8A-4147-A177-3AD203B41FA5}">
                      <a16:colId xmlns:a16="http://schemas.microsoft.com/office/drawing/2014/main" val="2775746907"/>
                    </a:ext>
                  </a:extLst>
                </a:gridCol>
                <a:gridCol w="3699545">
                  <a:extLst>
                    <a:ext uri="{9D8B030D-6E8A-4147-A177-3AD203B41FA5}">
                      <a16:colId xmlns:a16="http://schemas.microsoft.com/office/drawing/2014/main" val="3870288369"/>
                    </a:ext>
                  </a:extLst>
                </a:gridCol>
                <a:gridCol w="2004968">
                  <a:extLst>
                    <a:ext uri="{9D8B030D-6E8A-4147-A177-3AD203B41FA5}">
                      <a16:colId xmlns:a16="http://schemas.microsoft.com/office/drawing/2014/main" val="662734887"/>
                    </a:ext>
                  </a:extLst>
                </a:gridCol>
              </a:tblGrid>
              <a:tr h="17795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называется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88408"/>
                  </a:ext>
                </a:extLst>
              </a:tr>
              <a:tr h="859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Редиспергируемые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порошки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Строительные смеси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адгезии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 основанию, прочности на изгиб и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истираемости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Полипласт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РП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3193263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C691B3-05DD-B266-7C5B-79AB0727C5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65" y="2358785"/>
            <a:ext cx="3677937" cy="378939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E848682-8395-8197-76D7-384973B472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200" y="2376322"/>
            <a:ext cx="3662748" cy="3754316"/>
          </a:xfrm>
          <a:prstGeom prst="rect">
            <a:avLst/>
          </a:prstGeom>
        </p:spPr>
      </p:pic>
      <p:sp>
        <p:nvSpPr>
          <p:cNvPr id="14" name="Стрелка влево 4">
            <a:extLst>
              <a:ext uri="{FF2B5EF4-FFF2-40B4-BE49-F238E27FC236}">
                <a16:creationId xmlns:a16="http://schemas.microsoft.com/office/drawing/2014/main" id="{E953DA18-E5CD-ED29-85DB-10BEE6B86E3D}"/>
              </a:ext>
            </a:extLst>
          </p:cNvPr>
          <p:cNvSpPr/>
          <p:nvPr/>
        </p:nvSpPr>
        <p:spPr>
          <a:xfrm>
            <a:off x="4754801" y="3792735"/>
            <a:ext cx="2556819" cy="967772"/>
          </a:xfrm>
          <a:prstGeom prst="leftArrow">
            <a:avLst/>
          </a:prstGeom>
          <a:solidFill>
            <a:srgbClr val="ABC9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редиспергирование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20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93079"/>
            <a:ext cx="12192000" cy="201335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5372" y="-11481"/>
            <a:ext cx="11981935" cy="581938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"/>
            <a:ext cx="2080469" cy="581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625" r="39276" b="20721"/>
          <a:stretch>
            <a:fillRect/>
          </a:stretch>
        </p:blipFill>
        <p:spPr>
          <a:xfrm>
            <a:off x="131984" y="1"/>
            <a:ext cx="1889763" cy="6168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730314"/>
            <a:ext cx="12192000" cy="127686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29681" y="6459524"/>
            <a:ext cx="64623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Myriad Pro" panose="020B0503030403020204" pitchFamily="34" charset="0"/>
              </a:rPr>
              <a:t>Высокотехнологичная строительная химия отечественного производства. 2022 г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0629" y="95346"/>
            <a:ext cx="9905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Огнеупорная промышленность</a:t>
            </a:r>
          </a:p>
        </p:txBody>
      </p:sp>
      <p:graphicFrame>
        <p:nvGraphicFramePr>
          <p:cNvPr id="2" name="Таблица 14">
            <a:extLst>
              <a:ext uri="{FF2B5EF4-FFF2-40B4-BE49-F238E27FC236}">
                <a16:creationId xmlns:a16="http://schemas.microsoft.com/office/drawing/2014/main" id="{94914D61-067C-307D-6744-61E4D42C5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523790"/>
              </p:ext>
            </p:extLst>
          </p:nvPr>
        </p:nvGraphicFramePr>
        <p:xfrm>
          <a:off x="672982" y="969644"/>
          <a:ext cx="10626988" cy="156178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45719">
                  <a:extLst>
                    <a:ext uri="{9D8B030D-6E8A-4147-A177-3AD203B41FA5}">
                      <a16:colId xmlns:a16="http://schemas.microsoft.com/office/drawing/2014/main" val="303849476"/>
                    </a:ext>
                  </a:extLst>
                </a:gridCol>
                <a:gridCol w="2776756">
                  <a:extLst>
                    <a:ext uri="{9D8B030D-6E8A-4147-A177-3AD203B41FA5}">
                      <a16:colId xmlns:a16="http://schemas.microsoft.com/office/drawing/2014/main" val="2775746907"/>
                    </a:ext>
                  </a:extLst>
                </a:gridCol>
                <a:gridCol w="3699545">
                  <a:extLst>
                    <a:ext uri="{9D8B030D-6E8A-4147-A177-3AD203B41FA5}">
                      <a16:colId xmlns:a16="http://schemas.microsoft.com/office/drawing/2014/main" val="3870288369"/>
                    </a:ext>
                  </a:extLst>
                </a:gridCol>
                <a:gridCol w="2004968">
                  <a:extLst>
                    <a:ext uri="{9D8B030D-6E8A-4147-A177-3AD203B41FA5}">
                      <a16:colId xmlns:a16="http://schemas.microsoft.com/office/drawing/2014/main" val="662734887"/>
                    </a:ext>
                  </a:extLst>
                </a:gridCol>
              </a:tblGrid>
              <a:tr h="24379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называется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88408"/>
                  </a:ext>
                </a:extLst>
              </a:tr>
              <a:tr h="859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Модификаторы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Формовочные смеси для огнеупорных и  керамических изделий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Улучшение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формуемости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однородности, реологии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Термопласт СВ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Термопласт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3193263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D6E7B3-A356-D5AE-2ED0-7B687291A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140" y="2699541"/>
            <a:ext cx="5975189" cy="344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72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93079"/>
            <a:ext cx="12192000" cy="201335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5372" y="-11481"/>
            <a:ext cx="11981935" cy="581938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"/>
            <a:ext cx="2080469" cy="581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625" r="39276" b="20721"/>
          <a:stretch>
            <a:fillRect/>
          </a:stretch>
        </p:blipFill>
        <p:spPr>
          <a:xfrm>
            <a:off x="131984" y="1"/>
            <a:ext cx="1889763" cy="6168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730314"/>
            <a:ext cx="12192000" cy="127686"/>
          </a:xfrm>
          <a:prstGeom prst="rect">
            <a:avLst/>
          </a:prstGeom>
          <a:solidFill>
            <a:srgbClr val="19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29681" y="6459524"/>
            <a:ext cx="64623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Myriad Pro" panose="020B0503030403020204" pitchFamily="34" charset="0"/>
              </a:rPr>
              <a:t>Высокотехнологичная строительная химия отечественного производства. 2022 г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0629" y="95346"/>
            <a:ext cx="9905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 для тампонажных растворов</a:t>
            </a:r>
          </a:p>
        </p:txBody>
      </p:sp>
      <p:graphicFrame>
        <p:nvGraphicFramePr>
          <p:cNvPr id="2" name="Таблица 14">
            <a:extLst>
              <a:ext uri="{FF2B5EF4-FFF2-40B4-BE49-F238E27FC236}">
                <a16:creationId xmlns:a16="http://schemas.microsoft.com/office/drawing/2014/main" id="{571E79C9-7070-B8E1-01EB-D10F8DE7F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366470"/>
              </p:ext>
            </p:extLst>
          </p:nvPr>
        </p:nvGraphicFramePr>
        <p:xfrm>
          <a:off x="672982" y="969644"/>
          <a:ext cx="10626988" cy="156010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45719">
                  <a:extLst>
                    <a:ext uri="{9D8B030D-6E8A-4147-A177-3AD203B41FA5}">
                      <a16:colId xmlns:a16="http://schemas.microsoft.com/office/drawing/2014/main" val="303849476"/>
                    </a:ext>
                  </a:extLst>
                </a:gridCol>
                <a:gridCol w="2776756">
                  <a:extLst>
                    <a:ext uri="{9D8B030D-6E8A-4147-A177-3AD203B41FA5}">
                      <a16:colId xmlns:a16="http://schemas.microsoft.com/office/drawing/2014/main" val="2775746907"/>
                    </a:ext>
                  </a:extLst>
                </a:gridCol>
                <a:gridCol w="3699545">
                  <a:extLst>
                    <a:ext uri="{9D8B030D-6E8A-4147-A177-3AD203B41FA5}">
                      <a16:colId xmlns:a16="http://schemas.microsoft.com/office/drawing/2014/main" val="3870288369"/>
                    </a:ext>
                  </a:extLst>
                </a:gridCol>
                <a:gridCol w="2004968">
                  <a:extLst>
                    <a:ext uri="{9D8B030D-6E8A-4147-A177-3AD203B41FA5}">
                      <a16:colId xmlns:a16="http://schemas.microsoft.com/office/drawing/2014/main" val="662734887"/>
                    </a:ext>
                  </a:extLst>
                </a:gridCol>
              </a:tblGrid>
              <a:tr h="24379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называется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88408"/>
                  </a:ext>
                </a:extLst>
              </a:tr>
              <a:tr h="859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Модификаторы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Тампонажные растворы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Регулирование реологических свойств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Olefor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3193263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D97049-57A5-9F67-FE9C-72A705E1B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025" y="2618449"/>
            <a:ext cx="4889078" cy="378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15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657</Words>
  <Application>Microsoft Office PowerPoint</Application>
  <PresentationFormat>Широкоэкранный</PresentationFormat>
  <Paragraphs>176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Myriad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Лидия Дудкина</dc:creator>
  <cp:lastModifiedBy>Галина Вадимовна Кучеренко</cp:lastModifiedBy>
  <cp:revision>192</cp:revision>
  <dcterms:created xsi:type="dcterms:W3CDTF">2020-11-02T10:06:00Z</dcterms:created>
  <dcterms:modified xsi:type="dcterms:W3CDTF">2022-09-19T12:06:47Z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D5D470BDF0474C2A8ED037B4832FE4AA</vt:lpwstr>
  </property>
  <property fmtid="{D5CDD505-2E9C-101B-9397-08002B2CF9AE}" pid="3" name="KSOProductBuildVer">
    <vt:lpwstr>1049-11.2.0.10463</vt:lpwstr>
  </property>
</Properties>
</file>