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0"/>
  </p:notesMasterIdLst>
  <p:sldIdLst>
    <p:sldId id="734" r:id="rId2"/>
    <p:sldId id="735" r:id="rId3"/>
    <p:sldId id="738" r:id="rId4"/>
    <p:sldId id="717" r:id="rId5"/>
    <p:sldId id="736" r:id="rId6"/>
    <p:sldId id="739" r:id="rId7"/>
    <p:sldId id="737" r:id="rId8"/>
    <p:sldId id="259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  <a:srgbClr val="E0B03D"/>
    <a:srgbClr val="172248"/>
    <a:srgbClr val="3CBBB1"/>
    <a:srgbClr val="273878"/>
    <a:srgbClr val="1F2C5F"/>
    <a:srgbClr val="D9D9D9"/>
    <a:srgbClr val="54C8BD"/>
    <a:srgbClr val="B78B1F"/>
    <a:srgbClr val="7B5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8" autoAdjust="0"/>
    <p:restoredTop sz="96281" autoAdjust="0"/>
  </p:normalViewPr>
  <p:slideViewPr>
    <p:cSldViewPr snapToGrid="0" snapToObjects="1">
      <p:cViewPr>
        <p:scale>
          <a:sx n="111" d="100"/>
          <a:sy n="111" d="100"/>
        </p:scale>
        <p:origin x="-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44D47-BBEE-4408-BBEF-49BDEB2B14E0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C3F33-53F7-43A5-8052-1218550E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2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83000">
              <a:schemeClr val="tx1">
                <a:lumMod val="75000"/>
                <a:lumOff val="2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2E6905B-ACAD-47C6-A671-F14B4CBE2245}"/>
              </a:ext>
            </a:extLst>
          </p:cNvPr>
          <p:cNvSpPr/>
          <p:nvPr/>
        </p:nvSpPr>
        <p:spPr>
          <a:xfrm rot="8100000">
            <a:off x="6822035" y="5083540"/>
            <a:ext cx="6199826" cy="2790796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19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F209390-61A7-4B43-9C26-67F91265D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96983" y="180910"/>
            <a:ext cx="7292090" cy="78050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9F5E198-2225-4A87-81B4-825CC0986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1840" y="1986067"/>
            <a:ext cx="5619234" cy="60145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26100-F5E5-4027-9812-6B02B09CB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9013" y="3943763"/>
            <a:ext cx="8469878" cy="618631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23000"/>
              </a:prstClr>
            </a:outerShdw>
          </a:effectLst>
        </p:spPr>
        <p:txBody>
          <a:bodyPr wrap="square" anchor="b" anchorCtr="0">
            <a:spAutoFit/>
          </a:bodyPr>
          <a:lstStyle>
            <a:lvl1pPr algn="l">
              <a:defRPr sz="3800" b="1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5E27562F-21D0-4B6E-B081-847E7EC7B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9013" y="4817461"/>
            <a:ext cx="8469879" cy="4311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spc="40" baseline="0"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9359DC6E-AB56-480A-82EB-C1A5277F7E65}"/>
              </a:ext>
            </a:extLst>
          </p:cNvPr>
          <p:cNvSpPr/>
          <p:nvPr/>
        </p:nvSpPr>
        <p:spPr>
          <a:xfrm rot="18903862">
            <a:off x="1675949" y="-373495"/>
            <a:ext cx="5586492" cy="2514709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21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Текст 43">
            <a:extLst>
              <a:ext uri="{FF2B5EF4-FFF2-40B4-BE49-F238E27FC236}">
                <a16:creationId xmlns:a16="http://schemas.microsoft.com/office/drawing/2014/main" id="{53D40062-836C-457C-B9DD-FAA57A6D4E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25" y="5217733"/>
            <a:ext cx="8469313" cy="82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5FA05360-5C50-47BE-B219-8A12D27771A1}"/>
              </a:ext>
            </a:extLst>
          </p:cNvPr>
          <p:cNvSpPr/>
          <p:nvPr/>
        </p:nvSpPr>
        <p:spPr>
          <a:xfrm rot="2703488">
            <a:off x="1386081" y="-2346881"/>
            <a:ext cx="7593156" cy="11430038"/>
          </a:xfrm>
          <a:prstGeom prst="roundRect">
            <a:avLst>
              <a:gd name="adj" fmla="val 3623"/>
            </a:avLst>
          </a:prstGeom>
          <a:noFill/>
          <a:ln w="63500">
            <a:gradFill>
              <a:gsLst>
                <a:gs pos="0">
                  <a:srgbClr val="8A5F2F"/>
                </a:gs>
                <a:gs pos="31000">
                  <a:srgbClr val="CF8E47">
                    <a:alpha val="0"/>
                  </a:srgbClr>
                </a:gs>
                <a:gs pos="100000">
                  <a:schemeClr val="accent4">
                    <a:lumMod val="60000"/>
                    <a:lumOff val="40000"/>
                    <a:alpha val="0"/>
                  </a:schemeClr>
                </a:gs>
                <a:gs pos="73000">
                  <a:srgbClr val="8A5F2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DBD47-EB79-4486-94D3-996894D42E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37997" y="1168493"/>
            <a:ext cx="2445792" cy="6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6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6A498D9A-D11B-4552-ACD3-818890FEA8F7}"/>
              </a:ext>
            </a:extLst>
          </p:cNvPr>
          <p:cNvSpPr/>
          <p:nvPr/>
        </p:nvSpPr>
        <p:spPr>
          <a:xfrm>
            <a:off x="-18973" y="1161466"/>
            <a:ext cx="12230745" cy="5707117"/>
          </a:xfrm>
          <a:custGeom>
            <a:avLst/>
            <a:gdLst>
              <a:gd name="connsiteX0" fmla="*/ 783684 w 12230745"/>
              <a:gd name="connsiteY0" fmla="*/ 0 h 5707117"/>
              <a:gd name="connsiteX1" fmla="*/ 12230745 w 12230745"/>
              <a:gd name="connsiteY1" fmla="*/ 0 h 5707117"/>
              <a:gd name="connsiteX2" fmla="*/ 12230745 w 12230745"/>
              <a:gd name="connsiteY2" fmla="*/ 5707117 h 5707117"/>
              <a:gd name="connsiteX3" fmla="*/ 0 w 12230745"/>
              <a:gd name="connsiteY3" fmla="*/ 5707117 h 5707117"/>
              <a:gd name="connsiteX4" fmla="*/ 0 w 12230745"/>
              <a:gd name="connsiteY4" fmla="*/ 781925 h 570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745" h="5707117">
                <a:moveTo>
                  <a:pt x="783684" y="0"/>
                </a:moveTo>
                <a:lnTo>
                  <a:pt x="12230745" y="0"/>
                </a:lnTo>
                <a:lnTo>
                  <a:pt x="12230745" y="5707117"/>
                </a:lnTo>
                <a:lnTo>
                  <a:pt x="0" y="5707117"/>
                </a:lnTo>
                <a:lnTo>
                  <a:pt x="0" y="7819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4E13A8F-C516-4D75-AC04-C1B3C3A54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94786" y="-2631790"/>
            <a:ext cx="5619234" cy="601451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4A9DE2-587C-4AFF-A63D-21333CBB56D5}"/>
              </a:ext>
            </a:extLst>
          </p:cNvPr>
          <p:cNvSpPr/>
          <p:nvPr/>
        </p:nvSpPr>
        <p:spPr>
          <a:xfrm rot="18903862">
            <a:off x="-1352126" y="-228676"/>
            <a:ext cx="1993774" cy="1805250"/>
          </a:xfrm>
          <a:prstGeom prst="roundRect">
            <a:avLst>
              <a:gd name="adj" fmla="val 168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0E9CE-C738-45EB-91E4-7DDC82499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525" y="382514"/>
            <a:ext cx="7723016" cy="4524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A01E9-5471-43B5-BF16-76F2F80E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178" y="334065"/>
            <a:ext cx="741508" cy="534035"/>
          </a:xfrm>
          <a:prstGeom prst="rect">
            <a:avLst/>
          </a:prstGeo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fld id="{11CA770C-1C64-FD4F-AE3D-15C6A5BBD89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DB97913-A3D2-43C2-BC16-2C5F5228E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3762" y="3439879"/>
            <a:ext cx="5619234" cy="60145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61B746-C934-4906-8975-63D2A137C6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0346" y="277027"/>
            <a:ext cx="2013344" cy="5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4E13A8F-C516-4D75-AC04-C1B3C3A54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98471" y="-1873801"/>
            <a:ext cx="5619234" cy="601451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4A9DE2-587C-4AFF-A63D-21333CBB56D5}"/>
              </a:ext>
            </a:extLst>
          </p:cNvPr>
          <p:cNvSpPr/>
          <p:nvPr/>
        </p:nvSpPr>
        <p:spPr>
          <a:xfrm rot="18903862">
            <a:off x="-1352126" y="-228676"/>
            <a:ext cx="1993774" cy="1805250"/>
          </a:xfrm>
          <a:prstGeom prst="roundRect">
            <a:avLst>
              <a:gd name="adj" fmla="val 168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0E9CE-C738-45EB-91E4-7DDC82499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525" y="382514"/>
            <a:ext cx="7723016" cy="4524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2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A01E9-5471-43B5-BF16-76F2F80E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178" y="334065"/>
            <a:ext cx="741508" cy="534035"/>
          </a:xfrm>
          <a:prstGeom prst="rect">
            <a:avLst/>
          </a:prstGeo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fld id="{11CA770C-1C64-FD4F-AE3D-15C6A5BBD89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DB97913-A3D2-43C2-BC16-2C5F5228E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2814" y="2995743"/>
            <a:ext cx="5619234" cy="601451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FA967AC-7782-4E15-A102-81F738900CFF}"/>
              </a:ext>
            </a:extLst>
          </p:cNvPr>
          <p:cNvSpPr/>
          <p:nvPr userDrawn="1"/>
        </p:nvSpPr>
        <p:spPr>
          <a:xfrm rot="18903862">
            <a:off x="-220343" y="3015993"/>
            <a:ext cx="5586492" cy="2514709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21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FAEFEA5-8D1F-44FC-A7E7-FF9C65F48FF6}"/>
              </a:ext>
            </a:extLst>
          </p:cNvPr>
          <p:cNvSpPr/>
          <p:nvPr userDrawn="1"/>
        </p:nvSpPr>
        <p:spPr>
          <a:xfrm rot="18903862">
            <a:off x="8920444" y="-583406"/>
            <a:ext cx="5586492" cy="2514709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21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5AD880F-305F-4C98-B567-10A1AD9A8137}"/>
              </a:ext>
            </a:extLst>
          </p:cNvPr>
          <p:cNvSpPr/>
          <p:nvPr userDrawn="1"/>
        </p:nvSpPr>
        <p:spPr>
          <a:xfrm rot="2703488">
            <a:off x="5009824" y="-4581566"/>
            <a:ext cx="7593156" cy="11430038"/>
          </a:xfrm>
          <a:prstGeom prst="roundRect">
            <a:avLst>
              <a:gd name="adj" fmla="val 3623"/>
            </a:avLst>
          </a:prstGeom>
          <a:noFill/>
          <a:ln w="63500">
            <a:gradFill>
              <a:gsLst>
                <a:gs pos="0">
                  <a:srgbClr val="8A5F2F"/>
                </a:gs>
                <a:gs pos="31000">
                  <a:srgbClr val="CF8E47">
                    <a:alpha val="0"/>
                  </a:srgbClr>
                </a:gs>
                <a:gs pos="100000">
                  <a:schemeClr val="accent4">
                    <a:lumMod val="60000"/>
                    <a:lumOff val="40000"/>
                    <a:alpha val="0"/>
                  </a:schemeClr>
                </a:gs>
                <a:gs pos="73000">
                  <a:srgbClr val="8A5F2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61B746-C934-4906-8975-63D2A137C6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0346" y="277027"/>
            <a:ext cx="2013344" cy="5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1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83000">
              <a:schemeClr val="tx1">
                <a:lumMod val="75000"/>
                <a:lumOff val="2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2E6905B-ACAD-47C6-A671-F14B4CBE2245}"/>
              </a:ext>
            </a:extLst>
          </p:cNvPr>
          <p:cNvSpPr/>
          <p:nvPr/>
        </p:nvSpPr>
        <p:spPr>
          <a:xfrm rot="8100000">
            <a:off x="6822035" y="5083540"/>
            <a:ext cx="6199826" cy="2790796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19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F209390-61A7-4B43-9C26-67F91265D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97273" y="180910"/>
            <a:ext cx="7292090" cy="78050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9F5E198-2225-4A87-81B4-825CC0986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1840" y="1986067"/>
            <a:ext cx="5619234" cy="6014510"/>
          </a:xfrm>
          <a:prstGeom prst="rect">
            <a:avLst/>
          </a:prstGeom>
        </p:spPr>
      </p:pic>
      <p:sp>
        <p:nvSpPr>
          <p:cNvPr id="2" name="Заголовок 1" descr="благодарю за внимание">
            <a:extLst>
              <a:ext uri="{FF2B5EF4-FFF2-40B4-BE49-F238E27FC236}">
                <a16:creationId xmlns:a16="http://schemas.microsoft.com/office/drawing/2014/main" id="{AA726100-F5E5-4027-9812-6B02B09CBD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1061" y="2906863"/>
            <a:ext cx="8469878" cy="680494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23000"/>
              </a:prstClr>
            </a:outerShdw>
          </a:effectLst>
        </p:spPr>
        <p:txBody>
          <a:bodyPr wrap="square" anchor="b" anchorCtr="0">
            <a:spAutoFit/>
          </a:bodyPr>
          <a:lstStyle>
            <a:lvl1pPr algn="ctr">
              <a:defRPr sz="3800" b="1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r>
              <a:rPr lang="ru-RU" dirty="0"/>
              <a:t>БЛАГОДАРЮ ЗА ВНИМАНИЕ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9359DC6E-AB56-480A-82EB-C1A5277F7E65}"/>
              </a:ext>
            </a:extLst>
          </p:cNvPr>
          <p:cNvSpPr/>
          <p:nvPr/>
        </p:nvSpPr>
        <p:spPr>
          <a:xfrm rot="18903862">
            <a:off x="1675949" y="-373495"/>
            <a:ext cx="5586492" cy="2514709"/>
          </a:xfrm>
          <a:prstGeom prst="roundRect">
            <a:avLst>
              <a:gd name="adj" fmla="val 8244"/>
            </a:avLst>
          </a:prstGeom>
          <a:gradFill>
            <a:gsLst>
              <a:gs pos="0">
                <a:schemeClr val="bg1">
                  <a:lumMod val="85000"/>
                  <a:alpha val="21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5FA05360-5C50-47BE-B219-8A12D27771A1}"/>
              </a:ext>
            </a:extLst>
          </p:cNvPr>
          <p:cNvSpPr/>
          <p:nvPr/>
        </p:nvSpPr>
        <p:spPr>
          <a:xfrm rot="2703488">
            <a:off x="1386081" y="-2346881"/>
            <a:ext cx="7593156" cy="11430038"/>
          </a:xfrm>
          <a:prstGeom prst="roundRect">
            <a:avLst>
              <a:gd name="adj" fmla="val 3623"/>
            </a:avLst>
          </a:prstGeom>
          <a:noFill/>
          <a:ln w="63500">
            <a:gradFill>
              <a:gsLst>
                <a:gs pos="0">
                  <a:srgbClr val="8A5F2F"/>
                </a:gs>
                <a:gs pos="31000">
                  <a:srgbClr val="CF8E47">
                    <a:alpha val="0"/>
                  </a:srgbClr>
                </a:gs>
                <a:gs pos="100000">
                  <a:schemeClr val="accent4">
                    <a:lumMod val="60000"/>
                    <a:lumOff val="40000"/>
                    <a:alpha val="0"/>
                  </a:schemeClr>
                </a:gs>
                <a:gs pos="73000">
                  <a:srgbClr val="8A5F2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3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51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5F8A55-0370-D946-BDAF-522E66BC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56F5-F5C6-8545-830B-E24B6608D75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1A25F6-876B-1C4C-9DE4-13ECA2EF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D7ED99-CDE8-A847-83D7-2FBD3CAD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770C-1C64-FD4F-AE3D-15C6A5BBD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5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80928-5886-0042-BF8B-F598CE4D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48E4B-EF4B-EC47-A107-7FFE4B0C9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58DFC-949D-7F44-A692-A8C0C232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56F5-F5C6-8545-830B-E24B6608D75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320AA-7252-9547-B899-C68092DC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F9E1D-EC9A-DA43-BD7F-A95DC22C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770C-1C64-FD4F-AE3D-15C6A5BBD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384B1-95DA-9D4A-BCBB-3F0AC809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E921F8-5C1F-AF45-A31A-14323A707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C6970-6155-2244-8779-B17DCE90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56F5-F5C6-8545-830B-E24B6608D75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6E838-8086-E249-9132-D99CECF1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EBC266-AEBE-9D4F-9E23-2522CBCD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770C-1C64-FD4F-AE3D-15C6A5BBD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7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2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7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278">
          <p15:clr>
            <a:srgbClr val="F26B43"/>
          </p15:clr>
        </p15:guide>
        <p15:guide id="6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6F086-BF22-43EF-9880-A379E7400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9014" y="2510757"/>
            <a:ext cx="8469878" cy="1671227"/>
          </a:xfrm>
        </p:spPr>
        <p:txBody>
          <a:bodyPr/>
          <a:lstStyle/>
          <a:p>
            <a:r>
              <a:rPr lang="ru-RU" dirty="0"/>
              <a:t>Организация межотраслевого взаимодействия при решений вопросов импортозамещения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D9FC67-29CF-48F0-A679-4DDAB1BAB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Быстров Николай Викторович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6120E2-EE94-4A71-AAAC-B5A7EAE769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25" y="5217733"/>
            <a:ext cx="9052832" cy="825500"/>
          </a:xfrm>
        </p:spPr>
        <p:txBody>
          <a:bodyPr/>
          <a:lstStyle/>
          <a:p>
            <a:r>
              <a:rPr lang="ru-RU" dirty="0"/>
              <a:t>Президент Ассоциации «Р.О.С.АСФАЛЬТ»,</a:t>
            </a:r>
          </a:p>
          <a:p>
            <a:r>
              <a:rPr lang="ru-RU" dirty="0"/>
              <a:t>Председатель ТК 418 «Дорожное хозяйство»</a:t>
            </a:r>
          </a:p>
        </p:txBody>
      </p:sp>
    </p:spTree>
    <p:extLst>
      <p:ext uri="{BB962C8B-B14F-4D97-AF65-F5344CB8AC3E}">
        <p14:creationId xmlns:p14="http://schemas.microsoft.com/office/powerpoint/2010/main" val="240963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16824F-6007-4E96-9D00-891C6DB1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424063"/>
            <a:ext cx="8499953" cy="369332"/>
          </a:xfrm>
        </p:spPr>
        <p:txBody>
          <a:bodyPr/>
          <a:lstStyle/>
          <a:p>
            <a:r>
              <a:rPr lang="ru-RU" sz="2000" dirty="0"/>
              <a:t>Взаимодействие ТК 267 и ТК 418</a:t>
            </a:r>
          </a:p>
        </p:txBody>
      </p:sp>
      <p:sp>
        <p:nvSpPr>
          <p:cNvPr id="33" name="Номер слайда 5">
            <a:extLst>
              <a:ext uri="{FF2B5EF4-FFF2-40B4-BE49-F238E27FC236}">
                <a16:creationId xmlns:a16="http://schemas.microsoft.com/office/drawing/2014/main" id="{061785F2-F531-43CA-A764-97A6C6AB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178" y="334065"/>
            <a:ext cx="741508" cy="534035"/>
          </a:xfrm>
          <a:prstGeom prst="rect">
            <a:avLst/>
          </a:prstGeo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fld id="{11CA770C-1C64-FD4F-AE3D-15C6A5BBD89A}" type="slidenum">
              <a:rPr lang="ru-RU" smtClean="0"/>
              <a:t>2</a:t>
            </a:fld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10E96D4-BA48-476B-9C62-35D58E7C48B0}"/>
              </a:ext>
            </a:extLst>
          </p:cNvPr>
          <p:cNvGrpSpPr/>
          <p:nvPr/>
        </p:nvGrpSpPr>
        <p:grpSpPr>
          <a:xfrm>
            <a:off x="1391334" y="1348000"/>
            <a:ext cx="10481459" cy="721873"/>
            <a:chOff x="1807244" y="6603687"/>
            <a:chExt cx="10481459" cy="721873"/>
          </a:xfrm>
        </p:grpSpPr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A8384A25-07D8-4CBB-8EA6-1BC0B3EF84FB}"/>
                </a:ext>
              </a:extLst>
            </p:cNvPr>
            <p:cNvSpPr/>
            <p:nvPr/>
          </p:nvSpPr>
          <p:spPr>
            <a:xfrm rot="2700000">
              <a:off x="6178526" y="7030095"/>
              <a:ext cx="295465" cy="295465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F8E140AC-BCCE-46ED-B743-E5A77B8457D2}"/>
                </a:ext>
              </a:extLst>
            </p:cNvPr>
            <p:cNvSpPr/>
            <p:nvPr/>
          </p:nvSpPr>
          <p:spPr>
            <a:xfrm>
              <a:off x="1807244" y="6603687"/>
              <a:ext cx="10481459" cy="600205"/>
            </a:xfrm>
            <a:prstGeom prst="roundRect">
              <a:avLst>
                <a:gd name="adj" fmla="val 2075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8000" rtlCol="0" anchor="ctr"/>
            <a:lstStyle/>
            <a:p>
              <a:endParaRPr lang="ru-RU" sz="1400" dirty="0">
                <a:solidFill>
                  <a:schemeClr val="bg1"/>
                </a:solidFill>
              </a:endParaRPr>
            </a:p>
            <a:p>
              <a:r>
                <a:rPr lang="ru-RU" sz="1600" dirty="0">
                  <a:solidFill>
                    <a:schemeClr val="tx1"/>
                  </a:solidFill>
                </a:rPr>
                <a:t>27 июня 2022 года подписано соглашение о взаимодействии между ТК 418 «Дорожное хозяйство» и ТК 267 «Строительно-дорожные машины и оборудование»</a:t>
              </a:r>
            </a:p>
            <a:p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C6FF56-56DC-F338-7244-F6B0607B59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288" y="1373982"/>
            <a:ext cx="642796" cy="5662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F40EC8-E56B-C621-5B28-BD092B4A4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34" y="2038068"/>
            <a:ext cx="3969572" cy="4701598"/>
          </a:xfrm>
          <a:prstGeom prst="rect">
            <a:avLst/>
          </a:prstGeom>
        </p:spPr>
      </p:pic>
      <p:sp>
        <p:nvSpPr>
          <p:cNvPr id="11" name="Прямоугольник: скругленные углы 100">
            <a:extLst>
              <a:ext uri="{FF2B5EF4-FFF2-40B4-BE49-F238E27FC236}">
                <a16:creationId xmlns:a16="http://schemas.microsoft.com/office/drawing/2014/main" id="{FA59A57A-8257-E98E-0044-4E461327B7BB}"/>
              </a:ext>
            </a:extLst>
          </p:cNvPr>
          <p:cNvSpPr/>
          <p:nvPr/>
        </p:nvSpPr>
        <p:spPr>
          <a:xfrm>
            <a:off x="5443369" y="3593054"/>
            <a:ext cx="6626711" cy="1133881"/>
          </a:xfrm>
          <a:prstGeom prst="roundRect">
            <a:avLst>
              <a:gd name="adj" fmla="val 2075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Целью соглашения является информационно-аналитическое и организационное взаимодействие по комплексу вопросов, связанных с разработкой документов по стандартизации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6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F5966-4394-5712-2EF7-5B42F304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5" y="202465"/>
            <a:ext cx="8188536" cy="812530"/>
          </a:xfrm>
        </p:spPr>
        <p:txBody>
          <a:bodyPr/>
          <a:lstStyle/>
          <a:p>
            <a:r>
              <a:rPr lang="ru-RU" dirty="0"/>
              <a:t>Качество и конкурентоспособность отечественных дорожных машин и оборудования</a:t>
            </a:r>
          </a:p>
        </p:txBody>
      </p:sp>
      <p:sp>
        <p:nvSpPr>
          <p:cNvPr id="3" name="Прямоугольник: скругленные углы 100">
            <a:extLst>
              <a:ext uri="{FF2B5EF4-FFF2-40B4-BE49-F238E27FC236}">
                <a16:creationId xmlns:a16="http://schemas.microsoft.com/office/drawing/2014/main" id="{CF2202F6-5CFB-DA5D-731D-BBA4171320F3}"/>
              </a:ext>
            </a:extLst>
          </p:cNvPr>
          <p:cNvSpPr/>
          <p:nvPr/>
        </p:nvSpPr>
        <p:spPr>
          <a:xfrm>
            <a:off x="742277" y="1484555"/>
            <a:ext cx="10983558" cy="5170980"/>
          </a:xfrm>
          <a:prstGeom prst="roundRect">
            <a:avLst>
              <a:gd name="adj" fmla="val 2075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В приложение № 3 к Техническому Регламенту Таможенного союза "О безопасности машин и оборудования" (ТР ТС 010/2011) предусмотрено подтверждение соответствия в форме декларирования для следующих позиций:</a:t>
            </a:r>
          </a:p>
          <a:p>
            <a:r>
              <a:rPr lang="ru-RU" sz="2000" dirty="0">
                <a:solidFill>
                  <a:schemeClr val="tx1"/>
                </a:solidFill>
              </a:rPr>
              <a:t> - Машины дорожные, оборудование для приготовления строительных смесей.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Оборудование и машины строительные.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В этом же приложении предусмотрено подтверждение соответствия в форме сертификации для следующих позиций: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Снегоболотоходы, снегоходы и прицепы к ним;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Машины для животноводства, птицеводства и кормопроизводства;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Станки деревообрабатывающие бытовые.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324EC23-F2F4-89A9-41AD-1100D9CA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178" y="334065"/>
            <a:ext cx="741508" cy="534035"/>
          </a:xfrm>
          <a:prstGeom prst="rect">
            <a:avLst/>
          </a:prstGeo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fld id="{11CA770C-1C64-FD4F-AE3D-15C6A5BBD89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46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16824F-6007-4E96-9D00-891C6DB1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424063"/>
            <a:ext cx="8499953" cy="369332"/>
          </a:xfrm>
        </p:spPr>
        <p:txBody>
          <a:bodyPr/>
          <a:lstStyle/>
          <a:p>
            <a:r>
              <a:rPr lang="ru-RU" sz="2000" dirty="0"/>
              <a:t>Интеллектуальные транспортные системы </a:t>
            </a:r>
          </a:p>
        </p:txBody>
      </p:sp>
      <p:sp>
        <p:nvSpPr>
          <p:cNvPr id="33" name="Номер слайда 5">
            <a:extLst>
              <a:ext uri="{FF2B5EF4-FFF2-40B4-BE49-F238E27FC236}">
                <a16:creationId xmlns:a16="http://schemas.microsoft.com/office/drawing/2014/main" id="{061785F2-F531-43CA-A764-97A6C6AB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178" y="334065"/>
            <a:ext cx="741508" cy="534035"/>
          </a:xfrm>
          <a:prstGeom prst="rect">
            <a:avLst/>
          </a:prstGeo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fld id="{11CA770C-1C64-FD4F-AE3D-15C6A5BBD89A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10E96D4-BA48-476B-9C62-35D58E7C48B0}"/>
              </a:ext>
            </a:extLst>
          </p:cNvPr>
          <p:cNvGrpSpPr/>
          <p:nvPr/>
        </p:nvGrpSpPr>
        <p:grpSpPr>
          <a:xfrm>
            <a:off x="890686" y="1708937"/>
            <a:ext cx="10992865" cy="721873"/>
            <a:chOff x="1295838" y="6603687"/>
            <a:chExt cx="10992865" cy="721873"/>
          </a:xfrm>
        </p:grpSpPr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A8384A25-07D8-4CBB-8EA6-1BC0B3EF84FB}"/>
                </a:ext>
              </a:extLst>
            </p:cNvPr>
            <p:cNvSpPr/>
            <p:nvPr/>
          </p:nvSpPr>
          <p:spPr>
            <a:xfrm rot="2700000">
              <a:off x="6178526" y="7030095"/>
              <a:ext cx="295465" cy="295465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F8E140AC-BCCE-46ED-B743-E5A77B8457D2}"/>
                </a:ext>
              </a:extLst>
            </p:cNvPr>
            <p:cNvSpPr/>
            <p:nvPr/>
          </p:nvSpPr>
          <p:spPr>
            <a:xfrm>
              <a:off x="1807244" y="6603687"/>
              <a:ext cx="10481459" cy="600205"/>
            </a:xfrm>
            <a:prstGeom prst="roundRect">
              <a:avLst>
                <a:gd name="adj" fmla="val 2075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8000" rtlCol="0" anchor="ctr"/>
            <a:lstStyle/>
            <a:p>
              <a:endParaRPr lang="ru-RU" sz="1400" dirty="0">
                <a:solidFill>
                  <a:schemeClr val="bg1"/>
                </a:solidFill>
              </a:endParaRPr>
            </a:p>
            <a:p>
              <a:r>
                <a:rPr lang="ru-RU" sz="1400" dirty="0">
                  <a:solidFill>
                    <a:schemeClr val="tx1"/>
                  </a:solidFill>
                </a:rPr>
                <a:t>В Москве открыт Центр компетенций интеллектуальных транспортных систем Ассоциации </a:t>
              </a:r>
            </a:p>
            <a:p>
              <a:r>
                <a:rPr lang="ru-RU" sz="1400" dirty="0">
                  <a:solidFill>
                    <a:schemeClr val="tx1"/>
                  </a:solidFill>
                </a:rPr>
                <a:t>                                                  «Цифровая Эра Транспорта»</a:t>
              </a:r>
            </a:p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21CEDB3A-32BF-4B14-9667-E189CB4A0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95838" y="6715673"/>
              <a:ext cx="417852" cy="462156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B3B5CA-FFE0-344E-DC20-408B82A56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495" y="3135091"/>
            <a:ext cx="4066327" cy="30497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64EA0-636A-557C-53A8-55B1D5999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142" y="3150416"/>
            <a:ext cx="4063764" cy="30497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182CA9-A42D-4F93-8E99-A86C9CAE0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78" y="3150416"/>
            <a:ext cx="3438112" cy="30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0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A1761-A399-1A6F-467B-C3A1634C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382514"/>
            <a:ext cx="7984141" cy="452432"/>
          </a:xfrm>
        </p:spPr>
        <p:txBody>
          <a:bodyPr/>
          <a:lstStyle/>
          <a:p>
            <a:r>
              <a:rPr lang="ru-RU" dirty="0"/>
              <a:t>Метеорологическое обеспечение дорожной отрасли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6C98DA-0A9E-1BDE-EDDA-59C940A6C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1986"/>
            <a:ext cx="12192001" cy="428924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BE8B3B2-FF1A-1704-DBB5-FA6AC29BCB00}"/>
              </a:ext>
            </a:extLst>
          </p:cNvPr>
          <p:cNvSpPr txBox="1">
            <a:spLocks/>
          </p:cNvSpPr>
          <p:nvPr/>
        </p:nvSpPr>
        <p:spPr>
          <a:xfrm>
            <a:off x="2592417" y="1685983"/>
            <a:ext cx="7984141" cy="4524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Продукция разработанная АО НПП РАДАР ММС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514B9BCD-FDC0-7DAE-93DF-F8B27FF5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178" y="334065"/>
            <a:ext cx="741508" cy="534035"/>
          </a:xfrm>
          <a:prstGeom prst="rect">
            <a:avLst/>
          </a:prstGeo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fld id="{11CA770C-1C64-FD4F-AE3D-15C6A5BBD89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35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80B04-5E1B-5EAD-DA57-5F2AAA0E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24" y="202465"/>
            <a:ext cx="8285355" cy="812530"/>
          </a:xfrm>
        </p:spPr>
        <p:txBody>
          <a:bodyPr/>
          <a:lstStyle/>
          <a:p>
            <a:r>
              <a:rPr lang="ru-RU" dirty="0"/>
              <a:t>Энергетическое обеспечение объектов инфраструктуры в северных и удаленных регионах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4DA1B9C3-6F80-5B07-C38F-542BA3D4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178" y="334065"/>
            <a:ext cx="741508" cy="534035"/>
          </a:xfrm>
          <a:prstGeom prst="rect">
            <a:avLst/>
          </a:prstGeo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fld id="{11CA770C-1C64-FD4F-AE3D-15C6A5BBD89A}" type="slidenum">
              <a:rPr lang="ru-RU" smtClean="0"/>
              <a:t>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2CEB76-81FA-2FDC-3BAB-36F1ABE5E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24" y="1172584"/>
            <a:ext cx="5359276" cy="5609216"/>
          </a:xfrm>
          <a:prstGeom prst="rect">
            <a:avLst/>
          </a:prstGeom>
        </p:spPr>
      </p:pic>
      <p:sp>
        <p:nvSpPr>
          <p:cNvPr id="6" name="Прямоугольник: скругленные углы 100">
            <a:extLst>
              <a:ext uri="{FF2B5EF4-FFF2-40B4-BE49-F238E27FC236}">
                <a16:creationId xmlns:a16="http://schemas.microsoft.com/office/drawing/2014/main" id="{DEBD1627-DFFD-E441-0CA9-D874C4D161E8}"/>
              </a:ext>
            </a:extLst>
          </p:cNvPr>
          <p:cNvSpPr/>
          <p:nvPr/>
        </p:nvSpPr>
        <p:spPr>
          <a:xfrm>
            <a:off x="6400800" y="1801504"/>
            <a:ext cx="5605717" cy="4333078"/>
          </a:xfrm>
          <a:prstGeom prst="roundRect">
            <a:avLst>
              <a:gd name="adj" fmla="val 2075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Возможное применение: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Пункты мониторинга состояния объектов транспортной инфраструктуры в зоне вечной мерзлоты;</a:t>
            </a:r>
          </a:p>
          <a:p>
            <a:r>
              <a:rPr lang="ru-RU" sz="2000" dirty="0">
                <a:solidFill>
                  <a:schemeClr val="tx1"/>
                </a:solidFill>
              </a:rPr>
              <a:t>Средства организации безопасности дорожного движения;</a:t>
            </a:r>
          </a:p>
          <a:p>
            <a:r>
              <a:rPr lang="ru-RU" sz="2000" dirty="0">
                <a:solidFill>
                  <a:schemeClr val="tx1"/>
                </a:solidFill>
              </a:rPr>
              <a:t>Системы связи 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Автономные посты гидрометеорологического наблюдения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3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99E8E-F530-54BF-944B-31486E64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681" y="180949"/>
            <a:ext cx="7723016" cy="812530"/>
          </a:xfrm>
        </p:spPr>
        <p:txBody>
          <a:bodyPr/>
          <a:lstStyle/>
          <a:p>
            <a:r>
              <a:rPr lang="ru-RU" dirty="0"/>
              <a:t>Производство составляющих для тросового барьерного ограждения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C73B0D8-BD7B-E48C-8668-D90E597F8433}"/>
              </a:ext>
            </a:extLst>
          </p:cNvPr>
          <p:cNvSpPr/>
          <p:nvPr/>
        </p:nvSpPr>
        <p:spPr>
          <a:xfrm>
            <a:off x="561599" y="1275686"/>
            <a:ext cx="1346823" cy="1426059"/>
          </a:xfrm>
          <a:prstGeom prst="ellipse">
            <a:avLst/>
          </a:prstGeom>
          <a:solidFill>
            <a:srgbClr val="17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7FCDA-ED7F-BE77-40A8-C7383160E1F0}"/>
              </a:ext>
            </a:extLst>
          </p:cNvPr>
          <p:cNvSpPr txBox="1"/>
          <p:nvPr/>
        </p:nvSpPr>
        <p:spPr>
          <a:xfrm>
            <a:off x="674599" y="139311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2011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0962C-7800-4D12-138C-976B2DB135D4}"/>
              </a:ext>
            </a:extLst>
          </p:cNvPr>
          <p:cNvSpPr txBox="1"/>
          <p:nvPr/>
        </p:nvSpPr>
        <p:spPr>
          <a:xfrm>
            <a:off x="827945" y="1902379"/>
            <a:ext cx="881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0F674-998E-90E2-9F6D-0DB68FFF991B}"/>
              </a:ext>
            </a:extLst>
          </p:cNvPr>
          <p:cNvSpPr txBox="1"/>
          <p:nvPr/>
        </p:nvSpPr>
        <p:spPr>
          <a:xfrm>
            <a:off x="2061765" y="1639819"/>
            <a:ext cx="452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E0B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Закупка троса в Швеции и Китае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42CB551-BAAB-B017-C122-377DED5D8FFF}"/>
              </a:ext>
            </a:extLst>
          </p:cNvPr>
          <p:cNvSpPr/>
          <p:nvPr/>
        </p:nvSpPr>
        <p:spPr>
          <a:xfrm>
            <a:off x="1367813" y="2647549"/>
            <a:ext cx="1387903" cy="1425589"/>
          </a:xfrm>
          <a:prstGeom prst="ellipse">
            <a:avLst/>
          </a:prstGeom>
          <a:solidFill>
            <a:srgbClr val="17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4DCB8-F985-5BCA-B968-55E53B79D8E1}"/>
              </a:ext>
            </a:extLst>
          </p:cNvPr>
          <p:cNvSpPr txBox="1"/>
          <p:nvPr/>
        </p:nvSpPr>
        <p:spPr>
          <a:xfrm>
            <a:off x="1499784" y="282516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2014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8FCA41-86DD-CE87-6707-AD0384B1D665}"/>
              </a:ext>
            </a:extLst>
          </p:cNvPr>
          <p:cNvSpPr txBox="1"/>
          <p:nvPr/>
        </p:nvSpPr>
        <p:spPr>
          <a:xfrm>
            <a:off x="1709918" y="3247810"/>
            <a:ext cx="776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870DC8-44C2-2919-8785-2FE63F21F377}"/>
              </a:ext>
            </a:extLst>
          </p:cNvPr>
          <p:cNvSpPr txBox="1"/>
          <p:nvPr/>
        </p:nvSpPr>
        <p:spPr>
          <a:xfrm>
            <a:off x="2844101" y="2890074"/>
            <a:ext cx="9262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E0B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Начало производства отечественного троса АО «Северсталь-метиз»</a:t>
            </a:r>
          </a:p>
          <a:p>
            <a:r>
              <a:rPr lang="ru-RU" sz="2400" b="1" dirty="0">
                <a:solidFill>
                  <a:srgbClr val="E0B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совместно с ООО «</a:t>
            </a:r>
            <a:r>
              <a:rPr lang="ru-RU" sz="2400" b="1" dirty="0" err="1">
                <a:solidFill>
                  <a:srgbClr val="E0B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Энергосервис</a:t>
            </a:r>
            <a:r>
              <a:rPr lang="ru-RU" sz="2400" b="1" dirty="0">
                <a:solidFill>
                  <a:srgbClr val="E0B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BC78D2-1365-DCE9-B564-8545120A3945}"/>
              </a:ext>
            </a:extLst>
          </p:cNvPr>
          <p:cNvSpPr txBox="1"/>
          <p:nvPr/>
        </p:nvSpPr>
        <p:spPr>
          <a:xfrm>
            <a:off x="3723132" y="4199183"/>
            <a:ext cx="8383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E0B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Разработка и производство троса с повышенными характеристиками</a:t>
            </a:r>
          </a:p>
          <a:p>
            <a:r>
              <a:rPr lang="ru-RU" sz="2400" b="1" dirty="0">
                <a:solidFill>
                  <a:srgbClr val="E0B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</a:rPr>
              <a:t>АО «Северсталь-метиз» совместно с ООО «</a:t>
            </a:r>
            <a:r>
              <a:rPr lang="ru-RU" sz="2400" b="1" dirty="0" err="1">
                <a:solidFill>
                  <a:srgbClr val="E0B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</a:rPr>
              <a:t>Энергосервис</a:t>
            </a:r>
            <a:r>
              <a:rPr lang="ru-RU" sz="2400" b="1" dirty="0">
                <a:solidFill>
                  <a:srgbClr val="E0B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</a:rPr>
              <a:t>»</a:t>
            </a:r>
          </a:p>
          <a:p>
            <a:endParaRPr lang="ru-RU" sz="2400" b="1" dirty="0">
              <a:solidFill>
                <a:srgbClr val="E0B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ra Pro" panose="00000400000000000000" pitchFamily="2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467A23-2345-22DC-659F-36E911E34343}"/>
              </a:ext>
            </a:extLst>
          </p:cNvPr>
          <p:cNvSpPr txBox="1"/>
          <p:nvPr/>
        </p:nvSpPr>
        <p:spPr>
          <a:xfrm>
            <a:off x="1808785" y="8583899"/>
            <a:ext cx="881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год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FD7790-6CFB-B0D0-2881-E5A4C616E925}"/>
              </a:ext>
            </a:extLst>
          </p:cNvPr>
          <p:cNvSpPr txBox="1"/>
          <p:nvPr/>
        </p:nvSpPr>
        <p:spPr>
          <a:xfrm>
            <a:off x="1985877" y="5745550"/>
            <a:ext cx="10308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E0B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Разработка троса с антикоррозионным покрытием методом плакирования</a:t>
            </a:r>
          </a:p>
          <a:p>
            <a:r>
              <a:rPr lang="ru-RU" sz="2400" b="1" dirty="0">
                <a:solidFill>
                  <a:srgbClr val="E0B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ООО «ЭМ-Кабель»</a:t>
            </a:r>
            <a:endParaRPr lang="ru-RU" sz="2400" b="1" dirty="0">
              <a:solidFill>
                <a:srgbClr val="E0B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ra Pro" panose="00000400000000000000" pitchFamily="2" charset="0"/>
            </a:endParaRPr>
          </a:p>
          <a:p>
            <a:endParaRPr lang="ru-RU" sz="2400" b="1" dirty="0">
              <a:solidFill>
                <a:srgbClr val="E0B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ra Pro" panose="00000400000000000000" pitchFamily="2" charset="0"/>
              <a:ea typeface="+mj-ea"/>
              <a:cs typeface="+mj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CB6AEB2-40CD-6528-4BAA-AB7A138016D0}"/>
              </a:ext>
            </a:extLst>
          </p:cNvPr>
          <p:cNvSpPr/>
          <p:nvPr/>
        </p:nvSpPr>
        <p:spPr>
          <a:xfrm>
            <a:off x="2150149" y="4199183"/>
            <a:ext cx="1387903" cy="1425589"/>
          </a:xfrm>
          <a:prstGeom prst="ellipse">
            <a:avLst/>
          </a:prstGeom>
          <a:solidFill>
            <a:srgbClr val="17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B14646-4A53-56D7-BC5D-5D68D6B3A9D3}"/>
              </a:ext>
            </a:extLst>
          </p:cNvPr>
          <p:cNvSpPr txBox="1"/>
          <p:nvPr/>
        </p:nvSpPr>
        <p:spPr>
          <a:xfrm>
            <a:off x="2283690" y="435690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2018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4A433A-CFB7-0E96-4D26-A2FDC3B0559B}"/>
              </a:ext>
            </a:extLst>
          </p:cNvPr>
          <p:cNvSpPr txBox="1"/>
          <p:nvPr/>
        </p:nvSpPr>
        <p:spPr>
          <a:xfrm>
            <a:off x="2410960" y="4799136"/>
            <a:ext cx="776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год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034B3FF-0D9A-B662-017B-4C45FEF763A4}"/>
              </a:ext>
            </a:extLst>
          </p:cNvPr>
          <p:cNvSpPr/>
          <p:nvPr/>
        </p:nvSpPr>
        <p:spPr>
          <a:xfrm>
            <a:off x="510340" y="5251462"/>
            <a:ext cx="1387903" cy="1425589"/>
          </a:xfrm>
          <a:prstGeom prst="ellipse">
            <a:avLst/>
          </a:prstGeom>
          <a:solidFill>
            <a:srgbClr val="17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23BF0E-129F-B9B6-2B54-54F4315432F7}"/>
              </a:ext>
            </a:extLst>
          </p:cNvPr>
          <p:cNvSpPr txBox="1"/>
          <p:nvPr/>
        </p:nvSpPr>
        <p:spPr>
          <a:xfrm>
            <a:off x="643881" y="540918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2020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6689E4-7E62-9C4C-7C95-CEFFE4EAF705}"/>
              </a:ext>
            </a:extLst>
          </p:cNvPr>
          <p:cNvSpPr txBox="1"/>
          <p:nvPr/>
        </p:nvSpPr>
        <p:spPr>
          <a:xfrm>
            <a:off x="771151" y="5851415"/>
            <a:ext cx="776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a Pro" panose="00000400000000000000" pitchFamily="2" charset="0"/>
                <a:ea typeface="+mj-ea"/>
                <a:cs typeface="+mj-cs"/>
              </a:rPr>
              <a:t>год</a:t>
            </a:r>
          </a:p>
        </p:txBody>
      </p:sp>
      <p:sp>
        <p:nvSpPr>
          <p:cNvPr id="29" name="Номер слайда 5">
            <a:extLst>
              <a:ext uri="{FF2B5EF4-FFF2-40B4-BE49-F238E27FC236}">
                <a16:creationId xmlns:a16="http://schemas.microsoft.com/office/drawing/2014/main" id="{0F4F207F-B856-D773-6346-963783AB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178" y="334065"/>
            <a:ext cx="741508" cy="534035"/>
          </a:xfrm>
          <a:prstGeom prst="rect">
            <a:avLst/>
          </a:prstGeo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fld id="{11CA770C-1C64-FD4F-AE3D-15C6A5BBD89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57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DAC01E8-FE8C-465F-8442-3620FD570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061" y="3093976"/>
            <a:ext cx="8469878" cy="701731"/>
          </a:xfrm>
        </p:spPr>
        <p:txBody>
          <a:bodyPr/>
          <a:lstStyle/>
          <a:p>
            <a:r>
              <a:rPr lang="ru-RU" sz="44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61937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ПК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3878"/>
      </a:accent1>
      <a:accent2>
        <a:srgbClr val="314999"/>
      </a:accent2>
      <a:accent3>
        <a:srgbClr val="1F2C5F"/>
      </a:accent3>
      <a:accent4>
        <a:srgbClr val="EE4266"/>
      </a:accent4>
      <a:accent5>
        <a:srgbClr val="3CBBB1"/>
      </a:accent5>
      <a:accent6>
        <a:srgbClr val="E0B03D"/>
      </a:accent6>
      <a:hlink>
        <a:srgbClr val="3D94EA"/>
      </a:hlink>
      <a:folHlink>
        <a:srgbClr val="339933"/>
      </a:folHlink>
    </a:clrScheme>
    <a:fontScheme name="Другая 9">
      <a:majorFont>
        <a:latin typeface="Cera Pro Medium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НПК" id="{301FC295-B8E8-423B-941E-D08218CDDE52}" vid="{ED83A01E-1137-4B8B-B9F4-D6A3B03EB9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НПК</Template>
  <TotalTime>9432</TotalTime>
  <Words>305</Words>
  <Application>Microsoft Macintosh PowerPoint</Application>
  <PresentationFormat>Широкоэкранный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Cera Pro</vt:lpstr>
      <vt:lpstr>Cera Pro Medium</vt:lpstr>
      <vt:lpstr>Roboto</vt:lpstr>
      <vt:lpstr>Тема НПК</vt:lpstr>
      <vt:lpstr>Организация межотраслевого взаимодействия при решений вопросов импортозамещения</vt:lpstr>
      <vt:lpstr>Взаимодействие ТК 267 и ТК 418</vt:lpstr>
      <vt:lpstr>Качество и конкурентоспособность отечественных дорожных машин и оборудования</vt:lpstr>
      <vt:lpstr>Интеллектуальные транспортные системы </vt:lpstr>
      <vt:lpstr>Метеорологическое обеспечение дорожной отрасли</vt:lpstr>
      <vt:lpstr>Энергетическое обеспечение объектов инфраструктуры в северных и удаленных регионах</vt:lpstr>
      <vt:lpstr>Производство составляющих для тросового барьерного ограждения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98</cp:revision>
  <cp:lastPrinted>2022-06-20T06:17:34Z</cp:lastPrinted>
  <dcterms:created xsi:type="dcterms:W3CDTF">2022-05-27T05:27:17Z</dcterms:created>
  <dcterms:modified xsi:type="dcterms:W3CDTF">2022-09-19T08:22:14Z</dcterms:modified>
</cp:coreProperties>
</file>