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510" r:id="rId3"/>
    <p:sldId id="517" r:id="rId4"/>
    <p:sldId id="257" r:id="rId5"/>
    <p:sldId id="258" r:id="rId6"/>
    <p:sldId id="259" r:id="rId7"/>
    <p:sldId id="260" r:id="rId8"/>
    <p:sldId id="514" r:id="rId9"/>
    <p:sldId id="518" r:id="rId10"/>
    <p:sldId id="515" r:id="rId11"/>
    <p:sldId id="520" r:id="rId12"/>
    <p:sldId id="516" r:id="rId13"/>
    <p:sldId id="521" r:id="rId14"/>
    <p:sldId id="523" r:id="rId15"/>
    <p:sldId id="522" r:id="rId16"/>
  </p:sldIdLst>
  <p:sldSz cx="9144000" cy="5143500" type="screen16x9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960D1C"/>
    <a:srgbClr val="FCFCFC"/>
    <a:srgbClr val="800000"/>
    <a:srgbClr val="0D3F7C"/>
    <a:srgbClr val="000066"/>
    <a:srgbClr val="C7E5E3"/>
    <a:srgbClr val="008080"/>
    <a:srgbClr val="339966"/>
    <a:srgbClr val="3C6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6433" autoAdjust="0"/>
  </p:normalViewPr>
  <p:slideViewPr>
    <p:cSldViewPr>
      <p:cViewPr varScale="1">
        <p:scale>
          <a:sx n="143" d="100"/>
          <a:sy n="143" d="100"/>
        </p:scale>
        <p:origin x="60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D3A3BD-6530-4947-A205-72DFC67339DA}" type="doc">
      <dgm:prSet loTypeId="urn:microsoft.com/office/officeart/2005/8/layout/process1" loCatId="process" qsTypeId="urn:microsoft.com/office/officeart/2005/8/quickstyle/simple1" qsCatId="simple" csTypeId="urn:microsoft.com/office/officeart/2005/8/colors/colorful1#1" csCatId="colorful" phldr="1"/>
      <dgm:spPr/>
    </dgm:pt>
    <dgm:pt modelId="{5DB59025-25A8-46B0-9B1D-5B34D427417A}">
      <dgm:prSet phldrT="[Текст]" custT="1"/>
      <dgm:spPr/>
      <dgm:t>
        <a:bodyPr/>
        <a:lstStyle/>
        <a:p>
          <a:pPr algn="l"/>
          <a:r>
            <a:rPr lang="ru-RU" sz="1200" b="1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Практика реализации положений </a:t>
          </a:r>
          <a:br>
            <a:rPr lang="ru-RU" sz="1200" b="1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200" b="1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ФЗ-162 и НПА</a:t>
          </a:r>
        </a:p>
        <a:p>
          <a:pPr algn="l"/>
          <a:endParaRPr lang="en-US" sz="1200" b="1" dirty="0">
            <a:solidFill>
              <a:srgbClr val="00206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algn="l"/>
          <a:r>
            <a:rPr lang="ru-RU" sz="1200" b="1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План мероприятий («дорожная карта») развития стандартизации на период до 2027 года</a:t>
          </a:r>
        </a:p>
        <a:p>
          <a:pPr algn="l"/>
          <a:endParaRPr lang="en-US" sz="1200" b="1" dirty="0">
            <a:solidFill>
              <a:srgbClr val="00206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algn="l"/>
          <a:r>
            <a:rPr lang="ru-RU" sz="1200" b="1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Цифровая трансформация</a:t>
          </a:r>
        </a:p>
        <a:p>
          <a:pPr algn="l"/>
          <a:endParaRPr lang="en-US" sz="1200" b="1" dirty="0">
            <a:solidFill>
              <a:srgbClr val="00206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algn="l"/>
          <a:r>
            <a:rPr lang="ru-RU" sz="1200" b="1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Практика работы Комиссии по апелляциям при федеральном органе исполнительной власти в сфере стандартизации</a:t>
          </a:r>
        </a:p>
      </dgm:t>
    </dgm:pt>
    <dgm:pt modelId="{C8870D9C-9651-4DA1-819C-13719BCA9E37}" type="parTrans" cxnId="{A137C5C8-4F57-47FA-BFD1-73C109DB4653}">
      <dgm:prSet/>
      <dgm:spPr/>
      <dgm:t>
        <a:bodyPr/>
        <a:lstStyle/>
        <a:p>
          <a:endParaRPr lang="ru-RU"/>
        </a:p>
      </dgm:t>
    </dgm:pt>
    <dgm:pt modelId="{ED559648-E6DE-431C-9DC1-69DD5E63BFAE}" type="sibTrans" cxnId="{A137C5C8-4F57-47FA-BFD1-73C109DB4653}">
      <dgm:prSet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50ED82A9-0AFC-4E5A-8459-2C2A429C1702}">
      <dgm:prSet phldrT="[Текст]" custT="1"/>
      <dgm:spPr/>
      <dgm:t>
        <a:bodyPr/>
        <a:lstStyle/>
        <a:p>
          <a:pPr algn="l"/>
          <a:r>
            <a: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ТК – ключевые участники работ по стандартизации при разработке стандартов</a:t>
          </a:r>
        </a:p>
        <a:p>
          <a:pPr algn="l"/>
          <a:endParaRPr lang="en-US" sz="12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algn="l"/>
          <a:r>
            <a: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Оптимизация функционирования технических комитетов по стандартизации правил оценки их деятельности</a:t>
          </a:r>
        </a:p>
        <a:p>
          <a:pPr algn="l"/>
          <a:endParaRPr lang="en-US" sz="12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algn="l"/>
          <a:r>
            <a: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Расширение применение ФГИС «БЕРЕСТА», в том числе подключение к работе полномочных представителей всех членов ТК</a:t>
          </a:r>
        </a:p>
        <a:p>
          <a:pPr algn="l"/>
          <a:endParaRPr lang="en-US" sz="12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algn="l"/>
          <a:r>
            <a: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Учет решений комиссии по апелляциям при решении вопросов ликвидации  и изменения состава ТК, в случае выявления неправомерных действий со стороны ТК</a:t>
          </a:r>
        </a:p>
      </dgm:t>
    </dgm:pt>
    <dgm:pt modelId="{B393AD09-5AF7-40F6-8076-982C1364435B}" type="parTrans" cxnId="{9534CA7F-69FD-49FA-87B4-F3D81F46B92E}">
      <dgm:prSet/>
      <dgm:spPr/>
      <dgm:t>
        <a:bodyPr/>
        <a:lstStyle/>
        <a:p>
          <a:endParaRPr lang="ru-RU"/>
        </a:p>
      </dgm:t>
    </dgm:pt>
    <dgm:pt modelId="{E2809C7B-263A-4586-9102-7A07A1040E73}" type="sibTrans" cxnId="{9534CA7F-69FD-49FA-87B4-F3D81F46B92E}">
      <dgm:prSet/>
      <dgm:spPr/>
      <dgm:t>
        <a:bodyPr/>
        <a:lstStyle/>
        <a:p>
          <a:endParaRPr lang="ru-RU"/>
        </a:p>
      </dgm:t>
    </dgm:pt>
    <dgm:pt modelId="{C3C4B471-3771-4422-A28F-F4E7C6E25067}" type="pres">
      <dgm:prSet presAssocID="{7AD3A3BD-6530-4947-A205-72DFC67339DA}" presName="Name0" presStyleCnt="0">
        <dgm:presLayoutVars>
          <dgm:dir/>
          <dgm:resizeHandles val="exact"/>
        </dgm:presLayoutVars>
      </dgm:prSet>
      <dgm:spPr/>
    </dgm:pt>
    <dgm:pt modelId="{438296DB-A299-4F96-BB2E-F40E102A37E6}" type="pres">
      <dgm:prSet presAssocID="{5DB59025-25A8-46B0-9B1D-5B34D427417A}" presName="node" presStyleLbl="node1" presStyleIdx="0" presStyleCnt="2" custScaleY="104051" custLinFactNeighborX="7080" custLinFactNeighborY="4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31016D-BEF6-4B9D-A84C-3F8DCC1F4383}" type="pres">
      <dgm:prSet presAssocID="{ED559648-E6DE-431C-9DC1-69DD5E63BFAE}" presName="sibTrans" presStyleLbl="sibTrans2D1" presStyleIdx="0" presStyleCnt="1"/>
      <dgm:spPr/>
      <dgm:t>
        <a:bodyPr/>
        <a:lstStyle/>
        <a:p>
          <a:endParaRPr lang="ru-RU"/>
        </a:p>
      </dgm:t>
    </dgm:pt>
    <dgm:pt modelId="{EF040453-9DAA-46A6-B0FF-0E1DC17A974D}" type="pres">
      <dgm:prSet presAssocID="{ED559648-E6DE-431C-9DC1-69DD5E63BFAE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0B09AB35-A9A9-4884-9480-C7A4F445D060}" type="pres">
      <dgm:prSet presAssocID="{50ED82A9-0AFC-4E5A-8459-2C2A429C1702}" presName="node" presStyleLbl="node1" presStyleIdx="1" presStyleCnt="2" custScaleX="127246" custScaleY="104051" custLinFactNeighborX="-9337" custLinFactNeighborY="31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34CA7F-69FD-49FA-87B4-F3D81F46B92E}" srcId="{7AD3A3BD-6530-4947-A205-72DFC67339DA}" destId="{50ED82A9-0AFC-4E5A-8459-2C2A429C1702}" srcOrd="1" destOrd="0" parTransId="{B393AD09-5AF7-40F6-8076-982C1364435B}" sibTransId="{E2809C7B-263A-4586-9102-7A07A1040E73}"/>
    <dgm:cxn modelId="{09935880-D1A1-411A-84D0-2D276E617815}" type="presOf" srcId="{50ED82A9-0AFC-4E5A-8459-2C2A429C1702}" destId="{0B09AB35-A9A9-4884-9480-C7A4F445D060}" srcOrd="0" destOrd="0" presId="urn:microsoft.com/office/officeart/2005/8/layout/process1"/>
    <dgm:cxn modelId="{F44AD92D-99F2-427B-BE8D-7B7C97A3C8DF}" type="presOf" srcId="{ED559648-E6DE-431C-9DC1-69DD5E63BFAE}" destId="{7831016D-BEF6-4B9D-A84C-3F8DCC1F4383}" srcOrd="0" destOrd="0" presId="urn:microsoft.com/office/officeart/2005/8/layout/process1"/>
    <dgm:cxn modelId="{92703D83-BA19-43A0-9DBB-18D049802055}" type="presOf" srcId="{ED559648-E6DE-431C-9DC1-69DD5E63BFAE}" destId="{EF040453-9DAA-46A6-B0FF-0E1DC17A974D}" srcOrd="1" destOrd="0" presId="urn:microsoft.com/office/officeart/2005/8/layout/process1"/>
    <dgm:cxn modelId="{A137C5C8-4F57-47FA-BFD1-73C109DB4653}" srcId="{7AD3A3BD-6530-4947-A205-72DFC67339DA}" destId="{5DB59025-25A8-46B0-9B1D-5B34D427417A}" srcOrd="0" destOrd="0" parTransId="{C8870D9C-9651-4DA1-819C-13719BCA9E37}" sibTransId="{ED559648-E6DE-431C-9DC1-69DD5E63BFAE}"/>
    <dgm:cxn modelId="{B185B65F-ED2F-4F53-91D4-1FDE1F5C8280}" type="presOf" srcId="{7AD3A3BD-6530-4947-A205-72DFC67339DA}" destId="{C3C4B471-3771-4422-A28F-F4E7C6E25067}" srcOrd="0" destOrd="0" presId="urn:microsoft.com/office/officeart/2005/8/layout/process1"/>
    <dgm:cxn modelId="{381F19C9-1894-4623-80DF-204C69EEFD0E}" type="presOf" srcId="{5DB59025-25A8-46B0-9B1D-5B34D427417A}" destId="{438296DB-A299-4F96-BB2E-F40E102A37E6}" srcOrd="0" destOrd="0" presId="urn:microsoft.com/office/officeart/2005/8/layout/process1"/>
    <dgm:cxn modelId="{03EF0B36-055F-40B2-9CA2-57C905AD8274}" type="presParOf" srcId="{C3C4B471-3771-4422-A28F-F4E7C6E25067}" destId="{438296DB-A299-4F96-BB2E-F40E102A37E6}" srcOrd="0" destOrd="0" presId="urn:microsoft.com/office/officeart/2005/8/layout/process1"/>
    <dgm:cxn modelId="{0EC2C3DE-DC88-47B2-A21A-A67B42545989}" type="presParOf" srcId="{C3C4B471-3771-4422-A28F-F4E7C6E25067}" destId="{7831016D-BEF6-4B9D-A84C-3F8DCC1F4383}" srcOrd="1" destOrd="0" presId="urn:microsoft.com/office/officeart/2005/8/layout/process1"/>
    <dgm:cxn modelId="{E3DAAE54-152B-4EE5-8358-83679C13922E}" type="presParOf" srcId="{7831016D-BEF6-4B9D-A84C-3F8DCC1F4383}" destId="{EF040453-9DAA-46A6-B0FF-0E1DC17A974D}" srcOrd="0" destOrd="0" presId="urn:microsoft.com/office/officeart/2005/8/layout/process1"/>
    <dgm:cxn modelId="{5EBF65C4-5029-45A6-A72A-A7D2C81D758B}" type="presParOf" srcId="{C3C4B471-3771-4422-A28F-F4E7C6E25067}" destId="{0B09AB35-A9A9-4884-9480-C7A4F445D060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8296DB-A299-4F96-BB2E-F40E102A37E6}">
      <dsp:nvSpPr>
        <dsp:cNvPr id="0" name=""/>
        <dsp:cNvSpPr/>
      </dsp:nvSpPr>
      <dsp:spPr>
        <a:xfrm>
          <a:off x="95387" y="0"/>
          <a:ext cx="3157350" cy="32416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Практика реализации положений </a:t>
          </a:r>
          <a:br>
            <a:rPr lang="ru-RU" sz="1200" b="1" kern="12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200" b="1" kern="12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ФЗ-162 и НПА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>
            <a:solidFill>
              <a:srgbClr val="00206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План мероприятий («дорожная карта») развития стандартизации на период до 2027 года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>
            <a:solidFill>
              <a:srgbClr val="00206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Цифровая трансформация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>
            <a:solidFill>
              <a:srgbClr val="00206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Практика работы Комиссии по апелляциям при федеральном органе исполнительной власти в сфере стандартизации</a:t>
          </a:r>
        </a:p>
      </dsp:txBody>
      <dsp:txXfrm>
        <a:off x="187863" y="92476"/>
        <a:ext cx="2972398" cy="3056723"/>
      </dsp:txXfrm>
    </dsp:sp>
    <dsp:sp modelId="{7831016D-BEF6-4B9D-A84C-3F8DCC1F4383}">
      <dsp:nvSpPr>
        <dsp:cNvPr id="0" name=""/>
        <dsp:cNvSpPr/>
      </dsp:nvSpPr>
      <dsp:spPr>
        <a:xfrm>
          <a:off x="3516639" y="1229326"/>
          <a:ext cx="559469" cy="783022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3516639" y="1385930"/>
        <a:ext cx="391628" cy="469814"/>
      </dsp:txXfrm>
    </dsp:sp>
    <dsp:sp modelId="{0B09AB35-A9A9-4884-9480-C7A4F445D060}">
      <dsp:nvSpPr>
        <dsp:cNvPr id="0" name=""/>
        <dsp:cNvSpPr/>
      </dsp:nvSpPr>
      <dsp:spPr>
        <a:xfrm>
          <a:off x="4308342" y="0"/>
          <a:ext cx="4017602" cy="32416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ТК – ключевые участники работ по стандартизации при разработке стандартов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Оптимизация функционирования технических комитетов по стандартизации правил оценки их деятельности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Расширение применение ФГИС «БЕРЕСТА», в том числе подключение к работе полномочных представителей всех членов ТК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Учет решений комиссии по апелляциям при решении вопросов ликвидации  и изменения состава ТК, в случае выявления неправомерных действий со стороны ТК</a:t>
          </a:r>
        </a:p>
      </dsp:txBody>
      <dsp:txXfrm>
        <a:off x="4403287" y="94945"/>
        <a:ext cx="3827712" cy="30517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52239-6C6F-472F-B175-F0FADCEE2BD3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F5570-FE69-4FDF-99DA-8CDE436443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55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F5570-FE69-4FDF-99DA-8CDE436443C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68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F5570-FE69-4FDF-99DA-8CDE436443C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681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598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1597187"/>
            <a:ext cx="7772040" cy="11019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799" b="0" strike="noStrike" spc="-1">
              <a:solidFill>
                <a:srgbClr val="5C5C5C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203109"/>
            <a:ext cx="4015800" cy="298203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A6A6A6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203109"/>
            <a:ext cx="4015800" cy="298203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A6A6A6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688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597187"/>
            <a:ext cx="7772040" cy="11019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799" b="0" strike="noStrike" spc="-1">
              <a:solidFill>
                <a:srgbClr val="5C5C5C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109"/>
            <a:ext cx="8229240" cy="2982039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19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5583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18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061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1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67544" y="12035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67544" y="1131590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321538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8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87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04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19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42ADB-7D30-4CDA-A166-333DE990463F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D5614-B734-4280-8F57-1D4947433C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31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b="0" kern="1200">
          <a:solidFill>
            <a:schemeClr val="tx1">
              <a:lumMod val="65000"/>
              <a:lumOff val="35000"/>
            </a:schemeClr>
          </a:solidFill>
          <a:latin typeface="Source Sans Pro 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05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05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 txBox="1">
            <a:spLocks/>
          </p:cNvSpPr>
          <p:nvPr/>
        </p:nvSpPr>
        <p:spPr>
          <a:xfrm>
            <a:off x="1187624" y="203031"/>
            <a:ext cx="7488832" cy="280076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Основные функции </a:t>
            </a:r>
          </a:p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Российского института стандартизации.</a:t>
            </a:r>
          </a:p>
          <a:p>
            <a:endParaRPr lang="ru-RU" sz="20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ГОСТ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 1.1-2020 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«Стандартизация в Российской Федерации </a:t>
            </a:r>
          </a:p>
          <a:p>
            <a:pPr algn="just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Технические комитеты по стандартизации и  проектные технические комитеты по стандартизации. </a:t>
            </a:r>
            <a:endParaRPr lang="ru-RU" sz="20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Правила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создания и деятельности»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338" b="4478"/>
          <a:stretch/>
        </p:blipFill>
        <p:spPr>
          <a:xfrm>
            <a:off x="251520" y="4587974"/>
            <a:ext cx="8712000" cy="50405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4930420"/>
            <a:ext cx="9144000" cy="2130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60D1C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27317" y="457966"/>
            <a:ext cx="90000" cy="57606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17317" y="771550"/>
            <a:ext cx="25200" cy="1224136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563888" y="3643739"/>
            <a:ext cx="49685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Лиске Антон Александрович–</a:t>
            </a:r>
            <a:endParaRPr lang="ru-RU" dirty="0" smtClean="0"/>
          </a:p>
          <a:p>
            <a:pPr algn="r"/>
            <a:r>
              <a:rPr lang="ru-RU" sz="1400" dirty="0"/>
              <a:t>Начальник отдела горно-металлургической промышленности, </a:t>
            </a:r>
          </a:p>
          <a:p>
            <a:pPr algn="r"/>
            <a:r>
              <a:rPr lang="ru-RU" sz="1400" dirty="0"/>
              <a:t>лесотехнического комплекса, строительных </a:t>
            </a:r>
            <a:r>
              <a:rPr lang="ru-RU" sz="1400" dirty="0" smtClean="0"/>
              <a:t>материалов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8056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338" b="4478"/>
          <a:stretch/>
        </p:blipFill>
        <p:spPr>
          <a:xfrm>
            <a:off x="251520" y="4587974"/>
            <a:ext cx="8712000" cy="5040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4930420"/>
            <a:ext cx="9144000" cy="2130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60D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8545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E3192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34629" y="93535"/>
            <a:ext cx="7969819" cy="70788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функции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Российского института стандартизации </a:t>
            </a: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части ТК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76867" y="267494"/>
            <a:ext cx="45719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2586" y="123478"/>
            <a:ext cx="7200" cy="648000"/>
          </a:xfrm>
          <a:prstGeom prst="rect">
            <a:avLst/>
          </a:prstGeom>
          <a:solidFill>
            <a:srgbClr val="800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65830" y="1211675"/>
            <a:ext cx="892899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2"/>
                </a:solidFill>
                <a:latin typeface="Circe"/>
              </a:rPr>
              <a:t>Содействие </a:t>
            </a:r>
            <a:r>
              <a:rPr lang="ru-RU" sz="1400" dirty="0">
                <a:solidFill>
                  <a:schemeClr val="tx2"/>
                </a:solidFill>
                <a:latin typeface="Circe"/>
              </a:rPr>
              <a:t>обеспечению </a:t>
            </a:r>
            <a:r>
              <a:rPr lang="ru-RU" sz="1400" b="1" dirty="0">
                <a:solidFill>
                  <a:schemeClr val="tx2"/>
                </a:solidFill>
                <a:latin typeface="Circe"/>
              </a:rPr>
              <a:t>совместных интересов смежных ТК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Circe"/>
              </a:rPr>
              <a:t>Консультации по практическому применению </a:t>
            </a:r>
            <a:r>
              <a:rPr lang="ru-RU" sz="1400" b="1" dirty="0">
                <a:solidFill>
                  <a:schemeClr val="tx2"/>
                </a:solidFill>
                <a:latin typeface="Circe"/>
              </a:rPr>
              <a:t>принципов формирования и деятельности ТК и ПТК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Circe"/>
              </a:rPr>
              <a:t>Участие в рассмотрении </a:t>
            </a:r>
            <a:r>
              <a:rPr lang="ru-RU" sz="1400" b="1" dirty="0">
                <a:solidFill>
                  <a:schemeClr val="tx2"/>
                </a:solidFill>
                <a:latin typeface="Circe"/>
              </a:rPr>
              <a:t>заявки о создании ТК </a:t>
            </a:r>
            <a:r>
              <a:rPr lang="ru-RU" sz="1400" dirty="0">
                <a:solidFill>
                  <a:schemeClr val="tx2"/>
                </a:solidFill>
                <a:latin typeface="Circe"/>
              </a:rPr>
              <a:t>(анализ целесообразности создания нового комитета с предложенной областью деятельности для исключения ее дублирования)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chemeClr val="tx2"/>
                </a:solidFill>
                <a:effectLst/>
                <a:latin typeface="Circe"/>
              </a:rPr>
              <a:t>Рассмотрение </a:t>
            </a:r>
            <a:r>
              <a:rPr lang="ru-RU" sz="1400" b="1" i="0" dirty="0">
                <a:solidFill>
                  <a:schemeClr val="tx2"/>
                </a:solidFill>
                <a:effectLst/>
                <a:latin typeface="Circe"/>
              </a:rPr>
              <a:t>проекта положения о создаваемом ТК </a:t>
            </a:r>
            <a:r>
              <a:rPr lang="ru-RU" sz="1400" b="0" i="0" dirty="0">
                <a:solidFill>
                  <a:schemeClr val="tx2"/>
                </a:solidFill>
                <a:effectLst/>
                <a:latin typeface="Circe"/>
              </a:rPr>
              <a:t>на соответствие требованиям типового положения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chemeClr val="tx2"/>
                </a:solidFill>
                <a:effectLst/>
                <a:latin typeface="Circe"/>
              </a:rPr>
              <a:t>Проверка проекта </a:t>
            </a:r>
            <a:r>
              <a:rPr lang="ru-RU" sz="1400" b="1" i="0" dirty="0">
                <a:solidFill>
                  <a:schemeClr val="tx2"/>
                </a:solidFill>
                <a:effectLst/>
                <a:latin typeface="Circe"/>
              </a:rPr>
              <a:t>перспективной программы работы </a:t>
            </a:r>
            <a:r>
              <a:rPr lang="ru-RU" sz="1400" b="0" i="0" dirty="0">
                <a:solidFill>
                  <a:schemeClr val="tx2"/>
                </a:solidFill>
                <a:effectLst/>
                <a:latin typeface="Circe"/>
              </a:rPr>
              <a:t>создаваемого ТК и </a:t>
            </a:r>
            <a:r>
              <a:rPr lang="ru-RU" sz="1400" b="1" i="0" dirty="0">
                <a:solidFill>
                  <a:schemeClr val="tx2"/>
                </a:solidFill>
                <a:effectLst/>
                <a:latin typeface="Circe"/>
              </a:rPr>
              <a:t>перечней стандартов </a:t>
            </a:r>
            <a:r>
              <a:rPr lang="ru-RU" sz="1400" b="0" i="0" dirty="0">
                <a:solidFill>
                  <a:schemeClr val="tx2"/>
                </a:solidFill>
                <a:effectLst/>
                <a:latin typeface="Circe"/>
              </a:rPr>
              <a:t>на предмет дублирования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Circe"/>
              </a:rPr>
              <a:t>Обработка уведомлений и </a:t>
            </a:r>
            <a:r>
              <a:rPr lang="ru-RU" sz="1400" b="1" dirty="0">
                <a:solidFill>
                  <a:schemeClr val="tx2"/>
                </a:solidFill>
                <a:latin typeface="Circe"/>
              </a:rPr>
              <a:t>проектов стандартов, которые не относятся ни к одному ТК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Circe"/>
              </a:rPr>
              <a:t>Анализ </a:t>
            </a:r>
            <a:r>
              <a:rPr lang="ru-RU" sz="1400" b="1" dirty="0">
                <a:solidFill>
                  <a:schemeClr val="tx2"/>
                </a:solidFill>
                <a:latin typeface="Circe"/>
              </a:rPr>
              <a:t>целесообразности создания ПТК </a:t>
            </a:r>
            <a:r>
              <a:rPr lang="ru-RU" sz="1400" dirty="0">
                <a:solidFill>
                  <a:schemeClr val="tx2"/>
                </a:solidFill>
                <a:latin typeface="Circe"/>
              </a:rPr>
              <a:t>(отклонение, создание ТК)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Circe"/>
              </a:rPr>
              <a:t>Консультирование Росстандарта по вопросу приема новых членов в состав ТК (</a:t>
            </a:r>
            <a:r>
              <a:rPr lang="ru-RU" sz="1400" b="1" dirty="0">
                <a:solidFill>
                  <a:schemeClr val="tx2"/>
                </a:solidFill>
                <a:latin typeface="Circe"/>
              </a:rPr>
              <a:t>равное представительство сторон</a:t>
            </a:r>
            <a:r>
              <a:rPr lang="ru-RU" sz="1400" dirty="0">
                <a:solidFill>
                  <a:schemeClr val="tx2"/>
                </a:solidFill>
                <a:latin typeface="Circe"/>
              </a:rPr>
              <a:t>)</a:t>
            </a:r>
            <a:endParaRPr lang="ru-RU" sz="1400" dirty="0">
              <a:solidFill>
                <a:schemeClr val="tx2"/>
              </a:solidFill>
              <a:latin typeface="Circe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4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338" b="4478"/>
          <a:stretch/>
        </p:blipFill>
        <p:spPr>
          <a:xfrm>
            <a:off x="251520" y="4587974"/>
            <a:ext cx="8712000" cy="5040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4930420"/>
            <a:ext cx="9144000" cy="2130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60D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8545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E3192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34629" y="93535"/>
            <a:ext cx="8125304" cy="70788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функции Российского института стандартизации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в </a:t>
            </a: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части ТК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76867" y="267494"/>
            <a:ext cx="45719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2586" y="123478"/>
            <a:ext cx="7200" cy="648000"/>
          </a:xfrm>
          <a:prstGeom prst="rect">
            <a:avLst/>
          </a:prstGeom>
          <a:solidFill>
            <a:srgbClr val="800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07504" y="940488"/>
            <a:ext cx="892899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научно-методическое обеспечение формирования и работы ТК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, включая подготовку предложений по улучшению их работы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содействие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 федеральному органу исполнительной власти в сфере стандартизации </a:t>
            </a: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в координации работ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, проводимых различными комитетами </a:t>
            </a: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при формировании ПНС и в процессе ее реализации</a:t>
            </a:r>
            <a:endParaRPr lang="ru-RU" sz="1300" dirty="0">
              <a:solidFill>
                <a:schemeClr val="tx2"/>
              </a:solidFill>
              <a:latin typeface="Circe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предоставление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 на основе информационной системы в сфере стандартизации </a:t>
            </a: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данных для мониторинга деятельности ТК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, проводимого федеральным органом исполнительной власти в сфере стандартизации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подготовка предложений по </a:t>
            </a: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закреплению фонда ПТК после их ликвидации 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за действующими ТК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ведение секретариатов ПТК</a:t>
            </a:r>
            <a:endParaRPr lang="ru-RU" sz="1300" dirty="0">
              <a:solidFill>
                <a:schemeClr val="tx2"/>
              </a:solidFill>
              <a:latin typeface="Circe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ведение реестра ТК и ПТК в ФГИС</a:t>
            </a:r>
            <a:endParaRPr lang="ru-RU" sz="1300" dirty="0">
              <a:solidFill>
                <a:schemeClr val="tx2"/>
              </a:solidFill>
              <a:latin typeface="Circe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информационное и консультационное обеспечение членов ТК и ПТК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, а также иных лиц в части методологии стандартизации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назначение кураторов ТК</a:t>
            </a:r>
            <a:endParaRPr lang="ru-RU" sz="1300" dirty="0">
              <a:solidFill>
                <a:schemeClr val="tx2"/>
              </a:solidFill>
              <a:latin typeface="Circe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80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338" b="4478"/>
          <a:stretch/>
        </p:blipFill>
        <p:spPr>
          <a:xfrm>
            <a:off x="251520" y="4587974"/>
            <a:ext cx="8712000" cy="5040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4930420"/>
            <a:ext cx="9144000" cy="2130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60D1C"/>
              </a:solidFill>
              <a:latin typeface="Circe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8545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E3192"/>
              </a:solidFill>
              <a:latin typeface="Circe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34629" y="247423"/>
            <a:ext cx="7874741" cy="4001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chemeClr val="bg1"/>
                </a:solidFill>
                <a:latin typeface="Circe"/>
                <a:cs typeface="Arial" pitchFamily="34" charset="0"/>
              </a:rPr>
              <a:t>Функции кураторов </a:t>
            </a:r>
            <a:r>
              <a:rPr lang="ru-RU" sz="2000" b="1" dirty="0" smtClean="0">
                <a:solidFill>
                  <a:schemeClr val="bg1"/>
                </a:solidFill>
                <a:latin typeface="Circe"/>
                <a:cs typeface="Arial" pitchFamily="34" charset="0"/>
              </a:rPr>
              <a:t>Российского института стандартизации</a:t>
            </a:r>
            <a:endParaRPr lang="ru-RU" sz="2000" b="1" dirty="0">
              <a:solidFill>
                <a:schemeClr val="bg1"/>
              </a:solidFill>
              <a:latin typeface="Circe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6867" y="267494"/>
            <a:ext cx="45719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  <a:latin typeface="Circe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2586" y="123478"/>
            <a:ext cx="7200" cy="648000"/>
          </a:xfrm>
          <a:prstGeom prst="rect">
            <a:avLst/>
          </a:prstGeom>
          <a:solidFill>
            <a:srgbClr val="800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irce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9786" y="915566"/>
            <a:ext cx="8120093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6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Методическое обеспечение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содействие соблюдению в курируемом ТК </a:t>
            </a: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требований ГОСТ Р 1.1-2020</a:t>
            </a:r>
            <a:r>
              <a:rPr lang="ru-RU" sz="14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, других основополагающих национальных стандартов и правил стандартизации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подготовку предложений по принятию </a:t>
            </a: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мер, направленных на улучшение работы курируемого ТК</a:t>
            </a:r>
            <a:endParaRPr lang="ru-RU" sz="1400" dirty="0">
              <a:solidFill>
                <a:schemeClr val="tx2"/>
              </a:solidFill>
              <a:latin typeface="Circe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endParaRPr lang="ru-RU" sz="1400" dirty="0">
              <a:solidFill>
                <a:schemeClr val="tx2"/>
              </a:solidFill>
              <a:latin typeface="Circe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16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Организационное обеспечение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содействие секретариату </a:t>
            </a:r>
            <a:r>
              <a:rPr lang="ru-RU" sz="14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курируемого ТК </a:t>
            </a: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в организации и проведении заседаний </a:t>
            </a:r>
            <a:r>
              <a:rPr lang="ru-RU" sz="14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комитета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подготовку к утверждению (принятию) проектов национальных и межгосударственных стандартов</a:t>
            </a:r>
            <a:r>
              <a:rPr lang="ru-RU" sz="14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 и проектов изменений к ним, которые прошли экспертизу в курируемом ТК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подготовку документов для введения межгосударственных стандартов</a:t>
            </a:r>
            <a:r>
              <a:rPr lang="ru-RU" sz="14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, относящихся к компетенции курируемого ТК, в действие в Российской Федерации в качестве национальных стандартов</a:t>
            </a:r>
          </a:p>
        </p:txBody>
      </p:sp>
    </p:spTree>
    <p:extLst>
      <p:ext uri="{BB962C8B-B14F-4D97-AF65-F5344CB8AC3E}">
        <p14:creationId xmlns:p14="http://schemas.microsoft.com/office/powerpoint/2010/main" val="140162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338" b="4478"/>
          <a:stretch/>
        </p:blipFill>
        <p:spPr>
          <a:xfrm>
            <a:off x="251520" y="4587974"/>
            <a:ext cx="8712000" cy="5040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4930420"/>
            <a:ext cx="9144000" cy="2130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60D1C"/>
              </a:solidFill>
              <a:latin typeface="Circe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8545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E3192"/>
              </a:solidFill>
              <a:latin typeface="Circe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34629" y="247423"/>
            <a:ext cx="7874741" cy="4001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chemeClr val="bg1"/>
                </a:solidFill>
                <a:latin typeface="Circe"/>
                <a:cs typeface="Arial" pitchFamily="34" charset="0"/>
              </a:rPr>
              <a:t>Функции кураторов </a:t>
            </a:r>
            <a:r>
              <a:rPr lang="ru-RU" sz="2000" b="1" dirty="0" smtClean="0">
                <a:solidFill>
                  <a:schemeClr val="bg1"/>
                </a:solidFill>
                <a:latin typeface="Circe"/>
                <a:cs typeface="Arial" pitchFamily="34" charset="0"/>
              </a:rPr>
              <a:t>Российского института стандартизации</a:t>
            </a:r>
            <a:endParaRPr lang="ru-RU" sz="2000" b="1" dirty="0">
              <a:solidFill>
                <a:schemeClr val="bg1"/>
              </a:solidFill>
              <a:latin typeface="Circe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6867" y="267494"/>
            <a:ext cx="45719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  <a:latin typeface="Circe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2586" y="123478"/>
            <a:ext cx="7200" cy="648000"/>
          </a:xfrm>
          <a:prstGeom prst="rect">
            <a:avLst/>
          </a:prstGeom>
          <a:solidFill>
            <a:srgbClr val="800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irce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9786" y="945758"/>
            <a:ext cx="8192101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6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Планирование и разработка стандартов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рассмотрение</a:t>
            </a:r>
            <a:r>
              <a:rPr lang="ru-RU" sz="14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предложений</a:t>
            </a:r>
            <a:r>
              <a:rPr lang="ru-RU" sz="14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курируемого ТК в ПНС </a:t>
            </a:r>
            <a:r>
              <a:rPr lang="ru-RU" sz="14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и обеспечение координации планируемых работ комитета со </a:t>
            </a: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смежными и другими ТК</a:t>
            </a:r>
            <a:endParaRPr lang="ru-RU" sz="1400" dirty="0">
              <a:solidFill>
                <a:schemeClr val="tx2"/>
              </a:solidFill>
              <a:latin typeface="Circe"/>
              <a:cs typeface="Arial" panose="020B0604020202020204" pitchFamily="34" charset="0"/>
            </a:endParaRP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мониторинг реализации ПНС </a:t>
            </a:r>
            <a:r>
              <a:rPr lang="ru-RU" sz="14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по тематике курируемого ТК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содействие достижению в курируемом ТК консенсуса </a:t>
            </a:r>
            <a:r>
              <a:rPr lang="ru-RU" sz="14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по проектам национальных и межгосударственных стандартов</a:t>
            </a:r>
          </a:p>
          <a:p>
            <a:pPr algn="just">
              <a:spcAft>
                <a:spcPts val="600"/>
              </a:spcAft>
            </a:pPr>
            <a:endParaRPr lang="ru-RU" sz="1400" dirty="0">
              <a:solidFill>
                <a:schemeClr val="tx2"/>
              </a:solidFill>
              <a:latin typeface="Circe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16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Информационное обеспечение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рассмотрение годового отчета </a:t>
            </a:r>
            <a:r>
              <a:rPr lang="ru-RU" sz="14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курируемого ТК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популяризацию деятельности курируемого ТК </a:t>
            </a:r>
            <a:r>
              <a:rPr lang="ru-RU" sz="14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путем размещения соответствующей информации в средствах массовой информации и на сайте института стандартизации в Интернет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мониторинг</a:t>
            </a:r>
            <a:r>
              <a:rPr lang="ru-RU" sz="14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 иных </a:t>
            </a: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публикуемых в средствах массовой информации сведений </a:t>
            </a:r>
            <a:r>
              <a:rPr lang="ru-RU" sz="14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о деятельности курируемого ТК</a:t>
            </a:r>
            <a:endParaRPr lang="ru-RU" sz="1200" dirty="0">
              <a:solidFill>
                <a:schemeClr val="tx2"/>
              </a:solidFill>
              <a:latin typeface="Circe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48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>
            <a:extLst>
              <a:ext uri="{FF2B5EF4-FFF2-40B4-BE49-F238E27FC236}">
                <a16:creationId xmlns="" xmlns:a16="http://schemas.microsoft.com/office/drawing/2014/main" id="{70474501-D010-4560-A8E5-8E86644A52EF}"/>
              </a:ext>
            </a:extLst>
          </p:cNvPr>
          <p:cNvSpPr/>
          <p:nvPr/>
        </p:nvSpPr>
        <p:spPr>
          <a:xfrm>
            <a:off x="1374152" y="4067373"/>
            <a:ext cx="288032" cy="304495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C9D93B1A-410E-45FF-B3C2-0C97B73FA32D}"/>
              </a:ext>
            </a:extLst>
          </p:cNvPr>
          <p:cNvSpPr/>
          <p:nvPr/>
        </p:nvSpPr>
        <p:spPr>
          <a:xfrm>
            <a:off x="1388900" y="3526447"/>
            <a:ext cx="288032" cy="304495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AC34C368-5A00-4CCE-BB7A-E53EA4005160}"/>
              </a:ext>
            </a:extLst>
          </p:cNvPr>
          <p:cNvSpPr/>
          <p:nvPr/>
        </p:nvSpPr>
        <p:spPr>
          <a:xfrm>
            <a:off x="1388900" y="3186814"/>
            <a:ext cx="288032" cy="304495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>
            <a:extLst>
              <a:ext uri="{FF2B5EF4-FFF2-40B4-BE49-F238E27FC236}">
                <a16:creationId xmlns="" xmlns:a16="http://schemas.microsoft.com/office/drawing/2014/main" id="{F895DF7B-A589-4807-BD60-3C2E90410762}"/>
              </a:ext>
            </a:extLst>
          </p:cNvPr>
          <p:cNvSpPr/>
          <p:nvPr/>
        </p:nvSpPr>
        <p:spPr>
          <a:xfrm>
            <a:off x="1381525" y="2390800"/>
            <a:ext cx="288032" cy="304495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="" xmlns:a16="http://schemas.microsoft.com/office/drawing/2014/main" id="{2CB60206-08CB-446E-9F58-1804A9640B96}"/>
              </a:ext>
            </a:extLst>
          </p:cNvPr>
          <p:cNvSpPr/>
          <p:nvPr/>
        </p:nvSpPr>
        <p:spPr>
          <a:xfrm>
            <a:off x="1381526" y="1833410"/>
            <a:ext cx="288032" cy="304495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338" b="4478"/>
          <a:stretch/>
        </p:blipFill>
        <p:spPr>
          <a:xfrm>
            <a:off x="251520" y="4587974"/>
            <a:ext cx="8712000" cy="5040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4930420"/>
            <a:ext cx="9144000" cy="2130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60D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8545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E3192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34629" y="247423"/>
            <a:ext cx="7874741" cy="4001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 мероприятий по внедрению ГОСТ Р 1.1-2020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76867" y="267494"/>
            <a:ext cx="45719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2586" y="123478"/>
            <a:ext cx="7200" cy="648000"/>
          </a:xfrm>
          <a:prstGeom prst="rect">
            <a:avLst/>
          </a:prstGeom>
          <a:solidFill>
            <a:srgbClr val="800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2307" y="886917"/>
            <a:ext cx="9039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Сформирован и направлен в Росстандарт «План мероприятий по внедрению новых редакций ГОСТ Р 1.1-2020 и ГОСТ Р 1.2-2020». Реализация – 2020-2021 годы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F568D054-04B1-4AFB-9A1F-A6FEB2AA4F33}"/>
              </a:ext>
            </a:extLst>
          </p:cNvPr>
          <p:cNvSpPr txBox="1"/>
          <p:nvPr/>
        </p:nvSpPr>
        <p:spPr>
          <a:xfrm>
            <a:off x="1368152" y="1811288"/>
            <a:ext cx="4572000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AutoNum type="arabicPeriod"/>
            </a:pPr>
            <a:r>
              <a:rPr lang="ru-RU" sz="1600" dirty="0"/>
              <a:t>Формирование </a:t>
            </a:r>
            <a:r>
              <a:rPr lang="ru-RU" sz="1600" b="1" dirty="0"/>
              <a:t>института кураторов ТК </a:t>
            </a:r>
            <a:r>
              <a:rPr lang="ru-RU" sz="1600" dirty="0"/>
              <a:t>в структуре института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ru-RU" sz="1600" dirty="0"/>
              <a:t>Мероприятия секретариатов </a:t>
            </a:r>
            <a:r>
              <a:rPr lang="ru-RU" sz="1600" b="1" dirty="0"/>
              <a:t>ТК, которые ведет институт</a:t>
            </a:r>
            <a:r>
              <a:rPr lang="ru-RU" sz="1600" dirty="0"/>
              <a:t> и ТК, руководство которых осуществляет институт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ru-RU" sz="1600" b="1" dirty="0">
                <a:effectLst/>
              </a:rPr>
              <a:t>Закрепление фонда</a:t>
            </a:r>
            <a:r>
              <a:rPr lang="ru-RU" sz="1600" dirty="0">
                <a:effectLst/>
              </a:rPr>
              <a:t> стандартов за ТК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ru-RU" sz="1600" b="1" dirty="0">
                <a:effectLst/>
              </a:rPr>
              <a:t>Повышение квалификации </a:t>
            </a:r>
            <a:r>
              <a:rPr lang="ru-RU" sz="1600" dirty="0">
                <a:effectLst/>
              </a:rPr>
              <a:t>по новым редакциям ГОСТ Р 1.1-2020 и ГОСТ Р 1.2-2020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ru-RU" sz="1600" b="1" dirty="0"/>
              <a:t>Актуализация нормативной базы</a:t>
            </a:r>
          </a:p>
        </p:txBody>
      </p:sp>
    </p:spTree>
    <p:extLst>
      <p:ext uri="{BB962C8B-B14F-4D97-AF65-F5344CB8AC3E}">
        <p14:creationId xmlns:p14="http://schemas.microsoft.com/office/powerpoint/2010/main" val="34686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 txBox="1">
            <a:spLocks/>
          </p:cNvSpPr>
          <p:nvPr/>
        </p:nvSpPr>
        <p:spPr>
          <a:xfrm>
            <a:off x="1187624" y="203031"/>
            <a:ext cx="7488832" cy="280076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Основные функции </a:t>
            </a:r>
          </a:p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Российского института стандартизации.</a:t>
            </a:r>
          </a:p>
          <a:p>
            <a:endParaRPr lang="ru-RU" sz="20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ГОСТ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 1.1-2020 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«Стандартизация в Российской Федерации </a:t>
            </a:r>
          </a:p>
          <a:p>
            <a:pPr algn="just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Технические комитеты по стандартизации и  проектные технические комитеты по стандартизации. </a:t>
            </a:r>
            <a:endParaRPr lang="ru-RU" sz="20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Правила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создания и деятельности»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338" b="4478"/>
          <a:stretch/>
        </p:blipFill>
        <p:spPr>
          <a:xfrm>
            <a:off x="251520" y="4587974"/>
            <a:ext cx="8712000" cy="50405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4930420"/>
            <a:ext cx="9144000" cy="2130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60D1C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27317" y="457966"/>
            <a:ext cx="90000" cy="57606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17317" y="771550"/>
            <a:ext cx="25200" cy="1224136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3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338" b="4478"/>
          <a:stretch/>
        </p:blipFill>
        <p:spPr>
          <a:xfrm>
            <a:off x="251520" y="4587974"/>
            <a:ext cx="8712000" cy="5040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4930420"/>
            <a:ext cx="9144000" cy="2130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rgbClr val="960D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-8247"/>
            <a:ext cx="9144000" cy="8545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E3192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3683" y="299432"/>
            <a:ext cx="7874741" cy="4001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chemeClr val="bg1"/>
                </a:solidFill>
                <a:latin typeface="Circe" panose="020B0502020203020203" pitchFamily="34" charset="-52"/>
              </a:rPr>
              <a:t>Хронология версий ГОСТ Р 1.1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76867" y="267494"/>
            <a:ext cx="45719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2586" y="123478"/>
            <a:ext cx="7200" cy="648000"/>
          </a:xfrm>
          <a:prstGeom prst="rect">
            <a:avLst/>
          </a:prstGeom>
          <a:solidFill>
            <a:srgbClr val="800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03DEA39-4FF4-4C96-9F06-B86D287D4B7D}"/>
              </a:ext>
            </a:extLst>
          </p:cNvPr>
          <p:cNvSpPr txBox="1"/>
          <p:nvPr/>
        </p:nvSpPr>
        <p:spPr>
          <a:xfrm>
            <a:off x="251520" y="2134850"/>
            <a:ext cx="61206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400" b="1" i="0" u="none" strike="noStrike">
                <a:solidFill>
                  <a:schemeClr val="tx1">
                    <a:lumMod val="50000"/>
                  </a:schemeClr>
                </a:solidFill>
                <a:effectLst/>
                <a:latin typeface="Circe" panose="020B0502020203020203"/>
              </a:defRPr>
            </a:lvl1pPr>
          </a:lstStyle>
          <a:p>
            <a:pPr algn="l"/>
            <a:r>
              <a:rPr lang="ru-RU" b="0" dirty="0"/>
              <a:t>ГОСТ Р 1.1-2013 Стандартизация в Российской Федерации. Технические комитеты по стандартизации. Правила создания и деятельности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FEC0B1B-378A-4A40-B7D8-9B18287C07AE}"/>
              </a:ext>
            </a:extLst>
          </p:cNvPr>
          <p:cNvSpPr txBox="1"/>
          <p:nvPr/>
        </p:nvSpPr>
        <p:spPr>
          <a:xfrm>
            <a:off x="6084168" y="2190886"/>
            <a:ext cx="28083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400" b="1" i="0" u="none" strike="noStrike">
                <a:solidFill>
                  <a:schemeClr val="tx1">
                    <a:lumMod val="50000"/>
                  </a:schemeClr>
                </a:solidFill>
                <a:effectLst/>
                <a:latin typeface="Circe" panose="020B0502020203020203"/>
              </a:defRPr>
            </a:lvl1pPr>
          </a:lstStyle>
          <a:p>
            <a:r>
              <a:rPr lang="ru-RU" b="0" dirty="0"/>
              <a:t>Дата введения 2014-01-01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D6946E2-ED3C-4021-A8F7-97C6AEF63B5A}"/>
              </a:ext>
            </a:extLst>
          </p:cNvPr>
          <p:cNvSpPr txBox="1"/>
          <p:nvPr/>
        </p:nvSpPr>
        <p:spPr>
          <a:xfrm>
            <a:off x="251520" y="1078409"/>
            <a:ext cx="842493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i="0" u="none" strike="noStrike" dirty="0">
                <a:solidFill>
                  <a:schemeClr val="tx1">
                    <a:lumMod val="50000"/>
                  </a:schemeClr>
                </a:solidFill>
                <a:effectLst/>
                <a:latin typeface="Circe" panose="020B0502020203020203"/>
              </a:rPr>
              <a:t>Федеральный закон "О техническом регулировании" от 27.12.2002 N 184-ФЗ</a:t>
            </a:r>
            <a:endParaRPr lang="ru-RU" sz="1600" b="1" dirty="0">
              <a:solidFill>
                <a:schemeClr val="tx1">
                  <a:lumMod val="50000"/>
                </a:schemeClr>
              </a:solidFill>
              <a:latin typeface="Circe" panose="020B0502020203020203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656B7520-5021-4CAD-A64C-113468F64D18}"/>
              </a:ext>
            </a:extLst>
          </p:cNvPr>
          <p:cNvSpPr txBox="1"/>
          <p:nvPr/>
        </p:nvSpPr>
        <p:spPr>
          <a:xfrm>
            <a:off x="251520" y="1446613"/>
            <a:ext cx="61206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400" b="1" i="0" u="none" strike="noStrike">
                <a:solidFill>
                  <a:schemeClr val="tx1">
                    <a:lumMod val="50000"/>
                  </a:schemeClr>
                </a:solidFill>
                <a:effectLst/>
                <a:latin typeface="Circe" panose="020B0502020203020203"/>
              </a:defRPr>
            </a:lvl1pPr>
          </a:lstStyle>
          <a:p>
            <a:pPr algn="l"/>
            <a:r>
              <a:rPr lang="ru-RU" b="0" dirty="0"/>
              <a:t>ГОСТ Р 1.1-2005 Стандартизация в Российской Федерации. Технические комитеты по стандартизации. Порядок создания и деятельности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07B82443-16FC-441A-8EF3-EC3670487103}"/>
              </a:ext>
            </a:extLst>
          </p:cNvPr>
          <p:cNvSpPr txBox="1"/>
          <p:nvPr/>
        </p:nvSpPr>
        <p:spPr>
          <a:xfrm>
            <a:off x="6084168" y="1526140"/>
            <a:ext cx="28083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400" b="1" i="0" u="none" strike="noStrike">
                <a:solidFill>
                  <a:schemeClr val="tx1">
                    <a:lumMod val="50000"/>
                  </a:schemeClr>
                </a:solidFill>
                <a:effectLst/>
                <a:latin typeface="Circe" panose="020B0502020203020203"/>
              </a:defRPr>
            </a:lvl1pPr>
          </a:lstStyle>
          <a:p>
            <a:r>
              <a:rPr lang="ru-RU" b="0" dirty="0"/>
              <a:t>Дата введения 2007-02-01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4C96BB51-B963-46FF-A769-AEA431EE0C4D}"/>
              </a:ext>
            </a:extLst>
          </p:cNvPr>
          <p:cNvSpPr txBox="1"/>
          <p:nvPr/>
        </p:nvSpPr>
        <p:spPr>
          <a:xfrm>
            <a:off x="251520" y="2760649"/>
            <a:ext cx="842493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1">
                    <a:lumMod val="50000"/>
                  </a:schemeClr>
                </a:solidFill>
                <a:latin typeface="Circe" panose="020B0502020203020203"/>
              </a:rPr>
              <a:t>Федеральный закон "О стандартизации в Российской Федерации" от 29.06.2015 N 162-ФЗ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71CB1FCD-DDE7-418A-B58C-37DF6E0398E9}"/>
              </a:ext>
            </a:extLst>
          </p:cNvPr>
          <p:cNvSpPr txBox="1"/>
          <p:nvPr/>
        </p:nvSpPr>
        <p:spPr>
          <a:xfrm>
            <a:off x="251520" y="3839392"/>
            <a:ext cx="583264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50000"/>
                  </a:schemeClr>
                </a:solidFill>
                <a:latin typeface="Circe" panose="020B0502020203020203"/>
              </a:defRPr>
            </a:lvl1pPr>
          </a:lstStyle>
          <a:p>
            <a:r>
              <a:rPr lang="ru-RU" b="0" dirty="0">
                <a:solidFill>
                  <a:srgbClr val="C00000"/>
                </a:solidFill>
              </a:rPr>
              <a:t>ГОСТ Р 1.1-2020 Стандартизация в Российской Федерации. Технические комитеты по стандартизации и проектные технические комитеты по стандартизации. Правила создания и деятельности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B907A8F0-1F0C-47AB-8960-7B1FA6FE4472}"/>
              </a:ext>
            </a:extLst>
          </p:cNvPr>
          <p:cNvSpPr txBox="1"/>
          <p:nvPr/>
        </p:nvSpPr>
        <p:spPr>
          <a:xfrm>
            <a:off x="6084168" y="3931953"/>
            <a:ext cx="28083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400" b="1" i="0" u="none" strike="noStrike">
                <a:solidFill>
                  <a:schemeClr val="tx1">
                    <a:lumMod val="50000"/>
                  </a:schemeClr>
                </a:solidFill>
                <a:effectLst/>
                <a:latin typeface="Circe" panose="020B0502020203020203"/>
              </a:defRPr>
            </a:lvl1pPr>
          </a:lstStyle>
          <a:p>
            <a:r>
              <a:rPr lang="ru-RU" b="0" dirty="0">
                <a:solidFill>
                  <a:srgbClr val="C00000"/>
                </a:solidFill>
              </a:rPr>
              <a:t>Дата введения 2020-11-01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6C5BA4B4-1BB8-4316-9335-C671222EF623}"/>
              </a:ext>
            </a:extLst>
          </p:cNvPr>
          <p:cNvSpPr txBox="1"/>
          <p:nvPr/>
        </p:nvSpPr>
        <p:spPr>
          <a:xfrm>
            <a:off x="251520" y="3232004"/>
            <a:ext cx="58326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400" b="1" i="0" u="none" strike="noStrike">
                <a:solidFill>
                  <a:schemeClr val="tx1">
                    <a:lumMod val="50000"/>
                  </a:schemeClr>
                </a:solidFill>
                <a:effectLst/>
                <a:latin typeface="Circe" panose="020B0502020203020203"/>
              </a:defRPr>
            </a:lvl1pPr>
          </a:lstStyle>
          <a:p>
            <a:pPr algn="l"/>
            <a:r>
              <a:rPr lang="ru-RU" b="0" dirty="0"/>
              <a:t>ГОСТ Р 1.1-2013 Стандартизация в Российской Федерации. Технические комитеты по стандартизации. Правила создания и деятельности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88EC984F-1418-4B43-A834-AE8520C5F872}"/>
              </a:ext>
            </a:extLst>
          </p:cNvPr>
          <p:cNvSpPr txBox="1"/>
          <p:nvPr/>
        </p:nvSpPr>
        <p:spPr>
          <a:xfrm>
            <a:off x="6084168" y="3299065"/>
            <a:ext cx="28083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400" b="1" i="0" u="none" strike="noStrike">
                <a:solidFill>
                  <a:schemeClr val="tx1">
                    <a:lumMod val="50000"/>
                  </a:schemeClr>
                </a:solidFill>
                <a:effectLst/>
                <a:latin typeface="Circe" panose="020B0502020203020203"/>
              </a:defRPr>
            </a:lvl1pPr>
          </a:lstStyle>
          <a:p>
            <a:r>
              <a:rPr lang="ru-RU" b="0" dirty="0"/>
              <a:t>Приостановлен 2016-06-30</a:t>
            </a:r>
          </a:p>
        </p:txBody>
      </p:sp>
    </p:spTree>
    <p:extLst>
      <p:ext uri="{BB962C8B-B14F-4D97-AF65-F5344CB8AC3E}">
        <p14:creationId xmlns:p14="http://schemas.microsoft.com/office/powerpoint/2010/main" val="84653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338" b="4478"/>
          <a:stretch/>
        </p:blipFill>
        <p:spPr>
          <a:xfrm>
            <a:off x="251520" y="4587974"/>
            <a:ext cx="8712000" cy="5040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4930420"/>
            <a:ext cx="9144000" cy="2130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60D1C"/>
              </a:solidFill>
              <a:latin typeface="Circe" panose="020B0502020203020203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-8247"/>
            <a:ext cx="9144000" cy="8545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E3192"/>
              </a:solidFill>
              <a:latin typeface="Circe" panose="020B0502020203020203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3683" y="299432"/>
            <a:ext cx="7874741" cy="4001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chemeClr val="bg1"/>
                </a:solidFill>
                <a:latin typeface="Circe" panose="020B0502020203020203"/>
              </a:rPr>
              <a:t>Предпосылки разработки новой редакции ГОСТ Р 1.1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76867" y="267494"/>
            <a:ext cx="45719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  <a:latin typeface="Circe" panose="020B0502020203020203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2586" y="123478"/>
            <a:ext cx="7200" cy="648000"/>
          </a:xfrm>
          <a:prstGeom prst="rect">
            <a:avLst/>
          </a:prstGeom>
          <a:solidFill>
            <a:srgbClr val="800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irce" panose="020B0502020203020203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340547854"/>
              </p:ext>
            </p:extLst>
          </p:nvPr>
        </p:nvGraphicFramePr>
        <p:xfrm>
          <a:off x="399726" y="1175075"/>
          <a:ext cx="8449837" cy="3241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914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33276" y="1374976"/>
            <a:ext cx="8171171" cy="342902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107967" algn="just">
              <a:spcBef>
                <a:spcPts val="850"/>
              </a:spcBef>
              <a:buClr>
                <a:srgbClr val="000000"/>
              </a:buClr>
              <a:buSzPct val="45000"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 соответствии со статьей 2 к </a:t>
            </a:r>
            <a:r>
              <a:rPr lang="ru-RU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документам национальной системы стандартизации </a:t>
            </a:r>
            <a:r>
              <a:rPr lang="ru-RU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относятся 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технические спецификации (отчеты) и стандарты организаций, в том числе технические условия.</a:t>
            </a:r>
          </a:p>
          <a:p>
            <a:pPr marL="107967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Основные понятия дополнены: </a:t>
            </a:r>
          </a:p>
          <a:p>
            <a:pPr marL="431870" indent="-323903" algn="just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1870" indent="-323903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информационная система в сфере стандартизации -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государственная информационная система в  национальной  системе стандартизации,  которая  создается федеральным органом исполнительной власти (ФОИВ) в  сфере  стандартизации, функционирует  на  основе информационных  технологий  и технических средств, обеспечивающих  сбор,  обработку, хранение, размещение,  использование  и предоставление информации, касающейся планирования   работ   по   стандартизации,   в том   числе формирования   и реализации программ по стандартизации, разработки, редактирования и экспертизы проектов документов по стандартизации в соответствии с настоящим Федеральным законом, а также деятельности участников работ по стандартизации;</a:t>
            </a:r>
          </a:p>
          <a:p>
            <a:pPr marL="431870" indent="-323903" algn="just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4" name="Рисунок 3"/>
          <p:cNvPicPr/>
          <p:nvPr/>
        </p:nvPicPr>
        <p:blipFill>
          <a:blip r:embed="rId2"/>
          <a:srcRect t="87338" b="4480"/>
          <a:stretch/>
        </p:blipFill>
        <p:spPr>
          <a:xfrm>
            <a:off x="253333" y="4586784"/>
            <a:ext cx="8708952" cy="503485"/>
          </a:xfrm>
          <a:prstGeom prst="rect">
            <a:avLst/>
          </a:prstGeom>
          <a:ln>
            <a:noFill/>
          </a:ln>
        </p:spPr>
      </p:pic>
      <p:sp>
        <p:nvSpPr>
          <p:cNvPr id="95" name="CustomShape 2"/>
          <p:cNvSpPr/>
          <p:nvPr/>
        </p:nvSpPr>
        <p:spPr>
          <a:xfrm>
            <a:off x="1411" y="4929039"/>
            <a:ext cx="9140819" cy="212694"/>
          </a:xfrm>
          <a:prstGeom prst="rect">
            <a:avLst/>
          </a:prstGeom>
          <a:solidFill>
            <a:srgbClr val="C00000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3"/>
          <p:cNvSpPr/>
          <p:nvPr/>
        </p:nvSpPr>
        <p:spPr>
          <a:xfrm>
            <a:off x="1411" y="-8278"/>
            <a:ext cx="9140819" cy="1283884"/>
          </a:xfrm>
          <a:prstGeom prst="rect">
            <a:avLst/>
          </a:prstGeom>
          <a:solidFill>
            <a:srgbClr val="C00000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4"/>
          <p:cNvSpPr/>
          <p:nvPr/>
        </p:nvSpPr>
        <p:spPr>
          <a:xfrm>
            <a:off x="492118" y="0"/>
            <a:ext cx="8328353" cy="127560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Основные </a:t>
            </a:r>
            <a:r>
              <a:rPr lang="ru-RU" sz="1999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нововведения</a:t>
            </a:r>
            <a:r>
              <a:rPr lang="en-US" sz="1999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 </a:t>
            </a:r>
            <a:r>
              <a:rPr lang="ru-RU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Федерального Закона от 29.06.2015 №</a:t>
            </a:r>
            <a:r>
              <a:rPr lang="ru-RU" sz="1999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162-ФЗ. (</a:t>
            </a:r>
            <a:r>
              <a:rPr lang="ru-RU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ред. от 30.12.2020)</a:t>
            </a:r>
            <a:r>
              <a:rPr lang="en-US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 </a:t>
            </a:r>
            <a:r>
              <a:rPr lang="ru-RU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«О стандартизации в Российской Федерации»</a:t>
            </a:r>
          </a:p>
        </p:txBody>
      </p:sp>
      <p:sp>
        <p:nvSpPr>
          <p:cNvPr id="98" name="CustomShape 5"/>
          <p:cNvSpPr/>
          <p:nvPr/>
        </p:nvSpPr>
        <p:spPr>
          <a:xfrm>
            <a:off x="378214" y="267397"/>
            <a:ext cx="45346" cy="359529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6"/>
          <p:cNvSpPr/>
          <p:nvPr/>
        </p:nvSpPr>
        <p:spPr>
          <a:xfrm>
            <a:off x="423920" y="123442"/>
            <a:ext cx="6838" cy="647440"/>
          </a:xfrm>
          <a:prstGeom prst="rect">
            <a:avLst/>
          </a:prstGeom>
          <a:solidFill>
            <a:srgbClr val="800000"/>
          </a:solidFill>
          <a:ln w="93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96917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361299" y="1151645"/>
            <a:ext cx="8227061" cy="352691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107967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Основные понятия дополнены 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:</a:t>
            </a:r>
            <a:r>
              <a:rPr lang="ru-RU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 </a:t>
            </a:r>
            <a:endParaRPr lang="ru-RU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1870" indent="-323903" algn="just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1870" indent="-323903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программа  стандартизации 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 -  документ,  который  разрабатывается  и  утверждается участником или участниками работ по стандартизации, предусматривает разработку на перспективу (с учетом целей и направлений  развития  стандартизации)  документов  по стандартизации  в  соответствии  с  настоящим Федеральным законом и (или) внесение в них изменений (актуализацию) либо их пересмотр;</a:t>
            </a:r>
            <a:endParaRPr lang="ru-RU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1870" indent="-323903" algn="just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1870" indent="-323903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техническая  спецификация  (отчет)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  -  документ  по  стандартизации,  утвержденный техническим комитетом  по  стандартизации  и  устанавливающий  характеристики,  правила  и принципы  в  отношении инновационной  продукции  (работ,  услуг),  процессов,  исследований (испытаний),  измерений,  включая отбор образцов, и методов испытаний.</a:t>
            </a:r>
            <a:endParaRPr lang="ru-RU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7967" algn="just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 соответствии со статьей 4 изменен принцип стандартизации в РФ, который затрагивает </a:t>
            </a:r>
            <a:r>
              <a:rPr lang="ru-RU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непротиворечивость документов национальной системы стандартизации и сводов правил, отсутствие в них дублирующих положений</a:t>
            </a:r>
          </a:p>
          <a:p>
            <a:pPr marL="431870" indent="-323903" algn="just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1" name="Рисунок 3"/>
          <p:cNvPicPr/>
          <p:nvPr/>
        </p:nvPicPr>
        <p:blipFill>
          <a:blip r:embed="rId2"/>
          <a:srcRect t="87338" b="4480"/>
          <a:stretch/>
        </p:blipFill>
        <p:spPr>
          <a:xfrm>
            <a:off x="253333" y="4586784"/>
            <a:ext cx="8708952" cy="503485"/>
          </a:xfrm>
          <a:prstGeom prst="rect">
            <a:avLst/>
          </a:prstGeom>
          <a:ln>
            <a:noFill/>
          </a:ln>
        </p:spPr>
      </p:pic>
      <p:sp>
        <p:nvSpPr>
          <p:cNvPr id="102" name="CustomShape 2"/>
          <p:cNvSpPr/>
          <p:nvPr/>
        </p:nvSpPr>
        <p:spPr>
          <a:xfrm>
            <a:off x="1411" y="4929039"/>
            <a:ext cx="9140819" cy="212694"/>
          </a:xfrm>
          <a:prstGeom prst="rect">
            <a:avLst/>
          </a:prstGeom>
          <a:solidFill>
            <a:srgbClr val="C00000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CustomShape 3"/>
          <p:cNvSpPr/>
          <p:nvPr/>
        </p:nvSpPr>
        <p:spPr>
          <a:xfrm>
            <a:off x="1411" y="-8278"/>
            <a:ext cx="9140819" cy="995851"/>
          </a:xfrm>
          <a:prstGeom prst="rect">
            <a:avLst/>
          </a:prstGeom>
          <a:solidFill>
            <a:srgbClr val="C00000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5" name="CustomShape 5"/>
          <p:cNvSpPr/>
          <p:nvPr/>
        </p:nvSpPr>
        <p:spPr>
          <a:xfrm>
            <a:off x="378214" y="267397"/>
            <a:ext cx="45346" cy="359529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6" name="CustomShape 6"/>
          <p:cNvSpPr/>
          <p:nvPr/>
        </p:nvSpPr>
        <p:spPr>
          <a:xfrm>
            <a:off x="423920" y="123442"/>
            <a:ext cx="6838" cy="647440"/>
          </a:xfrm>
          <a:prstGeom prst="rect">
            <a:avLst/>
          </a:prstGeom>
          <a:solidFill>
            <a:srgbClr val="800000"/>
          </a:solidFill>
          <a:ln w="93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4">
            <a:extLst>
              <a:ext uri="{FF2B5EF4-FFF2-40B4-BE49-F238E27FC236}">
                <a16:creationId xmlns="" xmlns:a16="http://schemas.microsoft.com/office/drawing/2014/main" id="{B7E7341E-E14F-4353-AF9C-08AA6B7E3BBB}"/>
              </a:ext>
            </a:extLst>
          </p:cNvPr>
          <p:cNvSpPr/>
          <p:nvPr/>
        </p:nvSpPr>
        <p:spPr>
          <a:xfrm>
            <a:off x="492119" y="302585"/>
            <a:ext cx="8470166" cy="3969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Основные </a:t>
            </a:r>
            <a:r>
              <a:rPr lang="ru-RU" sz="1999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нововведения</a:t>
            </a:r>
            <a:r>
              <a:rPr lang="en-US" sz="1999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 </a:t>
            </a:r>
            <a:r>
              <a:rPr lang="ru-RU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Федерального Закона от 29.06.2015 №</a:t>
            </a:r>
            <a:r>
              <a:rPr lang="ru-RU" sz="1999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162-ФЗ. (</a:t>
            </a:r>
            <a:r>
              <a:rPr lang="ru-RU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ред. от 30.12.2020)</a:t>
            </a:r>
            <a:r>
              <a:rPr lang="en-US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 </a:t>
            </a:r>
            <a:r>
              <a:rPr lang="ru-RU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«О стандартизации 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304822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361300" y="985736"/>
            <a:ext cx="8205467" cy="37647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107967" algn="just">
              <a:buClr>
                <a:srgbClr val="000000"/>
              </a:buClr>
              <a:buSzPct val="45000"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 функциям Минпромторга РФ и Росстандарта добавилось: </a:t>
            </a:r>
          </a:p>
          <a:p>
            <a:pPr marL="431870" indent="-323903" algn="just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1870" indent="-323903" algn="just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установление  </a:t>
            </a:r>
            <a:r>
              <a:rPr lang="ru-RU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порядка  разработки  национальных стандартов, предварительных национальных стандартов с использованием информационной системы в сфере стандартизации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(статья  8);</a:t>
            </a:r>
          </a:p>
          <a:p>
            <a:pPr marL="431870" indent="-323903" algn="just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регистрация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в Федеральном информационном фонде </a:t>
            </a:r>
            <a:r>
              <a:rPr lang="ru-RU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стандартов, </a:t>
            </a:r>
            <a:r>
              <a:rPr lang="ru-RU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технических спецификаций (отчетов), стандартов организаций, в том числе технических условий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</a:p>
          <a:p>
            <a:pPr marL="431870" indent="-323903" algn="just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определение </a:t>
            </a:r>
            <a:r>
              <a:rPr lang="ru-RU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порядка регистрации стандартов организаций, в том числе технических условий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в Федеральном информационном фонде стандартов (статья 9); </a:t>
            </a:r>
          </a:p>
          <a:p>
            <a:pPr marL="431870" indent="-323903" algn="just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определение </a:t>
            </a:r>
            <a:r>
              <a:rPr lang="ru-RU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порядка разработки и утверждения технических спецификаций (отчетов) 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(статья 9);</a:t>
            </a:r>
          </a:p>
          <a:p>
            <a:pPr marL="431870" indent="-323903" algn="just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осуществление   </a:t>
            </a:r>
            <a:r>
              <a:rPr lang="ru-RU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создания,   модернизации   и   обеспечения эксплуатации   информационной системы в сфере стандартизации 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(статья 9).</a:t>
            </a:r>
          </a:p>
        </p:txBody>
      </p:sp>
      <p:pic>
        <p:nvPicPr>
          <p:cNvPr id="108" name="Рисунок 3"/>
          <p:cNvPicPr/>
          <p:nvPr/>
        </p:nvPicPr>
        <p:blipFill>
          <a:blip r:embed="rId2"/>
          <a:srcRect t="87338" b="4480"/>
          <a:stretch/>
        </p:blipFill>
        <p:spPr>
          <a:xfrm>
            <a:off x="253333" y="4586784"/>
            <a:ext cx="8708952" cy="503485"/>
          </a:xfrm>
          <a:prstGeom prst="rect">
            <a:avLst/>
          </a:prstGeom>
          <a:ln>
            <a:noFill/>
          </a:ln>
        </p:spPr>
      </p:pic>
      <p:sp>
        <p:nvSpPr>
          <p:cNvPr id="109" name="CustomShape 2"/>
          <p:cNvSpPr/>
          <p:nvPr/>
        </p:nvSpPr>
        <p:spPr>
          <a:xfrm>
            <a:off x="1411" y="4929039"/>
            <a:ext cx="9140819" cy="212694"/>
          </a:xfrm>
          <a:prstGeom prst="rect">
            <a:avLst/>
          </a:prstGeom>
          <a:solidFill>
            <a:srgbClr val="C00000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0" name="CustomShape 3"/>
          <p:cNvSpPr/>
          <p:nvPr/>
        </p:nvSpPr>
        <p:spPr>
          <a:xfrm>
            <a:off x="1411" y="-8277"/>
            <a:ext cx="9140819" cy="854016"/>
          </a:xfrm>
          <a:prstGeom prst="rect">
            <a:avLst/>
          </a:prstGeom>
          <a:solidFill>
            <a:srgbClr val="C00000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2" name="CustomShape 5"/>
          <p:cNvSpPr/>
          <p:nvPr/>
        </p:nvSpPr>
        <p:spPr>
          <a:xfrm>
            <a:off x="378214" y="267397"/>
            <a:ext cx="45346" cy="359529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CustomShape 6"/>
          <p:cNvSpPr/>
          <p:nvPr/>
        </p:nvSpPr>
        <p:spPr>
          <a:xfrm>
            <a:off x="423920" y="123442"/>
            <a:ext cx="6838" cy="647440"/>
          </a:xfrm>
          <a:prstGeom prst="rect">
            <a:avLst/>
          </a:prstGeom>
          <a:solidFill>
            <a:srgbClr val="800000"/>
          </a:solidFill>
          <a:ln w="93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CustomShape 7"/>
          <p:cNvSpPr/>
          <p:nvPr/>
        </p:nvSpPr>
        <p:spPr>
          <a:xfrm>
            <a:off x="586230" y="4193425"/>
            <a:ext cx="467496" cy="467496"/>
          </a:xfrm>
          <a:custGeom>
            <a:avLst/>
            <a:gdLst/>
            <a:ahLst/>
            <a:cxnLst/>
            <a:rect l="l" t="t" r="r" b="b"/>
            <a:pathLst>
              <a:path w="692" h="693">
                <a:moveTo>
                  <a:pt x="431" y="155"/>
                </a:moveTo>
                <a:cubicBezTo>
                  <a:pt x="433" y="158"/>
                  <a:pt x="433" y="162"/>
                  <a:pt x="431" y="165"/>
                </a:cubicBezTo>
                <a:cubicBezTo>
                  <a:pt x="351" y="244"/>
                  <a:pt x="351" y="244"/>
                  <a:pt x="351" y="244"/>
                </a:cubicBezTo>
                <a:cubicBezTo>
                  <a:pt x="351" y="245"/>
                  <a:pt x="350" y="245"/>
                  <a:pt x="350" y="245"/>
                </a:cubicBezTo>
                <a:cubicBezTo>
                  <a:pt x="350" y="245"/>
                  <a:pt x="350" y="245"/>
                  <a:pt x="350" y="245"/>
                </a:cubicBezTo>
                <a:cubicBezTo>
                  <a:pt x="349" y="246"/>
                  <a:pt x="349" y="246"/>
                  <a:pt x="349" y="246"/>
                </a:cubicBezTo>
                <a:cubicBezTo>
                  <a:pt x="349" y="246"/>
                  <a:pt x="348" y="246"/>
                  <a:pt x="348" y="246"/>
                </a:cubicBezTo>
                <a:cubicBezTo>
                  <a:pt x="348" y="246"/>
                  <a:pt x="348" y="246"/>
                  <a:pt x="348" y="246"/>
                </a:cubicBezTo>
                <a:cubicBezTo>
                  <a:pt x="347" y="246"/>
                  <a:pt x="347" y="246"/>
                  <a:pt x="346" y="246"/>
                </a:cubicBezTo>
                <a:cubicBezTo>
                  <a:pt x="346" y="246"/>
                  <a:pt x="345" y="246"/>
                  <a:pt x="345" y="246"/>
                </a:cubicBezTo>
                <a:cubicBezTo>
                  <a:pt x="345" y="246"/>
                  <a:pt x="344" y="246"/>
                  <a:pt x="344" y="246"/>
                </a:cubicBezTo>
                <a:cubicBezTo>
                  <a:pt x="344" y="246"/>
                  <a:pt x="344" y="246"/>
                  <a:pt x="343" y="246"/>
                </a:cubicBezTo>
                <a:cubicBezTo>
                  <a:pt x="343" y="246"/>
                  <a:pt x="343" y="246"/>
                  <a:pt x="343" y="245"/>
                </a:cubicBezTo>
                <a:cubicBezTo>
                  <a:pt x="343" y="245"/>
                  <a:pt x="342" y="245"/>
                  <a:pt x="342" y="245"/>
                </a:cubicBezTo>
                <a:cubicBezTo>
                  <a:pt x="342" y="245"/>
                  <a:pt x="342" y="245"/>
                  <a:pt x="341" y="244"/>
                </a:cubicBezTo>
                <a:cubicBezTo>
                  <a:pt x="262" y="165"/>
                  <a:pt x="262" y="165"/>
                  <a:pt x="262" y="165"/>
                </a:cubicBezTo>
                <a:cubicBezTo>
                  <a:pt x="259" y="162"/>
                  <a:pt x="259" y="158"/>
                  <a:pt x="262" y="155"/>
                </a:cubicBezTo>
                <a:cubicBezTo>
                  <a:pt x="264" y="152"/>
                  <a:pt x="269" y="152"/>
                  <a:pt x="272" y="155"/>
                </a:cubicBezTo>
                <a:cubicBezTo>
                  <a:pt x="339" y="222"/>
                  <a:pt x="339" y="222"/>
                  <a:pt x="339" y="222"/>
                </a:cubicBezTo>
                <a:cubicBezTo>
                  <a:pt x="339" y="7"/>
                  <a:pt x="339" y="7"/>
                  <a:pt x="339" y="7"/>
                </a:cubicBezTo>
                <a:cubicBezTo>
                  <a:pt x="339" y="4"/>
                  <a:pt x="342" y="0"/>
                  <a:pt x="346" y="0"/>
                </a:cubicBezTo>
                <a:cubicBezTo>
                  <a:pt x="350" y="0"/>
                  <a:pt x="353" y="4"/>
                  <a:pt x="353" y="7"/>
                </a:cubicBezTo>
                <a:cubicBezTo>
                  <a:pt x="353" y="222"/>
                  <a:pt x="353" y="222"/>
                  <a:pt x="353" y="222"/>
                </a:cubicBezTo>
                <a:cubicBezTo>
                  <a:pt x="421" y="155"/>
                  <a:pt x="421" y="155"/>
                  <a:pt x="421" y="155"/>
                </a:cubicBezTo>
                <a:cubicBezTo>
                  <a:pt x="423" y="152"/>
                  <a:pt x="428" y="152"/>
                  <a:pt x="431" y="155"/>
                </a:cubicBezTo>
                <a:close/>
                <a:moveTo>
                  <a:pt x="351" y="449"/>
                </a:moveTo>
                <a:cubicBezTo>
                  <a:pt x="350" y="448"/>
                  <a:pt x="348" y="447"/>
                  <a:pt x="346" y="447"/>
                </a:cubicBezTo>
                <a:cubicBezTo>
                  <a:pt x="344" y="447"/>
                  <a:pt x="342" y="448"/>
                  <a:pt x="341" y="449"/>
                </a:cubicBezTo>
                <a:cubicBezTo>
                  <a:pt x="262" y="529"/>
                  <a:pt x="262" y="529"/>
                  <a:pt x="262" y="529"/>
                </a:cubicBezTo>
                <a:cubicBezTo>
                  <a:pt x="259" y="532"/>
                  <a:pt x="259" y="536"/>
                  <a:pt x="262" y="539"/>
                </a:cubicBezTo>
                <a:cubicBezTo>
                  <a:pt x="264" y="542"/>
                  <a:pt x="269" y="542"/>
                  <a:pt x="272" y="539"/>
                </a:cubicBezTo>
                <a:cubicBezTo>
                  <a:pt x="339" y="471"/>
                  <a:pt x="339" y="471"/>
                  <a:pt x="339" y="471"/>
                </a:cubicBezTo>
                <a:cubicBezTo>
                  <a:pt x="339" y="686"/>
                  <a:pt x="339" y="686"/>
                  <a:pt x="339" y="686"/>
                </a:cubicBezTo>
                <a:cubicBezTo>
                  <a:pt x="339" y="690"/>
                  <a:pt x="342" y="693"/>
                  <a:pt x="346" y="693"/>
                </a:cubicBezTo>
                <a:cubicBezTo>
                  <a:pt x="350" y="693"/>
                  <a:pt x="353" y="690"/>
                  <a:pt x="353" y="686"/>
                </a:cubicBezTo>
                <a:cubicBezTo>
                  <a:pt x="353" y="471"/>
                  <a:pt x="353" y="471"/>
                  <a:pt x="353" y="471"/>
                </a:cubicBezTo>
                <a:cubicBezTo>
                  <a:pt x="421" y="539"/>
                  <a:pt x="421" y="539"/>
                  <a:pt x="421" y="539"/>
                </a:cubicBezTo>
                <a:cubicBezTo>
                  <a:pt x="422" y="540"/>
                  <a:pt x="424" y="541"/>
                  <a:pt x="426" y="541"/>
                </a:cubicBezTo>
                <a:cubicBezTo>
                  <a:pt x="427" y="541"/>
                  <a:pt x="429" y="540"/>
                  <a:pt x="431" y="539"/>
                </a:cubicBezTo>
                <a:cubicBezTo>
                  <a:pt x="433" y="536"/>
                  <a:pt x="433" y="532"/>
                  <a:pt x="431" y="529"/>
                </a:cubicBezTo>
                <a:lnTo>
                  <a:pt x="351" y="449"/>
                </a:lnTo>
                <a:close/>
                <a:moveTo>
                  <a:pt x="685" y="340"/>
                </a:moveTo>
                <a:cubicBezTo>
                  <a:pt x="471" y="340"/>
                  <a:pt x="471" y="340"/>
                  <a:pt x="471" y="340"/>
                </a:cubicBezTo>
                <a:cubicBezTo>
                  <a:pt x="538" y="272"/>
                  <a:pt x="538" y="272"/>
                  <a:pt x="538" y="272"/>
                </a:cubicBezTo>
                <a:cubicBezTo>
                  <a:pt x="541" y="269"/>
                  <a:pt x="541" y="265"/>
                  <a:pt x="538" y="262"/>
                </a:cubicBezTo>
                <a:cubicBezTo>
                  <a:pt x="535" y="260"/>
                  <a:pt x="531" y="260"/>
                  <a:pt x="528" y="262"/>
                </a:cubicBezTo>
                <a:cubicBezTo>
                  <a:pt x="449" y="342"/>
                  <a:pt x="449" y="342"/>
                  <a:pt x="449" y="342"/>
                </a:cubicBezTo>
                <a:cubicBezTo>
                  <a:pt x="448" y="342"/>
                  <a:pt x="448" y="343"/>
                  <a:pt x="448" y="343"/>
                </a:cubicBezTo>
                <a:cubicBezTo>
                  <a:pt x="448" y="343"/>
                  <a:pt x="448" y="343"/>
                  <a:pt x="448" y="343"/>
                </a:cubicBezTo>
                <a:cubicBezTo>
                  <a:pt x="448" y="343"/>
                  <a:pt x="447" y="344"/>
                  <a:pt x="447" y="344"/>
                </a:cubicBezTo>
                <a:cubicBezTo>
                  <a:pt x="447" y="344"/>
                  <a:pt x="447" y="344"/>
                  <a:pt x="447" y="344"/>
                </a:cubicBezTo>
                <a:cubicBezTo>
                  <a:pt x="447" y="345"/>
                  <a:pt x="447" y="345"/>
                  <a:pt x="447" y="345"/>
                </a:cubicBezTo>
                <a:cubicBezTo>
                  <a:pt x="447" y="346"/>
                  <a:pt x="447" y="346"/>
                  <a:pt x="447" y="347"/>
                </a:cubicBezTo>
                <a:cubicBezTo>
                  <a:pt x="447" y="347"/>
                  <a:pt x="447" y="348"/>
                  <a:pt x="447" y="348"/>
                </a:cubicBezTo>
                <a:cubicBezTo>
                  <a:pt x="447" y="349"/>
                  <a:pt x="447" y="349"/>
                  <a:pt x="447" y="349"/>
                </a:cubicBezTo>
                <a:cubicBezTo>
                  <a:pt x="447" y="349"/>
                  <a:pt x="447" y="349"/>
                  <a:pt x="447" y="349"/>
                </a:cubicBezTo>
                <a:cubicBezTo>
                  <a:pt x="447" y="350"/>
                  <a:pt x="448" y="350"/>
                  <a:pt x="448" y="351"/>
                </a:cubicBezTo>
                <a:cubicBezTo>
                  <a:pt x="448" y="351"/>
                  <a:pt x="448" y="351"/>
                  <a:pt x="448" y="351"/>
                </a:cubicBezTo>
                <a:cubicBezTo>
                  <a:pt x="448" y="351"/>
                  <a:pt x="448" y="351"/>
                  <a:pt x="449" y="352"/>
                </a:cubicBezTo>
                <a:cubicBezTo>
                  <a:pt x="528" y="431"/>
                  <a:pt x="528" y="431"/>
                  <a:pt x="528" y="431"/>
                </a:cubicBezTo>
                <a:cubicBezTo>
                  <a:pt x="530" y="433"/>
                  <a:pt x="531" y="433"/>
                  <a:pt x="533" y="433"/>
                </a:cubicBezTo>
                <a:cubicBezTo>
                  <a:pt x="535" y="433"/>
                  <a:pt x="537" y="433"/>
                  <a:pt x="538" y="431"/>
                </a:cubicBezTo>
                <a:cubicBezTo>
                  <a:pt x="541" y="429"/>
                  <a:pt x="541" y="424"/>
                  <a:pt x="538" y="421"/>
                </a:cubicBezTo>
                <a:cubicBezTo>
                  <a:pt x="471" y="354"/>
                  <a:pt x="471" y="354"/>
                  <a:pt x="471" y="354"/>
                </a:cubicBezTo>
                <a:cubicBezTo>
                  <a:pt x="685" y="354"/>
                  <a:pt x="685" y="354"/>
                  <a:pt x="685" y="354"/>
                </a:cubicBezTo>
                <a:cubicBezTo>
                  <a:pt x="689" y="354"/>
                  <a:pt x="692" y="351"/>
                  <a:pt x="692" y="347"/>
                </a:cubicBezTo>
                <a:cubicBezTo>
                  <a:pt x="692" y="343"/>
                  <a:pt x="689" y="340"/>
                  <a:pt x="685" y="340"/>
                </a:cubicBezTo>
                <a:close/>
                <a:moveTo>
                  <a:pt x="245" y="349"/>
                </a:moveTo>
                <a:cubicBezTo>
                  <a:pt x="245" y="349"/>
                  <a:pt x="245" y="349"/>
                  <a:pt x="245" y="349"/>
                </a:cubicBezTo>
                <a:cubicBezTo>
                  <a:pt x="245" y="349"/>
                  <a:pt x="245" y="349"/>
                  <a:pt x="246" y="348"/>
                </a:cubicBezTo>
                <a:cubicBezTo>
                  <a:pt x="246" y="348"/>
                  <a:pt x="246" y="347"/>
                  <a:pt x="246" y="347"/>
                </a:cubicBezTo>
                <a:cubicBezTo>
                  <a:pt x="246" y="346"/>
                  <a:pt x="246" y="346"/>
                  <a:pt x="246" y="345"/>
                </a:cubicBezTo>
                <a:cubicBezTo>
                  <a:pt x="245" y="345"/>
                  <a:pt x="245" y="345"/>
                  <a:pt x="245" y="344"/>
                </a:cubicBezTo>
                <a:cubicBezTo>
                  <a:pt x="245" y="344"/>
                  <a:pt x="245" y="344"/>
                  <a:pt x="245" y="344"/>
                </a:cubicBezTo>
                <a:cubicBezTo>
                  <a:pt x="245" y="344"/>
                  <a:pt x="245" y="343"/>
                  <a:pt x="245" y="343"/>
                </a:cubicBezTo>
                <a:cubicBezTo>
                  <a:pt x="245" y="343"/>
                  <a:pt x="245" y="343"/>
                  <a:pt x="244" y="343"/>
                </a:cubicBezTo>
                <a:cubicBezTo>
                  <a:pt x="244" y="343"/>
                  <a:pt x="244" y="342"/>
                  <a:pt x="244" y="342"/>
                </a:cubicBezTo>
                <a:cubicBezTo>
                  <a:pt x="164" y="262"/>
                  <a:pt x="164" y="262"/>
                  <a:pt x="164" y="262"/>
                </a:cubicBezTo>
                <a:cubicBezTo>
                  <a:pt x="161" y="260"/>
                  <a:pt x="157" y="260"/>
                  <a:pt x="154" y="262"/>
                </a:cubicBezTo>
                <a:cubicBezTo>
                  <a:pt x="151" y="265"/>
                  <a:pt x="151" y="269"/>
                  <a:pt x="154" y="272"/>
                </a:cubicBezTo>
                <a:cubicBezTo>
                  <a:pt x="222" y="340"/>
                  <a:pt x="222" y="340"/>
                  <a:pt x="222" y="340"/>
                </a:cubicBezTo>
                <a:cubicBezTo>
                  <a:pt x="7" y="340"/>
                  <a:pt x="7" y="340"/>
                  <a:pt x="7" y="340"/>
                </a:cubicBezTo>
                <a:cubicBezTo>
                  <a:pt x="3" y="340"/>
                  <a:pt x="0" y="343"/>
                  <a:pt x="0" y="347"/>
                </a:cubicBezTo>
                <a:cubicBezTo>
                  <a:pt x="0" y="351"/>
                  <a:pt x="3" y="354"/>
                  <a:pt x="7" y="354"/>
                </a:cubicBezTo>
                <a:cubicBezTo>
                  <a:pt x="222" y="354"/>
                  <a:pt x="222" y="354"/>
                  <a:pt x="222" y="354"/>
                </a:cubicBezTo>
                <a:cubicBezTo>
                  <a:pt x="154" y="421"/>
                  <a:pt x="154" y="421"/>
                  <a:pt x="154" y="421"/>
                </a:cubicBezTo>
                <a:cubicBezTo>
                  <a:pt x="151" y="424"/>
                  <a:pt x="151" y="429"/>
                  <a:pt x="154" y="431"/>
                </a:cubicBezTo>
                <a:cubicBezTo>
                  <a:pt x="156" y="433"/>
                  <a:pt x="157" y="433"/>
                  <a:pt x="159" y="433"/>
                </a:cubicBezTo>
                <a:cubicBezTo>
                  <a:pt x="161" y="433"/>
                  <a:pt x="163" y="433"/>
                  <a:pt x="164" y="431"/>
                </a:cubicBezTo>
                <a:cubicBezTo>
                  <a:pt x="244" y="352"/>
                  <a:pt x="244" y="352"/>
                  <a:pt x="244" y="352"/>
                </a:cubicBezTo>
                <a:cubicBezTo>
                  <a:pt x="244" y="351"/>
                  <a:pt x="244" y="351"/>
                  <a:pt x="244" y="351"/>
                </a:cubicBezTo>
                <a:cubicBezTo>
                  <a:pt x="245" y="351"/>
                  <a:pt x="245" y="351"/>
                  <a:pt x="245" y="350"/>
                </a:cubicBezTo>
                <a:cubicBezTo>
                  <a:pt x="245" y="350"/>
                  <a:pt x="245" y="350"/>
                  <a:pt x="245" y="349"/>
                </a:cubicBezTo>
                <a:close/>
                <a:moveTo>
                  <a:pt x="346" y="371"/>
                </a:moveTo>
                <a:cubicBezTo>
                  <a:pt x="333" y="371"/>
                  <a:pt x="322" y="360"/>
                  <a:pt x="322" y="347"/>
                </a:cubicBezTo>
                <a:cubicBezTo>
                  <a:pt x="322" y="333"/>
                  <a:pt x="333" y="323"/>
                  <a:pt x="346" y="323"/>
                </a:cubicBezTo>
                <a:cubicBezTo>
                  <a:pt x="359" y="323"/>
                  <a:pt x="370" y="333"/>
                  <a:pt x="370" y="347"/>
                </a:cubicBezTo>
                <a:cubicBezTo>
                  <a:pt x="370" y="360"/>
                  <a:pt x="359" y="371"/>
                  <a:pt x="346" y="371"/>
                </a:cubicBezTo>
                <a:close/>
                <a:moveTo>
                  <a:pt x="346" y="357"/>
                </a:moveTo>
                <a:cubicBezTo>
                  <a:pt x="352" y="357"/>
                  <a:pt x="356" y="352"/>
                  <a:pt x="356" y="347"/>
                </a:cubicBezTo>
                <a:cubicBezTo>
                  <a:pt x="356" y="341"/>
                  <a:pt x="352" y="337"/>
                  <a:pt x="346" y="337"/>
                </a:cubicBezTo>
                <a:cubicBezTo>
                  <a:pt x="341" y="337"/>
                  <a:pt x="336" y="341"/>
                  <a:pt x="336" y="347"/>
                </a:cubicBezTo>
                <a:cubicBezTo>
                  <a:pt x="336" y="352"/>
                  <a:pt x="341" y="357"/>
                  <a:pt x="346" y="35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4">
            <a:extLst>
              <a:ext uri="{FF2B5EF4-FFF2-40B4-BE49-F238E27FC236}">
                <a16:creationId xmlns="" xmlns:a16="http://schemas.microsoft.com/office/drawing/2014/main" id="{BB404C5F-7523-45A3-9E2F-0BFB39DBC06F}"/>
              </a:ext>
            </a:extLst>
          </p:cNvPr>
          <p:cNvSpPr/>
          <p:nvPr/>
        </p:nvSpPr>
        <p:spPr>
          <a:xfrm>
            <a:off x="492119" y="0"/>
            <a:ext cx="8470166" cy="8457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Основные </a:t>
            </a:r>
            <a:r>
              <a:rPr lang="ru-RU" sz="1999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нововведения</a:t>
            </a:r>
            <a:r>
              <a:rPr lang="en-US" sz="1999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 </a:t>
            </a:r>
            <a:r>
              <a:rPr lang="ru-RU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Федерального Закона от 29.06.2015 №162-ФЗ </a:t>
            </a:r>
            <a:r>
              <a:rPr lang="ru-RU" sz="1999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(</a:t>
            </a:r>
            <a:r>
              <a:rPr lang="ru-RU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ред. от 30.12.2020)</a:t>
            </a:r>
            <a:r>
              <a:rPr lang="en-US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 </a:t>
            </a:r>
            <a:r>
              <a:rPr lang="ru-RU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«О стандартизации 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286662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586230" y="1261411"/>
            <a:ext cx="7946210" cy="29827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 статье 11 обновлено определение Технического комитета (ТК). </a:t>
            </a:r>
          </a:p>
          <a:p>
            <a:pPr marL="215935" indent="-215935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 функциям ТК добавлена </a:t>
            </a:r>
            <a:r>
              <a:rPr lang="ru-RU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разработка и утверждение технических спецификаций (отчетов)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</a:p>
          <a:p>
            <a:pPr algn="just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 </a:t>
            </a:r>
            <a:r>
              <a:rPr lang="ru-RU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статью 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 </a:t>
            </a:r>
            <a:r>
              <a:rPr lang="ru-RU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включены 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правила создания </a:t>
            </a:r>
            <a:r>
              <a:rPr lang="ru-RU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Проектного технического комитета (ПТК)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ru-RU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Глава 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 дополнена статьей 21.1 о </a:t>
            </a:r>
            <a:r>
              <a:rPr lang="ru-RU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технических спецификациях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(разрабатываются ТК в целях ускоренного внедрения инноваций).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spcBef>
                <a:spcPts val="1417"/>
              </a:spcBef>
              <a:buClr>
                <a:srgbClr val="000000"/>
              </a:buClr>
              <a:buSzPct val="45000"/>
            </a:pP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6" name="Рисунок 3"/>
          <p:cNvPicPr/>
          <p:nvPr/>
        </p:nvPicPr>
        <p:blipFill>
          <a:blip r:embed="rId2"/>
          <a:srcRect t="87338" b="4480"/>
          <a:stretch/>
        </p:blipFill>
        <p:spPr>
          <a:xfrm>
            <a:off x="253333" y="4586784"/>
            <a:ext cx="8708952" cy="503485"/>
          </a:xfrm>
          <a:prstGeom prst="rect">
            <a:avLst/>
          </a:prstGeom>
          <a:ln>
            <a:noFill/>
          </a:ln>
        </p:spPr>
      </p:pic>
      <p:sp>
        <p:nvSpPr>
          <p:cNvPr id="117" name="CustomShape 2"/>
          <p:cNvSpPr/>
          <p:nvPr/>
        </p:nvSpPr>
        <p:spPr>
          <a:xfrm>
            <a:off x="1411" y="4929039"/>
            <a:ext cx="9140819" cy="212694"/>
          </a:xfrm>
          <a:prstGeom prst="rect">
            <a:avLst/>
          </a:prstGeom>
          <a:solidFill>
            <a:srgbClr val="C00000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8" name="CustomShape 3"/>
          <p:cNvSpPr/>
          <p:nvPr/>
        </p:nvSpPr>
        <p:spPr>
          <a:xfrm>
            <a:off x="1411" y="-8277"/>
            <a:ext cx="9140819" cy="854016"/>
          </a:xfrm>
          <a:prstGeom prst="rect">
            <a:avLst/>
          </a:prstGeom>
          <a:solidFill>
            <a:srgbClr val="C00000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0" name="CustomShape 5"/>
          <p:cNvSpPr/>
          <p:nvPr/>
        </p:nvSpPr>
        <p:spPr>
          <a:xfrm>
            <a:off x="378214" y="267397"/>
            <a:ext cx="45346" cy="359529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1" name="CustomShape 6"/>
          <p:cNvSpPr/>
          <p:nvPr/>
        </p:nvSpPr>
        <p:spPr>
          <a:xfrm>
            <a:off x="423920" y="123442"/>
            <a:ext cx="6838" cy="647440"/>
          </a:xfrm>
          <a:prstGeom prst="rect">
            <a:avLst/>
          </a:prstGeom>
          <a:solidFill>
            <a:srgbClr val="800000"/>
          </a:solidFill>
          <a:ln w="93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2" name="CustomShape 7"/>
          <p:cNvSpPr/>
          <p:nvPr/>
        </p:nvSpPr>
        <p:spPr>
          <a:xfrm>
            <a:off x="586230" y="4193425"/>
            <a:ext cx="467496" cy="467496"/>
          </a:xfrm>
          <a:custGeom>
            <a:avLst/>
            <a:gdLst/>
            <a:ahLst/>
            <a:cxnLst/>
            <a:rect l="l" t="t" r="r" b="b"/>
            <a:pathLst>
              <a:path w="692" h="693">
                <a:moveTo>
                  <a:pt x="431" y="155"/>
                </a:moveTo>
                <a:cubicBezTo>
                  <a:pt x="433" y="158"/>
                  <a:pt x="433" y="162"/>
                  <a:pt x="431" y="165"/>
                </a:cubicBezTo>
                <a:cubicBezTo>
                  <a:pt x="351" y="244"/>
                  <a:pt x="351" y="244"/>
                  <a:pt x="351" y="244"/>
                </a:cubicBezTo>
                <a:cubicBezTo>
                  <a:pt x="351" y="245"/>
                  <a:pt x="350" y="245"/>
                  <a:pt x="350" y="245"/>
                </a:cubicBezTo>
                <a:cubicBezTo>
                  <a:pt x="350" y="245"/>
                  <a:pt x="350" y="245"/>
                  <a:pt x="350" y="245"/>
                </a:cubicBezTo>
                <a:cubicBezTo>
                  <a:pt x="349" y="246"/>
                  <a:pt x="349" y="246"/>
                  <a:pt x="349" y="246"/>
                </a:cubicBezTo>
                <a:cubicBezTo>
                  <a:pt x="349" y="246"/>
                  <a:pt x="348" y="246"/>
                  <a:pt x="348" y="246"/>
                </a:cubicBezTo>
                <a:cubicBezTo>
                  <a:pt x="348" y="246"/>
                  <a:pt x="348" y="246"/>
                  <a:pt x="348" y="246"/>
                </a:cubicBezTo>
                <a:cubicBezTo>
                  <a:pt x="347" y="246"/>
                  <a:pt x="347" y="246"/>
                  <a:pt x="346" y="246"/>
                </a:cubicBezTo>
                <a:cubicBezTo>
                  <a:pt x="346" y="246"/>
                  <a:pt x="345" y="246"/>
                  <a:pt x="345" y="246"/>
                </a:cubicBezTo>
                <a:cubicBezTo>
                  <a:pt x="345" y="246"/>
                  <a:pt x="344" y="246"/>
                  <a:pt x="344" y="246"/>
                </a:cubicBezTo>
                <a:cubicBezTo>
                  <a:pt x="344" y="246"/>
                  <a:pt x="344" y="246"/>
                  <a:pt x="343" y="246"/>
                </a:cubicBezTo>
                <a:cubicBezTo>
                  <a:pt x="343" y="246"/>
                  <a:pt x="343" y="246"/>
                  <a:pt x="343" y="245"/>
                </a:cubicBezTo>
                <a:cubicBezTo>
                  <a:pt x="343" y="245"/>
                  <a:pt x="342" y="245"/>
                  <a:pt x="342" y="245"/>
                </a:cubicBezTo>
                <a:cubicBezTo>
                  <a:pt x="342" y="245"/>
                  <a:pt x="342" y="245"/>
                  <a:pt x="341" y="244"/>
                </a:cubicBezTo>
                <a:cubicBezTo>
                  <a:pt x="262" y="165"/>
                  <a:pt x="262" y="165"/>
                  <a:pt x="262" y="165"/>
                </a:cubicBezTo>
                <a:cubicBezTo>
                  <a:pt x="259" y="162"/>
                  <a:pt x="259" y="158"/>
                  <a:pt x="262" y="155"/>
                </a:cubicBezTo>
                <a:cubicBezTo>
                  <a:pt x="264" y="152"/>
                  <a:pt x="269" y="152"/>
                  <a:pt x="272" y="155"/>
                </a:cubicBezTo>
                <a:cubicBezTo>
                  <a:pt x="339" y="222"/>
                  <a:pt x="339" y="222"/>
                  <a:pt x="339" y="222"/>
                </a:cubicBezTo>
                <a:cubicBezTo>
                  <a:pt x="339" y="7"/>
                  <a:pt x="339" y="7"/>
                  <a:pt x="339" y="7"/>
                </a:cubicBezTo>
                <a:cubicBezTo>
                  <a:pt x="339" y="4"/>
                  <a:pt x="342" y="0"/>
                  <a:pt x="346" y="0"/>
                </a:cubicBezTo>
                <a:cubicBezTo>
                  <a:pt x="350" y="0"/>
                  <a:pt x="353" y="4"/>
                  <a:pt x="353" y="7"/>
                </a:cubicBezTo>
                <a:cubicBezTo>
                  <a:pt x="353" y="222"/>
                  <a:pt x="353" y="222"/>
                  <a:pt x="353" y="222"/>
                </a:cubicBezTo>
                <a:cubicBezTo>
                  <a:pt x="421" y="155"/>
                  <a:pt x="421" y="155"/>
                  <a:pt x="421" y="155"/>
                </a:cubicBezTo>
                <a:cubicBezTo>
                  <a:pt x="423" y="152"/>
                  <a:pt x="428" y="152"/>
                  <a:pt x="431" y="155"/>
                </a:cubicBezTo>
                <a:close/>
                <a:moveTo>
                  <a:pt x="351" y="449"/>
                </a:moveTo>
                <a:cubicBezTo>
                  <a:pt x="350" y="448"/>
                  <a:pt x="348" y="447"/>
                  <a:pt x="346" y="447"/>
                </a:cubicBezTo>
                <a:cubicBezTo>
                  <a:pt x="344" y="447"/>
                  <a:pt x="342" y="448"/>
                  <a:pt x="341" y="449"/>
                </a:cubicBezTo>
                <a:cubicBezTo>
                  <a:pt x="262" y="529"/>
                  <a:pt x="262" y="529"/>
                  <a:pt x="262" y="529"/>
                </a:cubicBezTo>
                <a:cubicBezTo>
                  <a:pt x="259" y="532"/>
                  <a:pt x="259" y="536"/>
                  <a:pt x="262" y="539"/>
                </a:cubicBezTo>
                <a:cubicBezTo>
                  <a:pt x="264" y="542"/>
                  <a:pt x="269" y="542"/>
                  <a:pt x="272" y="539"/>
                </a:cubicBezTo>
                <a:cubicBezTo>
                  <a:pt x="339" y="471"/>
                  <a:pt x="339" y="471"/>
                  <a:pt x="339" y="471"/>
                </a:cubicBezTo>
                <a:cubicBezTo>
                  <a:pt x="339" y="686"/>
                  <a:pt x="339" y="686"/>
                  <a:pt x="339" y="686"/>
                </a:cubicBezTo>
                <a:cubicBezTo>
                  <a:pt x="339" y="690"/>
                  <a:pt x="342" y="693"/>
                  <a:pt x="346" y="693"/>
                </a:cubicBezTo>
                <a:cubicBezTo>
                  <a:pt x="350" y="693"/>
                  <a:pt x="353" y="690"/>
                  <a:pt x="353" y="686"/>
                </a:cubicBezTo>
                <a:cubicBezTo>
                  <a:pt x="353" y="471"/>
                  <a:pt x="353" y="471"/>
                  <a:pt x="353" y="471"/>
                </a:cubicBezTo>
                <a:cubicBezTo>
                  <a:pt x="421" y="539"/>
                  <a:pt x="421" y="539"/>
                  <a:pt x="421" y="539"/>
                </a:cubicBezTo>
                <a:cubicBezTo>
                  <a:pt x="422" y="540"/>
                  <a:pt x="424" y="541"/>
                  <a:pt x="426" y="541"/>
                </a:cubicBezTo>
                <a:cubicBezTo>
                  <a:pt x="427" y="541"/>
                  <a:pt x="429" y="540"/>
                  <a:pt x="431" y="539"/>
                </a:cubicBezTo>
                <a:cubicBezTo>
                  <a:pt x="433" y="536"/>
                  <a:pt x="433" y="532"/>
                  <a:pt x="431" y="529"/>
                </a:cubicBezTo>
                <a:lnTo>
                  <a:pt x="351" y="449"/>
                </a:lnTo>
                <a:close/>
                <a:moveTo>
                  <a:pt x="685" y="340"/>
                </a:moveTo>
                <a:cubicBezTo>
                  <a:pt x="471" y="340"/>
                  <a:pt x="471" y="340"/>
                  <a:pt x="471" y="340"/>
                </a:cubicBezTo>
                <a:cubicBezTo>
                  <a:pt x="538" y="272"/>
                  <a:pt x="538" y="272"/>
                  <a:pt x="538" y="272"/>
                </a:cubicBezTo>
                <a:cubicBezTo>
                  <a:pt x="541" y="269"/>
                  <a:pt x="541" y="265"/>
                  <a:pt x="538" y="262"/>
                </a:cubicBezTo>
                <a:cubicBezTo>
                  <a:pt x="535" y="260"/>
                  <a:pt x="531" y="260"/>
                  <a:pt x="528" y="262"/>
                </a:cubicBezTo>
                <a:cubicBezTo>
                  <a:pt x="449" y="342"/>
                  <a:pt x="449" y="342"/>
                  <a:pt x="449" y="342"/>
                </a:cubicBezTo>
                <a:cubicBezTo>
                  <a:pt x="448" y="342"/>
                  <a:pt x="448" y="343"/>
                  <a:pt x="448" y="343"/>
                </a:cubicBezTo>
                <a:cubicBezTo>
                  <a:pt x="448" y="343"/>
                  <a:pt x="448" y="343"/>
                  <a:pt x="448" y="343"/>
                </a:cubicBezTo>
                <a:cubicBezTo>
                  <a:pt x="448" y="343"/>
                  <a:pt x="447" y="344"/>
                  <a:pt x="447" y="344"/>
                </a:cubicBezTo>
                <a:cubicBezTo>
                  <a:pt x="447" y="344"/>
                  <a:pt x="447" y="344"/>
                  <a:pt x="447" y="344"/>
                </a:cubicBezTo>
                <a:cubicBezTo>
                  <a:pt x="447" y="345"/>
                  <a:pt x="447" y="345"/>
                  <a:pt x="447" y="345"/>
                </a:cubicBezTo>
                <a:cubicBezTo>
                  <a:pt x="447" y="346"/>
                  <a:pt x="447" y="346"/>
                  <a:pt x="447" y="347"/>
                </a:cubicBezTo>
                <a:cubicBezTo>
                  <a:pt x="447" y="347"/>
                  <a:pt x="447" y="348"/>
                  <a:pt x="447" y="348"/>
                </a:cubicBezTo>
                <a:cubicBezTo>
                  <a:pt x="447" y="349"/>
                  <a:pt x="447" y="349"/>
                  <a:pt x="447" y="349"/>
                </a:cubicBezTo>
                <a:cubicBezTo>
                  <a:pt x="447" y="349"/>
                  <a:pt x="447" y="349"/>
                  <a:pt x="447" y="349"/>
                </a:cubicBezTo>
                <a:cubicBezTo>
                  <a:pt x="447" y="350"/>
                  <a:pt x="448" y="350"/>
                  <a:pt x="448" y="351"/>
                </a:cubicBezTo>
                <a:cubicBezTo>
                  <a:pt x="448" y="351"/>
                  <a:pt x="448" y="351"/>
                  <a:pt x="448" y="351"/>
                </a:cubicBezTo>
                <a:cubicBezTo>
                  <a:pt x="448" y="351"/>
                  <a:pt x="448" y="351"/>
                  <a:pt x="449" y="352"/>
                </a:cubicBezTo>
                <a:cubicBezTo>
                  <a:pt x="528" y="431"/>
                  <a:pt x="528" y="431"/>
                  <a:pt x="528" y="431"/>
                </a:cubicBezTo>
                <a:cubicBezTo>
                  <a:pt x="530" y="433"/>
                  <a:pt x="531" y="433"/>
                  <a:pt x="533" y="433"/>
                </a:cubicBezTo>
                <a:cubicBezTo>
                  <a:pt x="535" y="433"/>
                  <a:pt x="537" y="433"/>
                  <a:pt x="538" y="431"/>
                </a:cubicBezTo>
                <a:cubicBezTo>
                  <a:pt x="541" y="429"/>
                  <a:pt x="541" y="424"/>
                  <a:pt x="538" y="421"/>
                </a:cubicBezTo>
                <a:cubicBezTo>
                  <a:pt x="471" y="354"/>
                  <a:pt x="471" y="354"/>
                  <a:pt x="471" y="354"/>
                </a:cubicBezTo>
                <a:cubicBezTo>
                  <a:pt x="685" y="354"/>
                  <a:pt x="685" y="354"/>
                  <a:pt x="685" y="354"/>
                </a:cubicBezTo>
                <a:cubicBezTo>
                  <a:pt x="689" y="354"/>
                  <a:pt x="692" y="351"/>
                  <a:pt x="692" y="347"/>
                </a:cubicBezTo>
                <a:cubicBezTo>
                  <a:pt x="692" y="343"/>
                  <a:pt x="689" y="340"/>
                  <a:pt x="685" y="340"/>
                </a:cubicBezTo>
                <a:close/>
                <a:moveTo>
                  <a:pt x="245" y="349"/>
                </a:moveTo>
                <a:cubicBezTo>
                  <a:pt x="245" y="349"/>
                  <a:pt x="245" y="349"/>
                  <a:pt x="245" y="349"/>
                </a:cubicBezTo>
                <a:cubicBezTo>
                  <a:pt x="245" y="349"/>
                  <a:pt x="245" y="349"/>
                  <a:pt x="246" y="348"/>
                </a:cubicBezTo>
                <a:cubicBezTo>
                  <a:pt x="246" y="348"/>
                  <a:pt x="246" y="347"/>
                  <a:pt x="246" y="347"/>
                </a:cubicBezTo>
                <a:cubicBezTo>
                  <a:pt x="246" y="346"/>
                  <a:pt x="246" y="346"/>
                  <a:pt x="246" y="345"/>
                </a:cubicBezTo>
                <a:cubicBezTo>
                  <a:pt x="245" y="345"/>
                  <a:pt x="245" y="345"/>
                  <a:pt x="245" y="344"/>
                </a:cubicBezTo>
                <a:cubicBezTo>
                  <a:pt x="245" y="344"/>
                  <a:pt x="245" y="344"/>
                  <a:pt x="245" y="344"/>
                </a:cubicBezTo>
                <a:cubicBezTo>
                  <a:pt x="245" y="344"/>
                  <a:pt x="245" y="343"/>
                  <a:pt x="245" y="343"/>
                </a:cubicBezTo>
                <a:cubicBezTo>
                  <a:pt x="245" y="343"/>
                  <a:pt x="245" y="343"/>
                  <a:pt x="244" y="343"/>
                </a:cubicBezTo>
                <a:cubicBezTo>
                  <a:pt x="244" y="343"/>
                  <a:pt x="244" y="342"/>
                  <a:pt x="244" y="342"/>
                </a:cubicBezTo>
                <a:cubicBezTo>
                  <a:pt x="164" y="262"/>
                  <a:pt x="164" y="262"/>
                  <a:pt x="164" y="262"/>
                </a:cubicBezTo>
                <a:cubicBezTo>
                  <a:pt x="161" y="260"/>
                  <a:pt x="157" y="260"/>
                  <a:pt x="154" y="262"/>
                </a:cubicBezTo>
                <a:cubicBezTo>
                  <a:pt x="151" y="265"/>
                  <a:pt x="151" y="269"/>
                  <a:pt x="154" y="272"/>
                </a:cubicBezTo>
                <a:cubicBezTo>
                  <a:pt x="222" y="340"/>
                  <a:pt x="222" y="340"/>
                  <a:pt x="222" y="340"/>
                </a:cubicBezTo>
                <a:cubicBezTo>
                  <a:pt x="7" y="340"/>
                  <a:pt x="7" y="340"/>
                  <a:pt x="7" y="340"/>
                </a:cubicBezTo>
                <a:cubicBezTo>
                  <a:pt x="3" y="340"/>
                  <a:pt x="0" y="343"/>
                  <a:pt x="0" y="347"/>
                </a:cubicBezTo>
                <a:cubicBezTo>
                  <a:pt x="0" y="351"/>
                  <a:pt x="3" y="354"/>
                  <a:pt x="7" y="354"/>
                </a:cubicBezTo>
                <a:cubicBezTo>
                  <a:pt x="222" y="354"/>
                  <a:pt x="222" y="354"/>
                  <a:pt x="222" y="354"/>
                </a:cubicBezTo>
                <a:cubicBezTo>
                  <a:pt x="154" y="421"/>
                  <a:pt x="154" y="421"/>
                  <a:pt x="154" y="421"/>
                </a:cubicBezTo>
                <a:cubicBezTo>
                  <a:pt x="151" y="424"/>
                  <a:pt x="151" y="429"/>
                  <a:pt x="154" y="431"/>
                </a:cubicBezTo>
                <a:cubicBezTo>
                  <a:pt x="156" y="433"/>
                  <a:pt x="157" y="433"/>
                  <a:pt x="159" y="433"/>
                </a:cubicBezTo>
                <a:cubicBezTo>
                  <a:pt x="161" y="433"/>
                  <a:pt x="163" y="433"/>
                  <a:pt x="164" y="431"/>
                </a:cubicBezTo>
                <a:cubicBezTo>
                  <a:pt x="244" y="352"/>
                  <a:pt x="244" y="352"/>
                  <a:pt x="244" y="352"/>
                </a:cubicBezTo>
                <a:cubicBezTo>
                  <a:pt x="244" y="351"/>
                  <a:pt x="244" y="351"/>
                  <a:pt x="244" y="351"/>
                </a:cubicBezTo>
                <a:cubicBezTo>
                  <a:pt x="245" y="351"/>
                  <a:pt x="245" y="351"/>
                  <a:pt x="245" y="350"/>
                </a:cubicBezTo>
                <a:cubicBezTo>
                  <a:pt x="245" y="350"/>
                  <a:pt x="245" y="350"/>
                  <a:pt x="245" y="349"/>
                </a:cubicBezTo>
                <a:close/>
                <a:moveTo>
                  <a:pt x="346" y="371"/>
                </a:moveTo>
                <a:cubicBezTo>
                  <a:pt x="333" y="371"/>
                  <a:pt x="322" y="360"/>
                  <a:pt x="322" y="347"/>
                </a:cubicBezTo>
                <a:cubicBezTo>
                  <a:pt x="322" y="333"/>
                  <a:pt x="333" y="323"/>
                  <a:pt x="346" y="323"/>
                </a:cubicBezTo>
                <a:cubicBezTo>
                  <a:pt x="359" y="323"/>
                  <a:pt x="370" y="333"/>
                  <a:pt x="370" y="347"/>
                </a:cubicBezTo>
                <a:cubicBezTo>
                  <a:pt x="370" y="360"/>
                  <a:pt x="359" y="371"/>
                  <a:pt x="346" y="371"/>
                </a:cubicBezTo>
                <a:close/>
                <a:moveTo>
                  <a:pt x="346" y="357"/>
                </a:moveTo>
                <a:cubicBezTo>
                  <a:pt x="352" y="357"/>
                  <a:pt x="356" y="352"/>
                  <a:pt x="356" y="347"/>
                </a:cubicBezTo>
                <a:cubicBezTo>
                  <a:pt x="356" y="341"/>
                  <a:pt x="352" y="337"/>
                  <a:pt x="346" y="337"/>
                </a:cubicBezTo>
                <a:cubicBezTo>
                  <a:pt x="341" y="337"/>
                  <a:pt x="336" y="341"/>
                  <a:pt x="336" y="347"/>
                </a:cubicBezTo>
                <a:cubicBezTo>
                  <a:pt x="336" y="352"/>
                  <a:pt x="341" y="357"/>
                  <a:pt x="346" y="35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4">
            <a:extLst>
              <a:ext uri="{FF2B5EF4-FFF2-40B4-BE49-F238E27FC236}">
                <a16:creationId xmlns="" xmlns:a16="http://schemas.microsoft.com/office/drawing/2014/main" id="{8A4E46C7-2B90-4DA4-938B-3D7EE32A1D51}"/>
              </a:ext>
            </a:extLst>
          </p:cNvPr>
          <p:cNvSpPr/>
          <p:nvPr/>
        </p:nvSpPr>
        <p:spPr>
          <a:xfrm>
            <a:off x="492119" y="220252"/>
            <a:ext cx="8470166" cy="3969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Основные </a:t>
            </a:r>
            <a:r>
              <a:rPr lang="ru-RU" sz="1999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нововведения</a:t>
            </a:r>
            <a:r>
              <a:rPr lang="en-US" sz="1999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 </a:t>
            </a:r>
            <a:r>
              <a:rPr lang="ru-RU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Федерального Закона от 29.06.2015 №</a:t>
            </a:r>
            <a:r>
              <a:rPr lang="ru-RU" sz="1999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162-ФЗ (ред</a:t>
            </a:r>
            <a:r>
              <a:rPr lang="ru-RU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. от 30.12.2020)</a:t>
            </a:r>
            <a:r>
              <a:rPr lang="en-US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 </a:t>
            </a:r>
            <a:r>
              <a:rPr lang="ru-RU" sz="1999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irce"/>
              </a:rPr>
              <a:t>«О стандартизации 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2585383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338" b="4478"/>
          <a:stretch/>
        </p:blipFill>
        <p:spPr>
          <a:xfrm>
            <a:off x="251520" y="4587974"/>
            <a:ext cx="8712000" cy="5040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4930420"/>
            <a:ext cx="9144000" cy="2130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60D1C"/>
              </a:solidFill>
              <a:latin typeface="Circe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8545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E3192"/>
              </a:solidFill>
              <a:latin typeface="Circe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34629" y="247423"/>
            <a:ext cx="7874741" cy="4001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chemeClr val="bg1"/>
                </a:solidFill>
                <a:latin typeface="Circe"/>
                <a:cs typeface="Arial" pitchFamily="34" charset="0"/>
              </a:rPr>
              <a:t>Основные </a:t>
            </a:r>
            <a:r>
              <a:rPr lang="ru-RU" sz="2000" b="1" dirty="0" smtClean="0">
                <a:solidFill>
                  <a:schemeClr val="bg1"/>
                </a:solidFill>
                <a:latin typeface="Circe"/>
                <a:cs typeface="Arial" pitchFamily="34" charset="0"/>
              </a:rPr>
              <a:t>нововведения </a:t>
            </a:r>
            <a:r>
              <a:rPr lang="en-US" sz="2000" b="1" dirty="0">
                <a:solidFill>
                  <a:schemeClr val="bg1"/>
                </a:solidFill>
                <a:latin typeface="Circe"/>
                <a:cs typeface="Arial" pitchFamily="34" charset="0"/>
              </a:rPr>
              <a:t>2020 </a:t>
            </a:r>
            <a:r>
              <a:rPr lang="ru-RU" sz="2000" b="1" dirty="0">
                <a:solidFill>
                  <a:schemeClr val="bg1"/>
                </a:solidFill>
                <a:latin typeface="Circe"/>
                <a:cs typeface="Arial" pitchFamily="34" charset="0"/>
              </a:rPr>
              <a:t>года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76867" y="267494"/>
            <a:ext cx="45719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  <a:latin typeface="Circe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2586" y="123478"/>
            <a:ext cx="7200" cy="648000"/>
          </a:xfrm>
          <a:prstGeom prst="rect">
            <a:avLst/>
          </a:prstGeom>
          <a:solidFill>
            <a:srgbClr val="800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irce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3467" y="1849343"/>
            <a:ext cx="633670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Установлен перечень </a:t>
            </a:r>
            <a:r>
              <a:rPr lang="ru-RU" sz="12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задач и функций руководства, секретариата и членов ТК/ПТК</a:t>
            </a:r>
            <a:r>
              <a:rPr lang="ru-RU" sz="12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, увязанный с законодательством о стандартизации и существующей практикой (</a:t>
            </a:r>
            <a:r>
              <a:rPr lang="ru-RU" sz="1200" dirty="0" err="1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пп</a:t>
            </a:r>
            <a:r>
              <a:rPr lang="ru-RU" sz="12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. 3.1.2, 3.1.3, 6.2)</a:t>
            </a:r>
          </a:p>
          <a:p>
            <a:pPr marL="285750" indent="-285750" algn="just"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Введение понятия </a:t>
            </a:r>
            <a:r>
              <a:rPr lang="ru-RU" sz="12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«профильных ТК»</a:t>
            </a:r>
            <a:r>
              <a:rPr lang="ru-RU" sz="12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 и </a:t>
            </a:r>
            <a:r>
              <a:rPr lang="ru-RU" sz="12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«смежных ТК»</a:t>
            </a:r>
            <a:r>
              <a:rPr lang="ru-RU" sz="12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, установление порядка их взаимодействия. (</a:t>
            </a:r>
            <a:r>
              <a:rPr lang="ru-RU" sz="1200" dirty="0" err="1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пп</a:t>
            </a:r>
            <a:r>
              <a:rPr lang="ru-RU" sz="12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. 3.2.3, 3.2.4)</a:t>
            </a:r>
          </a:p>
          <a:p>
            <a:pPr lvl="1" algn="just">
              <a:spcBef>
                <a:spcPts val="600"/>
              </a:spcBef>
              <a:spcAft>
                <a:spcPts val="300"/>
              </a:spcAft>
            </a:pPr>
            <a:r>
              <a:rPr lang="ru-RU" sz="1200" i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Область деятельности создаваемого ТК не должна дублировать области деятельности других ТК. В такой области деятельности ТК считается профильным.</a:t>
            </a:r>
          </a:p>
          <a:p>
            <a:pPr lvl="1" algn="just">
              <a:spcBef>
                <a:spcPts val="600"/>
              </a:spcBef>
              <a:spcAft>
                <a:spcPts val="300"/>
              </a:spcAft>
            </a:pPr>
            <a:r>
              <a:rPr lang="ru-RU" sz="1200" i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Если отдельные объекты или аспекты стандартизации в области деятельности профильного ТК также относятся к областям деятельности других ТК, то такие комитеты считаются смежными с профильным ТК</a:t>
            </a:r>
          </a:p>
          <a:p>
            <a:pPr marL="285750" indent="-285750" algn="just"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Введение </a:t>
            </a:r>
            <a:r>
              <a:rPr lang="ru-RU" sz="12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типового положения о ТК </a:t>
            </a:r>
            <a:r>
              <a:rPr lang="ru-RU" sz="12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и </a:t>
            </a:r>
            <a:r>
              <a:rPr lang="ru-RU" sz="12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требований к отчетности</a:t>
            </a:r>
            <a:r>
              <a:rPr lang="ru-RU" sz="12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 о деятельности ТК (ежегодно до 01.02) (п. 6.2.4, приложение А)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57"/>
          <a:stretch/>
        </p:blipFill>
        <p:spPr>
          <a:xfrm>
            <a:off x="107504" y="987574"/>
            <a:ext cx="2244249" cy="31683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TextBox 12"/>
          <p:cNvSpPr txBox="1"/>
          <p:nvPr/>
        </p:nvSpPr>
        <p:spPr>
          <a:xfrm>
            <a:off x="2843808" y="987574"/>
            <a:ext cx="6156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Все ТК, созданные до 01.11.2020 должны в течение года привести свои положения и деятельность в соответствие с ГОСТ Р 1.1-2020, а также утвердить перспективную программу работы (ГОСТ Р 1.1-2020 п. 1.2)</a:t>
            </a:r>
          </a:p>
        </p:txBody>
      </p:sp>
      <p:pic>
        <p:nvPicPr>
          <p:cNvPr id="15" name="Рисунок 14" descr="!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3768" y="1059582"/>
            <a:ext cx="324036" cy="64807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2008" y="4299942"/>
            <a:ext cx="2267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Введен в действие </a:t>
            </a:r>
            <a:b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с 01.11.2020</a:t>
            </a:r>
          </a:p>
        </p:txBody>
      </p:sp>
    </p:spTree>
    <p:extLst>
      <p:ext uri="{BB962C8B-B14F-4D97-AF65-F5344CB8AC3E}">
        <p14:creationId xmlns:p14="http://schemas.microsoft.com/office/powerpoint/2010/main" val="3158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338" b="4478"/>
          <a:stretch/>
        </p:blipFill>
        <p:spPr>
          <a:xfrm>
            <a:off x="251520" y="4587974"/>
            <a:ext cx="8712000" cy="5040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4930420"/>
            <a:ext cx="9144000" cy="2130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60D1C"/>
              </a:solidFill>
              <a:latin typeface="Circe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62749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E3192"/>
              </a:solidFill>
              <a:latin typeface="Circe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34629" y="247423"/>
            <a:ext cx="7874741" cy="4001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chemeClr val="bg1"/>
                </a:solidFill>
                <a:latin typeface="Circe"/>
                <a:cs typeface="Arial" pitchFamily="34" charset="0"/>
              </a:rPr>
              <a:t>Основные нововведения </a:t>
            </a:r>
            <a:r>
              <a:rPr lang="en-US" sz="2000" b="1" dirty="0">
                <a:solidFill>
                  <a:schemeClr val="bg1"/>
                </a:solidFill>
                <a:latin typeface="Circe"/>
                <a:cs typeface="Arial" pitchFamily="34" charset="0"/>
              </a:rPr>
              <a:t>2020 </a:t>
            </a:r>
            <a:r>
              <a:rPr lang="ru-RU" sz="2000" b="1" dirty="0">
                <a:solidFill>
                  <a:schemeClr val="bg1"/>
                </a:solidFill>
                <a:latin typeface="Circe"/>
                <a:cs typeface="Arial" pitchFamily="34" charset="0"/>
              </a:rPr>
              <a:t>года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76867" y="267494"/>
            <a:ext cx="45719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  <a:latin typeface="Circe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2586" y="123478"/>
            <a:ext cx="7200" cy="648000"/>
          </a:xfrm>
          <a:prstGeom prst="rect">
            <a:avLst/>
          </a:prstGeom>
          <a:solidFill>
            <a:srgbClr val="800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irce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84736" y="653951"/>
            <a:ext cx="655176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Нормирование числа членов ТК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 (не менее 10 и не более 100 членов) в целях обеспечения условий для достижения кворума и представления реальных результатов голосования при утверждении стандартов (п. 3.4.3)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Установлены функции ПК и РГ 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(в целях обеспечения участия в работах по стандартизации максимально широкого круга экспертов в состав ПК и РГ могут входить организации, не входящие в основной состав ТК) (п. 6.3)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Основные </a:t>
            </a: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решения принимают члены ТК путем голосования 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на очных или заочных заседаниях ТК, учитывая </a:t>
            </a: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мнения подкомитетов ТК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 (п. 6.5)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Введение функций института стандартизации 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и </a:t>
            </a: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формирование института кураторов ТК 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из числа сотрудников института стандартизации (</a:t>
            </a:r>
            <a:r>
              <a:rPr lang="ru-RU" sz="1300" dirty="0" err="1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пп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. 6.4.2, 6.4.3) 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Включение положений о федеральной государственной информационной системе федерального органа исполнительной власти в сфере стандартизации</a:t>
            </a:r>
            <a:b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</a:b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(ФГИС «Береста») 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– описание процедур, которые должны быть использованы в системе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Состав отчета ТК, мониторинг деятельности ТК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 – оценка эффективности ТК (пересмотр ПР 1323565.1. 00З-2019) (</a:t>
            </a:r>
            <a:r>
              <a:rPr lang="ru-RU" sz="1300" dirty="0" err="1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пп</a:t>
            </a:r>
            <a:r>
              <a:rPr lang="ru-RU" sz="1300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. 6.2.4, 6.4) 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57"/>
          <a:stretch/>
        </p:blipFill>
        <p:spPr>
          <a:xfrm>
            <a:off x="107504" y="720932"/>
            <a:ext cx="2244249" cy="31683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TextBox 15"/>
          <p:cNvSpPr txBox="1"/>
          <p:nvPr/>
        </p:nvSpPr>
        <p:spPr>
          <a:xfrm>
            <a:off x="72008" y="4083918"/>
            <a:ext cx="2267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Введен в действие </a:t>
            </a:r>
            <a:b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tx2"/>
                </a:solidFill>
                <a:latin typeface="Circe"/>
                <a:cs typeface="Arial" panose="020B0604020202020204" pitchFamily="34" charset="0"/>
              </a:rPr>
              <a:t>с 01.11.2020</a:t>
            </a:r>
          </a:p>
        </p:txBody>
      </p:sp>
    </p:spTree>
    <p:extLst>
      <p:ext uri="{BB962C8B-B14F-4D97-AF65-F5344CB8AC3E}">
        <p14:creationId xmlns:p14="http://schemas.microsoft.com/office/powerpoint/2010/main" val="121828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Mayas Theme Color">
      <a:dk1>
        <a:srgbClr val="5C5C5C"/>
      </a:dk1>
      <a:lt1>
        <a:sysClr val="window" lastClr="FFFFFF"/>
      </a:lt1>
      <a:dk2>
        <a:srgbClr val="3F3F3F"/>
      </a:dk2>
      <a:lt2>
        <a:srgbClr val="FCFCFC"/>
      </a:lt2>
      <a:accent1>
        <a:srgbClr val="1B6AA3"/>
      </a:accent1>
      <a:accent2>
        <a:srgbClr val="84CBC5"/>
      </a:accent2>
      <a:accent3>
        <a:srgbClr val="F8D35E"/>
      </a:accent3>
      <a:accent4>
        <a:srgbClr val="F47264"/>
      </a:accent4>
      <a:accent5>
        <a:srgbClr val="7CC8EC"/>
      </a:accent5>
      <a:accent6>
        <a:srgbClr val="868AD1"/>
      </a:accent6>
      <a:hlink>
        <a:srgbClr val="0000FF"/>
      </a:hlink>
      <a:folHlink>
        <a:srgbClr val="800080"/>
      </a:folHlink>
    </a:clrScheme>
    <a:fontScheme name="Mayas Fonts">
      <a:majorFont>
        <a:latin typeface="Source Sans Pro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20480</TotalTime>
  <Words>1518</Words>
  <Application>Microsoft Office PowerPoint</Application>
  <PresentationFormat>Экран (16:9)</PresentationFormat>
  <Paragraphs>130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Circe</vt:lpstr>
      <vt:lpstr>Source Sans Pro Light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EAMEJIA</dc:creator>
  <cp:lastModifiedBy>Антон А. Лиске</cp:lastModifiedBy>
  <cp:revision>1158</cp:revision>
  <cp:lastPrinted>2020-03-16T14:18:50Z</cp:lastPrinted>
  <dcterms:created xsi:type="dcterms:W3CDTF">2014-02-03T20:55:49Z</dcterms:created>
  <dcterms:modified xsi:type="dcterms:W3CDTF">2021-12-01T16:29:41Z</dcterms:modified>
</cp:coreProperties>
</file>