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99" r:id="rId2"/>
    <p:sldMasterId id="2147483687" r:id="rId3"/>
    <p:sldMasterId id="2147483673" r:id="rId4"/>
    <p:sldMasterId id="2147483660" r:id="rId5"/>
  </p:sldMasterIdLst>
  <p:notesMasterIdLst>
    <p:notesMasterId r:id="rId31"/>
  </p:notesMasterIdLst>
  <p:handoutMasterIdLst>
    <p:handoutMasterId r:id="rId32"/>
  </p:handoutMasterIdLst>
  <p:sldIdLst>
    <p:sldId id="268" r:id="rId6"/>
    <p:sldId id="588" r:id="rId7"/>
    <p:sldId id="608" r:id="rId8"/>
    <p:sldId id="685" r:id="rId9"/>
    <p:sldId id="652" r:id="rId10"/>
    <p:sldId id="653" r:id="rId11"/>
    <p:sldId id="655" r:id="rId12"/>
    <p:sldId id="683" r:id="rId13"/>
    <p:sldId id="684" r:id="rId14"/>
    <p:sldId id="654" r:id="rId15"/>
    <p:sldId id="658" r:id="rId16"/>
    <p:sldId id="659" r:id="rId17"/>
    <p:sldId id="679" r:id="rId18"/>
    <p:sldId id="680" r:id="rId19"/>
    <p:sldId id="681" r:id="rId20"/>
    <p:sldId id="682" r:id="rId21"/>
    <p:sldId id="660" r:id="rId22"/>
    <p:sldId id="661" r:id="rId23"/>
    <p:sldId id="657" r:id="rId24"/>
    <p:sldId id="662" r:id="rId25"/>
    <p:sldId id="675" r:id="rId26"/>
    <p:sldId id="676" r:id="rId27"/>
    <p:sldId id="677" r:id="rId28"/>
    <p:sldId id="678" r:id="rId29"/>
    <p:sldId id="568" r:id="rId30"/>
  </p:sldIdLst>
  <p:sldSz cx="9906000" cy="6858000" type="A4"/>
  <p:notesSz cx="6797675" cy="99266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asokolow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  <a:srgbClr val="CC99FF"/>
    <a:srgbClr val="CCFF66"/>
    <a:srgbClr val="00B050"/>
    <a:srgbClr val="66FF33"/>
    <a:srgbClr val="FF3300"/>
    <a:srgbClr val="C0C0C0"/>
    <a:srgbClr val="CC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7" autoAdjust="0"/>
    <p:restoredTop sz="94253" autoAdjust="0"/>
  </p:normalViewPr>
  <p:slideViewPr>
    <p:cSldViewPr>
      <p:cViewPr varScale="1">
        <p:scale>
          <a:sx n="111" d="100"/>
          <a:sy n="111" d="100"/>
        </p:scale>
        <p:origin x="-1362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232" y="-96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D7B9A-3F08-4CE1-AF86-3298A0A1B12C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01701-6470-489D-ADF7-ECC9DB6A06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8491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19F2E-4EDC-495D-A0C5-2B661655E14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06" y="4714876"/>
            <a:ext cx="5438464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495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098" y="9428164"/>
            <a:ext cx="294495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18431-CA9E-47DF-8CC4-A7CFCD49BA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4413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907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78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849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352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429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664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18431-CA9E-47DF-8CC4-A7CFCD49BAEA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361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FDB85-34A8-4DAF-84F4-95FCE1F87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F7346-63A2-4892-8657-6E9CD185CA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43E85-33E2-463B-A15E-725AC0897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4966-0AB4-4BF7-9CEA-C17129F38F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97F48-5DC6-49F0-BD2C-74659EB642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5E7F1-7F80-4A86-AFBF-F26DBBE0C5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8773C-5870-4DA4-99B6-2C894CD1B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397E4-78D5-44A7-B54B-62057E3312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3"/>
          <p:cNvCxnSpPr/>
          <p:nvPr userDrawn="1"/>
        </p:nvCxnSpPr>
        <p:spPr>
          <a:xfrm>
            <a:off x="344488" y="6165304"/>
            <a:ext cx="9217025" cy="0"/>
          </a:xfrm>
          <a:prstGeom prst="line">
            <a:avLst/>
          </a:prstGeom>
          <a:ln>
            <a:solidFill>
              <a:srgbClr val="004F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3"/>
          <p:cNvCxnSpPr/>
          <p:nvPr userDrawn="1"/>
        </p:nvCxnSpPr>
        <p:spPr>
          <a:xfrm>
            <a:off x="344487" y="260648"/>
            <a:ext cx="9217025" cy="0"/>
          </a:xfrm>
          <a:prstGeom prst="line">
            <a:avLst/>
          </a:prstGeom>
          <a:ln>
            <a:solidFill>
              <a:srgbClr val="004F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3"/>
          <p:cNvCxnSpPr/>
          <p:nvPr userDrawn="1"/>
        </p:nvCxnSpPr>
        <p:spPr>
          <a:xfrm>
            <a:off x="344487" y="692696"/>
            <a:ext cx="9217025" cy="0"/>
          </a:xfrm>
          <a:prstGeom prst="line">
            <a:avLst/>
          </a:prstGeom>
          <a:ln>
            <a:solidFill>
              <a:srgbClr val="004F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>
          <a:xfrm>
            <a:off x="495300" y="6143644"/>
            <a:ext cx="2311400" cy="714356"/>
          </a:xfrm>
        </p:spPr>
        <p:txBody>
          <a:bodyPr/>
          <a:lstStyle>
            <a:lvl1pPr>
              <a:defRPr strike="noStrike" baseline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ПК7 </a:t>
            </a:r>
          </a:p>
          <a:p>
            <a:pPr>
              <a:defRPr/>
            </a:pPr>
            <a:r>
              <a:rPr lang="ru-RU" dirty="0" smtClean="0"/>
              <a:t>«Метизы и крепежные изделия»</a:t>
            </a: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>
          <a:xfrm>
            <a:off x="6681192" y="6356350"/>
            <a:ext cx="2729508" cy="365125"/>
          </a:xfrm>
        </p:spPr>
        <p:txBody>
          <a:bodyPr/>
          <a:lstStyle>
            <a:lvl1pPr>
              <a:defRPr sz="800" baseline="0"/>
            </a:lvl1pPr>
          </a:lstStyle>
          <a:p>
            <a:pPr>
              <a:defRPr/>
            </a:pPr>
            <a:r>
              <a:rPr lang="ru-RU" sz="1000" dirty="0" smtClean="0">
                <a:solidFill>
                  <a:srgbClr val="0070C0"/>
                </a:solidFill>
                <a:sym typeface="Verdana" pitchFamily="34" charset="0"/>
              </a:rPr>
              <a:t>О качестве стали и необходимости сквозной классификации дефектов на всех передела</a:t>
            </a:r>
            <a:r>
              <a:rPr lang="ru-RU" dirty="0" smtClean="0">
                <a:solidFill>
                  <a:srgbClr val="0070C0"/>
                </a:solidFill>
                <a:sym typeface="Verdana" pitchFamily="34" charset="0"/>
              </a:rPr>
              <a:t>х</a:t>
            </a:r>
            <a:endParaRPr lang="en-US" dirty="0" smtClean="0">
              <a:solidFill>
                <a:srgbClr val="0070C0"/>
              </a:solidFill>
              <a:sym typeface="Verdana" pitchFamily="34" charset="0"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CE47F-E9E7-4AA4-AC61-64EDDE0F3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A13DC-1F88-4117-BC1F-2C59203A9F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0E7EA1-61C2-4F81-916F-54DF66E65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0F156-16CF-4BF3-BF97-A41F09E026C2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108AE-0EEE-42F9-B54C-10A0080AA5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E4C01-A21D-4402-9C8E-4C6CECE3A41B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1671A-C5AD-4D8D-A9AB-CBA15C6F9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DB04E-4585-42C1-87F1-71452916AA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BF58-1BFC-41F6-A622-BB8F24E901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86" r:id="rId10"/>
    <p:sldLayoutId id="2147483670" r:id="rId11"/>
    <p:sldLayoutId id="2147483671" r:id="rId12"/>
    <p:sldLayoutId id="2147483672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sokolova.lr@mmk-metiz.r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502463"/>
            <a:ext cx="5040000" cy="3654000"/>
          </a:xfrm>
          <a:prstGeom prst="rect">
            <a:avLst/>
          </a:prstGeom>
        </p:spPr>
      </p:pic>
      <p:sp>
        <p:nvSpPr>
          <p:cNvPr id="4098" name="Rectangle 4"/>
          <p:cNvSpPr>
            <a:spLocks/>
          </p:cNvSpPr>
          <p:nvPr/>
        </p:nvSpPr>
        <p:spPr bwMode="auto">
          <a:xfrm>
            <a:off x="2432720" y="5229200"/>
            <a:ext cx="7002239" cy="863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35620" bIns="0"/>
          <a:lstStyle/>
          <a:p>
            <a:pPr marL="33338" algn="l"/>
            <a:endParaRPr lang="en-US" sz="2400" dirty="0">
              <a:solidFill>
                <a:srgbClr val="0070C0"/>
              </a:solidFill>
              <a:sym typeface="Verdana" pitchFamily="34" charset="0"/>
            </a:endParaRPr>
          </a:p>
        </p:txBody>
      </p:sp>
      <p:sp>
        <p:nvSpPr>
          <p:cNvPr id="4099" name="Rectangle 16"/>
          <p:cNvSpPr>
            <a:spLocks noChangeArrowheads="1"/>
          </p:cNvSpPr>
          <p:nvPr/>
        </p:nvSpPr>
        <p:spPr bwMode="auto">
          <a:xfrm>
            <a:off x="3133525" y="6155343"/>
            <a:ext cx="35369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19" tIns="40060" rIns="80119" bIns="40060"/>
          <a:lstStyle/>
          <a:p>
            <a:r>
              <a:rPr lang="ru-RU" sz="1200" dirty="0" smtClean="0">
                <a:latin typeface="Verdana" pitchFamily="34" charset="0"/>
              </a:rPr>
              <a:t>2 декабря 2021</a:t>
            </a:r>
            <a:endParaRPr lang="ru-RU" sz="1200" dirty="0">
              <a:latin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96616" y="4622952"/>
            <a:ext cx="76985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/>
            <a:r>
              <a:rPr lang="ru-RU" sz="2400" b="1" dirty="0"/>
              <a:t>Ключевые вопросы при разработке новых национальных стандартов на высокопрочные крепежные изделия</a:t>
            </a:r>
            <a:endParaRPr lang="ru-RU" sz="2200" b="1" dirty="0" smtClean="0"/>
          </a:p>
        </p:txBody>
      </p:sp>
      <p:sp>
        <p:nvSpPr>
          <p:cNvPr id="6" name="Дата 16"/>
          <p:cNvSpPr txBox="1">
            <a:spLocks/>
          </p:cNvSpPr>
          <p:nvPr/>
        </p:nvSpPr>
        <p:spPr>
          <a:xfrm>
            <a:off x="1023910" y="6143644"/>
            <a:ext cx="2286016" cy="71435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9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693" y="5961875"/>
            <a:ext cx="167322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Безымянный-1.png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02000" y="0"/>
            <a:ext cx="5004000" cy="4134062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pic>
        <p:nvPicPr>
          <p:cNvPr id="10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38158" y="285728"/>
            <a:ext cx="85363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Сравнение требований стандартов на высокопрочный крепеж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943185"/>
              </p:ext>
            </p:extLst>
          </p:nvPr>
        </p:nvGraphicFramePr>
        <p:xfrm>
          <a:off x="380968" y="714357"/>
          <a:ext cx="9217025" cy="5378939"/>
        </p:xfrm>
        <a:graphic>
          <a:graphicData uri="http://schemas.openxmlformats.org/drawingml/2006/table">
            <a:tbl>
              <a:tblPr/>
              <a:tblGrid>
                <a:gridCol w="720080"/>
                <a:gridCol w="1494864"/>
                <a:gridCol w="2286394"/>
                <a:gridCol w="2555446"/>
                <a:gridCol w="936104"/>
                <a:gridCol w="1224137"/>
              </a:tblGrid>
              <a:tr h="106042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Характеристики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ГОСТ 22353÷22356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"Болты и гайки высокопрочные и шайбы"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ГОСТ Р 52643÷52646 </a:t>
                      </a:r>
                      <a:endParaRPr lang="ru-RU" sz="1000" b="1" dirty="0" smtClean="0"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Болты и гайки высокопрочные и шайбы для металлических конструкций"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ГОСТ Р 53664 </a:t>
                      </a:r>
                      <a:endParaRPr lang="ru-RU" sz="1000" b="1" dirty="0" smtClean="0"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Болты высокопрочные цилиндрические и конические для мостостроения. Гайки и шайбы к ним"</a:t>
                      </a:r>
                      <a:r>
                        <a:rPr lang="ru-RU" sz="1000" b="1" dirty="0">
                          <a:solidFill>
                            <a:srgbClr val="444444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ГОСТ 32484.1÷32484.6 "</a:t>
                      </a:r>
                      <a:r>
                        <a:rPr lang="ru-RU" sz="1000" b="1" dirty="0" err="1">
                          <a:latin typeface="Verdana"/>
                          <a:ea typeface="Calibri"/>
                          <a:cs typeface="Times New Roman"/>
                        </a:rPr>
                        <a:t>Болтокомплекты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 высокопрочные для предварительного натяжения конструкционные"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H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V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HR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902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Область применения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444444"/>
                          </a:solidFill>
                          <a:latin typeface="Verdana"/>
                          <a:ea typeface="Calibri"/>
                          <a:cs typeface="Arial"/>
                        </a:rPr>
                        <a:t>Настоящий стандарт распространяется на высокопрочные болты с шестигранной головкой, шестигранные гайки и шайбы к ним, предназначенные для стальных строительных конструкций (в том числе мостовых), а также для металлических конструкций, применяемых в тяжелом машиностроении</a:t>
                      </a:r>
                      <a:endParaRPr lang="ru-RU" sz="1000" b="1" kern="1200" dirty="0">
                        <a:solidFill>
                          <a:srgbClr val="444444"/>
                        </a:solidFill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444444"/>
                          </a:solidFill>
                          <a:latin typeface="+mn-lt"/>
                          <a:ea typeface="Calibri"/>
                          <a:cs typeface="Arial"/>
                        </a:rPr>
                        <a:t>Настоящий стандарт распространяется на высокопрочные болты с шестигранной головкой (далее - болты), высокопрочные шестигранные гайки (далее - гайки) с увеличенным размером под ключ и шайбы (далее - шайбы), предназначенные для использования в </a:t>
                      </a:r>
                      <a:r>
                        <a:rPr lang="ru-RU" sz="1000" b="1" i="0" u="sng" dirty="0">
                          <a:solidFill>
                            <a:srgbClr val="444444"/>
                          </a:solidFill>
                          <a:latin typeface="+mn-lt"/>
                          <a:ea typeface="Calibri"/>
                          <a:cs typeface="Arial"/>
                        </a:rPr>
                        <a:t>металлических конструкциях, применяемых в строительстве (в том числе - в строительстве мостов) и машиностроении,</a:t>
                      </a:r>
                      <a:r>
                        <a:rPr lang="ru-RU" sz="1000" b="1" dirty="0">
                          <a:solidFill>
                            <a:srgbClr val="444444"/>
                          </a:solidFill>
                          <a:latin typeface="+mn-lt"/>
                          <a:ea typeface="Calibri"/>
                          <a:cs typeface="Arial"/>
                        </a:rPr>
                        <a:t> эксплуатируемые во всех макроклиматических районах независимо от категории размещения 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 ГОСТ 15150</a:t>
                      </a:r>
                      <a:endParaRPr lang="ru-RU" sz="1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pc="-20" baseline="0" dirty="0">
                          <a:solidFill>
                            <a:srgbClr val="444444"/>
                          </a:solidFill>
                          <a:latin typeface="Verdana"/>
                          <a:ea typeface="Calibri"/>
                          <a:cs typeface="Arial"/>
                        </a:rPr>
                        <a:t>Настоящий стандарт распространяется на высокопрочные цилиндрические болты с шестигранной головкой и конические болты с полукруглой головкой, высокопрочные шестигранные гайки (далее - гайки) с увеличенным размером под ключ и шайбы к высокопрочным болтам (далее - шайбы), предназначенные для использования в </a:t>
                      </a:r>
                      <a:r>
                        <a:rPr lang="ru-RU" sz="1000" b="1" u="sng" spc="-20" baseline="0" dirty="0">
                          <a:solidFill>
                            <a:srgbClr val="FF0000"/>
                          </a:solidFill>
                          <a:latin typeface="Verdana"/>
                          <a:ea typeface="Calibri"/>
                          <a:cs typeface="Arial"/>
                        </a:rPr>
                        <a:t>металлических конструкциях мостов,</a:t>
                      </a:r>
                      <a:r>
                        <a:rPr lang="ru-RU" sz="1000" b="1" spc="-20" baseline="0" dirty="0">
                          <a:solidFill>
                            <a:srgbClr val="444444"/>
                          </a:solidFill>
                          <a:latin typeface="Verdana"/>
                          <a:ea typeface="Calibri"/>
                          <a:cs typeface="Arial"/>
                        </a:rPr>
                        <a:t> сооружаемых и </a:t>
                      </a:r>
                      <a:r>
                        <a:rPr lang="ru-RU" sz="1000" b="1" spc="-20" baseline="0" dirty="0">
                          <a:solidFill>
                            <a:srgbClr val="444444"/>
                          </a:solidFill>
                          <a:latin typeface="+mn-lt"/>
                          <a:ea typeface="Calibri"/>
                          <a:cs typeface="Arial"/>
                        </a:rPr>
                        <a:t>эксплуатируемых в макроклиматических районах с умеренным (У) и холодным (ХЛ) климатом с расчетной </a:t>
                      </a:r>
                      <a:r>
                        <a:rPr lang="ru-RU" sz="1000" b="1" kern="1200" spc="-2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температурой до минус 40 °С </a:t>
                      </a:r>
                      <a:r>
                        <a:rPr lang="ru-RU" sz="1000" b="1" kern="1200" spc="-20" baseline="0" dirty="0" smtClean="0">
                          <a:solidFill>
                            <a:srgbClr val="444444"/>
                          </a:solidFill>
                          <a:latin typeface="+mn-lt"/>
                          <a:ea typeface="Calibri"/>
                          <a:cs typeface="Arial"/>
                        </a:rPr>
                        <a:t>и минус 60 °С соответственно категории размещения 1 по ГОСТ 15150 </a:t>
                      </a:r>
                      <a:endParaRPr lang="ru-RU" sz="1000" b="1" kern="1200" spc="-20" baseline="0" dirty="0">
                        <a:solidFill>
                          <a:srgbClr val="444444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pc="-20" baseline="0" dirty="0">
                          <a:latin typeface="+mn-lt"/>
                          <a:ea typeface="Calibri"/>
                          <a:cs typeface="Times New Roman"/>
                        </a:rPr>
                        <a:t>Настоящий стандарт распространяется на болты, гайки и шайбы по ГОСТ 32484.3, ГОСТ 32484.4, ГОСТ 32484.5 и ГОСТ 32484.6.</a:t>
                      </a:r>
                      <a:endParaRPr lang="ru-RU" sz="1000" spc="-20" baseline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spc="-20" baseline="0" dirty="0">
                          <a:latin typeface="+mn-lt"/>
                          <a:ea typeface="Calibri"/>
                          <a:cs typeface="Times New Roman"/>
                        </a:rPr>
                        <a:t>Стандарт  устанавливает общие требования для болтов, гаек и шайб и комплектов из них (</a:t>
                      </a:r>
                      <a:r>
                        <a:rPr lang="ru-RU" sz="1000" b="1" spc="-20" baseline="0" dirty="0" err="1">
                          <a:latin typeface="+mn-lt"/>
                          <a:ea typeface="Calibri"/>
                          <a:cs typeface="Times New Roman"/>
                        </a:rPr>
                        <a:t>болтокомплектов</a:t>
                      </a:r>
                      <a:r>
                        <a:rPr lang="ru-RU" sz="1000" b="1" spc="-20" baseline="0" dirty="0">
                          <a:latin typeface="+mn-lt"/>
                          <a:ea typeface="Calibri"/>
                          <a:cs typeface="Times New Roman"/>
                        </a:rPr>
                        <a:t>), применяемых для предварительного натяжения в болтовых соединениях </a:t>
                      </a:r>
                      <a:r>
                        <a:rPr lang="ru-RU" sz="1000" b="1" u="sng" spc="-20" baseline="0" dirty="0">
                          <a:latin typeface="+mn-lt"/>
                          <a:ea typeface="Calibri"/>
                          <a:cs typeface="Times New Roman"/>
                        </a:rPr>
                        <a:t>металлических конструкций в строительстве и машиностроении</a:t>
                      </a:r>
                      <a:r>
                        <a:rPr lang="ru-RU" sz="1000" b="1" spc="-20" baseline="0" dirty="0">
                          <a:latin typeface="+mn-lt"/>
                          <a:ea typeface="Calibri"/>
                          <a:cs typeface="Times New Roman"/>
                        </a:rPr>
                        <a:t>, эксплуатируемых в различных макроклиматических районах по ГОСТ 15150</a:t>
                      </a:r>
                      <a:endParaRPr lang="ru-RU" sz="1000" spc="-2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pic>
        <p:nvPicPr>
          <p:cNvPr id="9" name="Picture 9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869300"/>
              </p:ext>
            </p:extLst>
          </p:nvPr>
        </p:nvGraphicFramePr>
        <p:xfrm>
          <a:off x="473209" y="1268760"/>
          <a:ext cx="9072627" cy="3816424"/>
        </p:xfrm>
        <a:graphic>
          <a:graphicData uri="http://schemas.openxmlformats.org/drawingml/2006/table">
            <a:tbl>
              <a:tblPr/>
              <a:tblGrid>
                <a:gridCol w="900193"/>
                <a:gridCol w="1584176"/>
                <a:gridCol w="1800200"/>
                <a:gridCol w="2007737"/>
                <a:gridCol w="1390160"/>
                <a:gridCol w="1390161"/>
              </a:tblGrid>
              <a:tr h="7715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Характеристики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200" dirty="0" smtClean="0">
                        <a:solidFill>
                          <a:schemeClr val="tx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ГОСТ 22353÷22356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"Болты и гайки высокопрочные и шайбы"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Р 52643÷52646 "Болты и гайки высокопрочные и шайбы для металлических конструкций"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Р 53664 </a:t>
                      </a:r>
                      <a:endParaRPr lang="ru-RU" sz="1000" b="1" dirty="0" smtClean="0"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Болты высокопрочные цилиндрические и конические для мостостроения. Гайки и шайбы к ним"</a:t>
                      </a:r>
                      <a:r>
                        <a:rPr lang="ru-RU" sz="1000" b="1" dirty="0">
                          <a:solidFill>
                            <a:srgbClr val="444444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ГОСТ 32484.1÷32484.6 "</a:t>
                      </a:r>
                      <a:r>
                        <a:rPr lang="ru-RU" sz="1000" b="1" dirty="0" err="1">
                          <a:latin typeface="Verdana"/>
                          <a:ea typeface="Calibri"/>
                          <a:cs typeface="Times New Roman"/>
                        </a:rPr>
                        <a:t>Болтокомплекты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 высокопрочные для предварительного натяжения конструкционные"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85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H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V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HR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Сортамент</a:t>
                      </a:r>
                      <a:endParaRPr lang="ru-RU" sz="10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М16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÷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М48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L=</a:t>
                      </a: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r>
                        <a:rPr lang="en-US" sz="1000" b="1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÷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  <a:r>
                        <a:rPr lang="en-US" sz="1000" b="1" kern="1200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en-US" sz="1000" b="1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мм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М16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÷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М48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L=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÷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  <a:r>
                        <a:rPr lang="en-US" sz="1000" b="1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мм</a:t>
                      </a:r>
                      <a:r>
                        <a:rPr lang="ru-RU" sz="10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ru-RU" sz="1000" b="1" kern="1200" spc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М22; М24; М27  </a:t>
                      </a:r>
                      <a:r>
                        <a:rPr lang="en-US" sz="1000" b="1" kern="1200" spc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L=</a:t>
                      </a:r>
                      <a:r>
                        <a:rPr lang="en-US" sz="1000" b="1" kern="1200" spc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60÷150</a:t>
                      </a:r>
                      <a:r>
                        <a:rPr lang="ru-RU" sz="1000" b="1" kern="1200" spc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1000" b="1" kern="1200" spc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мм</a:t>
                      </a:r>
                      <a:r>
                        <a:rPr lang="ru-RU" sz="1000" b="1" kern="1200" spc="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</a:t>
                      </a:r>
                      <a:r>
                        <a:rPr lang="ru-RU" sz="1000" b="1" spc="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ru-RU" sz="1000" b="1" spc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М12</a:t>
                      </a:r>
                      <a:r>
                        <a:rPr lang="en-US" sz="10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÷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М36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L=</a:t>
                      </a:r>
                      <a:r>
                        <a:rPr lang="ru-RU" sz="1000" b="1" baseline="0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r>
                        <a:rPr lang="en-US" sz="1000" b="1" baseline="0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en-US" sz="10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÷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10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мм</a:t>
                      </a: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М12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÷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М36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L=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r>
                        <a:rPr lang="en-US" sz="1000" b="1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÷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мм</a:t>
                      </a:r>
                      <a:r>
                        <a:rPr lang="ru-RU" sz="10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51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Класс точности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Болт, гайка – В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Шайба - </a:t>
                      </a:r>
                      <a:r>
                        <a:rPr lang="ru-RU" sz="1000" b="1" kern="1200" dirty="0" smtClean="0">
                          <a:solidFill>
                            <a:srgbClr val="FF33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</a:t>
                      </a:r>
                      <a:endParaRPr lang="ru-RU" sz="1000" b="1" kern="1200" dirty="0">
                        <a:solidFill>
                          <a:srgbClr val="FF330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Болт, гайка – 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Шайба - 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ru-RU" sz="10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</a:t>
                      </a: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ru-RU" sz="1000" b="1" baseline="0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Болт – не указано;</a:t>
                      </a:r>
                      <a:endParaRPr lang="ru-RU" b="1" baseline="0" dirty="0">
                        <a:solidFill>
                          <a:srgbClr val="000000"/>
                        </a:solidFill>
                        <a:latin typeface="Verdana" pitchFamily="34" charset="0"/>
                      </a:endParaRPr>
                    </a:p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ru-RU" sz="1000" b="1" baseline="0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гайка – В</a:t>
                      </a:r>
                      <a:endParaRPr lang="ru-RU" b="1" baseline="0" dirty="0">
                        <a:solidFill>
                          <a:srgbClr val="000000"/>
                        </a:solidFill>
                        <a:latin typeface="Verdana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ru-RU" sz="1000" b="1" baseline="0" dirty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Болт и гайка – В</a:t>
                      </a:r>
                      <a:endParaRPr lang="ru-RU" b="1" baseline="0" dirty="0">
                        <a:solidFill>
                          <a:srgbClr val="000000"/>
                        </a:solidFill>
                        <a:latin typeface="Verdana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ru-RU" sz="1000" b="1" baseline="0" dirty="0" smtClean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ГОСТ 32484.5: Шайба – </a:t>
                      </a:r>
                      <a:r>
                        <a:rPr lang="ru-RU" sz="1000" b="1" baseline="0" dirty="0" smtClean="0">
                          <a:solidFill>
                            <a:srgbClr val="00B050"/>
                          </a:solidFill>
                          <a:latin typeface="Verdana" pitchFamily="34" charset="0"/>
                        </a:rPr>
                        <a:t>А</a:t>
                      </a:r>
                    </a:p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ru-RU" sz="1000" b="1" baseline="0" dirty="0" smtClean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ГОСТ 32484.6: шайба с фаской - </a:t>
                      </a:r>
                      <a:r>
                        <a:rPr lang="ru-RU" sz="1000" b="1" baseline="0" dirty="0" smtClean="0">
                          <a:solidFill>
                            <a:srgbClr val="00B050"/>
                          </a:solidFill>
                          <a:latin typeface="Verdana" pitchFamily="34" charset="0"/>
                        </a:rPr>
                        <a:t>А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Класс прочности</a:t>
                      </a: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endParaRPr lang="ru-RU" sz="10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6.8/6; 8.8/8; 9.8/9; 10.9/10; 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12.9/12</a:t>
                      </a:r>
                      <a:endParaRPr lang="ru-RU" sz="1000" b="1" dirty="0">
                        <a:solidFill>
                          <a:srgbClr val="00B050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10.9/10 </a:t>
                      </a: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10.9/10 </a:t>
                      </a: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8.8/8; </a:t>
                      </a:r>
                      <a:r>
                        <a:rPr lang="ru-RU" sz="10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10.9/10 </a:t>
                      </a:r>
                    </a:p>
                  </a:txBody>
                  <a:tcPr marL="48969" marR="48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165358" y="208784"/>
            <a:ext cx="76819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Сравнение требований стандартов на высокопрочный крепеж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i="1" dirty="0" smtClean="0">
                <a:latin typeface="Verdana" pitchFamily="34" charset="0"/>
                <a:cs typeface="Times New Roman" pitchFamily="18" charset="0"/>
              </a:rPr>
              <a:t>(продолжение)</a:t>
            </a:r>
            <a:endParaRPr kumimoji="0" lang="ru-RU" sz="12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pic>
        <p:nvPicPr>
          <p:cNvPr id="9" name="Picture 9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480552"/>
              </p:ext>
            </p:extLst>
          </p:nvPr>
        </p:nvGraphicFramePr>
        <p:xfrm>
          <a:off x="380968" y="714356"/>
          <a:ext cx="9072626" cy="5298715"/>
        </p:xfrm>
        <a:graphic>
          <a:graphicData uri="http://schemas.openxmlformats.org/drawingml/2006/table">
            <a:tbl>
              <a:tblPr/>
              <a:tblGrid>
                <a:gridCol w="1619704"/>
                <a:gridCol w="1368152"/>
                <a:gridCol w="1800200"/>
                <a:gridCol w="1800200"/>
                <a:gridCol w="1224136"/>
                <a:gridCol w="1260234"/>
              </a:tblGrid>
              <a:tr h="4103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Характеристики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ГОСТ 22353÷22356</a:t>
                      </a: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Р </a:t>
                      </a: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52643÷52646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Р 53664 </a:t>
                      </a:r>
                      <a:endParaRPr lang="ru-RU" sz="1000" b="1" dirty="0" smtClean="0"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32484.1÷32484.6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1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H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V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HR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4240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Геометрические размеры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sng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Болт (М22):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00" b="1" u="non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высота головки </a:t>
                      </a:r>
                      <a:r>
                        <a:rPr lang="en-US" sz="1000" b="1" u="non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</a:t>
                      </a:r>
                      <a:endParaRPr lang="ru-RU" sz="1000" b="1" u="none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00" b="1" u="none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размер под ключ </a:t>
                      </a:r>
                      <a:r>
                        <a:rPr lang="en-US" sz="1000" b="1" u="none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endParaRPr lang="ru-RU" sz="1000" b="1" u="none" baseline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000" b="1" u="none" baseline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1" u="sng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Гайка (М22):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00" b="1" u="none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высота </a:t>
                      </a:r>
                      <a:r>
                        <a:rPr lang="en-US" sz="1000" b="1" u="none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</a:t>
                      </a:r>
                      <a:endParaRPr lang="ru-RU" sz="1000" b="1" u="none" baseline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00" b="1" u="non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ru-RU" sz="1000" b="1" u="none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размер под ключ </a:t>
                      </a:r>
                      <a:r>
                        <a:rPr lang="en-US" sz="1000" b="1" u="none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endParaRPr lang="ru-RU" sz="1000" b="1" u="none" baseline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000" b="1" u="none" baseline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1" u="sng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Шайба (М22):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00" b="1" u="none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внутренний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1" u="non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диаметр </a:t>
                      </a:r>
                      <a:r>
                        <a:rPr lang="en-US" sz="1000" b="1" u="non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</a:t>
                      </a:r>
                      <a:r>
                        <a:rPr lang="ru-RU" sz="1000" b="1" u="none" baseline="-25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1000" b="1" u="none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наружный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диаметр </a:t>
                      </a:r>
                      <a:r>
                        <a:rPr lang="en-US" sz="1000" b="1" u="none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</a:t>
                      </a:r>
                      <a:r>
                        <a:rPr lang="ru-RU" sz="1000" b="1" u="none" baseline="-250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- толщина 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endParaRPr lang="ru-RU" sz="10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200" dirty="0" smtClean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200" dirty="0" smtClean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200" dirty="0" smtClean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15,0 мм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36,0 мм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19,0 мм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36,0 мм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24,0 мм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50,0 мм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 мм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 мм (мостостроение)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kern="12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15,0±0,35 мм</a:t>
                      </a:r>
                      <a:endParaRPr lang="en-US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0-36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22,3-23,6 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0-36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Исполнение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24,0-24,52 мм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Исполнение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24,0-25,0 мм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Исполнение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42,4-44,0 мм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Исполнение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42,4-50,0 мм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Исполнение 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 мм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Исполнение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 мм</a:t>
                      </a:r>
                      <a:endParaRPr lang="ru-RU" sz="10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15,0±0,35 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0-36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17,7-19,0 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0-36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26,0-26,84 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48,4-50,0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 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мм</a:t>
                      </a: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14,0±0,9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0-36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16,9-18,0 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0-36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Без фаски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 фаской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23,0-23,33 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Без фаски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 фаской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38,38-39,0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Без фаски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 фаской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14,0±0,9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0-36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18,1-19,4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0-36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</a:t>
                      </a:r>
                      <a:r>
                        <a:rPr lang="en-US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Без фаски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 фаской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23,0-23,33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Без фаски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 фаской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38,38-39,0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Без фаски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 фаской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B0F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 </a:t>
                      </a:r>
                      <a:r>
                        <a:rPr lang="ru-RU" sz="10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мм</a:t>
                      </a:r>
                      <a:endParaRPr lang="ru-RU" sz="1000" b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165358" y="208784"/>
            <a:ext cx="76819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Сравнение требований стандартов на высокопрочный крепеж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i="1" dirty="0" smtClean="0">
                <a:latin typeface="Verdana" pitchFamily="34" charset="0"/>
                <a:cs typeface="Times New Roman" pitchFamily="18" charset="0"/>
              </a:rPr>
              <a:t>(продолжение)</a:t>
            </a:r>
            <a:endParaRPr kumimoji="0" lang="ru-RU" sz="12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318196"/>
              </p:ext>
            </p:extLst>
          </p:nvPr>
        </p:nvGraphicFramePr>
        <p:xfrm>
          <a:off x="380968" y="785794"/>
          <a:ext cx="9215502" cy="4789661"/>
        </p:xfrm>
        <a:graphic>
          <a:graphicData uri="http://schemas.openxmlformats.org/drawingml/2006/table">
            <a:tbl>
              <a:tblPr/>
              <a:tblGrid>
                <a:gridCol w="1259664"/>
                <a:gridCol w="1656184"/>
                <a:gridCol w="1872208"/>
                <a:gridCol w="1656184"/>
                <a:gridCol w="1368152"/>
                <a:gridCol w="1403110"/>
              </a:tblGrid>
              <a:tr h="4109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Характеристики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Verdana"/>
                          <a:ea typeface="Calibri"/>
                          <a:cs typeface="Times New Roman"/>
                        </a:rPr>
                        <a:t>ГОСТ 22353÷22356</a:t>
                      </a: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Р </a:t>
                      </a: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52643÷52646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Р 53664 </a:t>
                      </a:r>
                      <a:endParaRPr lang="ru-RU" sz="1000" b="1" dirty="0" smtClean="0"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32484.1÷32484.6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H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V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HR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131067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</a:rPr>
                        <a:t>Временное сопротивление</a:t>
                      </a:r>
                      <a:endParaRPr lang="ru-RU" b="1" dirty="0">
                        <a:solidFill>
                          <a:srgbClr val="000000"/>
                        </a:solidFill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болта М22 из стали 40Х "</a:t>
                      </a:r>
                      <a:r>
                        <a:rPr lang="ru-RU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селект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 - 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1100-1350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МПа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Болт (класс 10.9)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– 1078-1275 Н/мм</a:t>
                      </a:r>
                      <a:r>
                        <a:rPr lang="ru-RU" sz="1000" b="1" baseline="30000" dirty="0" smtClean="0">
                          <a:solidFill>
                            <a:srgbClr val="000000"/>
                          </a:solidFill>
                        </a:rPr>
                        <a:t>2 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</a:pPr>
                      <a:endParaRPr lang="ru-RU" sz="10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Болт (класс 10.9)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</a:rPr>
                        <a:t>– 1078-1275 Н/мм</a:t>
                      </a:r>
                      <a:r>
                        <a:rPr lang="ru-RU" sz="1000" b="1" baseline="30000" dirty="0">
                          <a:solidFill>
                            <a:srgbClr val="000000"/>
                          </a:solidFill>
                        </a:rPr>
                        <a:t>2 </a:t>
                      </a:r>
                      <a:endParaRPr lang="ru-RU" sz="1000" b="1" baseline="30000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5000"/>
                        </a:lnSpc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</a:rPr>
                        <a:t>В соответствии с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</a:rPr>
                        <a:t>ISO</a:t>
                      </a:r>
                      <a:r>
                        <a:rPr lang="ru-RU" sz="10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898-1 (класс прочности 10.9/10):</a:t>
                      </a:r>
                      <a:endParaRPr lang="ru-RU" b="1" dirty="0">
                        <a:solidFill>
                          <a:srgbClr val="000000"/>
                        </a:solidFill>
                      </a:endParaRPr>
                    </a:p>
                    <a:p>
                      <a:pPr rtl="0">
                        <a:lnSpc>
                          <a:spcPct val="115000"/>
                        </a:lnSpc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</a:rPr>
                        <a:t>не менее 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</a:rPr>
                        <a:t>1040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МПа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соответствии с 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ISO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898-1 (класс прочности 10.9/10):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не менее </a:t>
                      </a: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1040 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МПа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9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Напряжение от испытательной нагрузки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Гайка М22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не менее </a:t>
                      </a: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1100</a:t>
                      </a: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МПа</a:t>
                      </a:r>
                      <a:endParaRPr lang="ru-RU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Гайка (класс 10)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 – 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</a:rPr>
                        <a:t>не менее 1245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Н/мм</a:t>
                      </a:r>
                      <a:r>
                        <a:rPr lang="ru-RU" sz="1000" b="1" baseline="30000" dirty="0" smtClean="0">
                          <a:solidFill>
                            <a:srgbClr val="000000"/>
                          </a:solidFill>
                        </a:rPr>
                        <a:t>2 </a:t>
                      </a:r>
                      <a:endParaRPr lang="ru-RU" sz="1000" b="1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Гайка (класс 10)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 – </a:t>
                      </a:r>
                      <a:r>
                        <a:rPr lang="ru-RU" sz="1000" b="1" dirty="0" smtClean="0">
                          <a:solidFill>
                            <a:srgbClr val="00B050"/>
                          </a:solidFill>
                        </a:rPr>
                        <a:t>не менее 1245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Н/мм</a:t>
                      </a:r>
                      <a:r>
                        <a:rPr lang="ru-RU" sz="1000" b="1" baseline="30000" dirty="0" smtClean="0">
                          <a:solidFill>
                            <a:srgbClr val="000000"/>
                          </a:solidFill>
                        </a:rPr>
                        <a:t>2 </a:t>
                      </a:r>
                      <a:endParaRPr lang="ru-RU" sz="1000" b="1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В соответствии с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</a:rPr>
                        <a:t>ISO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 898-2 (для М22, класс 10) пробная нагрузка - 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321200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 Н</a:t>
                      </a: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Гайка (класс 10) – </a:t>
                      </a: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1160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Н/мм</a:t>
                      </a:r>
                      <a:r>
                        <a:rPr lang="ru-RU" sz="1000" b="1" baseline="30000" dirty="0" smtClean="0">
                          <a:solidFill>
                            <a:srgbClr val="000000"/>
                          </a:solidFill>
                        </a:rPr>
                        <a:t>2 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25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Твердость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Для болта М22 из стали 40Х "</a:t>
                      </a:r>
                      <a:r>
                        <a:rPr lang="ru-RU" sz="1000" b="1" kern="1200" dirty="0" err="1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селект</a:t>
                      </a: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"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более 388 НВ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Гайка М22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241</a:t>
                      </a: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341</a:t>
                      </a: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НВ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Шайба - </a:t>
                      </a: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</a:t>
                      </a: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46,5</a:t>
                      </a: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Н</a:t>
                      </a:r>
                      <a:r>
                        <a:rPr lang="en-US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ru-RU" sz="1000" b="1" kern="1200" dirty="0" err="1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</a:t>
                      </a:r>
                      <a:r>
                        <a:rPr lang="ru-RU" sz="1000" b="1" kern="1200" baseline="-25000" dirty="0" err="1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э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Болт (класс прочности 10.9) -331-388 НВ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Гайка (класс  прочности 10)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272-353 НВ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Шайба -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35-45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Н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Болт  (класс прочности 10.9)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331-388 НВ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Гайка (класс  прочности 10)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272-353 НВ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Шайба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35-45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Н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 соответствии с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ISO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898-1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Болты (класс прочности 10.9) -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316-375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 соответствии с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ISO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898-2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Гайки (класс прочности 10) 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259-336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НВ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Твердость шайбы -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31-38,5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HRC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65358" y="208784"/>
            <a:ext cx="76819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Сравнение требований стандартов на высокопрочный крепеж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i="1" dirty="0" smtClean="0">
                <a:latin typeface="Verdana" pitchFamily="34" charset="0"/>
                <a:cs typeface="Times New Roman" pitchFamily="18" charset="0"/>
              </a:rPr>
              <a:t>(продолжение)</a:t>
            </a:r>
            <a:endParaRPr kumimoji="0" lang="ru-RU" sz="12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86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86006"/>
              </p:ext>
            </p:extLst>
          </p:nvPr>
        </p:nvGraphicFramePr>
        <p:xfrm>
          <a:off x="380968" y="857233"/>
          <a:ext cx="9144064" cy="4834777"/>
        </p:xfrm>
        <a:graphic>
          <a:graphicData uri="http://schemas.openxmlformats.org/drawingml/2006/table">
            <a:tbl>
              <a:tblPr/>
              <a:tblGrid>
                <a:gridCol w="1277904"/>
                <a:gridCol w="2430032"/>
                <a:gridCol w="1584176"/>
                <a:gridCol w="2232248"/>
                <a:gridCol w="792088"/>
                <a:gridCol w="827616"/>
              </a:tblGrid>
              <a:tr h="55554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Характеристики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ГОСТ 22353÷22356</a:t>
                      </a: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Р </a:t>
                      </a: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52643÷52646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Р </a:t>
                      </a: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53664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32484.1÷32484.6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H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V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HR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5952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Относительное удлинение и относительное сужение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Относительное удлинение –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менее </a:t>
                      </a: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Относительное сужение – </a:t>
                      </a:r>
                    </a:p>
                    <a:p>
                      <a:pPr algn="ctr"/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менее </a:t>
                      </a: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</a:t>
                      </a:r>
                      <a:r>
                        <a:rPr lang="ru-RU" sz="1000" b="1" kern="1200" dirty="0" smtClean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%</a:t>
                      </a:r>
                      <a:endParaRPr lang="ru-RU" sz="1000" b="1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Относительное у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длинение – </a:t>
                      </a:r>
                    </a:p>
                    <a:p>
                      <a:pPr algn="ctr"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менее 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algn="ctr" rtl="0"/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Относительное </a:t>
                      </a:r>
                    </a:p>
                    <a:p>
                      <a:pPr algn="ctr" rtl="0"/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с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ужение – </a:t>
                      </a:r>
                    </a:p>
                    <a:p>
                      <a:pPr algn="ctr"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менее </a:t>
                      </a: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Относительное у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длинение – </a:t>
                      </a:r>
                    </a:p>
                    <a:p>
                      <a:pPr algn="ctr"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менее </a:t>
                      </a: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 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algn="ctr" rtl="0"/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Относительное </a:t>
                      </a:r>
                    </a:p>
                    <a:p>
                      <a:pPr algn="ctr"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сужение – </a:t>
                      </a:r>
                    </a:p>
                    <a:p>
                      <a:pPr algn="ctr"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менее </a:t>
                      </a: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ru-RU" sz="10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Относительное удлинение – </a:t>
                      </a:r>
                    </a:p>
                    <a:p>
                      <a:pPr algn="ctr"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менее 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</a:p>
                    <a:p>
                      <a:pPr algn="ctr"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Относительное сужение –</a:t>
                      </a:r>
                    </a:p>
                    <a:p>
                      <a:pPr algn="ctr"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не менее 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7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Ударная вязкость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KCU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болтов  исполнения ХЛ - не менее </a:t>
                      </a:r>
                      <a:r>
                        <a:rPr lang="ru-RU" sz="10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0,5 (5)</a:t>
                      </a:r>
                      <a:r>
                        <a:rPr lang="ru-RU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Мдж/м (</a:t>
                      </a:r>
                      <a:r>
                        <a:rPr lang="ru-RU" sz="1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кгс·м</a:t>
                      </a:r>
                      <a:r>
                        <a:rPr lang="ru-RU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/см)</a:t>
                      </a:r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Испытания проводят при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-60ºС (ХЛ)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en-US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lang="ru-RU" sz="1000" b="1" kern="1200" baseline="-250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000" b="1" kern="1200" baseline="-250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000" b="1" kern="1200" baseline="-250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≥ </a:t>
                      </a:r>
                      <a:r>
                        <a:rPr lang="en-US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Дж</a:t>
                      </a:r>
                      <a:r>
                        <a:rPr lang="en-US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/c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r>
                        <a:rPr lang="ru-RU" sz="1000" b="1" kern="1200" baseline="300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0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Испытания проводят при </a:t>
                      </a:r>
                    </a:p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-40 </a:t>
                      </a:r>
                      <a:r>
                        <a:rPr lang="ru-RU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(У) и -60 </a:t>
                      </a:r>
                      <a:r>
                        <a:rPr lang="ru-RU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(ХЛ)</a:t>
                      </a:r>
                    </a:p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n-US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en-US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lang="ru-RU" sz="1000" b="1" kern="1200" baseline="-250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000" b="1" kern="1200" baseline="-250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000" b="1" kern="1200" baseline="-250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≥ </a:t>
                      </a:r>
                      <a:r>
                        <a:rPr lang="en-US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Дж</a:t>
                      </a:r>
                      <a:r>
                        <a:rPr lang="en-US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/c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r>
                        <a:rPr lang="ru-RU" sz="1000" b="1" kern="1200" baseline="300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0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Испытания проводят по ГОСТ 9454 при температуре -20 </a:t>
                      </a:r>
                      <a:r>
                        <a:rPr lang="ru-RU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KV</a:t>
                      </a:r>
                      <a:r>
                        <a:rPr lang="ru-RU" sz="1000" b="1" kern="1200" baseline="-250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-20 </a:t>
                      </a: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≥ 27 Дж</a:t>
                      </a: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04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Химический состав стали</a:t>
                      </a:r>
                    </a:p>
                    <a:p>
                      <a:pPr algn="l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Марки стали по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ГОСТ 4543 *</a:t>
                      </a:r>
                      <a:b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суженными пределами содержания углерода: от 0,37% до 0,42% для стали марок 40Х "</a:t>
                      </a:r>
                      <a:r>
                        <a:rPr lang="ru-RU" sz="1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селект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Болты для ж/д мостов северного исполнения и (по требованию потребителя) для автодорожных и городских мостов северного исполнения должны применяться с гайками из стали марки 40Х</a:t>
                      </a:r>
                      <a:endParaRPr lang="ru-RU" sz="10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Прокат из стали марки 40 Х "</a:t>
                      </a:r>
                      <a:r>
                        <a:rPr lang="ru-RU" sz="1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селект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 применяют с суженным пределом по содержанию углерода – </a:t>
                      </a:r>
                    </a:p>
                    <a:p>
                      <a:pPr algn="l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0,37 % до 0,42 %</a:t>
                      </a:r>
                    </a:p>
                    <a:p>
                      <a:pPr algn="l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b="1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Сталь 40Х с суженным пределом по содержанию углерода – </a:t>
                      </a:r>
                    </a:p>
                    <a:p>
                      <a:pPr algn="l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0,37 % до 0,42 % и</a:t>
                      </a:r>
                    </a:p>
                    <a:p>
                      <a:pPr algn="l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суженным пределом по содержанию кремния – не более 0,3 %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Допускается использовать другие марки стали при условии, что выполняются требования настоящего стандарта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регламентируется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65358" y="208784"/>
            <a:ext cx="76819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Сравнение требований стандартов на высокопрочный крепеж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i="1" dirty="0" smtClean="0">
                <a:latin typeface="Verdana" pitchFamily="34" charset="0"/>
                <a:cs typeface="Times New Roman" pitchFamily="18" charset="0"/>
              </a:rPr>
              <a:t>(продолжение)</a:t>
            </a:r>
            <a:endParaRPr kumimoji="0" lang="ru-RU" sz="12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15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171532"/>
              </p:ext>
            </p:extLst>
          </p:nvPr>
        </p:nvGraphicFramePr>
        <p:xfrm>
          <a:off x="380969" y="785794"/>
          <a:ext cx="9144065" cy="4991609"/>
        </p:xfrm>
        <a:graphic>
          <a:graphicData uri="http://schemas.openxmlformats.org/drawingml/2006/table">
            <a:tbl>
              <a:tblPr/>
              <a:tblGrid>
                <a:gridCol w="971631"/>
                <a:gridCol w="1440160"/>
                <a:gridCol w="2736304"/>
                <a:gridCol w="2304256"/>
                <a:gridCol w="864096"/>
                <a:gridCol w="827618"/>
              </a:tblGrid>
              <a:tr h="55497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Характеристики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ГОСТ 22353÷22356</a:t>
                      </a: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Р </a:t>
                      </a: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52643÷52646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Р </a:t>
                      </a: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53664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32484.1÷32484.6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H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V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HR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40045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Микроструктура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</a:pP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Требования к микроструктуре болтов, виду излома</a:t>
                      </a:r>
                      <a:r>
                        <a:rPr lang="ru-RU" sz="1000" b="1" smtClean="0">
                          <a:solidFill>
                            <a:srgbClr val="000000"/>
                          </a:solidFill>
                        </a:rPr>
                        <a:t>, допускается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</a:rPr>
                        <a:t>устанавливать по соглашению между потребителем и изготовителем</a:t>
                      </a:r>
                      <a:endParaRPr lang="ru-RU" sz="1000" b="1" dirty="0">
                        <a:solidFill>
                          <a:srgbClr val="000000"/>
                        </a:solidFill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класса прочности 10.9: </a:t>
                      </a:r>
                      <a:r>
                        <a:rPr lang="ru-RU" sz="95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Микроструктура должна состоять из </a:t>
                      </a:r>
                      <a:r>
                        <a:rPr lang="ru-RU" sz="950" b="1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троостосорбита</a:t>
                      </a:r>
                      <a:r>
                        <a:rPr lang="ru-RU" sz="95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отпуска, сохраняющего игольчатую ориентацию мартенсита. В сердцевине допускается наличие троостита в количестве не более 50 %. Не допускается: наличие мартенсита, величина действительного зерна более шестого балла по ГОСТ 5639, наличие </a:t>
                      </a:r>
                      <a:r>
                        <a:rPr lang="ru-RU" sz="950" b="1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доэвтектоидного</a:t>
                      </a:r>
                      <a:r>
                        <a:rPr lang="ru-RU" sz="95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феррита в количестве более 5 %, кроме случая частичного обезуглероживания по </a:t>
                      </a:r>
                      <a:r>
                        <a:rPr lang="en-US" sz="95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ISO</a:t>
                      </a:r>
                      <a:r>
                        <a:rPr lang="ru-RU" sz="95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898-1.</a:t>
                      </a:r>
                      <a:r>
                        <a:rPr lang="ru-RU" sz="9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Глубина зоны полного обезуглероживания должна быть не более 0,015 мм. Высота </a:t>
                      </a:r>
                      <a:r>
                        <a:rPr lang="ru-RU" sz="95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необезуглероженной</a:t>
                      </a:r>
                      <a:r>
                        <a:rPr lang="ru-RU" sz="9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зоны должна быть не менее 2/3 высоты профиля резьбы. Разность между значениями твердости в двух точках не должна превышать 30 </a:t>
                      </a:r>
                      <a:r>
                        <a:rPr lang="en-US" sz="9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HV</a:t>
                      </a:r>
                      <a:endParaRPr lang="ru-RU" sz="95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Микроструктура </a:t>
                      </a:r>
                      <a:r>
                        <a:rPr lang="ru-RU" sz="1000" b="1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термообработанных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болтов должна состоять из троостита и сорбита, причем наличие троостита в сердцевине изделия допускается не более 50%. Наличие мартенсита не допускается. Наличие </a:t>
                      </a:r>
                      <a:r>
                        <a:rPr lang="ru-RU" sz="1000" b="1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доэвтектоидного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феррита допускается в количестве 5 %, кроме случая частичного обезуглероживания по </a:t>
                      </a:r>
                      <a:r>
                        <a:rPr lang="en-US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ISO</a:t>
                      </a:r>
                      <a:r>
                        <a:rPr lang="ru-RU" sz="10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898-1.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Глубина зоны полного обезуглероживания должна быть не более 0,015 мм, высота </a:t>
                      </a:r>
                      <a:r>
                        <a:rPr lang="ru-RU" sz="1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необезуглероженной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зоны - не менее 2/3 высоты профиля резьбы. Разность между значениями твердости в двух точках не должна превышать 30 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Требование по величине обезуглероживания резьбы болта и методика измерений – в соответствии с </a:t>
                      </a:r>
                      <a:r>
                        <a:rPr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ISO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898-1.</a:t>
                      </a:r>
                    </a:p>
                    <a:p>
                      <a:pPr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Высота </a:t>
                      </a:r>
                      <a:r>
                        <a:rPr lang="ru-RU" sz="1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необезуглероженной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зоны резьбы должна быть не менее 2/3 высоты наружной резьбы полного профиля (для класса прочности 10.9/10) и не менее ½ высоты наружной резьбы полного профиля (для класса прочности 8.8/8). Глубина полного обезуглероживания в резьбе должна быть не более 0,015 мм</a:t>
                      </a: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65358" y="208784"/>
            <a:ext cx="76819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Сравнение требований стандартов на высокопрочный крепеж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i="1" dirty="0" smtClean="0">
                <a:latin typeface="Verdana" pitchFamily="34" charset="0"/>
                <a:cs typeface="Times New Roman" pitchFamily="18" charset="0"/>
              </a:rPr>
              <a:t>(продолжение)</a:t>
            </a:r>
            <a:endParaRPr kumimoji="0" lang="ru-RU" sz="12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84568"/>
              </p:ext>
            </p:extLst>
          </p:nvPr>
        </p:nvGraphicFramePr>
        <p:xfrm>
          <a:off x="351318" y="1340768"/>
          <a:ext cx="9144064" cy="3043881"/>
        </p:xfrm>
        <a:graphic>
          <a:graphicData uri="http://schemas.openxmlformats.org/drawingml/2006/table">
            <a:tbl>
              <a:tblPr/>
              <a:tblGrid>
                <a:gridCol w="1493928"/>
                <a:gridCol w="1493928"/>
                <a:gridCol w="2016224"/>
                <a:gridCol w="2088232"/>
                <a:gridCol w="1080120"/>
                <a:gridCol w="971632"/>
              </a:tblGrid>
              <a:tr h="57767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Характеристики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ГОСТ 22353÷22356</a:t>
                      </a: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Р </a:t>
                      </a: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52643÷52646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Р </a:t>
                      </a: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53664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1000" b="1" dirty="0" smtClean="0">
                          <a:latin typeface="Verdana"/>
                          <a:ea typeface="Calibri"/>
                          <a:cs typeface="Times New Roman"/>
                        </a:rPr>
                        <a:t>32484.1÷32484.6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H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V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Calibri"/>
                          <a:cs typeface="Times New Roman"/>
                        </a:rPr>
                        <a:t>Система </a:t>
                      </a:r>
                      <a:r>
                        <a:rPr lang="en-US" sz="1000" b="1" dirty="0">
                          <a:latin typeface="Verdana"/>
                          <a:ea typeface="Calibri"/>
                          <a:cs typeface="Times New Roman"/>
                        </a:rPr>
                        <a:t>HR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989" marR="33989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CFF66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1482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Коэффициент закручивания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Болты должны иметь коэффициент закручивания не более 0,20 и не менее 0,14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Коэффициент закручивания для комплекта: болт, гайка и  шайба должен быть следующим:</a:t>
                      </a:r>
                    </a:p>
                    <a:p>
                      <a:pPr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0,14 до 0,20 – для изделий без покрытия; </a:t>
                      </a:r>
                    </a:p>
                    <a:p>
                      <a:pPr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0,11 до 0,20 – для изделий с антикоррозионным (любым произвольным) покрытием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Коэффициент закручивания для комплекта: болт, гайка и  шайба должен быть следующим:</a:t>
                      </a:r>
                    </a:p>
                    <a:p>
                      <a:pPr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0,14 до 0,20 – для изделий без покрытия; </a:t>
                      </a:r>
                    </a:p>
                    <a:p>
                      <a:pPr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0,11 до 0,20 – для изделий с антикоррозионным (любым произвольным) покрытием</a:t>
                      </a: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Среднее значение коэффициента закручивания должно быть:</a:t>
                      </a:r>
                    </a:p>
                    <a:p>
                      <a:pPr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0,11-0,23 – для изделий с горячим цинковым покрытием;</a:t>
                      </a:r>
                    </a:p>
                    <a:p>
                      <a:pPr rtl="0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0,11-0,20 – для изделий с любым произвольным покрытием</a:t>
                      </a:r>
                    </a:p>
                  </a:txBody>
                  <a:tcPr marL="33989" marR="33989" marT="441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ru-RU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989" marR="33989" marT="4414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65358" y="208784"/>
            <a:ext cx="76819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Сравнение требований стандартов на высокопрочный крепеж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i="1" dirty="0" smtClean="0">
                <a:latin typeface="Verdana" pitchFamily="34" charset="0"/>
                <a:cs typeface="Times New Roman" pitchFamily="18" charset="0"/>
              </a:rPr>
              <a:t>(продолжение)</a:t>
            </a:r>
            <a:endParaRPr kumimoji="0" lang="ru-RU" sz="12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62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pic>
        <p:nvPicPr>
          <p:cNvPr id="9" name="Picture 9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стандартов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3844" y="1186493"/>
            <a:ext cx="9037668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Вариант поставки отдельно болтов и гаек с необходимой маркировкой (указывается в заказе)</a:t>
            </a:r>
          </a:p>
          <a:p>
            <a:pPr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Обозначение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при заказе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Болтокомплекта</a:t>
            </a: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Пример 1…</a:t>
            </a: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Болтов и гаек</a:t>
            </a: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Если болты с шестигранной головкой,  соответствующие этому стандарту, необходимы для других целей, например, для использования в глухих отверстиях с резьбой,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 требованию потребителя, </a:t>
            </a: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то они могут быть заказаны отдельно…</a:t>
            </a: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Пример 2…</a:t>
            </a:r>
          </a:p>
          <a:p>
            <a:pPr algn="just">
              <a:spcAft>
                <a:spcPts val="0"/>
              </a:spcAft>
            </a:pPr>
            <a:endParaRPr lang="ru-RU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Если шестигранные гайки, соответствующие этому стандарту, необходимы для других целей, например, для использования со шпильками, </a:t>
            </a:r>
            <a:r>
              <a:rPr lang="ru-R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или по требованию потребителя, </a:t>
            </a: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то они могут быть заказаны отдельно…</a:t>
            </a: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Пример 3…</a:t>
            </a:r>
          </a:p>
          <a:p>
            <a:pPr algn="just">
              <a:spcAft>
                <a:spcPts val="0"/>
              </a:spcAft>
            </a:pPr>
            <a:endParaRPr lang="ru-RU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Примечание 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– для обеспечения затяжки болтового соединения на заданное  усилие изготовитель должен гарантировать стабильный уровень качества поверхности резьбы, который характеризуется коэффициентом закручивания, зависящим от согласованного с потребителем вида покрытия и смазки, нанесенных на резьбу болта и/или гайки.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140172" y="794667"/>
            <a:ext cx="3590697" cy="338554"/>
          </a:xfrm>
          <a:prstGeom prst="rect">
            <a:avLst/>
          </a:prstGeom>
          <a:gradFill>
            <a:gsLst>
              <a:gs pos="2190">
                <a:srgbClr val="CCFFFF"/>
              </a:gs>
              <a:gs pos="55500">
                <a:srgbClr val="CCFFFF"/>
              </a:gs>
              <a:gs pos="37000">
                <a:srgbClr val="CCFFFF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 АО «</a:t>
            </a:r>
            <a:r>
              <a:rPr lang="ru-RU" sz="1600" u="sng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БелЗАН</a:t>
            </a:r>
            <a:r>
              <a:rPr lang="ru-RU" sz="1600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»: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pic>
        <p:nvPicPr>
          <p:cNvPr id="10" name="Picture 9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стандартов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4699" y="1772816"/>
            <a:ext cx="8821644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 Не решены вопросы по испытательному оборудованию</a:t>
            </a:r>
          </a:p>
          <a:p>
            <a:pPr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частности,  оборудование для испытаний на коэффициент закручивания в России не производится, а аналогичное иностранное оборудование (например, производства фирм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SCHATZ 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или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TEST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отсутствует в </a:t>
            </a:r>
            <a:r>
              <a:rPr lang="ru-RU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Госреестре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РФ.</a:t>
            </a:r>
          </a:p>
          <a:p>
            <a:pPr algn="just">
              <a:spcAft>
                <a:spcPts val="0"/>
              </a:spcAft>
            </a:pP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92760" y="1052736"/>
            <a:ext cx="3728864" cy="523220"/>
          </a:xfrm>
          <a:prstGeom prst="rect">
            <a:avLst/>
          </a:prstGeom>
          <a:gradFill>
            <a:gsLst>
              <a:gs pos="2190">
                <a:srgbClr val="CCFFFF"/>
              </a:gs>
              <a:gs pos="55500">
                <a:srgbClr val="CCFFFF"/>
              </a:gs>
              <a:gs pos="37000">
                <a:srgbClr val="CCFFFF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 АО «</a:t>
            </a:r>
            <a:r>
              <a:rPr lang="ru-RU" sz="1600" u="sng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БелЗАН</a:t>
            </a:r>
            <a:r>
              <a:rPr lang="ru-RU" sz="1600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»:</a:t>
            </a:r>
          </a:p>
          <a:p>
            <a:pPr>
              <a:spcAft>
                <a:spcPts val="0"/>
              </a:spcAft>
            </a:pPr>
            <a:r>
              <a:rPr lang="ru-RU" sz="1200" i="1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(продолжение)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pic>
        <p:nvPicPr>
          <p:cNvPr id="12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стандартов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72680" y="806860"/>
            <a:ext cx="5848789" cy="338554"/>
          </a:xfrm>
          <a:prstGeom prst="rect">
            <a:avLst/>
          </a:prstGeom>
          <a:gradFill>
            <a:gsLst>
              <a:gs pos="2190">
                <a:srgbClr val="CCFFFF"/>
              </a:gs>
              <a:gs pos="55500">
                <a:srgbClr val="CCFFFF"/>
              </a:gs>
              <a:gs pos="37000">
                <a:srgbClr val="CCFFFF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 ЗАО «ЦНИИПСК </a:t>
            </a:r>
            <a:r>
              <a:rPr lang="ru-RU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им.Мельникова</a:t>
            </a:r>
            <a:r>
              <a:rPr lang="ru-RU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»: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52930" y="1327992"/>
            <a:ext cx="894245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Внесение дополнительных требований и приложений по контролю надежности высокопрочных болтов в соединениях ССК.</a:t>
            </a:r>
          </a:p>
          <a:p>
            <a:pPr algn="l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Разработка главы по испытанию материала высокопрочных болтов на ЗХР и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трещиностойкость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болтов без покрытий и с защитными покрытиями под нагрузкой на ЗХР (замедленное хрупкое разрушение),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трещиностойкость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и коррозию под напряжением в среде со слабо и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среднеагрессивной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атмосферой.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Разработка критериев оценки долговечности антикоррозионной защиты для разных типов защитных покрытий (вид покрытия – толщина покрытия – долговечность защиты).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 Разработка дополнений к Приложениям по испытанию (на ЗХР,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трещиностойкость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коррозию под напряжением; определение качества цинковых покрытий методом рентгеноспектрального микроанализа.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 Разработка технических требований к болтам класса прочности 12.9 и гайкам класса прочности 12.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52927"/>
            <a:ext cx="990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600" b="1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Стандарты 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высокопрочный крепеж</a:t>
            </a:r>
            <a:r>
              <a:rPr lang="ru-RU" sz="1600" b="1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lang="ru-RU" sz="1600" b="1" dirty="0" smtClean="0"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ru-RU" sz="1600" b="1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требования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которых будут учтены при унификации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3209" y="923037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u="sng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Межгосударственные стандарты:</a:t>
            </a:r>
          </a:p>
          <a:p>
            <a:pPr algn="just"/>
            <a:endParaRPr lang="ru-RU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 smtClean="0">
                <a:latin typeface="+mn-lt"/>
                <a:ea typeface="Verdana" pitchFamily="34" charset="0"/>
                <a:cs typeface="Verdana" pitchFamily="34" charset="0"/>
              </a:rPr>
              <a:t>ГОСТ 22353-77 Болты высокопрочные класса точности В. Конструкция и размеры</a:t>
            </a:r>
          </a:p>
          <a:p>
            <a:pPr algn="just"/>
            <a:r>
              <a:rPr lang="ru-RU" sz="1400" b="1" dirty="0" smtClean="0">
                <a:latin typeface="+mn-lt"/>
                <a:ea typeface="Verdana" pitchFamily="34" charset="0"/>
                <a:cs typeface="Verdana" pitchFamily="34" charset="0"/>
              </a:rPr>
              <a:t>ГОСТ 22354-77 Гайки </a:t>
            </a:r>
            <a:r>
              <a:rPr lang="ru-RU" sz="1400" b="1" dirty="0">
                <a:latin typeface="+mn-lt"/>
                <a:ea typeface="Verdana" pitchFamily="34" charset="0"/>
                <a:cs typeface="Verdana" pitchFamily="34" charset="0"/>
              </a:rPr>
              <a:t>высокопрочные класса точности В. Конструкция и размеры</a:t>
            </a:r>
          </a:p>
          <a:p>
            <a:pPr algn="just"/>
            <a:r>
              <a:rPr lang="ru-RU" sz="1400" b="1" dirty="0">
                <a:latin typeface="+mn-lt"/>
                <a:ea typeface="Verdana" pitchFamily="34" charset="0"/>
                <a:cs typeface="Verdana" pitchFamily="34" charset="0"/>
              </a:rPr>
              <a:t>ГОСТ </a:t>
            </a:r>
            <a:r>
              <a:rPr lang="ru-RU" sz="1400" b="1" dirty="0" smtClean="0">
                <a:latin typeface="+mn-lt"/>
                <a:ea typeface="Verdana" pitchFamily="34" charset="0"/>
                <a:cs typeface="Verdana" pitchFamily="34" charset="0"/>
              </a:rPr>
              <a:t>22355-77 Шайбы класса точности С к высокопрочным болтам. Конструкция </a:t>
            </a:r>
            <a:r>
              <a:rPr lang="ru-RU" sz="1400" b="1" dirty="0">
                <a:latin typeface="+mn-lt"/>
                <a:ea typeface="Verdana" pitchFamily="34" charset="0"/>
                <a:cs typeface="Verdana" pitchFamily="34" charset="0"/>
              </a:rPr>
              <a:t>и размеры</a:t>
            </a:r>
          </a:p>
          <a:p>
            <a:pPr algn="just"/>
            <a:r>
              <a:rPr lang="ru-RU" sz="1400" b="1" dirty="0">
                <a:latin typeface="+mn-lt"/>
                <a:ea typeface="Verdana" pitchFamily="34" charset="0"/>
                <a:cs typeface="Verdana" pitchFamily="34" charset="0"/>
              </a:rPr>
              <a:t>ГОСТ </a:t>
            </a:r>
            <a:r>
              <a:rPr lang="ru-RU" sz="1400" b="1" dirty="0" smtClean="0">
                <a:latin typeface="+mn-lt"/>
                <a:ea typeface="Verdana" pitchFamily="34" charset="0"/>
                <a:cs typeface="Verdana" pitchFamily="34" charset="0"/>
              </a:rPr>
              <a:t>22356-77 Болты и гайки </a:t>
            </a:r>
            <a:r>
              <a:rPr lang="ru-RU" sz="1400" b="1" dirty="0">
                <a:latin typeface="+mn-lt"/>
                <a:ea typeface="Verdana" pitchFamily="34" charset="0"/>
                <a:cs typeface="Verdana" pitchFamily="34" charset="0"/>
              </a:rPr>
              <a:t>высокопрочные </a:t>
            </a:r>
            <a:r>
              <a:rPr lang="ru-RU" sz="1400" b="1" dirty="0" smtClean="0">
                <a:latin typeface="+mn-lt"/>
                <a:ea typeface="Verdana" pitchFamily="34" charset="0"/>
                <a:cs typeface="Verdana" pitchFamily="34" charset="0"/>
              </a:rPr>
              <a:t>и шайбы. Общие технические условия </a:t>
            </a:r>
            <a:endParaRPr lang="ru-RU" sz="14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4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4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 smtClean="0">
                <a:latin typeface="+mn-lt"/>
                <a:ea typeface="Verdana" pitchFamily="34" charset="0"/>
                <a:cs typeface="Verdana" pitchFamily="34" charset="0"/>
              </a:rPr>
              <a:t>ГОСТ </a:t>
            </a:r>
            <a:r>
              <a:rPr lang="ru-RU" sz="1400" b="1" dirty="0">
                <a:latin typeface="+mn-lt"/>
                <a:ea typeface="Verdana" pitchFamily="34" charset="0"/>
                <a:cs typeface="Verdana" pitchFamily="34" charset="0"/>
              </a:rPr>
              <a:t>32484.1-2013 </a:t>
            </a:r>
            <a:r>
              <a:rPr lang="ru-RU" sz="1400" dirty="0">
                <a:latin typeface="+mn-lt"/>
              </a:rPr>
              <a:t>Болтокомплекты высокопрочные для предварительного натяжения конструкционные. Общие </a:t>
            </a:r>
            <a:r>
              <a:rPr lang="ru-RU" sz="1400" dirty="0" smtClean="0">
                <a:latin typeface="+mn-lt"/>
              </a:rPr>
              <a:t>требования</a:t>
            </a:r>
          </a:p>
          <a:p>
            <a:pPr algn="just"/>
            <a:r>
              <a:rPr lang="ru-RU" sz="1400" b="1" dirty="0" smtClean="0">
                <a:latin typeface="+mn-lt"/>
                <a:ea typeface="Verdana" pitchFamily="34" charset="0"/>
                <a:cs typeface="Verdana" pitchFamily="34" charset="0"/>
              </a:rPr>
              <a:t>ГОСТ 32484.2-2013 </a:t>
            </a:r>
            <a:r>
              <a:rPr lang="ru-RU" sz="1400" dirty="0">
                <a:latin typeface="+mn-lt"/>
              </a:rPr>
              <a:t>Болтокомплекты высокопрочные для предварительного натяжения конструкционные. Испытание на предварительное </a:t>
            </a:r>
            <a:r>
              <a:rPr lang="ru-RU" sz="1400" dirty="0" smtClean="0">
                <a:latin typeface="+mn-lt"/>
              </a:rPr>
              <a:t>натяжение</a:t>
            </a:r>
          </a:p>
          <a:p>
            <a:pPr algn="just"/>
            <a:r>
              <a:rPr lang="ru-RU" sz="1400" b="1" dirty="0" smtClean="0">
                <a:latin typeface="+mn-lt"/>
                <a:ea typeface="Verdana" pitchFamily="34" charset="0"/>
                <a:cs typeface="Verdana" pitchFamily="34" charset="0"/>
              </a:rPr>
              <a:t>ГОСТ 32484.3-2013 </a:t>
            </a:r>
            <a:r>
              <a:rPr lang="ru-RU" sz="1400" dirty="0">
                <a:latin typeface="+mn-lt"/>
              </a:rPr>
              <a:t>Болтокомплекты высокопрочные для предварительного натяжения конструкционные. Система </a:t>
            </a:r>
            <a:r>
              <a:rPr lang="en-US" sz="1400" dirty="0">
                <a:latin typeface="+mn-lt"/>
              </a:rPr>
              <a:t>HR</a:t>
            </a:r>
            <a:r>
              <a:rPr lang="ru-RU" sz="1400" dirty="0">
                <a:latin typeface="+mn-lt"/>
              </a:rPr>
              <a:t> – комплекты шестигранных болтов и </a:t>
            </a:r>
            <a:r>
              <a:rPr lang="ru-RU" sz="1400" dirty="0" smtClean="0">
                <a:latin typeface="+mn-lt"/>
              </a:rPr>
              <a:t>гаек</a:t>
            </a:r>
          </a:p>
          <a:p>
            <a:pPr algn="just"/>
            <a:r>
              <a:rPr lang="ru-RU" sz="1400" b="1" dirty="0" smtClean="0">
                <a:latin typeface="+mn-lt"/>
                <a:ea typeface="Verdana" pitchFamily="34" charset="0"/>
                <a:cs typeface="Verdana" pitchFamily="34" charset="0"/>
              </a:rPr>
              <a:t>ГОСТ 32484.4-2013 </a:t>
            </a:r>
            <a:r>
              <a:rPr lang="ru-RU" sz="1400" dirty="0">
                <a:latin typeface="+mn-lt"/>
              </a:rPr>
              <a:t>Болтокомплекты высокопрочные для предварительного натяжения конструкционные. Система </a:t>
            </a:r>
            <a:r>
              <a:rPr lang="en-US" sz="1400" dirty="0">
                <a:latin typeface="+mn-lt"/>
              </a:rPr>
              <a:t>HV</a:t>
            </a:r>
            <a:r>
              <a:rPr lang="ru-RU" sz="1400" dirty="0">
                <a:latin typeface="+mn-lt"/>
              </a:rPr>
              <a:t>   -   комплекты шестигранных болтов и </a:t>
            </a:r>
            <a:r>
              <a:rPr lang="ru-RU" sz="1400" dirty="0" smtClean="0">
                <a:latin typeface="+mn-lt"/>
              </a:rPr>
              <a:t>гаек</a:t>
            </a:r>
          </a:p>
          <a:p>
            <a:pPr algn="just"/>
            <a:r>
              <a:rPr lang="ru-RU" sz="1400" b="1" dirty="0">
                <a:latin typeface="+mn-lt"/>
                <a:ea typeface="Verdana" pitchFamily="34" charset="0"/>
                <a:cs typeface="Verdana" pitchFamily="34" charset="0"/>
              </a:rPr>
              <a:t>ГОСТ </a:t>
            </a:r>
            <a:r>
              <a:rPr lang="ru-RU" sz="1400" b="1" dirty="0" smtClean="0">
                <a:latin typeface="+mn-lt"/>
                <a:ea typeface="Verdana" pitchFamily="34" charset="0"/>
                <a:cs typeface="Verdana" pitchFamily="34" charset="0"/>
              </a:rPr>
              <a:t>32484.5-2013 </a:t>
            </a:r>
            <a:r>
              <a:rPr lang="ru-RU" sz="1400" dirty="0" smtClean="0">
                <a:latin typeface="+mn-lt"/>
              </a:rPr>
              <a:t>Болтокомплекты </a:t>
            </a:r>
            <a:r>
              <a:rPr lang="ru-RU" sz="1400" dirty="0">
                <a:latin typeface="+mn-lt"/>
              </a:rPr>
              <a:t>высокопрочные для предварительного натяжения конструкционные. Плоские шайбы</a:t>
            </a:r>
            <a:endParaRPr lang="ru-RU" sz="14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 smtClean="0">
                <a:latin typeface="+mn-lt"/>
                <a:ea typeface="Verdana" pitchFamily="34" charset="0"/>
                <a:cs typeface="Verdana" pitchFamily="34" charset="0"/>
              </a:rPr>
              <a:t>ГОСТ </a:t>
            </a:r>
            <a:r>
              <a:rPr lang="ru-RU" sz="1400" b="1" dirty="0">
                <a:latin typeface="+mn-lt"/>
                <a:ea typeface="Verdana" pitchFamily="34" charset="0"/>
                <a:cs typeface="Verdana" pitchFamily="34" charset="0"/>
              </a:rPr>
              <a:t>32484.6-2013 </a:t>
            </a:r>
            <a:r>
              <a:rPr lang="ru-RU" sz="1400" dirty="0">
                <a:latin typeface="+mn-lt"/>
              </a:rPr>
              <a:t>Болтокомплекты высокопрочные для предварительного натяжения конструкционные. Плоские шайбы с фаской</a:t>
            </a:r>
            <a:endParaRPr lang="ru-RU" sz="14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pic>
        <p:nvPicPr>
          <p:cNvPr id="10" name="Picture 9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pic>
        <p:nvPicPr>
          <p:cNvPr id="10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стандартов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4127" y="1556792"/>
            <a:ext cx="872935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6 Разработка варианта указаний по приемочному контролю при единичном мелкосерийном производстве (количество образцов и методы испытаний малого количества образцов).  </a:t>
            </a: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 Внесение требований по определению коэффициента закручивания (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baseline="-25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): по моменту закручивания; по углу поворота гайки; по удлинению болта в процессе монтажа ССК и в процессе эксплуатации. 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 Проведение исследований по изменению коэффициента закручивания при температурах (от -40</a:t>
            </a:r>
            <a:r>
              <a:rPr lang="ru-RU" sz="1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 до +40</a:t>
            </a:r>
            <a:r>
              <a:rPr lang="ru-RU" sz="1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 ) с применением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жидкосмазочных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составов (минеральное масло, минеральное масло с бензином) и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твердосмазочных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составов (парафиновые и стеариновые, </a:t>
            </a:r>
            <a:r>
              <a:rPr lang="en-US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Molykote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en-US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Modengy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на основе дисульфида молибдена и графита с акриловым связующим, порошок дисульфида молибдена). На основании проведенных исследований внесение в НД требований по значениям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baseline="-25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sz="1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(с учетом температуры в момент монтажа стальных конструкций).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890267" y="908720"/>
            <a:ext cx="5871046" cy="553998"/>
          </a:xfrm>
          <a:prstGeom prst="rect">
            <a:avLst/>
          </a:prstGeom>
          <a:gradFill>
            <a:gsLst>
              <a:gs pos="2190">
                <a:srgbClr val="CCFFFF"/>
              </a:gs>
              <a:gs pos="55500">
                <a:srgbClr val="CCFFFF"/>
              </a:gs>
              <a:gs pos="37000">
                <a:srgbClr val="CCFFFF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 ЗАО «ЦНИИПСК </a:t>
            </a:r>
            <a:r>
              <a:rPr lang="ru-RU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им.Мельникова</a:t>
            </a:r>
            <a:r>
              <a:rPr lang="ru-RU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»: </a:t>
            </a:r>
          </a:p>
          <a:p>
            <a:pPr>
              <a:spcAft>
                <a:spcPts val="0"/>
              </a:spcAft>
            </a:pPr>
            <a:r>
              <a:rPr lang="ru-RU" sz="1400" i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(продолжение)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стандартов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5136" y="1556792"/>
            <a:ext cx="864076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Уточнение диапазона значений коэффициента закручивания болтов.</a:t>
            </a:r>
          </a:p>
          <a:p>
            <a:pPr algn="l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Увеличение линейки длин болтов.</a:t>
            </a:r>
          </a:p>
          <a:p>
            <a:pPr algn="l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Установление единой увеличенной высоты гайки.</a:t>
            </a:r>
          </a:p>
          <a:p>
            <a:pPr algn="l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Унифицирование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размеров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ш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айбы толщиной 6 мм.</a:t>
            </a:r>
          </a:p>
          <a:p>
            <a:pPr algn="l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 Проведение ревизии параметров контроля прочности составляющих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болтокомплектов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коррозионной стойкости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болтокомплектов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 Разработка требований по входному контролю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болтокомплектов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на объектах строительства.</a:t>
            </a: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32720" y="968442"/>
            <a:ext cx="4608512" cy="338554"/>
          </a:xfrm>
          <a:prstGeom prst="rect">
            <a:avLst/>
          </a:prstGeom>
          <a:gradFill>
            <a:gsLst>
              <a:gs pos="2190">
                <a:srgbClr val="CCFFFF"/>
              </a:gs>
              <a:gs pos="55500">
                <a:srgbClr val="CCFFFF"/>
              </a:gs>
              <a:gs pos="37000">
                <a:srgbClr val="CCFFFF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 АО «Дороги и Мосты»:</a:t>
            </a:r>
          </a:p>
        </p:txBody>
      </p:sp>
    </p:spTree>
    <p:extLst>
      <p:ext uri="{BB962C8B-B14F-4D97-AF65-F5344CB8AC3E}">
        <p14:creationId xmlns:p14="http://schemas.microsoft.com/office/powerpoint/2010/main" val="142442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стандартов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6696" y="705925"/>
            <a:ext cx="4896544" cy="338554"/>
          </a:xfrm>
          <a:prstGeom prst="rect">
            <a:avLst/>
          </a:prstGeom>
          <a:gradFill>
            <a:gsLst>
              <a:gs pos="2190">
                <a:srgbClr val="CCFFFF"/>
              </a:gs>
              <a:gs pos="55500">
                <a:srgbClr val="CCFFFF"/>
              </a:gs>
              <a:gs pos="37000">
                <a:srgbClr val="CCFFFF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 ООО «НПЦ мостов»: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3209" y="1124744"/>
            <a:ext cx="9160311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Общие требования к стандарту: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1.1 Не должен ограничивать область применения одной или несколькими отраслями строительства или машиностроения.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1.2 Быть идентичным зарубежным аналогам в части конструктивной формы и маркировки изделий.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1.3 Иметь единые с зарубежными аналогами основные технические требования и содержать дополнительные требования, отражающие специфику отечественного производства и условий эксплуатации.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1.4 Предусматривать комплектную поставку болтов, гаек и шайб.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1.5 Содержать систематизированные требования к технологическим свойствам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болтокомплектов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в виде, облегчающем потребителям выбор характеристик, отвечающих заданным условиям применения. 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Технические требования: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2.1 Уточнить требования по испытаниям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болтокомплектов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 покрытиями на ЗХР и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трещиностойкость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2.2 Уточнить требования по долговечности антикоррозионной защиты разных покрытий.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2.3 Уточнить объем информации, предоставляемой Потребителю со стороны Изготовителя.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2.4 Уточнить требования по нанесению покрытий разной толщины.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2.5 Уточнить требования по нормируемому диапазону показателя коэффициента закручивания.</a:t>
            </a:r>
          </a:p>
        </p:txBody>
      </p:sp>
    </p:spTree>
    <p:extLst>
      <p:ext uri="{BB962C8B-B14F-4D97-AF65-F5344CB8AC3E}">
        <p14:creationId xmlns:p14="http://schemas.microsoft.com/office/powerpoint/2010/main" val="353280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стандартов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263" y="1484784"/>
            <a:ext cx="892423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Испытания: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3.1 Внести уточнения по испытаниям стали для болтов.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3.2 Дополнить методиками испытаний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болтокомплектов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 защитным покрытием в сборе после затяжки на расчетное усилие.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 Приемка: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Разработка подробных указаний по правилам приемки как при массовом производстве, так и при мелкосерийном производстве.</a:t>
            </a: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32720" y="882352"/>
            <a:ext cx="4680520" cy="553998"/>
          </a:xfrm>
          <a:prstGeom prst="rect">
            <a:avLst/>
          </a:prstGeom>
          <a:gradFill>
            <a:gsLst>
              <a:gs pos="2190">
                <a:srgbClr val="CCFFFF"/>
              </a:gs>
              <a:gs pos="55500">
                <a:srgbClr val="CCFFFF"/>
              </a:gs>
              <a:gs pos="37000">
                <a:srgbClr val="CCFFFF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Предложения ООО «НПЦ мостов»:</a:t>
            </a:r>
          </a:p>
          <a:p>
            <a:pPr>
              <a:spcAft>
                <a:spcPts val="0"/>
              </a:spcAft>
            </a:pPr>
            <a:r>
              <a:rPr lang="ru-RU" sz="1400" i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(продолжение)</a:t>
            </a:r>
          </a:p>
        </p:txBody>
      </p:sp>
    </p:spTree>
    <p:extLst>
      <p:ext uri="{BB962C8B-B14F-4D97-AF65-F5344CB8AC3E}">
        <p14:creationId xmlns:p14="http://schemas.microsoft.com/office/powerpoint/2010/main" val="244190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9530" y="285728"/>
            <a:ext cx="92519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стандартов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8149" y="1452054"/>
            <a:ext cx="916031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Геометрические размеры: как обеспечить идентичность зарубежным аналогам в части конструктивной формы и сохранить размеры,  принятые в отечественной практике </a:t>
            </a:r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Высота головки болта, высота гайки, толщина шайбы: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сохранение размеров в исполнениях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либо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унификация до единых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размеров</a:t>
            </a:r>
          </a:p>
          <a:p>
            <a:pPr algn="just">
              <a:spcAft>
                <a:spcPts val="0"/>
              </a:spcAft>
            </a:pP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Испытания (на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ЗХР и </a:t>
            </a:r>
            <a:r>
              <a:rPr lang="ru-RU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трещиностойкость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коррозию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под напряжением в среде со слабо и </a:t>
            </a:r>
            <a:r>
              <a:rPr lang="ru-RU" sz="1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среднеагрессивной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атмосферой; внесение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дополнительных требований и приложений по контролю надежности высокопрочных болтов в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соединениях и т.д.)</a:t>
            </a:r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Требования к покрытиям</a:t>
            </a:r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4 Разработка технических требований к болтам класса прочности 12.9 и гайкам класса прочности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 Требования по коэффициенту закручивания</a:t>
            </a:r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 Приемочный контроль</a:t>
            </a:r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 Сертификация – включение требований по обязательной сертификации</a:t>
            </a: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06078" y="777244"/>
            <a:ext cx="7344816" cy="338554"/>
          </a:xfrm>
          <a:prstGeom prst="rect">
            <a:avLst/>
          </a:prstGeom>
          <a:gradFill>
            <a:gsLst>
              <a:gs pos="2190">
                <a:srgbClr val="CCFFFF"/>
              </a:gs>
              <a:gs pos="55500">
                <a:srgbClr val="CCFFFF"/>
              </a:gs>
              <a:gs pos="37000">
                <a:srgbClr val="CCFFFF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Вопросы для дальнейших обсуждений рабочей группой:</a:t>
            </a:r>
          </a:p>
        </p:txBody>
      </p:sp>
    </p:spTree>
    <p:extLst>
      <p:ext uri="{BB962C8B-B14F-4D97-AF65-F5344CB8AC3E}">
        <p14:creationId xmlns:p14="http://schemas.microsoft.com/office/powerpoint/2010/main" val="15778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4488" y="260648"/>
            <a:ext cx="9217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КОНТАКТЫ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49495" y="2996952"/>
            <a:ext cx="4953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455019, Челябинская область, </a:t>
            </a:r>
          </a:p>
          <a:p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г. Магнитогорск, ул. </a:t>
            </a:r>
            <a:r>
              <a:rPr lang="ru-RU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Метизников</a:t>
            </a: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5 </a:t>
            </a:r>
          </a:p>
          <a:p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тел.: (3519) 24-88-26 </a:t>
            </a:r>
          </a:p>
          <a:p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</a:t>
            </a:r>
          </a:p>
          <a:p>
            <a:r>
              <a:rPr lang="de-DE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e-mail</a:t>
            </a:r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sokolova.lr@mmk-metiz.ru</a:t>
            </a: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90260" y="1535328"/>
            <a:ext cx="467147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ОАО «ММК-МЕТИЗ»,</a:t>
            </a:r>
          </a:p>
          <a:p>
            <a:r>
              <a:rPr lang="ru-RU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начальник лаборатории </a:t>
            </a:r>
          </a:p>
          <a:p>
            <a:r>
              <a:rPr lang="ru-RU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стандартизации и сертификации </a:t>
            </a:r>
          </a:p>
          <a:p>
            <a:r>
              <a:rPr lang="ru-RU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технологического центра</a:t>
            </a:r>
            <a:endParaRPr lang="ru-RU" u="sng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pic>
        <p:nvPicPr>
          <p:cNvPr id="15" name="Picture 9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88504" y="980728"/>
            <a:ext cx="871296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u="sng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Национальные </a:t>
            </a:r>
            <a:r>
              <a:rPr lang="ru-RU" sz="1600" b="1" i="1" u="sng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стандарты</a:t>
            </a:r>
            <a:r>
              <a:rPr lang="ru-RU" sz="1600" b="1" i="1" u="sng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endParaRPr lang="ru-RU" sz="1600" b="1" i="1" u="sng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ГОСТ Р 52643-2006 Болты и гайки высокопрочные и шайбы для металлических конструкций. Общие технические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условия</a:t>
            </a:r>
          </a:p>
          <a:p>
            <a:pPr algn="just"/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ГОСТ Р 52644-2006 Болты высокопрочные с шестигранной головкой с увеличенным размером под ключ для металлических конструкций. Технические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условия</a:t>
            </a:r>
          </a:p>
          <a:p>
            <a:pPr algn="just"/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ГОСТ Р 52645-2006 Гайки высокопрочные шестигранные с увеличенным размером под ключ для металлических конструкций. Технические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условия</a:t>
            </a:r>
          </a:p>
          <a:p>
            <a:pPr algn="just"/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ГОСТ Р 52646-2006 Шайбы к высокопрочным болтам для металлических конструкций. Технические условия</a:t>
            </a:r>
          </a:p>
          <a:p>
            <a:pPr algn="just"/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ГОСТ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 53664-2009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Болты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высокопрочные цилиндрические и конические для мостостроения, гайки и шайбы к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ним</a:t>
            </a: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32520" y="194002"/>
            <a:ext cx="90730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Стандарты на высокопрочный крепеж, </a:t>
            </a:r>
            <a:endParaRPr lang="ru-RU" sz="1600" b="1" dirty="0" smtClean="0"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ru-RU" sz="1600" b="1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требования которых </a:t>
            </a:r>
            <a:r>
              <a:rPr lang="ru-RU" sz="1600" b="1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будут учтены при унификации</a:t>
            </a:r>
            <a:endParaRPr lang="ru-RU" sz="1600" b="1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2520" y="194002"/>
            <a:ext cx="90730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Стандарты на высокопрочный крепеж, </a:t>
            </a:r>
            <a:r>
              <a:rPr lang="ru-RU" sz="1600" b="1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требования которых </a:t>
            </a:r>
            <a:r>
              <a:rPr lang="ru-RU" sz="1600" b="1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будут </a:t>
            </a:r>
            <a:r>
              <a:rPr lang="ru-RU" sz="1600" b="1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приняты во внимание </a:t>
            </a:r>
            <a:r>
              <a:rPr lang="ru-RU" sz="1600" b="1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lang="ru-RU" sz="1600" b="1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разработке</a:t>
            </a:r>
            <a:endParaRPr lang="ru-RU" sz="1600" b="1" dirty="0"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1817" y="980728"/>
            <a:ext cx="876166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ГОСТ </a:t>
            </a:r>
            <a:r>
              <a:rPr lang="en-US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ISO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898-1-2014 Механические свойства крепежных изделий из углеродистых и легированных сталей. Ч.1. Болты, винты и шпильки установленных классов прочности с крупным и мелким шагом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резьбы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ГОСТ </a:t>
            </a:r>
            <a:r>
              <a:rPr lang="en-US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ISO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898-2-2015 Механические свойства крепежных изделий из углеродистых и легированных сталей. Часть 2. Гайки установленных классов прочности с крупным и мелким шагом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резьбы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ГОСТ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9.301-86 - ГОСТ 9.306-85 Единая система защиты от коррозии и старения.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Покрытия металлические и неметаллические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неорганические</a:t>
            </a: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ГОСТ Р ИСО 10683-2020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Изделия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крепежные. Системы неэлектролитических цинк-ламельных покрытий</a:t>
            </a: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</a:pP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ГОСТ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ISO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3269-2015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Изделия крепежные. Приемочный контроль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ГОСТ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 ИСО 2859-1-2007 Статистические методы. Процедуры выборочного контроля по альтернативному признаку. Ч.1. планы выборочного контроля последовательных партий на основе приемлемого уровня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качества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 другие.</a:t>
            </a: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892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104998"/>
            <a:ext cx="9620775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10" name="Picture 9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44488" y="260648"/>
            <a:ext cx="9217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нормативных документов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095612" y="857232"/>
            <a:ext cx="3286148" cy="5214974"/>
            <a:chOff x="3095612" y="857232"/>
            <a:chExt cx="3286148" cy="5214974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095612" y="857232"/>
              <a:ext cx="3196150" cy="338554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>
              <a:spAutoFit/>
            </a:bodyPr>
            <a:lstStyle/>
            <a:p>
              <a:r>
                <a:rPr lang="ru-RU" sz="1600" b="1" u="sng" dirty="0" smtClean="0">
                  <a:latin typeface="+mn-lt"/>
                </a:rPr>
                <a:t>ГОСТ Р 52643-2006</a:t>
              </a:r>
              <a:endParaRPr lang="ru-RU" sz="1600" b="1" u="sng" dirty="0">
                <a:latin typeface="+mn-lt"/>
              </a:endParaRPr>
            </a:p>
          </p:txBody>
        </p:sp>
        <p:sp>
          <p:nvSpPr>
            <p:cNvPr id="15" name="AutoShape 2"/>
            <p:cNvSpPr>
              <a:spLocks noChangeArrowheads="1"/>
            </p:cNvSpPr>
            <p:nvPr/>
          </p:nvSpPr>
          <p:spPr bwMode="auto">
            <a:xfrm>
              <a:off x="3524240" y="1357298"/>
              <a:ext cx="2352677" cy="571504"/>
            </a:xfrm>
            <a:prstGeom prst="roundRect">
              <a:avLst>
                <a:gd name="adj" fmla="val 16667"/>
              </a:avLst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rPr>
                <a:t>1 Область применения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auto">
            <a:xfrm>
              <a:off x="3524240" y="2214554"/>
              <a:ext cx="2357454" cy="500066"/>
            </a:xfrm>
            <a:prstGeom prst="roundRect">
              <a:avLst>
                <a:gd name="adj" fmla="val 16667"/>
              </a:avLst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rPr>
                <a:t>2 Нормативные ссылки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AutoShape 4"/>
            <p:cNvSpPr>
              <a:spLocks noChangeArrowheads="1"/>
            </p:cNvSpPr>
            <p:nvPr/>
          </p:nvSpPr>
          <p:spPr bwMode="auto">
            <a:xfrm>
              <a:off x="3524240" y="3000372"/>
              <a:ext cx="2357454" cy="500066"/>
            </a:xfrm>
            <a:prstGeom prst="roundRect">
              <a:avLst>
                <a:gd name="adj" fmla="val 16667"/>
              </a:avLst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3 Технические требования</a:t>
              </a:r>
            </a:p>
          </p:txBody>
        </p:sp>
        <p:sp>
          <p:nvSpPr>
            <p:cNvPr id="18" name="AutoShape 4"/>
            <p:cNvSpPr>
              <a:spLocks noChangeArrowheads="1"/>
            </p:cNvSpPr>
            <p:nvPr/>
          </p:nvSpPr>
          <p:spPr bwMode="auto">
            <a:xfrm>
              <a:off x="3524240" y="3786190"/>
              <a:ext cx="2357454" cy="357190"/>
            </a:xfrm>
            <a:prstGeom prst="roundRect">
              <a:avLst>
                <a:gd name="adj" fmla="val 16667"/>
              </a:avLst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4 Правила приемки</a:t>
              </a:r>
            </a:p>
          </p:txBody>
        </p:sp>
        <p:sp>
          <p:nvSpPr>
            <p:cNvPr id="19" name="AutoShape 4"/>
            <p:cNvSpPr>
              <a:spLocks noChangeArrowheads="1"/>
            </p:cNvSpPr>
            <p:nvPr/>
          </p:nvSpPr>
          <p:spPr bwMode="auto">
            <a:xfrm>
              <a:off x="3524240" y="4429132"/>
              <a:ext cx="2357454" cy="500066"/>
            </a:xfrm>
            <a:prstGeom prst="roundRect">
              <a:avLst>
                <a:gd name="adj" fmla="val 16667"/>
              </a:avLst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5 Методы испытаний</a:t>
              </a:r>
            </a:p>
          </p:txBody>
        </p:sp>
        <p:sp>
          <p:nvSpPr>
            <p:cNvPr id="20" name="AutoShape 3"/>
            <p:cNvSpPr>
              <a:spLocks noChangeArrowheads="1"/>
            </p:cNvSpPr>
            <p:nvPr/>
          </p:nvSpPr>
          <p:spPr bwMode="auto">
            <a:xfrm>
              <a:off x="4381496" y="4143380"/>
              <a:ext cx="554037" cy="2968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AutoShape 3"/>
            <p:cNvSpPr>
              <a:spLocks noChangeArrowheads="1"/>
            </p:cNvSpPr>
            <p:nvPr/>
          </p:nvSpPr>
          <p:spPr bwMode="auto">
            <a:xfrm>
              <a:off x="4381496" y="3500438"/>
              <a:ext cx="554037" cy="2968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AutoShape 3"/>
            <p:cNvSpPr>
              <a:spLocks noChangeArrowheads="1"/>
            </p:cNvSpPr>
            <p:nvPr/>
          </p:nvSpPr>
          <p:spPr bwMode="auto">
            <a:xfrm>
              <a:off x="4381496" y="2714620"/>
              <a:ext cx="554037" cy="2968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AutoShape 3"/>
            <p:cNvSpPr>
              <a:spLocks noChangeArrowheads="1"/>
            </p:cNvSpPr>
            <p:nvPr/>
          </p:nvSpPr>
          <p:spPr bwMode="auto">
            <a:xfrm>
              <a:off x="4381496" y="1928802"/>
              <a:ext cx="554037" cy="2968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AutoShape 4"/>
            <p:cNvSpPr>
              <a:spLocks noChangeArrowheads="1"/>
            </p:cNvSpPr>
            <p:nvPr/>
          </p:nvSpPr>
          <p:spPr bwMode="auto">
            <a:xfrm>
              <a:off x="3095612" y="5214950"/>
              <a:ext cx="3286148" cy="857256"/>
            </a:xfrm>
            <a:prstGeom prst="roundRect">
              <a:avLst>
                <a:gd name="adj" fmla="val 16667"/>
              </a:avLst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6 Маркировка, упаковка, транспортирование и хранение</a:t>
              </a:r>
            </a:p>
          </p:txBody>
        </p:sp>
        <p:sp>
          <p:nvSpPr>
            <p:cNvPr id="25" name="AutoShape 3"/>
            <p:cNvSpPr>
              <a:spLocks noChangeArrowheads="1"/>
            </p:cNvSpPr>
            <p:nvPr/>
          </p:nvSpPr>
          <p:spPr bwMode="auto">
            <a:xfrm>
              <a:off x="4381496" y="4929198"/>
              <a:ext cx="554037" cy="2968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44488" y="260648"/>
            <a:ext cx="9217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нормативных документов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381100" y="785794"/>
            <a:ext cx="8286808" cy="5357850"/>
            <a:chOff x="1381100" y="785794"/>
            <a:chExt cx="8286808" cy="5357850"/>
          </a:xfrm>
        </p:grpSpPr>
        <p:sp>
          <p:nvSpPr>
            <p:cNvPr id="13" name="AutoShape 2"/>
            <p:cNvSpPr>
              <a:spLocks noChangeArrowheads="1"/>
            </p:cNvSpPr>
            <p:nvPr/>
          </p:nvSpPr>
          <p:spPr bwMode="auto">
            <a:xfrm>
              <a:off x="1381100" y="1357298"/>
              <a:ext cx="3071834" cy="3571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rPr>
                <a:t>1 Область применения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auto">
            <a:xfrm>
              <a:off x="1381100" y="2000240"/>
              <a:ext cx="3071834" cy="28575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cs typeface="Arial" pitchFamily="34" charset="0"/>
                </a:rPr>
                <a:t>2 Нормативные ссылки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AutoShape 4"/>
            <p:cNvSpPr>
              <a:spLocks noChangeArrowheads="1"/>
            </p:cNvSpPr>
            <p:nvPr/>
          </p:nvSpPr>
          <p:spPr bwMode="auto">
            <a:xfrm>
              <a:off x="1381100" y="2571744"/>
              <a:ext cx="3071834" cy="3571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3 Термины и  определения</a:t>
              </a:r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auto">
            <a:xfrm>
              <a:off x="1381100" y="3214686"/>
              <a:ext cx="3071834" cy="3571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4 Требования</a:t>
              </a:r>
            </a:p>
          </p:txBody>
        </p:sp>
        <p:sp>
          <p:nvSpPr>
            <p:cNvPr id="17" name="AutoShape 4"/>
            <p:cNvSpPr>
              <a:spLocks noChangeArrowheads="1"/>
            </p:cNvSpPr>
            <p:nvPr/>
          </p:nvSpPr>
          <p:spPr bwMode="auto">
            <a:xfrm>
              <a:off x="1452538" y="4286256"/>
              <a:ext cx="3000396" cy="928694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5 Испытания для оценки соответствия</a:t>
              </a:r>
            </a:p>
          </p:txBody>
        </p:sp>
        <p:sp>
          <p:nvSpPr>
            <p:cNvPr id="18" name="AutoShape 3"/>
            <p:cNvSpPr>
              <a:spLocks noChangeArrowheads="1"/>
            </p:cNvSpPr>
            <p:nvPr/>
          </p:nvSpPr>
          <p:spPr bwMode="auto">
            <a:xfrm>
              <a:off x="2666984" y="3571876"/>
              <a:ext cx="554037" cy="71438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AutoShape 3"/>
            <p:cNvSpPr>
              <a:spLocks noChangeArrowheads="1"/>
            </p:cNvSpPr>
            <p:nvPr/>
          </p:nvSpPr>
          <p:spPr bwMode="auto">
            <a:xfrm>
              <a:off x="2666984" y="2928934"/>
              <a:ext cx="554037" cy="2968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AutoShape 3"/>
            <p:cNvSpPr>
              <a:spLocks noChangeArrowheads="1"/>
            </p:cNvSpPr>
            <p:nvPr/>
          </p:nvSpPr>
          <p:spPr bwMode="auto">
            <a:xfrm>
              <a:off x="2666984" y="2285992"/>
              <a:ext cx="554037" cy="2968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AutoShape 3"/>
            <p:cNvSpPr>
              <a:spLocks noChangeArrowheads="1"/>
            </p:cNvSpPr>
            <p:nvPr/>
          </p:nvSpPr>
          <p:spPr bwMode="auto">
            <a:xfrm>
              <a:off x="2666984" y="1714488"/>
              <a:ext cx="554037" cy="2968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738554" y="785794"/>
              <a:ext cx="2987133" cy="338554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>
              <a:spAutoFit/>
            </a:bodyPr>
            <a:lstStyle/>
            <a:p>
              <a:r>
                <a:rPr lang="ru-RU" sz="1600" b="1" u="sng" dirty="0" smtClean="0">
                  <a:latin typeface="+mn-lt"/>
                </a:rPr>
                <a:t>ГОСТ 32484.1-2013</a:t>
              </a:r>
              <a:endParaRPr lang="ru-RU" sz="1600" b="1" u="sng" dirty="0">
                <a:latin typeface="+mn-lt"/>
              </a:endParaRPr>
            </a:p>
          </p:txBody>
        </p:sp>
        <p:sp>
          <p:nvSpPr>
            <p:cNvPr id="23" name="Стрелка вправо 22"/>
            <p:cNvSpPr/>
            <p:nvPr/>
          </p:nvSpPr>
          <p:spPr>
            <a:xfrm>
              <a:off x="4452934" y="3286124"/>
              <a:ext cx="642942" cy="214314"/>
            </a:xfrm>
            <a:prstGeom prst="rightArrow">
              <a:avLst>
                <a:gd name="adj1" fmla="val 34896"/>
                <a:gd name="adj2" fmla="val 50000"/>
              </a:avLst>
            </a:prstGeom>
            <a:solidFill>
              <a:srgbClr val="FFFF00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AutoShape 4"/>
            <p:cNvSpPr>
              <a:spLocks noChangeArrowheads="1"/>
            </p:cNvSpPr>
            <p:nvPr/>
          </p:nvSpPr>
          <p:spPr bwMode="auto">
            <a:xfrm>
              <a:off x="5095876" y="2857496"/>
              <a:ext cx="4286280" cy="114300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4.1 Информация</a:t>
              </a:r>
              <a:r>
                <a:rPr kumimoji="0" lang="ru-RU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 для заказа</a:t>
              </a: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baseline="0" dirty="0" smtClean="0">
                  <a:latin typeface="+mn-lt"/>
                  <a:cs typeface="Arial" pitchFamily="34" charset="0"/>
                </a:rPr>
                <a:t>4.2 Производственный процесс</a:t>
              </a: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4.3 Условия поставки</a:t>
              </a: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baseline="0" dirty="0" smtClean="0">
                  <a:latin typeface="+mn-lt"/>
                  <a:cs typeface="Arial" pitchFamily="34" charset="0"/>
                </a:rPr>
                <a:t>4.4 Требования</a:t>
              </a:r>
              <a:r>
                <a:rPr lang="ru-RU" sz="1200" b="1" dirty="0" smtClean="0">
                  <a:latin typeface="+mn-lt"/>
                  <a:cs typeface="Arial" pitchFamily="34" charset="0"/>
                </a:rPr>
                <a:t> к изделиям</a:t>
              </a: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4.5</a:t>
              </a:r>
              <a:r>
                <a:rPr kumimoji="0" lang="ru-RU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 Долговечность</a:t>
              </a:r>
              <a:endPara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5" name="AutoShape 4"/>
            <p:cNvSpPr>
              <a:spLocks noChangeArrowheads="1"/>
            </p:cNvSpPr>
            <p:nvPr/>
          </p:nvSpPr>
          <p:spPr bwMode="auto">
            <a:xfrm>
              <a:off x="5095876" y="4143380"/>
              <a:ext cx="4572032" cy="2000264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dirty="0" smtClean="0">
                  <a:latin typeface="+mn-lt"/>
                  <a:cs typeface="Arial" pitchFamily="34" charset="0"/>
                </a:rPr>
                <a:t>5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.1 Контроль содержания опасных веществ</a:t>
              </a:r>
              <a:endPara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dirty="0" smtClean="0">
                  <a:latin typeface="+mn-lt"/>
                  <a:cs typeface="Arial" pitchFamily="34" charset="0"/>
                </a:rPr>
                <a:t>5</a:t>
              </a:r>
              <a:r>
                <a:rPr lang="ru-RU" sz="1200" b="1" baseline="0" dirty="0" smtClean="0">
                  <a:latin typeface="+mn-lt"/>
                  <a:cs typeface="Arial" pitchFamily="34" charset="0"/>
                </a:rPr>
                <a:t>.2 Контроль размеров болтов, гаек и шайб</a:t>
              </a: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dirty="0" smtClean="0">
                  <a:latin typeface="+mn-lt"/>
                  <a:cs typeface="Arial" pitchFamily="34" charset="0"/>
                </a:rPr>
                <a:t>5</a:t>
              </a:r>
              <a:r>
                <a:rPr kumimoji="0" lang="ru-RU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.3 Оценка механических характеристик </a:t>
              </a: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болтов, гаек и шайб</a:t>
              </a: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baseline="0" dirty="0" smtClean="0">
                  <a:latin typeface="+mn-lt"/>
                  <a:cs typeface="Arial" pitchFamily="34" charset="0"/>
                </a:rPr>
                <a:t>5.4 Испытание  технологических </a:t>
              </a: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baseline="0" dirty="0" smtClean="0">
                  <a:latin typeface="+mn-lt"/>
                  <a:cs typeface="Arial" pitchFamily="34" charset="0"/>
                </a:rPr>
                <a:t>характеристик </a:t>
              </a:r>
              <a:r>
                <a:rPr lang="ru-RU" sz="1200" b="1" baseline="0" dirty="0" err="1" smtClean="0">
                  <a:latin typeface="+mn-lt"/>
                  <a:cs typeface="Arial" pitchFamily="34" charset="0"/>
                </a:rPr>
                <a:t>болтокомплекта</a:t>
              </a:r>
              <a:endParaRPr lang="ru-RU" sz="1200" b="1" dirty="0" smtClean="0">
                <a:latin typeface="+mn-lt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dirty="0" smtClean="0">
                  <a:latin typeface="+mn-lt"/>
                  <a:cs typeface="Arial" pitchFamily="34" charset="0"/>
                </a:rPr>
                <a:t>5</a:t>
              </a: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.5</a:t>
              </a:r>
              <a:r>
                <a:rPr kumimoji="0" lang="ru-RU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 Оценка обезуглероживания </a:t>
              </a: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(науглероживания) резьбы</a:t>
              </a: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baseline="0" dirty="0" smtClean="0">
                  <a:latin typeface="+mn-lt"/>
                  <a:cs typeface="Arial" pitchFamily="34" charset="0"/>
                </a:rPr>
                <a:t>5.6 Критерии пригодности</a:t>
              </a:r>
              <a:endPara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6" name="Стрелка вправо 25"/>
            <p:cNvSpPr/>
            <p:nvPr/>
          </p:nvSpPr>
          <p:spPr>
            <a:xfrm>
              <a:off x="4452934" y="4643446"/>
              <a:ext cx="642942" cy="214314"/>
            </a:xfrm>
            <a:prstGeom prst="rightArrow">
              <a:avLst>
                <a:gd name="adj1" fmla="val 34896"/>
                <a:gd name="adj2" fmla="val 50000"/>
              </a:avLst>
            </a:prstGeom>
            <a:solidFill>
              <a:srgbClr val="FFFF00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AutoShape 3"/>
            <p:cNvSpPr>
              <a:spLocks noChangeArrowheads="1"/>
            </p:cNvSpPr>
            <p:nvPr/>
          </p:nvSpPr>
          <p:spPr bwMode="auto">
            <a:xfrm>
              <a:off x="2666984" y="5214950"/>
              <a:ext cx="554037" cy="51830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28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Блок-схема: ссылка на другую страницу 2"/>
          <p:cNvSpPr/>
          <p:nvPr/>
        </p:nvSpPr>
        <p:spPr>
          <a:xfrm>
            <a:off x="2772716" y="5749310"/>
            <a:ext cx="360040" cy="343986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Rectangle 3"/>
          <p:cNvSpPr>
            <a:spLocks noChangeArrowheads="1"/>
          </p:cNvSpPr>
          <p:nvPr/>
        </p:nvSpPr>
        <p:spPr bwMode="auto">
          <a:xfrm>
            <a:off x="595282" y="571480"/>
            <a:ext cx="91440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44488" y="260648"/>
            <a:ext cx="9217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нормативных документов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166786" y="1213821"/>
            <a:ext cx="8001056" cy="3500462"/>
            <a:chOff x="1381100" y="785794"/>
            <a:chExt cx="8001056" cy="3500462"/>
          </a:xfrm>
        </p:grpSpPr>
        <p:sp>
          <p:nvSpPr>
            <p:cNvPr id="16" name="AutoShape 4"/>
            <p:cNvSpPr>
              <a:spLocks noChangeArrowheads="1"/>
            </p:cNvSpPr>
            <p:nvPr/>
          </p:nvSpPr>
          <p:spPr bwMode="auto">
            <a:xfrm>
              <a:off x="1381100" y="2000240"/>
              <a:ext cx="3071834" cy="28575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ru-RU" sz="1400" b="1" dirty="0" smtClean="0">
                  <a:latin typeface="Verdana" pitchFamily="34" charset="0"/>
                  <a:cs typeface="Arial" pitchFamily="34" charset="0"/>
                </a:rPr>
                <a:t>6 Оценка соответствия 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AutoShape 4"/>
            <p:cNvSpPr>
              <a:spLocks noChangeArrowheads="1"/>
            </p:cNvSpPr>
            <p:nvPr/>
          </p:nvSpPr>
          <p:spPr bwMode="auto">
            <a:xfrm>
              <a:off x="1381100" y="3000372"/>
              <a:ext cx="3071834" cy="571504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400" b="1" dirty="0" smtClean="0">
                  <a:latin typeface="+mn-lt"/>
                  <a:cs typeface="Arial" pitchFamily="34" charset="0"/>
                </a:rPr>
                <a:t>7 Протоколы результатов испытаний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8" name="AutoShape 4"/>
            <p:cNvSpPr>
              <a:spLocks noChangeArrowheads="1"/>
            </p:cNvSpPr>
            <p:nvPr/>
          </p:nvSpPr>
          <p:spPr bwMode="auto">
            <a:xfrm>
              <a:off x="1381100" y="3857628"/>
              <a:ext cx="3071834" cy="42862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400" b="1" dirty="0" smtClean="0">
                  <a:latin typeface="+mn-lt"/>
                  <a:cs typeface="Arial" pitchFamily="34" charset="0"/>
                </a:rPr>
                <a:t>8 Документ о качестве</a:t>
              </a:r>
              <a:endPara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738554" y="785794"/>
              <a:ext cx="2987133" cy="553998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>
              <a:spAutoFit/>
            </a:bodyPr>
            <a:lstStyle/>
            <a:p>
              <a:r>
                <a:rPr lang="ru-RU" sz="1600" b="1" u="sng" dirty="0" smtClean="0">
                  <a:latin typeface="+mn-lt"/>
                </a:rPr>
                <a:t>ГОСТ 32484.1-2013</a:t>
              </a:r>
            </a:p>
            <a:p>
              <a:r>
                <a:rPr lang="ru-RU" sz="1400" i="1" dirty="0" smtClean="0">
                  <a:latin typeface="+mn-lt"/>
                </a:rPr>
                <a:t>(продолжение)</a:t>
              </a:r>
              <a:endParaRPr lang="ru-RU" sz="1400" i="1" dirty="0">
                <a:latin typeface="+mn-lt"/>
              </a:endParaRPr>
            </a:p>
          </p:txBody>
        </p:sp>
        <p:sp>
          <p:nvSpPr>
            <p:cNvPr id="20" name="AutoShape 4"/>
            <p:cNvSpPr>
              <a:spLocks noChangeArrowheads="1"/>
            </p:cNvSpPr>
            <p:nvPr/>
          </p:nvSpPr>
          <p:spPr bwMode="auto">
            <a:xfrm>
              <a:off x="5095876" y="1714488"/>
              <a:ext cx="4286280" cy="100013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6.1 Общие положения</a:t>
              </a:r>
              <a:endPara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baseline="0" dirty="0" smtClean="0">
                  <a:latin typeface="+mn-lt"/>
                  <a:cs typeface="Arial" pitchFamily="34" charset="0"/>
                </a:rPr>
                <a:t>6.2 Предварительное испытание</a:t>
              </a: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rPr>
                <a:t>6.3 Производственный контроль продукции</a:t>
              </a:r>
            </a:p>
            <a:p>
              <a:pPr marL="0" marR="0" lvl="0" indent="0" algn="l" defTabSz="914400" rtl="0" eaLnBrk="1" fontAlgn="base" latinLnBrk="0" hangingPunct="1">
                <a:lnSpc>
                  <a:spcPts val="7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200" b="1" baseline="0" dirty="0" smtClean="0">
                  <a:latin typeface="+mn-lt"/>
                  <a:cs typeface="Arial" pitchFamily="34" charset="0"/>
                </a:rPr>
                <a:t>6.4  Приемочный контроль</a:t>
              </a:r>
              <a:endPara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" name="AutoShape 3"/>
            <p:cNvSpPr>
              <a:spLocks noChangeArrowheads="1"/>
            </p:cNvSpPr>
            <p:nvPr/>
          </p:nvSpPr>
          <p:spPr bwMode="auto">
            <a:xfrm>
              <a:off x="2666984" y="1285860"/>
              <a:ext cx="554037" cy="71438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Стрелка вправо 21"/>
            <p:cNvSpPr/>
            <p:nvPr/>
          </p:nvSpPr>
          <p:spPr>
            <a:xfrm>
              <a:off x="4452934" y="2000240"/>
              <a:ext cx="642942" cy="214314"/>
            </a:xfrm>
            <a:prstGeom prst="rightArrow">
              <a:avLst>
                <a:gd name="adj1" fmla="val 34896"/>
                <a:gd name="adj2" fmla="val 50000"/>
              </a:avLst>
            </a:prstGeom>
            <a:solidFill>
              <a:srgbClr val="FFFF00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AutoShape 3"/>
            <p:cNvSpPr>
              <a:spLocks noChangeArrowheads="1"/>
            </p:cNvSpPr>
            <p:nvPr/>
          </p:nvSpPr>
          <p:spPr bwMode="auto">
            <a:xfrm>
              <a:off x="2666984" y="2285992"/>
              <a:ext cx="554037" cy="71438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AutoShape 3"/>
            <p:cNvSpPr>
              <a:spLocks noChangeArrowheads="1"/>
            </p:cNvSpPr>
            <p:nvPr/>
          </p:nvSpPr>
          <p:spPr bwMode="auto">
            <a:xfrm>
              <a:off x="2666984" y="3571876"/>
              <a:ext cx="554037" cy="2968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25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Блок-схема: ссылка на другую страницу 26"/>
          <p:cNvSpPr/>
          <p:nvPr/>
        </p:nvSpPr>
        <p:spPr>
          <a:xfrm>
            <a:off x="2549668" y="1320822"/>
            <a:ext cx="360040" cy="343986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4488" y="260648"/>
            <a:ext cx="92170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Требования ГОСТ 1.5-2001, ГОСТ Р 1.5-2012 к содержанию стандартов</a:t>
            </a:r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3209" y="889844"/>
            <a:ext cx="9088303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b="1" dirty="0">
                <a:solidFill>
                  <a:srgbClr val="000000"/>
                </a:solidFill>
                <a:latin typeface="+mj-lt"/>
              </a:rPr>
              <a:t>7.2 Содержание стандартов на </a:t>
            </a:r>
            <a:r>
              <a:rPr lang="ru-RU" sz="1300" b="1" dirty="0" smtClean="0">
                <a:solidFill>
                  <a:srgbClr val="000000"/>
                </a:solidFill>
                <a:latin typeface="+mj-lt"/>
              </a:rPr>
              <a:t>продукцию</a:t>
            </a:r>
            <a:r>
              <a:rPr lang="ru-RU" sz="1300" dirty="0" smtClean="0">
                <a:solidFill>
                  <a:srgbClr val="000000"/>
                </a:solidFill>
                <a:latin typeface="+mj-lt"/>
              </a:rPr>
              <a:t> </a:t>
            </a:r>
          </a:p>
          <a:p>
            <a:pPr algn="just"/>
            <a:endParaRPr lang="ru-RU" sz="1300" dirty="0" smtClean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ru-RU" sz="1300" dirty="0" smtClean="0">
                <a:solidFill>
                  <a:srgbClr val="000000"/>
                </a:solidFill>
                <a:latin typeface="+mj-lt"/>
              </a:rPr>
              <a:t>7.2.1 </a:t>
            </a:r>
            <a:r>
              <a:rPr lang="ru-RU" sz="1300" dirty="0">
                <a:solidFill>
                  <a:srgbClr val="000000"/>
                </a:solidFill>
                <a:latin typeface="+mj-lt"/>
              </a:rPr>
              <a:t>При необходимости установления всесторонних требований* </a:t>
            </a:r>
            <a:r>
              <a:rPr lang="ru-RU" sz="1300" dirty="0" smtClean="0">
                <a:solidFill>
                  <a:srgbClr val="000000"/>
                </a:solidFill>
                <a:latin typeface="+mj-lt"/>
              </a:rPr>
              <a:t>к продукции …  </a:t>
            </a:r>
            <a:r>
              <a:rPr lang="ru-RU" sz="1300" dirty="0">
                <a:solidFill>
                  <a:srgbClr val="000000"/>
                </a:solidFill>
                <a:latin typeface="+mj-lt"/>
              </a:rPr>
              <a:t>целесообразно разрабатывать стандарты общих технических условий на группу </a:t>
            </a:r>
            <a:r>
              <a:rPr lang="ru-RU" sz="1300" dirty="0" smtClean="0">
                <a:solidFill>
                  <a:srgbClr val="000000"/>
                </a:solidFill>
                <a:latin typeface="+mj-lt"/>
              </a:rPr>
              <a:t>однородной продукции. </a:t>
            </a:r>
          </a:p>
          <a:p>
            <a:pPr algn="l"/>
            <a:r>
              <a:rPr lang="ru-RU" sz="1300" dirty="0" smtClean="0">
                <a:latin typeface="+mj-lt"/>
              </a:rPr>
              <a:t>____________________</a:t>
            </a:r>
            <a:r>
              <a:rPr lang="ru-RU" sz="1300" dirty="0">
                <a:latin typeface="+mj-lt"/>
              </a:rPr>
              <a:t/>
            </a:r>
            <a:br>
              <a:rPr lang="ru-RU" sz="1300" dirty="0">
                <a:latin typeface="+mj-lt"/>
              </a:rPr>
            </a:br>
            <a:r>
              <a:rPr lang="ru-RU" sz="1300" dirty="0" smtClean="0">
                <a:latin typeface="+mj-lt"/>
              </a:rPr>
              <a:t>* </a:t>
            </a:r>
            <a:r>
              <a:rPr lang="ru-RU" sz="1100" dirty="0">
                <a:latin typeface="+mj-lt"/>
              </a:rPr>
              <a:t>Всесторонние требования включают технические требования, требования безопасности и охраны окружающей среды, требования к порядку приемки, методам контроля, транспортированию и хранению, а при необходимости и другие требования</a:t>
            </a:r>
            <a:r>
              <a:rPr lang="ru-RU" sz="1100" dirty="0" smtClean="0">
                <a:latin typeface="+mj-lt"/>
              </a:rPr>
              <a:t>.</a:t>
            </a:r>
          </a:p>
          <a:p>
            <a:pPr algn="l"/>
            <a:endParaRPr lang="ru-RU" sz="1100" dirty="0">
              <a:latin typeface="+mj-lt"/>
            </a:endParaRPr>
          </a:p>
          <a:p>
            <a:pPr algn="l"/>
            <a:endParaRPr lang="ru-RU" sz="1100" dirty="0" smtClean="0">
              <a:latin typeface="+mj-lt"/>
            </a:endParaRPr>
          </a:p>
          <a:p>
            <a:pPr algn="l"/>
            <a:r>
              <a:rPr lang="ru-RU" sz="1300" b="1" dirty="0">
                <a:solidFill>
                  <a:srgbClr val="000000"/>
                </a:solidFill>
                <a:latin typeface="+mj-lt"/>
              </a:rPr>
              <a:t>7.3 Содержание стандарта </a:t>
            </a:r>
            <a:r>
              <a:rPr lang="ru-RU" sz="1300" b="1" dirty="0" smtClean="0">
                <a:solidFill>
                  <a:srgbClr val="000000"/>
                </a:solidFill>
                <a:latin typeface="+mj-lt"/>
              </a:rPr>
              <a:t>общих </a:t>
            </a:r>
            <a:r>
              <a:rPr lang="ru-RU" sz="1300" b="1" dirty="0">
                <a:solidFill>
                  <a:srgbClr val="000000"/>
                </a:solidFill>
                <a:latin typeface="+mj-lt"/>
              </a:rPr>
              <a:t>технических условий</a:t>
            </a:r>
            <a:r>
              <a:rPr lang="ru-RU" sz="1100" dirty="0"/>
              <a:t/>
            </a:r>
            <a:br>
              <a:rPr lang="ru-RU" sz="1100" dirty="0"/>
            </a:br>
            <a:endParaRPr lang="ru-RU" sz="1100" dirty="0" smtClean="0"/>
          </a:p>
          <a:p>
            <a:pPr algn="l"/>
            <a:r>
              <a:rPr lang="ru-RU" sz="1300" dirty="0" smtClean="0">
                <a:solidFill>
                  <a:srgbClr val="000000"/>
                </a:solidFill>
                <a:latin typeface="+mj-lt"/>
              </a:rPr>
              <a:t>7.3.1 </a:t>
            </a:r>
            <a:r>
              <a:rPr lang="ru-RU" sz="1300" dirty="0">
                <a:solidFill>
                  <a:srgbClr val="000000"/>
                </a:solidFill>
                <a:latin typeface="+mj-lt"/>
              </a:rPr>
              <a:t>В стандарт общих технических условий, как правило, включают следующие разделы:</a:t>
            </a:r>
            <a:br>
              <a:rPr lang="ru-RU" sz="1300" dirty="0">
                <a:solidFill>
                  <a:srgbClr val="000000"/>
                </a:solidFill>
                <a:latin typeface="+mj-lt"/>
              </a:rPr>
            </a:br>
            <a:r>
              <a:rPr lang="ru-RU" sz="1300" dirty="0">
                <a:solidFill>
                  <a:srgbClr val="000000"/>
                </a:solidFill>
                <a:latin typeface="+mj-lt"/>
              </a:rPr>
              <a:t>- классификация;</a:t>
            </a:r>
            <a:br>
              <a:rPr lang="ru-RU" sz="1300" dirty="0">
                <a:solidFill>
                  <a:srgbClr val="000000"/>
                </a:solidFill>
                <a:latin typeface="+mj-lt"/>
              </a:rPr>
            </a:br>
            <a:r>
              <a:rPr lang="ru-RU" sz="1300" dirty="0">
                <a:solidFill>
                  <a:srgbClr val="000000"/>
                </a:solidFill>
                <a:latin typeface="+mj-lt"/>
              </a:rPr>
              <a:t>- технические требования;</a:t>
            </a:r>
            <a:br>
              <a:rPr lang="ru-RU" sz="1300" dirty="0">
                <a:solidFill>
                  <a:srgbClr val="000000"/>
                </a:solidFill>
                <a:latin typeface="+mj-lt"/>
              </a:rPr>
            </a:br>
            <a:r>
              <a:rPr lang="ru-RU" sz="1300" dirty="0">
                <a:solidFill>
                  <a:srgbClr val="000000"/>
                </a:solidFill>
                <a:latin typeface="+mj-lt"/>
              </a:rPr>
              <a:t>- требования безопасности:</a:t>
            </a:r>
            <a:br>
              <a:rPr lang="ru-RU" sz="1300" dirty="0">
                <a:solidFill>
                  <a:srgbClr val="000000"/>
                </a:solidFill>
                <a:latin typeface="+mj-lt"/>
              </a:rPr>
            </a:br>
            <a:r>
              <a:rPr lang="ru-RU" sz="1300" dirty="0">
                <a:solidFill>
                  <a:srgbClr val="000000"/>
                </a:solidFill>
                <a:latin typeface="+mj-lt"/>
              </a:rPr>
              <a:t>- требования охраны окружающей среды (</a:t>
            </a:r>
            <a:r>
              <a:rPr lang="ru-RU" sz="1300" dirty="0" err="1">
                <a:solidFill>
                  <a:srgbClr val="000000"/>
                </a:solidFill>
                <a:latin typeface="+mj-lt"/>
              </a:rPr>
              <a:t>экологичности</a:t>
            </a:r>
            <a:r>
              <a:rPr lang="ru-RU" sz="1300" dirty="0">
                <a:solidFill>
                  <a:srgbClr val="000000"/>
                </a:solidFill>
                <a:latin typeface="+mj-lt"/>
              </a:rPr>
              <a:t>);</a:t>
            </a:r>
            <a:br>
              <a:rPr lang="ru-RU" sz="1300" dirty="0">
                <a:solidFill>
                  <a:srgbClr val="000000"/>
                </a:solidFill>
                <a:latin typeface="+mj-lt"/>
              </a:rPr>
            </a:br>
            <a:r>
              <a:rPr lang="ru-RU" sz="1300" dirty="0">
                <a:solidFill>
                  <a:srgbClr val="000000"/>
                </a:solidFill>
                <a:latin typeface="+mj-lt"/>
              </a:rPr>
              <a:t>- правила приемки;</a:t>
            </a:r>
            <a:br>
              <a:rPr lang="ru-RU" sz="1300" dirty="0">
                <a:solidFill>
                  <a:srgbClr val="000000"/>
                </a:solidFill>
                <a:latin typeface="+mj-lt"/>
              </a:rPr>
            </a:br>
            <a:r>
              <a:rPr lang="ru-RU" sz="1300" dirty="0">
                <a:solidFill>
                  <a:srgbClr val="000000"/>
                </a:solidFill>
                <a:latin typeface="+mj-lt"/>
              </a:rPr>
              <a:t>- методы контроля (испытаний);</a:t>
            </a:r>
            <a:br>
              <a:rPr lang="ru-RU" sz="1300" dirty="0">
                <a:solidFill>
                  <a:srgbClr val="000000"/>
                </a:solidFill>
                <a:latin typeface="+mj-lt"/>
              </a:rPr>
            </a:br>
            <a:r>
              <a:rPr lang="ru-RU" sz="1300" dirty="0">
                <a:solidFill>
                  <a:srgbClr val="000000"/>
                </a:solidFill>
                <a:latin typeface="+mj-lt"/>
              </a:rPr>
              <a:t>- транспортирование и хранение;</a:t>
            </a:r>
            <a:br>
              <a:rPr lang="ru-RU" sz="1300" dirty="0">
                <a:solidFill>
                  <a:srgbClr val="000000"/>
                </a:solidFill>
                <a:latin typeface="+mj-lt"/>
              </a:rPr>
            </a:br>
            <a:r>
              <a:rPr lang="ru-RU" sz="1300" dirty="0">
                <a:solidFill>
                  <a:srgbClr val="000000"/>
                </a:solidFill>
                <a:latin typeface="+mj-lt"/>
              </a:rPr>
              <a:t>- указания по эксплуатации (применению, способу приготовления, техническому обслуживанию, ремонту. утилизации):</a:t>
            </a:r>
            <a:br>
              <a:rPr lang="ru-RU" sz="1300" dirty="0">
                <a:solidFill>
                  <a:srgbClr val="000000"/>
                </a:solidFill>
                <a:latin typeface="+mj-lt"/>
              </a:rPr>
            </a:br>
            <a:r>
              <a:rPr lang="ru-RU" sz="1300" dirty="0">
                <a:solidFill>
                  <a:srgbClr val="000000"/>
                </a:solidFill>
                <a:latin typeface="+mj-lt"/>
              </a:rPr>
              <a:t>- гарантии изготовителя. </a:t>
            </a:r>
            <a:br>
              <a:rPr lang="ru-RU" sz="1300" dirty="0">
                <a:solidFill>
                  <a:srgbClr val="000000"/>
                </a:solidFill>
                <a:latin typeface="+mj-lt"/>
              </a:rPr>
            </a:br>
            <a:endParaRPr lang="ru-RU" sz="13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943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32520" y="194002"/>
            <a:ext cx="90730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Проекты стандартов </a:t>
            </a:r>
            <a:r>
              <a:rPr lang="ru-RU" sz="1600" b="1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на высокопрочный крепеж, </a:t>
            </a:r>
            <a:endParaRPr lang="ru-RU" sz="1600" b="1" dirty="0" smtClean="0"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ru-RU" sz="1600" b="1" dirty="0" smtClean="0">
                <a:latin typeface="Verdana" pitchFamily="34" charset="0"/>
                <a:ea typeface="Calibri" pitchFamily="34" charset="0"/>
                <a:cs typeface="Times New Roman" pitchFamily="18" charset="0"/>
              </a:rPr>
              <a:t>запланированные к разработке в целях </a:t>
            </a:r>
            <a:r>
              <a:rPr lang="ru-RU" sz="1600" b="1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унификации</a:t>
            </a:r>
            <a:endParaRPr lang="ru-RU" sz="1600" b="1" dirty="0"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2546" y="1268760"/>
            <a:ext cx="83529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ГОСТ Р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ХХХХХ-….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Болты и гайки высокопрочные и шайбы для металлических конструкций. Общие технические условия</a:t>
            </a:r>
          </a:p>
          <a:p>
            <a:pPr algn="just"/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ГОСТ Р ХХХХХ-….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Болты высокопрочные с шестигранной головкой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для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металлических конструкций. Конструкция и размеры</a:t>
            </a:r>
          </a:p>
          <a:p>
            <a:pPr algn="just"/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ГОСТ Р ХХХХХ-….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Гайки высокопрочные шестигранные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для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металлических конструкций. Конструкция и размеры</a:t>
            </a:r>
          </a:p>
          <a:p>
            <a:pPr algn="just"/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ГОСТ Р ХХХХХ-….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Шайбы к высокопрочным болтам для металлических конструкций. Конструкция и </a:t>
            </a:r>
            <a:r>
              <a:rPr lang="ru-RU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размеры</a:t>
            </a:r>
            <a:endParaRPr lang="ru-RU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05128" y="6217463"/>
            <a:ext cx="33902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338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Ключевые вопросы при разработке новых национальных стандартов на высокопрочные крепежные изделия</a:t>
            </a:r>
          </a:p>
        </p:txBody>
      </p:sp>
      <p:pic>
        <p:nvPicPr>
          <p:cNvPr id="6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09" y="6217463"/>
            <a:ext cx="1417057" cy="3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473922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85649</TotalTime>
  <Words>3376</Words>
  <Application>Microsoft Office PowerPoint</Application>
  <PresentationFormat>Лист A4 (210x297 мм)</PresentationFormat>
  <Paragraphs>600</Paragraphs>
  <Slides>25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Тема Office</vt:lpstr>
      <vt:lpstr>3_Специальное оформление</vt:lpstr>
      <vt:lpstr>2_Специальное оформление</vt:lpstr>
      <vt:lpstr>1_Специальное оформление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1</cp:lastModifiedBy>
  <cp:revision>2913</cp:revision>
  <cp:lastPrinted>2016-04-29T11:11:08Z</cp:lastPrinted>
  <dcterms:created xsi:type="dcterms:W3CDTF">2013-02-20T16:22:32Z</dcterms:created>
  <dcterms:modified xsi:type="dcterms:W3CDTF">2021-12-01T16:22:06Z</dcterms:modified>
</cp:coreProperties>
</file>