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9" r:id="rId2"/>
    <p:sldMasterId id="2147483687" r:id="rId3"/>
    <p:sldMasterId id="2147483673" r:id="rId4"/>
    <p:sldMasterId id="2147483660" r:id="rId5"/>
  </p:sldMasterIdLst>
  <p:notesMasterIdLst>
    <p:notesMasterId r:id="rId34"/>
  </p:notesMasterIdLst>
  <p:sldIdLst>
    <p:sldId id="268" r:id="rId6"/>
    <p:sldId id="588" r:id="rId7"/>
    <p:sldId id="608" r:id="rId8"/>
    <p:sldId id="652" r:id="rId9"/>
    <p:sldId id="653" r:id="rId10"/>
    <p:sldId id="655" r:id="rId11"/>
    <p:sldId id="654" r:id="rId12"/>
    <p:sldId id="658" r:id="rId13"/>
    <p:sldId id="679" r:id="rId14"/>
    <p:sldId id="661" r:id="rId15"/>
    <p:sldId id="680" r:id="rId16"/>
    <p:sldId id="678" r:id="rId17"/>
    <p:sldId id="657" r:id="rId18"/>
    <p:sldId id="662" r:id="rId19"/>
    <p:sldId id="676" r:id="rId20"/>
    <p:sldId id="677" r:id="rId21"/>
    <p:sldId id="568" r:id="rId22"/>
    <p:sldId id="681" r:id="rId23"/>
    <p:sldId id="663" r:id="rId24"/>
    <p:sldId id="664" r:id="rId25"/>
    <p:sldId id="665" r:id="rId26"/>
    <p:sldId id="666" r:id="rId27"/>
    <p:sldId id="668" r:id="rId28"/>
    <p:sldId id="669" r:id="rId29"/>
    <p:sldId id="670" r:id="rId30"/>
    <p:sldId id="671" r:id="rId31"/>
    <p:sldId id="672" r:id="rId32"/>
    <p:sldId id="673" r:id="rId33"/>
  </p:sldIdLst>
  <p:sldSz cx="9906000" cy="6858000" type="A4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sokolow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66"/>
    <a:srgbClr val="00B050"/>
    <a:srgbClr val="66FF33"/>
    <a:srgbClr val="FF3300"/>
    <a:srgbClr val="C0C0C0"/>
    <a:srgbClr val="CC66FF"/>
    <a:srgbClr val="CC99FF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97" autoAdjust="0"/>
    <p:restoredTop sz="94253" autoAdjust="0"/>
  </p:normalViewPr>
  <p:slideViewPr>
    <p:cSldViewPr>
      <p:cViewPr varScale="1">
        <p:scale>
          <a:sx n="118" d="100"/>
          <a:sy n="118" d="100"/>
        </p:scale>
        <p:origin x="-1068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32" y="-96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19F2E-4EDC-495D-A0C5-2B661655E14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4876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18431-CA9E-47DF-8CC4-A7CFCD49BA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44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11780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38497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242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5664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3849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3849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361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FDB85-34A8-4DAF-84F4-95FCE1F87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F7346-63A2-4892-8657-6E9CD185CA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3E85-33E2-463B-A15E-725AC0897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4966-0AB4-4BF7-9CEA-C17129F38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97F48-5DC6-49F0-BD2C-74659EB64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5E7F1-7F80-4A86-AFBF-F26DBBE0C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8773C-5870-4DA4-99B6-2C894CD1B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397E4-78D5-44A7-B54B-62057E3312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3"/>
          <p:cNvCxnSpPr/>
          <p:nvPr userDrawn="1"/>
        </p:nvCxnSpPr>
        <p:spPr>
          <a:xfrm>
            <a:off x="344488" y="6165304"/>
            <a:ext cx="9217025" cy="0"/>
          </a:xfrm>
          <a:prstGeom prst="line">
            <a:avLst/>
          </a:prstGeom>
          <a:ln>
            <a:solidFill>
              <a:srgbClr val="004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"/>
          <p:cNvCxnSpPr/>
          <p:nvPr userDrawn="1"/>
        </p:nvCxnSpPr>
        <p:spPr>
          <a:xfrm>
            <a:off x="344487" y="260648"/>
            <a:ext cx="9217025" cy="0"/>
          </a:xfrm>
          <a:prstGeom prst="line">
            <a:avLst/>
          </a:prstGeom>
          <a:ln>
            <a:solidFill>
              <a:srgbClr val="004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"/>
          <p:cNvCxnSpPr/>
          <p:nvPr userDrawn="1"/>
        </p:nvCxnSpPr>
        <p:spPr>
          <a:xfrm>
            <a:off x="344487" y="692696"/>
            <a:ext cx="9217025" cy="0"/>
          </a:xfrm>
          <a:prstGeom prst="line">
            <a:avLst/>
          </a:prstGeom>
          <a:ln>
            <a:solidFill>
              <a:srgbClr val="004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>
          <a:xfrm>
            <a:off x="495300" y="6143644"/>
            <a:ext cx="2311400" cy="714356"/>
          </a:xfrm>
        </p:spPr>
        <p:txBody>
          <a:bodyPr/>
          <a:lstStyle>
            <a:lvl1pPr>
              <a:defRPr strike="noStrike" baseline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ПК7 </a:t>
            </a:r>
          </a:p>
          <a:p>
            <a:pPr>
              <a:defRPr/>
            </a:pPr>
            <a:r>
              <a:rPr lang="ru-RU" dirty="0" smtClean="0"/>
              <a:t>«Метизы и крепежные изделия»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>
          <a:xfrm>
            <a:off x="6681192" y="6356350"/>
            <a:ext cx="2729508" cy="365125"/>
          </a:xfrm>
        </p:spPr>
        <p:txBody>
          <a:bodyPr/>
          <a:lstStyle>
            <a:lvl1pPr>
              <a:defRPr sz="800" baseline="0"/>
            </a:lvl1pPr>
          </a:lstStyle>
          <a:p>
            <a:pPr>
              <a:defRPr/>
            </a:pPr>
            <a:r>
              <a:rPr lang="ru-RU" sz="1000" dirty="0" smtClean="0">
                <a:solidFill>
                  <a:srgbClr val="0070C0"/>
                </a:solidFill>
                <a:sym typeface="Verdana" pitchFamily="34" charset="0"/>
              </a:rPr>
              <a:t>О качестве стали и необходимости сквозной классификации дефектов на всех передела</a:t>
            </a:r>
            <a:r>
              <a:rPr lang="ru-RU" dirty="0" smtClean="0">
                <a:solidFill>
                  <a:srgbClr val="0070C0"/>
                </a:solidFill>
                <a:sym typeface="Verdana" pitchFamily="34" charset="0"/>
              </a:rPr>
              <a:t>х</a:t>
            </a:r>
            <a:endParaRPr lang="en-US" dirty="0" smtClean="0">
              <a:solidFill>
                <a:srgbClr val="0070C0"/>
              </a:solidFill>
              <a:sym typeface="Verdana" pitchFamily="34" charset="0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CE47F-E9E7-4AA4-AC61-64EDDE0F3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13DC-1F88-4117-BC1F-2C59203A9F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0E7EA1-61C2-4F81-916F-54DF66E65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6" r:id="rId10"/>
    <p:sldLayoutId id="2147483670" r:id="rId11"/>
    <p:sldLayoutId id="2147483671" r:id="rId12"/>
    <p:sldLayoutId id="214748367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docs.cntd.ru/document/1200051503" TargetMode="External"/><Relationship Id="rId7" Type="http://schemas.openxmlformats.org/officeDocument/2006/relationships/hyperlink" Target="https://docs.cntd.ru/document/120007942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s.cntd.ru/document/1200051506" TargetMode="External"/><Relationship Id="rId5" Type="http://schemas.openxmlformats.org/officeDocument/2006/relationships/hyperlink" Target="https://docs.cntd.ru/document/1200051505" TargetMode="External"/><Relationship Id="rId4" Type="http://schemas.openxmlformats.org/officeDocument/2006/relationships/hyperlink" Target="https://docs.cntd.ru/document/120005150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20000025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20000025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cntd.ru/document/84250107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20000025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docs.cntd.ru/document/90226877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2000794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docs.cntd.ru/document/1200051504" TargetMode="External"/><Relationship Id="rId4" Type="http://schemas.openxmlformats.org/officeDocument/2006/relationships/hyperlink" Target="https://docs.cntd.ru/document/12000515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/>
          </p:cNvSpPr>
          <p:nvPr/>
        </p:nvSpPr>
        <p:spPr bwMode="auto">
          <a:xfrm>
            <a:off x="2432720" y="5229200"/>
            <a:ext cx="7002239" cy="863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5620" bIns="0"/>
          <a:lstStyle/>
          <a:p>
            <a:pPr marL="33338" algn="l"/>
            <a:endParaRPr lang="en-US" sz="2400" dirty="0">
              <a:solidFill>
                <a:srgbClr val="0070C0"/>
              </a:solidFill>
              <a:sym typeface="Verdana" pitchFamily="34" charset="0"/>
            </a:endParaRPr>
          </a:p>
        </p:txBody>
      </p:sp>
      <p:sp>
        <p:nvSpPr>
          <p:cNvPr id="4099" name="Rectangle 16"/>
          <p:cNvSpPr>
            <a:spLocks noChangeArrowheads="1"/>
          </p:cNvSpPr>
          <p:nvPr/>
        </p:nvSpPr>
        <p:spPr bwMode="auto">
          <a:xfrm>
            <a:off x="3079750" y="6308725"/>
            <a:ext cx="35369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/>
          <a:lstStyle/>
          <a:p>
            <a:r>
              <a:rPr lang="ru-RU" sz="1200" dirty="0" smtClean="0">
                <a:latin typeface="Verdana" pitchFamily="34" charset="0"/>
              </a:rPr>
              <a:t>2 декабря 2021</a:t>
            </a:r>
            <a:endParaRPr lang="ru-RU" sz="1200" dirty="0">
              <a:latin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9728" y="5072074"/>
            <a:ext cx="76985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/>
            <a:r>
              <a:rPr lang="ru-RU" sz="2200" b="1" dirty="0" smtClean="0"/>
              <a:t>Унификация стандартов на высокопрочный крепеж</a:t>
            </a:r>
          </a:p>
        </p:txBody>
      </p:sp>
      <p:sp>
        <p:nvSpPr>
          <p:cNvPr id="6" name="Дата 16"/>
          <p:cNvSpPr txBox="1">
            <a:spLocks/>
          </p:cNvSpPr>
          <p:nvPr/>
        </p:nvSpPr>
        <p:spPr>
          <a:xfrm>
            <a:off x="1023910" y="6143644"/>
            <a:ext cx="228601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22" name="Picture 2" descr="Болтокомплект высокопрочный ГОСТ 324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480" y="642918"/>
            <a:ext cx="5902856" cy="3929090"/>
          </a:xfrm>
          <a:prstGeom prst="rect">
            <a:avLst/>
          </a:prstGeom>
          <a:noFill/>
        </p:spPr>
      </p:pic>
      <p:pic>
        <p:nvPicPr>
          <p:cNvPr id="9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285728"/>
            <a:ext cx="959647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Выписка из Свода Правил СП 35.13330.2011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66720" y="2071678"/>
          <a:ext cx="9001188" cy="3680460"/>
        </p:xfrm>
        <a:graphic>
          <a:graphicData uri="http://schemas.openxmlformats.org/drawingml/2006/table">
            <a:tbl>
              <a:tblPr/>
              <a:tblGrid>
                <a:gridCol w="1930382"/>
                <a:gridCol w="7070806"/>
              </a:tblGrid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3451A0"/>
                          </a:solidFill>
                          <a:latin typeface="Verdana"/>
                          <a:ea typeface="Times New Roman"/>
                          <a:cs typeface="Arial"/>
                          <a:hlinkClick r:id="rId3"/>
                        </a:rPr>
                        <a:t>ГОСТ Р 52643-2006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  <a:t>Болты и гайки высокопрочные и шайбы для металлических конструкций. Общие технические условия</a:t>
                      </a:r>
                      <a:b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</a:b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3451A0"/>
                          </a:solidFill>
                          <a:latin typeface="Verdana"/>
                          <a:ea typeface="Times New Roman"/>
                          <a:cs typeface="Arial"/>
                          <a:hlinkClick r:id="rId4"/>
                        </a:rPr>
                        <a:t>ГОСТ Р 52644-2006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  <a:t>Болты высокопрочные с шестигранной головкой с увеличенным размером под ключ для металлических конструкций. Технические условия</a:t>
                      </a:r>
                      <a:b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</a:b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3451A0"/>
                          </a:solidFill>
                          <a:latin typeface="Verdana"/>
                          <a:ea typeface="Times New Roman"/>
                          <a:cs typeface="Arial"/>
                          <a:hlinkClick r:id="rId5"/>
                        </a:rPr>
                        <a:t>ГОСТ Р 52645-2006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  <a:t>Гайки высокопрочные шестигранные с увеличенным размером под ключ для металлических конструкций. Технические условия</a:t>
                      </a:r>
                      <a:b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</a:b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3451A0"/>
                          </a:solidFill>
                          <a:latin typeface="Verdana"/>
                          <a:ea typeface="Times New Roman"/>
                          <a:cs typeface="Arial"/>
                          <a:hlinkClick r:id="rId6"/>
                        </a:rPr>
                        <a:t>ГОСТ Р 52646-2006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  <a:t>Шайбы к высокопрочным болтам для металлических конструкций. Технические </a:t>
                      </a:r>
                      <a:r>
                        <a:rPr lang="ru-RU" sz="1400" b="1" dirty="0" smtClean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  <a:t>условия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  <a:hlinkClick r:id="rId7"/>
                        </a:rPr>
                        <a:t>ГОСТ Р 53664-2009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444444"/>
                          </a:solidFill>
                          <a:latin typeface="Verdana"/>
                          <a:ea typeface="Times New Roman"/>
                          <a:cs typeface="Arial"/>
                        </a:rPr>
                        <a:t>Болты высокопрочные цилиндрические и конические для мостостроения, гайки и шайбы к ним. Технические условия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90" marR="4699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857232"/>
            <a:ext cx="9906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Приложение А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(обязательное)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Перечень нормативных документов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C:\Users\ОМВ\Desktop\лого.png"/>
          <p:cNvPicPr>
            <a:picLocks noChangeAspect="1" noChangeArrowheads="1"/>
          </p:cNvPicPr>
          <p:nvPr/>
        </p:nvPicPr>
        <p:blipFill>
          <a:blip r:embed="rId8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524768" y="6215081"/>
            <a:ext cx="2024042" cy="550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80968" y="857232"/>
            <a:ext cx="921550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НЕСУЩИЕ И ОГРАЖДАЮЩИЕ К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ОНСТРУКЦИИ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Актуализированная редакция 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СНиП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 3.03.01</a:t>
            </a:r>
            <a:r>
              <a:rPr lang="en-US" sz="1600" b="1" dirty="0" smtClean="0">
                <a:solidFill>
                  <a:srgbClr val="3451A0"/>
                </a:solidFill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-8</a:t>
            </a:r>
            <a:r>
              <a:rPr lang="ru-RU" sz="1600" b="1" dirty="0" smtClean="0">
                <a:solidFill>
                  <a:srgbClr val="3451A0"/>
                </a:solidFill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7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1 ИСПОЛНИТЕЛИ –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ЗАО «ЦНИИПСК им. Мельникова»; институты ОАО НИЦ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«Строительство»: НИИЖБ им. А.А.Гвоздева и ЦНИИСК им. В.А.Кучеренко;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Ассоциация производителей керамических стеновых материалов» Ассоциация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aseline="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Производителей силикатных изделий, Сибирский Федеральный университет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2 ВНЕСЕН Техническим комитетом по стандартизации ТК 465 "Строительство"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  3 ПОДГОТОВЛЕН к утверждению </a:t>
            </a:r>
            <a:r>
              <a:rPr lang="ru-RU" sz="160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Управлением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градостроительной  политики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4 УТВЕРЖДЕН приказом Федерального агентства по строительству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жилищно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-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коммунальному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хозяйству (Госстрой) от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25 декабря 2012  г. №109/ГС  и введен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в действие с 1 июля 2013 г.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5 ЗАРЕГИСТРИРОВАН Федеральным агентством по техническому регулированию 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и метрологии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Росстандарт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). Пересмотр СП 70.13330.2011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СНиП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3.03.01-87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Несущие и ограждающие конструкции»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285728"/>
            <a:ext cx="959647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Выписка из Свода Правил СП 70.13330.2012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4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524768" y="6215081"/>
            <a:ext cx="2024042" cy="550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80968" y="857232"/>
            <a:ext cx="921550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СТАЛЬНЫЕ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КОНСТРУКЦИИ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Актуализированная редакция 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СНиП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 </a:t>
            </a:r>
            <a:r>
              <a:rPr lang="en-US" sz="1600" b="1" dirty="0" smtClean="0">
                <a:solidFill>
                  <a:srgbClr val="3451A0"/>
                </a:solidFill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II-23-81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1 ИСПОЛНИТЕЛИ –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АО НИЦ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«Строительство»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ЦНИИСК им. В.А.Кучеренко,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МГСУ,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СПбГАСУ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2 ВНЕСЕН Техническим комитетом по стандартизации ТК 465 "Строительство"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  3 ПОДГОТОВЛЕН к утверждению Департаментом градостроительной 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деятельности и архитектуры Министерства строительства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жилищно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-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коммунального хозяйства Российской Федерации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(Минстрой России)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4 УТВЕРЖДЕН приказом Министерства строительства и жилищно-коммунального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Хозяйства Российской Федерации от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27 февраля 2017  г. и введен в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действие с 28 августа 2017 г.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5 ЗАРЕГИСТРИРОВАН Федеральным агентством по техническому регулированию 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и метрологии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Росстандарт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). Пересмотр СП 16.13330.2011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СНиП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3.03.01-81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Стальные конструкции»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285728"/>
            <a:ext cx="959647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Выписка из Свода Правил СП 16.13330.2017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4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524768" y="6215081"/>
            <a:ext cx="2024042" cy="550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530" y="285728"/>
            <a:ext cx="92155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cs typeface="Arial" pitchFamily="34" charset="0"/>
              </a:rPr>
              <a:t>Принятые решения по унификации стандартов</a:t>
            </a:r>
          </a:p>
        </p:txBody>
      </p:sp>
      <p:sp>
        <p:nvSpPr>
          <p:cNvPr id="7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2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2406" y="714356"/>
            <a:ext cx="914406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4410075" algn="l"/>
              </a:tabLst>
            </a:pPr>
            <a:r>
              <a:rPr lang="ru-RU" sz="1400" b="1" dirty="0" smtClean="0">
                <a:latin typeface="+mn-lt"/>
                <a:ea typeface="Times New Roman" pitchFamily="18" charset="0"/>
                <a:cs typeface="Arial" pitchFamily="34" charset="0"/>
              </a:rPr>
              <a:t>ПРОТОКОЛ </a:t>
            </a:r>
            <a:r>
              <a:rPr lang="ru-RU" sz="1400" b="1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№</a:t>
            </a:r>
            <a:r>
              <a:rPr lang="ru-RU" sz="1400" b="1" u="sng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 1_  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eaLnBrk="0" hangingPunct="0">
              <a:tabLst>
                <a:tab pos="4410075" algn="l"/>
              </a:tabLst>
            </a:pPr>
            <a:r>
              <a:rPr lang="ru-RU" sz="1400" b="1" dirty="0" smtClean="0">
                <a:latin typeface="+mn-lt"/>
                <a:ea typeface="Times New Roman" pitchFamily="18" charset="0"/>
                <a:cs typeface="Arial" pitchFamily="34" charset="0"/>
              </a:rPr>
              <a:t>совещания по унификации  нормативных документов на высокопрочный крепеж </a:t>
            </a:r>
          </a:p>
          <a:p>
            <a:pPr lvl="0" eaLnBrk="0" hangingPunct="0">
              <a:tabLst>
                <a:tab pos="4410075" algn="l"/>
              </a:tabLst>
            </a:pPr>
            <a:endParaRPr lang="ru-RU" sz="800" dirty="0" smtClean="0">
              <a:latin typeface="+mn-lt"/>
              <a:cs typeface="Arial" pitchFamily="34" charset="0"/>
            </a:endParaRPr>
          </a:p>
          <a:p>
            <a:pPr lvl="0" algn="l" eaLnBrk="0" hangingPunct="0">
              <a:tabLst>
                <a:tab pos="4410075" algn="l"/>
              </a:tabLst>
            </a:pPr>
            <a:r>
              <a:rPr lang="ru-RU" sz="1400" b="1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«12» ноября 2021 года 					г. Москва</a:t>
            </a:r>
          </a:p>
          <a:p>
            <a:pPr lvl="0" algn="l" eaLnBrk="0" hangingPunct="0">
              <a:tabLst>
                <a:tab pos="4410075" algn="l"/>
              </a:tabLst>
            </a:pPr>
            <a:endParaRPr lang="ru-RU" sz="8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b="1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Arial" pitchFamily="34" charset="0"/>
              </a:rPr>
              <a:t>В работе совещания принимали участие: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Ассоциация "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Промметиз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": Камелин В.Г., Салехова Г.А.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ЗВК "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Бервел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": Медведев Ю.В.,  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Метелев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 Ю.А.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ОАО «ММК-МЕТИЗ»: 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Дубовский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 С.В.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ОАО "Северсталь-метиз", ООО "ОСПАЗ": 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Ереничев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 С.В. 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ООО ПКФ "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МетпромУрал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": Макаров Н.В.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АО "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БелЗАН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": </a:t>
            </a:r>
            <a:r>
              <a:rPr lang="ru-RU" sz="1400" dirty="0" err="1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Галиахметов</a:t>
            </a: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 Т.Ш.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ООО "Параллель": Куров А.Н.</a:t>
            </a:r>
            <a:endParaRPr lang="ru-RU" sz="1400" dirty="0" smtClean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r>
              <a:rPr lang="ru-RU" sz="1400" dirty="0" smtClean="0">
                <a:solidFill>
                  <a:srgbClr val="333333"/>
                </a:solidFill>
                <a:latin typeface="+mn-lt"/>
                <a:ea typeface="Times New Roman" pitchFamily="18" charset="0"/>
                <a:cs typeface="Verdana" pitchFamily="34" charset="0"/>
              </a:rPr>
              <a:t>ПК 7 ТК 375 "Метизы и крепежные изделия": Соколов А.А.</a:t>
            </a:r>
          </a:p>
          <a:p>
            <a:pPr lvl="0" algn="just" eaLnBrk="0" hangingPunct="0">
              <a:tabLst>
                <a:tab pos="4410075" algn="l"/>
              </a:tabLst>
            </a:pPr>
            <a:endParaRPr lang="ru-RU" sz="1400" dirty="0" smtClean="0">
              <a:solidFill>
                <a:srgbClr val="333333"/>
              </a:solidFill>
              <a:latin typeface="+mn-lt"/>
              <a:ea typeface="Times New Roman" pitchFamily="18" charset="0"/>
              <a:cs typeface="Verdana" pitchFamily="34" charset="0"/>
            </a:endParaRPr>
          </a:p>
          <a:p>
            <a:pPr lvl="0" algn="just" eaLnBrk="0" hangingPunct="0">
              <a:tabLst>
                <a:tab pos="4410075" algn="l"/>
              </a:tabLst>
            </a:pPr>
            <a:endParaRPr lang="ru-RU" sz="1400" dirty="0" smtClean="0">
              <a:latin typeface="+mn-lt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23844" y="3357562"/>
            <a:ext cx="9215502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Принятые решения: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1 Признать целесообразность унификации стандартов на высокопрочный крепеж с использованием схемы создания серии из 4-х национальных стандартов на базе ГОСТ Р 52643-52646 с последующей рекомендацией применения их в качестве межгосударственных.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2 Назначить головной организацией по осуществлению проекта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ФГУП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ЦНИИчермет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им. И.П. Бардина".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lang="ru-RU" sz="800" dirty="0" smtClean="0">
                <a:cs typeface="Arial" pitchFamily="34" charset="0"/>
              </a:rPr>
              <a:t>,,,,,,,,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lang="ru-RU" sz="1400" dirty="0" smtClean="0">
                <a:latin typeface="+mn-lt"/>
                <a:ea typeface="Times New Roman" pitchFamily="18" charset="0"/>
                <a:cs typeface="Arial" pitchFamily="34" charset="0"/>
              </a:rPr>
              <a:t>8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азработчикам ФГУП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ЦНИИчермет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им. И.П. Бардина" приступить к верстке первой редакции серии национальных стандартов на высокопрочный крепеж со сроком предоставления базовой версии стандартов для публичного обсуждения к 01.03.2021.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95282" y="5715016"/>
          <a:ext cx="8929750" cy="426720"/>
        </p:xfrm>
        <a:graphic>
          <a:graphicData uri="http://schemas.openxmlformats.org/drawingml/2006/table">
            <a:tbl>
              <a:tblPr/>
              <a:tblGrid>
                <a:gridCol w="3672675"/>
                <a:gridCol w="2280492"/>
                <a:gridCol w="297658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Verdana"/>
                          <a:ea typeface="Times New Roman"/>
                          <a:cs typeface="Times New Roman"/>
                        </a:rPr>
                        <a:t>Председатель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Verdana"/>
                          <a:ea typeface="Times New Roman"/>
                          <a:cs typeface="Times New Roman"/>
                        </a:rPr>
                        <a:t>Ассоциации "</a:t>
                      </a:r>
                      <a:r>
                        <a:rPr lang="ru-RU" sz="1400" b="1" dirty="0" err="1">
                          <a:latin typeface="Verdana"/>
                          <a:ea typeface="Times New Roman"/>
                          <a:cs typeface="Times New Roman"/>
                        </a:rPr>
                        <a:t>Промметиз</a:t>
                      </a:r>
                      <a:r>
                        <a:rPr lang="ru-RU" sz="1400" b="1" dirty="0">
                          <a:latin typeface="Verdana"/>
                          <a:ea typeface="Times New Roman"/>
                          <a:cs typeface="Times New Roman"/>
                        </a:rPr>
                        <a:t>" 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Verdana"/>
                          <a:ea typeface="Times New Roman"/>
                          <a:cs typeface="Times New Roman"/>
                        </a:rPr>
                        <a:t>В.Г. Камелин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2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238092" y="214290"/>
            <a:ext cx="9525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Состав Рабочей Группы (РГ)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в рамках проекта разработки унифицированных стандартов  на высокопрочный крепеж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23844" y="1000109"/>
          <a:ext cx="9001189" cy="4445785"/>
        </p:xfrm>
        <a:graphic>
          <a:graphicData uri="http://schemas.openxmlformats.org/drawingml/2006/table">
            <a:tbl>
              <a:tblPr/>
              <a:tblGrid>
                <a:gridCol w="428628"/>
                <a:gridCol w="2921018"/>
                <a:gridCol w="2394655"/>
                <a:gridCol w="3256888"/>
              </a:tblGrid>
              <a:tr h="349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+mj-lt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b="1" dirty="0" err="1">
                          <a:latin typeface="+mj-lt"/>
                          <a:ea typeface="Calibri"/>
                          <a:cs typeface="Times New Roman"/>
                        </a:rPr>
                        <a:t>п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0.И.О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Организация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Должность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ГОРШКОВ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Сергей Александрович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ФГУП "</a:t>
                      </a:r>
                      <a:r>
                        <a:rPr lang="ru-RU" sz="1200" b="1" dirty="0" err="1">
                          <a:latin typeface="+mj-lt"/>
                          <a:ea typeface="Calibri"/>
                          <a:cs typeface="Times New Roman"/>
                        </a:rPr>
                        <a:t>ЦНИИчермет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 им. И.П. Бардина"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Директор ЦССМ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ФГУП "</a:t>
                      </a:r>
                      <a:r>
                        <a:rPr lang="ru-RU" sz="1200" b="1" dirty="0" err="1">
                          <a:latin typeface="+mj-lt"/>
                          <a:ea typeface="Calibri"/>
                          <a:cs typeface="Times New Roman"/>
                        </a:rPr>
                        <a:t>ЦНИИчермет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 им. И.П. Бардина",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Ответственный секретарь ТК 375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ОКОЛОВ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Александр Алексеевич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 Ассоциация "</a:t>
                      </a:r>
                      <a:r>
                        <a:rPr lang="ru-RU" sz="1200" b="1" dirty="0" err="1">
                          <a:latin typeface="+mj-lt"/>
                          <a:ea typeface="Calibri"/>
                          <a:cs typeface="Times New Roman"/>
                        </a:rPr>
                        <a:t>Промметиз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Руководитель ПК 7 ТК 375, член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Совета Ассоциации "</a:t>
                      </a:r>
                      <a:r>
                        <a:rPr lang="ru-RU" sz="1200" b="1" dirty="0" err="1">
                          <a:latin typeface="+mj-lt"/>
                          <a:ea typeface="Calibri"/>
                          <a:cs typeface="Times New Roman"/>
                        </a:rPr>
                        <a:t>Промметиз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АГЕЕВ Владимир Сергеевич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ООО "НПЦ мостов"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Генеральный директор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СЕРГЕЕВ Алексей Анатольевич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ООО "НИЦ мосты"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Генеральный директор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5 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СОТСКОВ Николай Иванович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ЗАО "ЦНИИПСК им. Мельникова"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Зав. лабораторией исследования коррозии и защиты крепежа отдела экспертизы металлов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ru-RU" sz="1200" b="1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МЕТЕЛЕВ Юрий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Алексеевич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ЗВК "Бервел"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Исполнительный директор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ru-RU" sz="1200" b="1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ВАСИЛЬЕВА Марина Петровна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ОАО "Северсталь-метиз",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ООО "ОСПАЗ"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Ведущий инженер-технолог  крепежного цеха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СОКОЛОВА Лариса Ридеровна 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ОАО "ММК-МЕТИЗ"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Начальник лаборатории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стандартизации и сертификации Технологического центра</a:t>
                      </a: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9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Фадина Ирина Николаевна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ООО «Параллель»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Начальник  отдела контроля качества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10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МАКАРОВ Николай Викторович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ООО ПКФ «</a:t>
                      </a:r>
                      <a:r>
                        <a:rPr lang="ru-RU" sz="1200" b="1" dirty="0" err="1" smtClean="0">
                          <a:latin typeface="+mj-lt"/>
                          <a:ea typeface="Calibri"/>
                          <a:cs typeface="Times New Roman"/>
                        </a:rPr>
                        <a:t>МетпромУрал</a:t>
                      </a: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»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Управляющий директор</a:t>
                      </a: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60" marR="51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Подтверждение соответствия металлопродукции 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7" name="Скругленный прямоугольник 4"/>
          <p:cNvSpPr/>
          <p:nvPr/>
        </p:nvSpPr>
        <p:spPr>
          <a:xfrm>
            <a:off x="738158" y="928670"/>
            <a:ext cx="8786874" cy="242889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14992" tIns="0" rIns="214992" bIns="0" numCol="1" spcCol="1270" anchor="ctr" anchorCtr="0">
            <a:noAutofit/>
          </a:bodyPr>
          <a:lstStyle/>
          <a:p>
            <a:pPr lvl="0" algn="just" defTabSz="6667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strike="noStrike" kern="1200" cap="none" spc="0" dirty="0" smtClean="0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lvl="0" algn="just" defTabSz="6667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strike="noStrike" kern="1200" cap="none" spc="0" dirty="0" smtClean="0">
                <a:ln w="0"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Постановление Правительства Российской Федерации от 1 декабря 2009г. №982 «Об утверждении единого перечня продукции, подлежащей обязательной сертификации, и единого перечня продукции, подтверждение соответствия которой осуществляется в форме принятия декларации о соответствии»</a:t>
            </a:r>
          </a:p>
          <a:p>
            <a:pPr lvl="0" algn="just" defTabSz="6667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baseline="0" dirty="0" smtClean="0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lvl="0" algn="just" defTabSz="6667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strike="noStrike" kern="1200" cap="none" spc="0" baseline="0" dirty="0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1034" y="3143248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b="1" dirty="0" smtClean="0">
                <a:latin typeface="+mn-lt"/>
              </a:rPr>
              <a:t>ТЕХНИЧЕСКИЙ РЕГЛАМЕНТ ТР ТС 002/2011</a:t>
            </a:r>
          </a:p>
          <a:p>
            <a:pPr algn="l"/>
            <a:r>
              <a:rPr lang="ru-RU" b="1" dirty="0" smtClean="0">
                <a:latin typeface="+mn-lt"/>
              </a:rPr>
              <a:t>«О безопасности высокоскоростного железнодорожного транспорта»</a:t>
            </a:r>
          </a:p>
          <a:p>
            <a:pPr algn="l"/>
            <a:endParaRPr lang="ru-RU" b="1" dirty="0" smtClean="0">
              <a:latin typeface="+mn-lt"/>
            </a:endParaRPr>
          </a:p>
          <a:p>
            <a:pPr algn="l"/>
            <a:r>
              <a:rPr lang="ru-RU" b="1" dirty="0" smtClean="0">
                <a:latin typeface="+mn-lt"/>
              </a:rPr>
              <a:t>ТЕХНИЧЕСКИЙ РЕГЛАМЕНТ ТР ТС 003/2011</a:t>
            </a:r>
          </a:p>
          <a:p>
            <a:pPr algn="l"/>
            <a:r>
              <a:rPr lang="ru-RU" sz="1600" b="1" dirty="0" smtClean="0">
                <a:latin typeface="+mn-lt"/>
              </a:rPr>
              <a:t>«О безопасности инфраструктуры железнодорожного транспорта»</a:t>
            </a:r>
          </a:p>
          <a:p>
            <a:pPr algn="l"/>
            <a:endParaRPr lang="ru-RU" sz="1600" b="1" dirty="0" smtClean="0">
              <a:latin typeface="+mn-lt"/>
            </a:endParaRPr>
          </a:p>
          <a:p>
            <a:pPr algn="l"/>
            <a:endParaRPr lang="ru-RU" sz="1600" b="1" dirty="0" smtClean="0">
              <a:latin typeface="+mn-lt"/>
            </a:endParaRPr>
          </a:p>
          <a:p>
            <a:endParaRPr lang="ru-RU" b="1" dirty="0" smtClean="0">
              <a:latin typeface="+mn-lt"/>
            </a:endParaRPr>
          </a:p>
          <a:p>
            <a:endParaRPr lang="ru-RU" b="1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Подтверждение соответствия металлопродукции 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52472" y="785794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+mn-lt"/>
              </a:rPr>
              <a:t>Выписка из ПЕРЕЧНЯ</a:t>
            </a:r>
          </a:p>
          <a:p>
            <a:r>
              <a:rPr lang="ru-RU" sz="1600" b="1" dirty="0" smtClean="0">
                <a:latin typeface="+mn-lt"/>
              </a:rPr>
              <a:t>стандартов, в результате применения которых на добровольной основе обеспечивается соблюдение требований технического регламента Таможенного союза</a:t>
            </a:r>
          </a:p>
          <a:p>
            <a:endParaRPr lang="ru-RU" b="1" dirty="0" smtClean="0">
              <a:latin typeface="+mn-lt"/>
            </a:endParaRPr>
          </a:p>
          <a:p>
            <a:endParaRPr lang="ru-RU" b="1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38158" y="2071678"/>
          <a:ext cx="857256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65722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ГОСТ</a:t>
                      </a:r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</a:rPr>
                        <a:t>Наименование стандарта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ГОСТ </a:t>
                      </a:r>
                      <a:r>
                        <a:rPr lang="ru-RU" sz="1600" dirty="0" smtClean="0"/>
                        <a:t>11530-93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«Болты для рельсовых стыков железнодорожного пути. Технические условия»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3592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ГОСТ 11532-93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«Гайки для болтов рельсовых стыков железнодорожного пути. Технические условия»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ГОСТ 16016-79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«Болты </a:t>
                      </a:r>
                      <a:r>
                        <a:rPr lang="ru-RU" sz="1600" dirty="0" err="1" smtClean="0"/>
                        <a:t>клеммные</a:t>
                      </a:r>
                      <a:r>
                        <a:rPr lang="ru-RU" sz="1600" dirty="0" smtClean="0"/>
                        <a:t> для рельсовых скреплений железнодорожного пути. Конструкция и размеры. Технические требования»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ГОСТ 16018-79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«Гайки для </a:t>
                      </a:r>
                      <a:r>
                        <a:rPr lang="ru-RU" sz="1600" dirty="0" err="1" smtClean="0"/>
                        <a:t>клеммных</a:t>
                      </a:r>
                      <a:r>
                        <a:rPr lang="ru-RU" sz="1600" dirty="0" smtClean="0"/>
                        <a:t> и закладных болтов рельсовых скреплений железнодорожного пути. Конструкция и размеры. Технические требования»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ГОСТ 21797-76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«Шайбы пружинные </a:t>
                      </a:r>
                      <a:r>
                        <a:rPr lang="ru-RU" sz="1600" dirty="0" err="1" smtClean="0"/>
                        <a:t>двухвитковые</a:t>
                      </a:r>
                      <a:r>
                        <a:rPr lang="ru-RU" sz="1600" dirty="0" smtClean="0"/>
                        <a:t> для железнодорожного</a:t>
                      </a:r>
                      <a:r>
                        <a:rPr lang="ru-RU" sz="1600" baseline="0" dirty="0" smtClean="0"/>
                        <a:t> пути»</a:t>
                      </a:r>
                      <a:endParaRPr lang="ru-RU" sz="16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2406" y="785794"/>
            <a:ext cx="907262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Предлагаем научным, производственным, проектным организациям, имеющим отношение к разработке, производству высокопрочного крепежа, проектированию и эксплуатации  металлоконструкций с использованием высокопрочного крепежа, сбыту этого вида металлопродукции, принять участие с целью создания востребованных</a:t>
            </a:r>
            <a:r>
              <a:rPr lang="de-DE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«работающих» национальных стандартов на этот вид метизов.</a:t>
            </a:r>
          </a:p>
          <a:p>
            <a:pPr algn="just"/>
            <a:endParaRPr lang="ru-R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При появлении базовой версии первой редакции и последующих версий нормативных документов активно потрудиться над внесением технических предложений,  дополнений, замечаний с целью получения полновесного продукта, отвечающего современным требованиям к качеству этого продукта, которое должно быть достигнуто производителем и удовлетворит потребителя.</a:t>
            </a:r>
          </a:p>
          <a:p>
            <a:pPr algn="just"/>
            <a:endParaRPr lang="ru-R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Всестороннее, критичное, не исключающее компромиссов обсуждение разрабатываемых документов, позволит достичь консенсуса и добиться желаемого всеми положительного конечного результата.  </a:t>
            </a:r>
          </a:p>
          <a:p>
            <a:pPr algn="just"/>
            <a:endParaRPr lang="ru-R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ru-RU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Всем -   успешного окончания 2021 года и пожелания новых трудовых успехов и достижений в 2022 году!</a:t>
            </a:r>
            <a:endParaRPr lang="de-DE" sz="1600" b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КОНТАКТЫ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8544" y="1340768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105005, г. Москва, ул. Радио, 23/9, стр. 2 </a:t>
            </a:r>
          </a:p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тел./факс: 8 (495) 777-93-91/8 (495) 777-93-91 </a:t>
            </a:r>
          </a:p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e-</a:t>
            </a:r>
            <a:r>
              <a:rPr lang="de-DE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mail</a:t>
            </a:r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zssm_tk375@mail.ru </a:t>
            </a:r>
            <a:r>
              <a:rPr lang="de-DE" dirty="0" smtClean="0"/>
              <a:t>	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76500" y="2828836"/>
            <a:ext cx="4953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455002, Челябинская область, г. Магнитогорск, ул. </a:t>
            </a:r>
            <a:r>
              <a:rPr lang="ru-RU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Метизников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5 </a:t>
            </a:r>
          </a:p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тел./тел.: (3519) 24-01-78 /</a:t>
            </a:r>
          </a:p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(3519</a:t>
            </a:r>
            <a:r>
              <a:rPr lang="ru-RU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) 24-88-26</a:t>
            </a:r>
            <a:endParaRPr lang="ru-RU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e-</a:t>
            </a:r>
            <a:r>
              <a:rPr lang="de-DE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mail</a:t>
            </a:r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sokolov.aa@mmk-metiz.ru </a:t>
            </a:r>
            <a:endParaRPr lang="ru-RU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</a:t>
            </a:r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sokolova.lr@mmk-metiz.ru 	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04568" y="908720"/>
            <a:ext cx="1181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ТК 375:</a:t>
            </a:r>
            <a:endParaRPr lang="ru-RU" u="sng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86" y="2420888"/>
            <a:ext cx="179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ПК7 ТК 375:</a:t>
            </a:r>
            <a:endParaRPr lang="ru-RU" u="sng" dirty="0"/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нормативных документов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612" y="857232"/>
            <a:ext cx="3196150" cy="33855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latin typeface="+mn-lt"/>
              </a:rPr>
              <a:t>ГОСТ Р 52643-2006</a:t>
            </a:r>
            <a:endParaRPr lang="ru-RU" sz="1600" b="1" u="sng" dirty="0">
              <a:latin typeface="+mn-lt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97282" name="AutoShape 2"/>
          <p:cNvSpPr>
            <a:spLocks noChangeArrowheads="1"/>
          </p:cNvSpPr>
          <p:nvPr/>
        </p:nvSpPr>
        <p:spPr bwMode="auto">
          <a:xfrm>
            <a:off x="3524240" y="1357298"/>
            <a:ext cx="2352677" cy="571504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1 Область применения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284" name="AutoShape 4"/>
          <p:cNvSpPr>
            <a:spLocks noChangeArrowheads="1"/>
          </p:cNvSpPr>
          <p:nvPr/>
        </p:nvSpPr>
        <p:spPr bwMode="auto">
          <a:xfrm>
            <a:off x="3524240" y="2214554"/>
            <a:ext cx="2357454" cy="500066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2 Нормативные ссылки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3524240" y="3000372"/>
            <a:ext cx="2357454" cy="500066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3 Технические требования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3524240" y="3786190"/>
            <a:ext cx="2357454" cy="357190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4 Правила приемки</a:t>
            </a: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3524240" y="4429132"/>
            <a:ext cx="2357454" cy="500066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5 Методы испытаний</a:t>
            </a: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4381496" y="4143380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4381496" y="3500438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4381496" y="2714620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4381496" y="1928802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3095612" y="5214950"/>
            <a:ext cx="3286148" cy="857256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6 Маркировка, упаковка, транспортирование и хранение</a:t>
            </a:r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4381496" y="4929198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60648"/>
            <a:ext cx="990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Действующие и отмененные стандарты на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высокопрочный крепеж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8504" y="1196752"/>
            <a:ext cx="85689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u="sng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Действующие стандарты:</a:t>
            </a:r>
          </a:p>
          <a:p>
            <a:pPr algn="just"/>
            <a:endParaRPr lang="ru-R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32484.1-2013 (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14399-1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:2005) – ГОСТ 32484.6-2013 (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14399-6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:2005) «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Болтокомплекты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высокопрочные для предварительного натяжения конструкционные»</a:t>
            </a:r>
          </a:p>
          <a:p>
            <a:pPr algn="just"/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Р 53664-2009 «Болты высокопрочные цилиндрические и конические для мостостроения, гайки и шайбы к ним»</a:t>
            </a:r>
          </a:p>
          <a:p>
            <a:pPr algn="just"/>
            <a:endParaRPr lang="ru-R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600" b="1" i="1" u="sng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Отмененные стандарты:</a:t>
            </a:r>
          </a:p>
          <a:p>
            <a:pPr algn="just"/>
            <a:endParaRPr lang="ru-RU" sz="1600" b="1" i="1" u="sng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Р 52643-2006 – ГОСТ Р 52646-2006 «Болты и гайки высокопрочные и шайбы для металлических конструкций»</a:t>
            </a:r>
          </a:p>
          <a:p>
            <a:pPr algn="just"/>
            <a:endParaRPr lang="ru-RU" sz="1600" b="1" i="1" u="sng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600" b="1" i="1" u="sng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600" b="1" i="1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i="1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i="1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i="1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Дата 16"/>
          <p:cNvSpPr txBox="1">
            <a:spLocks/>
          </p:cNvSpPr>
          <p:nvPr/>
        </p:nvSpPr>
        <p:spPr>
          <a:xfrm>
            <a:off x="1023910" y="6143644"/>
            <a:ext cx="228601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7596206" y="6356350"/>
            <a:ext cx="2000264" cy="365125"/>
          </a:xfrm>
        </p:spPr>
        <p:txBody>
          <a:bodyPr/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2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нормативных документов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97282" name="AutoShape 2"/>
          <p:cNvSpPr>
            <a:spLocks noChangeArrowheads="1"/>
          </p:cNvSpPr>
          <p:nvPr/>
        </p:nvSpPr>
        <p:spPr bwMode="auto">
          <a:xfrm>
            <a:off x="1381100" y="1357298"/>
            <a:ext cx="3071834" cy="35719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1 Область применения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284" name="AutoShape 4"/>
          <p:cNvSpPr>
            <a:spLocks noChangeArrowheads="1"/>
          </p:cNvSpPr>
          <p:nvPr/>
        </p:nvSpPr>
        <p:spPr bwMode="auto">
          <a:xfrm>
            <a:off x="1381100" y="2000240"/>
            <a:ext cx="3071834" cy="28575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2 Нормативные ссылки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1381100" y="2571744"/>
            <a:ext cx="3071834" cy="35719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3 Термины и  определения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381100" y="3214686"/>
            <a:ext cx="3071834" cy="35719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4 Требования</a:t>
            </a: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1452538" y="4286256"/>
            <a:ext cx="3000396" cy="92869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5 Испытания для оценки соответствия</a:t>
            </a: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666984" y="3571876"/>
            <a:ext cx="554037" cy="71438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666984" y="2928934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666984" y="2285992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2666984" y="1714488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738554" y="785794"/>
            <a:ext cx="2987133" cy="33855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latin typeface="+mn-lt"/>
              </a:rPr>
              <a:t>ГОСТ Р 32484.1-2013</a:t>
            </a:r>
            <a:endParaRPr lang="ru-RU" sz="1600" b="1" u="sng" dirty="0">
              <a:latin typeface="+mn-lt"/>
            </a:endParaRPr>
          </a:p>
        </p:txBody>
      </p:sp>
      <p:sp>
        <p:nvSpPr>
          <p:cNvPr id="36" name="Стрелка вправо 35"/>
          <p:cNvSpPr/>
          <p:nvPr/>
        </p:nvSpPr>
        <p:spPr>
          <a:xfrm>
            <a:off x="4452934" y="3286124"/>
            <a:ext cx="642942" cy="214314"/>
          </a:xfrm>
          <a:prstGeom prst="rightArrow">
            <a:avLst>
              <a:gd name="adj1" fmla="val 34896"/>
              <a:gd name="adj2" fmla="val 50000"/>
            </a:avLst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AutoShape 4"/>
          <p:cNvSpPr>
            <a:spLocks noChangeArrowheads="1"/>
          </p:cNvSpPr>
          <p:nvPr/>
        </p:nvSpPr>
        <p:spPr bwMode="auto">
          <a:xfrm>
            <a:off x="5095876" y="2857496"/>
            <a:ext cx="4286280" cy="114300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4.1 Информация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о заказе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baseline="0" dirty="0" smtClean="0">
                <a:latin typeface="+mn-lt"/>
                <a:cs typeface="Arial" pitchFamily="34" charset="0"/>
              </a:rPr>
              <a:t>4.2 Производственный процесс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4.3 Условия поставки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baseline="0" dirty="0" smtClean="0">
                <a:latin typeface="+mn-lt"/>
                <a:cs typeface="Arial" pitchFamily="34" charset="0"/>
              </a:rPr>
              <a:t>4.4 Требования</a:t>
            </a:r>
            <a:r>
              <a:rPr lang="ru-RU" sz="1200" b="1" dirty="0" smtClean="0">
                <a:latin typeface="+mn-lt"/>
                <a:cs typeface="Arial" pitchFamily="34" charset="0"/>
              </a:rPr>
              <a:t> к изделиям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4.5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Долговечность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39" name="AutoShape 4"/>
          <p:cNvSpPr>
            <a:spLocks noChangeArrowheads="1"/>
          </p:cNvSpPr>
          <p:nvPr/>
        </p:nvSpPr>
        <p:spPr bwMode="auto">
          <a:xfrm>
            <a:off x="5095876" y="4143380"/>
            <a:ext cx="4572032" cy="200026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+mn-lt"/>
                <a:cs typeface="Arial" pitchFamily="34" charset="0"/>
              </a:rPr>
              <a:t>5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.1 Контроль содержания опасных веществ</a:t>
            </a:r>
            <a:endParaRPr kumimoji="0" lang="ru-RU" sz="1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+mn-lt"/>
                <a:cs typeface="Arial" pitchFamily="34" charset="0"/>
              </a:rPr>
              <a:t>5</a:t>
            </a:r>
            <a:r>
              <a:rPr lang="ru-RU" sz="1200" b="1" baseline="0" dirty="0" smtClean="0">
                <a:latin typeface="+mn-lt"/>
                <a:cs typeface="Arial" pitchFamily="34" charset="0"/>
              </a:rPr>
              <a:t>.2 Контроль размеров болтов, гаек и шайб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+mn-lt"/>
                <a:cs typeface="Arial" pitchFamily="34" charset="0"/>
              </a:rPr>
              <a:t>5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.3 Оценка механических характеристик 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болтов, гаек и шайб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baseline="0" dirty="0" smtClean="0">
                <a:latin typeface="+mn-lt"/>
                <a:cs typeface="Arial" pitchFamily="34" charset="0"/>
              </a:rPr>
              <a:t>5.4 Испытание  технологических 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baseline="0" dirty="0" smtClean="0">
                <a:latin typeface="+mn-lt"/>
                <a:cs typeface="Arial" pitchFamily="34" charset="0"/>
              </a:rPr>
              <a:t>характеристик </a:t>
            </a:r>
            <a:r>
              <a:rPr lang="ru-RU" sz="1200" b="1" baseline="0" dirty="0" err="1" smtClean="0">
                <a:latin typeface="+mn-lt"/>
                <a:cs typeface="Arial" pitchFamily="34" charset="0"/>
              </a:rPr>
              <a:t>болтокомплекта</a:t>
            </a:r>
            <a:endParaRPr lang="ru-RU" sz="1200" b="1" dirty="0" smtClean="0">
              <a:latin typeface="+mn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+mn-lt"/>
                <a:cs typeface="Arial" pitchFamily="34" charset="0"/>
              </a:rPr>
              <a:t>5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.5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Оценка обезуглероживания 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(науглероживания) резьбы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baseline="0" dirty="0" smtClean="0">
                <a:latin typeface="+mn-lt"/>
                <a:cs typeface="Arial" pitchFamily="34" charset="0"/>
              </a:rPr>
              <a:t>5.6 Критерии пригодности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4452934" y="4643446"/>
            <a:ext cx="642942" cy="214314"/>
          </a:xfrm>
          <a:prstGeom prst="rightArrow">
            <a:avLst>
              <a:gd name="adj1" fmla="val 34896"/>
              <a:gd name="adj2" fmla="val 50000"/>
            </a:avLst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AutoShape 3"/>
          <p:cNvSpPr>
            <a:spLocks noChangeArrowheads="1"/>
          </p:cNvSpPr>
          <p:nvPr/>
        </p:nvSpPr>
        <p:spPr bwMode="auto">
          <a:xfrm>
            <a:off x="2666984" y="5214950"/>
            <a:ext cx="554037" cy="71438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нормативных документов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97284" name="AutoShape 4"/>
          <p:cNvSpPr>
            <a:spLocks noChangeArrowheads="1"/>
          </p:cNvSpPr>
          <p:nvPr/>
        </p:nvSpPr>
        <p:spPr bwMode="auto">
          <a:xfrm>
            <a:off x="1381100" y="2000240"/>
            <a:ext cx="3071834" cy="28575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1400" b="1" dirty="0" smtClean="0">
                <a:latin typeface="Verdana" pitchFamily="34" charset="0"/>
                <a:cs typeface="Arial" pitchFamily="34" charset="0"/>
              </a:rPr>
              <a:t>6 Оценка соответствия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381100" y="3000372"/>
            <a:ext cx="3071834" cy="57150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+mn-lt"/>
                <a:cs typeface="Arial" pitchFamily="34" charset="0"/>
              </a:rPr>
              <a:t>7 Протоколы результатов испытаний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1381100" y="3857628"/>
            <a:ext cx="3071834" cy="42862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+mn-lt"/>
                <a:cs typeface="Arial" pitchFamily="34" charset="0"/>
              </a:rPr>
              <a:t>8 Документ о качестве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38554" y="785794"/>
            <a:ext cx="2987133" cy="33855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latin typeface="+mn-lt"/>
              </a:rPr>
              <a:t>ГОСТ Р 32484.1-2013</a:t>
            </a:r>
            <a:endParaRPr lang="ru-RU" sz="1600" b="1" u="sng" dirty="0">
              <a:latin typeface="+mn-lt"/>
            </a:endParaRPr>
          </a:p>
        </p:txBody>
      </p:sp>
      <p:sp>
        <p:nvSpPr>
          <p:cNvPr id="37" name="AutoShape 4"/>
          <p:cNvSpPr>
            <a:spLocks noChangeArrowheads="1"/>
          </p:cNvSpPr>
          <p:nvPr/>
        </p:nvSpPr>
        <p:spPr bwMode="auto">
          <a:xfrm>
            <a:off x="5095876" y="1714488"/>
            <a:ext cx="4286280" cy="10001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6.1 Общие положения</a:t>
            </a:r>
            <a:endParaRPr kumimoji="0" lang="ru-RU" sz="1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baseline="0" dirty="0" smtClean="0">
                <a:latin typeface="+mn-lt"/>
                <a:cs typeface="Arial" pitchFamily="34" charset="0"/>
              </a:rPr>
              <a:t>6.2 Предварительное испытание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6.3 Производственный контроль продукции</a:t>
            </a:r>
          </a:p>
          <a:p>
            <a:pPr marL="0" marR="0" lvl="0" indent="0" algn="l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200" b="1" baseline="0" dirty="0" smtClean="0">
                <a:latin typeface="+mn-lt"/>
                <a:cs typeface="Arial" pitchFamily="34" charset="0"/>
              </a:rPr>
              <a:t>6.4  Приемочный контроль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666984" y="1285860"/>
            <a:ext cx="554037" cy="71438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4452934" y="2000240"/>
            <a:ext cx="642942" cy="214314"/>
          </a:xfrm>
          <a:prstGeom prst="rightArrow">
            <a:avLst>
              <a:gd name="adj1" fmla="val 34896"/>
              <a:gd name="adj2" fmla="val 50000"/>
            </a:avLst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2666984" y="2285992"/>
            <a:ext cx="554037" cy="71438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2666984" y="3571876"/>
            <a:ext cx="554037" cy="2968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нормативных документов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3844" y="857232"/>
            <a:ext cx="925198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Вариант поставки отдельно болтов и гаек с необходимой маркировкой (указывается в заказе)</a:t>
            </a:r>
          </a:p>
          <a:p>
            <a:pPr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Обозначение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 заказе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Болтокомплекта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Пример 1…</a:t>
            </a: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Болтов и гаек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Если болты с шестигранной головкой,  соответствующие этому стандарту, необходимы для других целей, например, для использования в глухих отверстиях с резьбой,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 требованию потребителя,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 они могут быть заказаны отдельно…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Пример 2…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Если шестигранные гайки, соответствующие этому стандарту, необходимы для других целей, например, для использования со шпильками,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или по требованию потребителя,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 они могут быть заказаны отдельно…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Пример 3…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Примечание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для обеспечения затяжки болтового соединения на заданное  усилие изготовитель должен гарантировать стабильный уровень качества поверхности резьбы, который характеризуется коэффициентом закручивания, зависящим от согласованного с потребителем вида покрытия и смазки, нанесенных на резьбу болта и/или гайки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67050" y="857232"/>
            <a:ext cx="32576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АО «</a:t>
            </a:r>
            <a:r>
              <a:rPr lang="ru-RU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БелЗАН</a:t>
            </a: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нормативных документов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3844" y="857232"/>
            <a:ext cx="92519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 Не решены вопросы по испытательному оборудованию</a:t>
            </a:r>
          </a:p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частности,  оборудование для испытаний на коэффициент закручивания в России не производится, а аналогичное иностранное оборудование (например, производства фирм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SCHATZ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или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TEST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отсутствует в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Госреестре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РФ.</a:t>
            </a: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нормативных документов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54018" y="1285860"/>
            <a:ext cx="894245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Внесение дополнительных требований и приложений по контролю надежности высокопрочных болтов в соединениях ССК.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Разработка главы по испытанию материала высокопрочных болтов на ЗХР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болтов без покрытий и с защитными покрытиями под нагрузкой на ЗХР (задержанное хрупкое разрушение),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и коррозию под напряжением в среде со слабо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среднеагрессивной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атмосферой.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Разработка критериев оценки долговечности антикоррозионной защиты для разных типов защитных покрытий (вид покрытия – толщина покрытия – долговечность защиты).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Разработка дополнений к Приложениям по испытанию (на ЗХР,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коррозию под напряжением; определение качества цинковых покрытий методом рентгеноспектрального микроанализа.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Разработка технических требований к болта класса прочности 12.9 и гайкам класса прочности 12.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Разработка варианта указаний по приемочному контролю при единичном мелкосерийном производстве (количество образцов и методы испытаний малого количества образцов).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67050" y="857232"/>
            <a:ext cx="53447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ЗАО «ЦНИИПСК им.Мельникова»)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нормативных документов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6720" y="857232"/>
            <a:ext cx="89424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 Внесение требований по определению коэффициента закручивания (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baseline="-25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): по моменту закручивания; по углу поворота гайки; по удлинению болта в процессе монтажа ССК и в процессе эксплуатации. 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 Проведение исследований по изменению коэффициента закручивания при температурах (от -40</a:t>
            </a:r>
            <a:r>
              <a:rPr lang="ru-RU" sz="1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 до +40</a:t>
            </a:r>
            <a:r>
              <a:rPr lang="ru-RU" sz="1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 ) с применением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жидкосмазочных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составов (минеральное масло, минеральное масло с бензином)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твердосмазочных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составов (парафиновые и стеариновые, </a:t>
            </a:r>
            <a:r>
              <a:rPr lang="en-US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Molykote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en-US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Modengy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 основе дисульфида молибдена и графита с акриловым связующим, порошок дисульфида молибдена). На основании проведенных исследований внесение в НД требований по значениям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baseline="-25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(с учетом температуры в момент монтажа стальных конструкций).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нормативных документов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3844" y="857232"/>
            <a:ext cx="92519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Уточнение диапазона значений коэффициента закручивания болтов.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Увеличение линейки длин болтов.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Установление единой увеличенной высоты гайки.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Унифицирование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размеров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щайбы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толщиной 6 мм.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Проведение ревизии параметров контроля прочности составляющих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коррозионной стойкости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Разработка требований по входному контролю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 объектах строительства.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67050" y="857232"/>
            <a:ext cx="40607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АО «Дороги и Мосты»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нормативных документов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2406" y="714356"/>
            <a:ext cx="925198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Общие требования к стандарту: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1.1 Не должен ограничивать область применения одной или несколькими отраслями строительства или машиностроения.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1.2 Быть идентичным зарубежным аналогам в части конструктивной формы и маркировки изделий.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1.3 Иметь единые с зарубежными аналогами основные технические требования и содержать дополнительные требования, отражающие специфику отечественного производства и условий эксплуатации.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1.4 Предусматривать комплектную поставку болтов, гаек и шайб.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1.5 Содержать систематизированные требования к технологическим свойствам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 виде, облегчающем потребителям выбор характеристик, отвечающих заданным условиям применения. 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Технические требования: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2.1 Уточнить требования по испытаниям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 покрытиями на ЗХР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 Уточнить требования по долговечности антикоррозионной защиты разных покрытий.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2.3 Уточнить объем информации, предоставляемой Потребителю со стороны Изготовителя.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2.4 Уточнить требования по нанесению покрытий разной толщины.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2.5 Уточнить требования по нормируемому диапазону показателя коэффициента закручивания.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67050" y="857232"/>
            <a:ext cx="3797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ООО «НПЦ мостов»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нормативных документов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3844" y="857232"/>
            <a:ext cx="92519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2.5 Уточнить требования по нормируемому диапазону показателя коэффициента закручивания.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Испытания: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3.1 Внести уточнения по испытаниям стали для болтов.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3.2 Дополнить методиками испытаний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 защитным покрытием в сборе после затяжки на расчетное усилие.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Приемка: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Разработка подробных указаний по правилам приемки как при массовом производстве, так и при мелкосерийном производстве.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0987294"/>
              </p:ext>
            </p:extLst>
          </p:nvPr>
        </p:nvGraphicFramePr>
        <p:xfrm>
          <a:off x="380968" y="1000108"/>
          <a:ext cx="9215502" cy="4850764"/>
        </p:xfrm>
        <a:graphic>
          <a:graphicData uri="http://schemas.openxmlformats.org/drawingml/2006/table">
            <a:tbl>
              <a:tblPr/>
              <a:tblGrid>
                <a:gridCol w="2172760"/>
                <a:gridCol w="3521372"/>
                <a:gridCol w="3521370"/>
              </a:tblGrid>
              <a:tr h="267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Стандарты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Разработка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Внесение</a:t>
                      </a:r>
                      <a:endParaRPr lang="ru-RU" sz="16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ГОСТ</a:t>
                      </a:r>
                      <a:r>
                        <a:rPr lang="ru-RU" sz="16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22353÷22356-77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Постановление Государственного комитета стандартов Совета Министров СССР от 7 февраля 1977 г. №309</a:t>
                      </a:r>
                      <a:endParaRPr lang="ru-R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8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ГОСТ Р 52643</a:t>
                      </a:r>
                      <a:r>
                        <a:rPr lang="en-US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52646-2006 </a:t>
                      </a:r>
                      <a:endParaRPr lang="ru-RU" sz="16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Рабочая группа в составе Общества с ограниченной ответственностью "Научно-производственный центр мостов" (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ООО "НПЦ мостов"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 и Закрытого акционерного общества "Центральный научно-исследовательский и проектный институт строительных металлоконструкций им. Н.П.Мельникова" (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ЗАО "ЦНИИ ПСК им. Н.П.Мельникова"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 с учетом основных нормативных положений международных стандартов</a:t>
                      </a:r>
                      <a:endParaRPr lang="ru-RU" sz="12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Технический комитет по стандартизации ТК 229 "Крепежные изделия"</a:t>
                      </a:r>
                      <a:endParaRPr lang="ru-RU" sz="12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ГОСТ Р 53664-2009 </a:t>
                      </a:r>
                      <a:endParaRPr lang="ru-RU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Открытое  акционерное общество "Научно-исследовательский институт транспортного строительства" (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ОАО ЦНИИС)</a:t>
                      </a:r>
                      <a:endParaRPr lang="ru-RU" sz="12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Технический комитет по стандартизации ТК 465 «Строительство»</a:t>
                      </a:r>
                      <a:endParaRPr lang="ru-RU" sz="12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ГОСТ 32484.1</a:t>
                      </a:r>
                      <a:r>
                        <a:rPr lang="en-US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32484.6-2014</a:t>
                      </a:r>
                      <a:endParaRPr lang="ru-RU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Общество с ограниченной ответственностью "Научно-производственный центр мостов" (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ООО "НПЦ мостов"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 </a:t>
                      </a:r>
                      <a:endParaRPr lang="ru-R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Технический комитет по стандартизации ТК 229 "Крепежные изделия"</a:t>
                      </a:r>
                      <a:endParaRPr lang="ru-RU" sz="12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81100" y="285728"/>
            <a:ext cx="7385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Разработчики стандартов на высокопрочный крепеж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 descr="C:\Users\ОМВ\Desktop\лого.png"/>
          <p:cNvPicPr>
            <a:picLocks noChangeAspect="1" noChangeArrowheads="1"/>
          </p:cNvPicPr>
          <p:nvPr/>
        </p:nvPicPr>
        <p:blipFill>
          <a:blip r:embed="rId2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7596206" y="6357958"/>
            <a:ext cx="2000264" cy="363517"/>
          </a:xfrm>
        </p:spPr>
        <p:txBody>
          <a:bodyPr/>
          <a:lstStyle/>
          <a:p>
            <a:pPr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80968" y="285728"/>
            <a:ext cx="914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cs typeface="Arial" pitchFamily="34" charset="0"/>
              </a:rPr>
              <a:t>Приказ о введении межгосударственного стандарта  32484.1 взамен 52643</a:t>
            </a:r>
          </a:p>
        </p:txBody>
      </p:sp>
      <p:sp>
        <p:nvSpPr>
          <p:cNvPr id="7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7524768" y="6357958"/>
            <a:ext cx="2071702" cy="363517"/>
          </a:xfrm>
        </p:spPr>
        <p:txBody>
          <a:bodyPr/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357214"/>
            <a:ext cx="9620775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МИНИСТЕРСТВО ПРОМЫШЛЕННОСТИ И ТОРГОВЛИ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РОССИЙСКОЙ ФЕДЕРАЦИИ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ФЕДЕРАЛЬНОЕ АГЕНТСТВО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ТЕХНИЧЕСКОМУ РЕГУЛИРОВАНИЮ И МЕТРОЛОГИИ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ПРИКАЗ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от 7 апреля 2014 г. N 314-ст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 ВВЕДЕНИИ В ДЕЙСТВИЕ МЕЖГОСУДАРСТВЕННОГО СТАНДАРТА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 соответствии с протоколом от 14 ноября 2013 г. N 44-2013 заседания Межгосударственного совета по 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стандартизации, метрологии и сертификации приказываю: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1. Ввести в действие с 1 июля 2015 года для добровольного применения в Российской Федерации </a:t>
            </a:r>
            <a:r>
              <a:rPr kumimoji="0" lang="ru-RU" sz="11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 качестве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1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национального стандарта  Российской Федерации</a:t>
            </a:r>
            <a:r>
              <a:rPr kumimoji="0" 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ГОСТ 32484.1-2013 (EN 14399-1:2005) "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Болтокомплекты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высокопрочные для  предварительного натяжения  конструкционные. Общие требования",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модифицированный по отношению к европейскому  стандарту EN 14399-1:2005 "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Болтокомплекты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высокопрочные для предварительного натяжения конструкционные - Часть 1: Общие требования". Введен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впервые.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2. Отменить национальный стандарт Российской Федерации ГОСТ Р 52643-2006 "Болты и гайки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высокопрочные и шайбы  для металлических конструкций. Общие технические условия" с 1 июля 2015 года, 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 связи с принятием и  введением в действие  указанного в пункте 1 стандарта.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3. Закрепить принятый стандарт за Управлением технического регулирования и стандартизации.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b="1" dirty="0" smtClean="0">
              <a:latin typeface="+mj-lt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Руководитель Федерального агентства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Г.И. ЭЛЬКИН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9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380968" y="785794"/>
            <a:ext cx="921550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hangingPunct="0"/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ГОСТ 32484.1-2013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14399-1:2005) «БОЛТОКОМПЛЕКТЫ ВЫСОКОПРОЧНЫЕ ДЛЯ ПРЕДВАРИТЕЛЬНОГО НАТЯЖЕНИЯ КОНСТРУКЦИОННЫЕ.  Общие требования»  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14399-1:2005,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ГОСТ 32484.2-2014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14399-2:2005)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Испытание на предварительное натяжение»  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14399-2:2005,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32484.3-2014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14399-3:2005)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Система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комплекты шестигранных болтов и гаек»  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14399-3:2005,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32484.4-2014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14399-4:2005)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Система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HV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комплекты шестигранных болтов и гаек»  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14399-4:2005,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32484.5-2013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14399-5:2005)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Плоские шайбы»  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14399-5:2005,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32484.6-2014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14399-6:2005)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Плоские шайбы с фаской»  (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14399-6:2005,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52538" y="285728"/>
            <a:ext cx="7333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b="1" dirty="0" smtClean="0">
                <a:cs typeface="Arial" pitchFamily="34" charset="0"/>
              </a:rPr>
              <a:t>Перечень модифицированных  стандартов серии 32484</a:t>
            </a:r>
          </a:p>
        </p:txBody>
      </p:sp>
      <p:sp>
        <p:nvSpPr>
          <p:cNvPr id="7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3" descr="C:\Users\ОМВ\Desktop\лого.png"/>
          <p:cNvPicPr>
            <a:picLocks noChangeAspect="1" noChangeArrowheads="1"/>
          </p:cNvPicPr>
          <p:nvPr/>
        </p:nvPicPr>
        <p:blipFill>
          <a:blip r:embed="rId2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7453330" y="6211669"/>
            <a:ext cx="20954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595282" y="571480"/>
            <a:ext cx="91440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93" y="285728"/>
            <a:ext cx="9358378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50" b="1" dirty="0" smtClean="0">
                <a:latin typeface="+mn-lt"/>
                <a:cs typeface="Arial" pitchFamily="34" charset="0"/>
              </a:rPr>
              <a:t>Страны, проголосовавшие за принятие модифицированных  стандартов серии 32484</a:t>
            </a:r>
          </a:p>
        </p:txBody>
      </p:sp>
      <p:sp>
        <p:nvSpPr>
          <p:cNvPr id="7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66720" y="2000240"/>
          <a:ext cx="8644000" cy="3921492"/>
        </p:xfrm>
        <a:graphic>
          <a:graphicData uri="http://schemas.openxmlformats.org/drawingml/2006/table">
            <a:tbl>
              <a:tblPr/>
              <a:tblGrid>
                <a:gridCol w="2156699"/>
                <a:gridCol w="2343895"/>
                <a:gridCol w="4143406"/>
              </a:tblGrid>
              <a:tr h="0">
                <a:tc>
                  <a:txBody>
                    <a:bodyPr/>
                    <a:lstStyle/>
                    <a:p>
                      <a:pPr fontAlgn="t"/>
                      <a:endParaRPr lang="ru-RU" sz="1400" dirty="0"/>
                    </a:p>
                  </a:txBody>
                  <a:tcPr marL="72175" marR="72175" marT="36087" marB="3608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400"/>
                    </a:p>
                  </a:txBody>
                  <a:tcPr marL="72175" marR="72175" marT="36087" marB="3608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400"/>
                    </a:p>
                  </a:txBody>
                  <a:tcPr marL="72175" marR="72175" marT="36087" marB="3608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67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 smtClean="0"/>
                        <a:t>Краткое наименование страны по </a:t>
                      </a:r>
                      <a:r>
                        <a:rPr lang="ru-RU" sz="1400" b="1" u="sng" dirty="0" smtClean="0">
                          <a:solidFill>
                            <a:srgbClr val="3451A0"/>
                          </a:solidFill>
                          <a:hlinkClick r:id="rId2"/>
                        </a:rPr>
                        <a:t>МК (ИСО 3166) 004-97</a:t>
                      </a:r>
                      <a:r>
                        <a:rPr lang="ru-RU" sz="1400" b="1" dirty="0" smtClean="0"/>
                        <a:t/>
                      </a:r>
                      <a:br>
                        <a:rPr lang="ru-RU" sz="1400" b="1" dirty="0" smtClean="0"/>
                      </a:b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/>
                        <a:t>Код страны по </a:t>
                      </a:r>
                      <a:r>
                        <a:rPr lang="ru-RU" sz="1400" b="1" u="sng" dirty="0">
                          <a:solidFill>
                            <a:srgbClr val="3451A0"/>
                          </a:solidFill>
                          <a:hlinkClick r:id="rId2"/>
                        </a:rPr>
                        <a:t>МК (ИСО 3166) 004-97</a:t>
                      </a:r>
                      <a:r>
                        <a:rPr lang="ru-RU" sz="1400" b="1" dirty="0"/>
                        <a:t/>
                      </a:r>
                      <a:br>
                        <a:rPr lang="ru-RU" sz="1400" b="1" dirty="0"/>
                      </a:b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1" dirty="0"/>
                        <a:t>Сокращенное наименование национального органа по стандартизации</a:t>
                      </a:r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408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smtClean="0"/>
                        <a:t>Армения</a:t>
                      </a: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 dirty="0"/>
                        <a:t>AM</a:t>
                      </a:r>
                      <a:br>
                        <a:rPr lang="en-US" sz="1400" b="1" dirty="0"/>
                      </a:br>
                      <a:endParaRPr lang="en-US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/>
                        <a:t>Минэкономики Республики Армения</a:t>
                      </a:r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0986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smtClean="0"/>
                        <a:t>Киргизия</a:t>
                      </a: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 dirty="0" smtClean="0"/>
                        <a:t>KG</a:t>
                      </a:r>
                      <a:br>
                        <a:rPr lang="en-US" sz="1400" b="1" dirty="0" smtClean="0"/>
                      </a:br>
                      <a:endParaRPr lang="en-US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err="1"/>
                        <a:t>Кыргызстандарт</a:t>
                      </a: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986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smtClean="0"/>
                        <a:t>Россия</a:t>
                      </a:r>
                      <a:endParaRPr lang="ru-RU" sz="1400" b="1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/>
                        <a:t>RU</a:t>
                      </a:r>
                      <a:br>
                        <a:rPr lang="en-US" sz="1400" b="1"/>
                      </a:br>
                      <a:endParaRPr lang="en-US" sz="1400" b="1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err="1"/>
                        <a:t>Росстандарт</a:t>
                      </a: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986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smtClean="0"/>
                        <a:t>Таджикистан</a:t>
                      </a:r>
                      <a:endParaRPr lang="ru-RU" sz="1400" b="1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 dirty="0"/>
                        <a:t>TJ</a:t>
                      </a:r>
                      <a:br>
                        <a:rPr lang="en-US" sz="1400" b="1" dirty="0"/>
                      </a:br>
                      <a:endParaRPr lang="en-US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err="1"/>
                        <a:t>Таджикстандарт</a:t>
                      </a: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986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 smtClean="0"/>
                        <a:t>Украина</a:t>
                      </a:r>
                      <a:endParaRPr lang="ru-RU" sz="1400" b="1" dirty="0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/>
                        <a:t>UA</a:t>
                      </a:r>
                      <a:br>
                        <a:rPr lang="en-US" sz="1400" b="1"/>
                      </a:br>
                      <a:endParaRPr lang="en-US" sz="1400" b="1"/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dirty="0"/>
                        <a:t>Минэкономразвития Украины</a:t>
                      </a:r>
                    </a:p>
                  </a:txBody>
                  <a:tcPr marL="72175" marR="72175" marT="36087" marB="3608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95282" y="785795"/>
            <a:ext cx="8715436" cy="12926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+mn-lt"/>
                <a:cs typeface="Arial" pitchFamily="34" charset="0"/>
              </a:rPr>
              <a:t>ПРИНЯТ Межгосударственным советом по стандартизации, метрологии и сертификации (протокол от 14 ноября 2013 г. N 44-2013)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+mn-lt"/>
                <a:cs typeface="Arial" pitchFamily="34" charset="0"/>
              </a:rPr>
            </a:b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444444"/>
                </a:solidFill>
                <a:latin typeface="+mn-lt"/>
                <a:cs typeface="Arial" pitchFamily="34" charset="0"/>
              </a:rPr>
              <a:t>Не проголосовали: </a:t>
            </a:r>
            <a:r>
              <a:rPr lang="ru-RU" sz="1400" b="1" u="sng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Белоруссия, Казахстан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+mn-lt"/>
                <a:cs typeface="Arial" pitchFamily="34" charset="0"/>
              </a:rPr>
              <a:t>За принятие проголосовали: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 descr="C:\Users\ОМВ\Desktop\лого.png"/>
          <p:cNvPicPr>
            <a:picLocks noChangeAspect="1" noChangeArrowheads="1"/>
          </p:cNvPicPr>
          <p:nvPr/>
        </p:nvPicPr>
        <p:blipFill>
          <a:blip r:embed="rId3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7453330" y="6211669"/>
            <a:ext cx="20954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453330" y="6215082"/>
            <a:ext cx="20954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530" y="285728"/>
            <a:ext cx="92155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cs typeface="Arial" pitchFamily="34" charset="0"/>
              </a:rPr>
              <a:t>Дополнительный перечень европейских  стандартов серии </a:t>
            </a:r>
            <a:r>
              <a:rPr lang="en-US" sz="2000" b="1" dirty="0" smtClean="0">
                <a:cs typeface="Arial" pitchFamily="34" charset="0"/>
              </a:rPr>
              <a:t>EN 14399</a:t>
            </a:r>
            <a:endParaRPr lang="ru-RU" sz="2000" b="1" dirty="0" smtClean="0"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0968" y="1285860"/>
            <a:ext cx="921550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hangingPunct="0"/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14399-7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Система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болты с потайной головкой и гайки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endParaRPr lang="ru-RU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14399-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8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Система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HV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болты с шестигранной головкой и гайки»</a:t>
            </a: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14399-9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Система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или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HV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Основные индикаторы натяжения болтов и гаек»</a:t>
            </a:r>
          </a:p>
          <a:p>
            <a:pPr lvl="0" algn="l" eaLnBrk="0" hangingPunct="0"/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 eaLnBrk="0" hangingPunct="0"/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14399-10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«БОЛТОКОМПЛЕКТЫ ВЫСОКОПРОЧНЫЕ ДЛЯ ПРЕДВАРИТЕЛЬНОГО НАТЯЖЕНИЯ КОНСТРУКЦИОННЫЕ. Система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HR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 – Болт и гайка в сборе с откалиброванной предварительной нагрузкой»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2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7524768" y="6211669"/>
            <a:ext cx="2024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80968" y="857232"/>
            <a:ext cx="921550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МОСТЫ И ТРУБЫ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Актуализированная редакция 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СНиП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 2.05.03-84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*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1 ИСПОЛНИТЕЛЬ - ОАО «ЦНИИС</a:t>
            </a:r>
            <a:r>
              <a:rPr lang="ru-RU" sz="1600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2 ВНЕСЕН Техническим комитетом по стандартизации ТК 465 "Строительство"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  3 ПОДГОТОВЛЕН к утверждению Департаментом архитектуры, строительства и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градостроительной политики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4 УТВЕРЖДЕН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4"/>
              </a:rPr>
              <a:t>приказом Министерства регионального развития Российской 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4"/>
              </a:rPr>
              <a:t>Федерации 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4"/>
              </a:rPr>
              <a:t>Минрегион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4"/>
              </a:rPr>
              <a:t> России) от 28 декабря 2010 г. N 822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и введен в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действие с 20 мая 2011 г.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5 ЗАРЕГИСТРИРОВАН Федеральным агентством по техническому регулированию  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и метрологии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Росстандарт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). Пересмотр СП 35.13330.2010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285728"/>
            <a:ext cx="959647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Выписка из Свода Правил СП 35.13330.2011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5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524768" y="6215081"/>
            <a:ext cx="2024042" cy="550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ата 16"/>
          <p:cNvSpPr txBox="1">
            <a:spLocks/>
          </p:cNvSpPr>
          <p:nvPr/>
        </p:nvSpPr>
        <p:spPr>
          <a:xfrm>
            <a:off x="1023910" y="6143644"/>
            <a:ext cx="300039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ПК7  «Метизы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крепежные изделия»</a:t>
            </a:r>
            <a:endParaRPr kumimoji="0" lang="ru-RU" sz="11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285728"/>
            <a:ext cx="959647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Выписка из Свода Правил СП 35.13330.2011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595282" y="1000108"/>
            <a:ext cx="8929750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…8.4 В стальных конструкциях мостов со сварными, фрикционными, болтовыми, комбинированными фрикционно-сварными, фланцевыми и шарнирными соединениями в обычном и северном исполнениях следует применять: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 ... в) высокопрочные болты, гайки и шайбы - по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3"/>
              </a:rPr>
              <a:t>ГОСТ Р 53664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451A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...8.14 Расчетное сопротивление высокопрочных болтов по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4"/>
              </a:rPr>
              <a:t>ГОСТ Р 52643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и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451A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  <a:hlinkClick r:id="rId5"/>
              </a:rPr>
              <a:t>ГОСТ Р 52644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растяжению  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sz="1600" b="1" i="1" u="none" strike="noStrike" cap="none" normalizeH="0" baseline="-3000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bh</a:t>
            </a:r>
            <a:r>
              <a:rPr kumimoji="0" lang="en-US" sz="1600" b="1" i="1" u="none" strike="noStrike" cap="none" normalizeH="0" baseline="-3000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следует определять по формуле: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304800" algn="l" eaLnBrk="0" hangingPunct="0"/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                                               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sz="1600" b="1" i="1" u="none" strike="noStrike" cap="none" normalizeH="0" baseline="-3000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bh</a:t>
            </a:r>
            <a:r>
              <a:rPr kumimoji="0" lang="en-US" sz="1600" b="1" i="1" u="none" strike="noStrike" cap="none" normalizeH="0" baseline="-3000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= 0,7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sz="1600" b="1" i="1" u="none" strike="noStrike" cap="none" normalizeH="0" baseline="-3000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bun</a:t>
            </a:r>
            <a:r>
              <a:rPr lang="ru-RU" sz="1600" b="1" dirty="0" smtClean="0">
                <a:solidFill>
                  <a:srgbClr val="444444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 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                                             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где  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sz="1600" b="1" i="1" u="none" strike="noStrike" cap="none" normalizeH="0" baseline="-3000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bun</a:t>
            </a:r>
            <a:r>
              <a:rPr kumimoji="0" lang="en-US" sz="1600" b="1" i="1" u="none" strike="noStrike" cap="none" normalizeH="0" baseline="-3000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-   наименьшее временное сопротивление высокопрочных болтов разрыву.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ОМВ\Desktop\лого.png"/>
          <p:cNvPicPr>
            <a:picLocks noChangeAspect="1" noChangeArrowheads="1"/>
          </p:cNvPicPr>
          <p:nvPr/>
        </p:nvPicPr>
        <p:blipFill>
          <a:blip r:embed="rId6" cstate="print"/>
          <a:srcRect l="-33340" t="-9251"/>
          <a:stretch>
            <a:fillRect/>
          </a:stretch>
        </p:blipFill>
        <p:spPr bwMode="auto">
          <a:xfrm>
            <a:off x="0" y="6215082"/>
            <a:ext cx="1032643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524768" y="6215081"/>
            <a:ext cx="2024042" cy="550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endParaRPr lang="ru-RU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>
              <a:defRPr/>
            </a:pPr>
            <a:r>
              <a:rPr lang="ru-RU" sz="1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Унификация стандартов на высокопрочный крепеж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85494</TotalTime>
  <Words>2855</Words>
  <Application>Microsoft Office PowerPoint</Application>
  <PresentationFormat>Лист A4 (210x297 мм)</PresentationFormat>
  <Paragraphs>600</Paragraphs>
  <Slides>28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Тема Office</vt:lpstr>
      <vt:lpstr>3_Специальное оформление</vt:lpstr>
      <vt:lpstr>2_Специальное оформление</vt:lpstr>
      <vt:lpstr>1_Специальное оформление</vt:lpstr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sokolov_metiz</cp:lastModifiedBy>
  <cp:revision>2917</cp:revision>
  <cp:lastPrinted>2016-04-29T11:11:08Z</cp:lastPrinted>
  <dcterms:created xsi:type="dcterms:W3CDTF">2013-02-20T16:22:32Z</dcterms:created>
  <dcterms:modified xsi:type="dcterms:W3CDTF">2021-12-01T12:16:13Z</dcterms:modified>
</cp:coreProperties>
</file>