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  <p:sldMasterId id="2147483685" r:id="rId2"/>
    <p:sldMasterId id="2147483673" r:id="rId3"/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82" r:id="rId6"/>
    <p:sldId id="284" r:id="rId7"/>
    <p:sldId id="285" r:id="rId8"/>
    <p:sldId id="286" r:id="rId9"/>
    <p:sldId id="287" r:id="rId10"/>
    <p:sldId id="288" r:id="rId11"/>
    <p:sldId id="289" r:id="rId12"/>
    <p:sldId id="283" r:id="rId13"/>
  </p:sldIdLst>
  <p:sldSz cx="6858000" cy="51435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08AC"/>
    <a:srgbClr val="1D0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715"/>
  </p:normalViewPr>
  <p:slideViewPr>
    <p:cSldViewPr>
      <p:cViewPr varScale="1">
        <p:scale>
          <a:sx n="162" d="100"/>
          <a:sy n="162" d="100"/>
        </p:scale>
        <p:origin x="1264" y="184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70391-4267-4AD0-AFA3-C3ADA548CEBC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18115-84DC-425B-9FAB-6D44A2968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497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B6687-1B3E-4A41-B701-3B8210E9E3E9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D04F4-3D1C-417F-AE91-FCF73AF289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34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D04F4-3D1C-417F-AE91-FCF73AF2896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42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D04F4-3D1C-417F-AE91-FCF73AF2896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893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597822"/>
            <a:ext cx="58293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5761" y="1339448"/>
            <a:ext cx="58293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2281" y="2678907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858000" cy="8572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4"/>
          </p:nvPr>
        </p:nvSpPr>
        <p:spPr>
          <a:xfrm>
            <a:off x="0" y="4768456"/>
            <a:ext cx="6858000" cy="375047"/>
          </a:xfrm>
        </p:spPr>
        <p:txBody>
          <a:bodyPr/>
          <a:lstStyle/>
          <a:p>
            <a:pPr lvl="0"/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597822"/>
            <a:ext cx="58293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204791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4025506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597822"/>
            <a:ext cx="58293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204791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4025506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597822"/>
            <a:ext cx="58293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204791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4025506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204791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4025506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30AEE-60A7-48E2-A23E-90846CB87E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631DA-87B6-4C50-9CD3-2E69871A2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54150-24A2-48FC-940F-C2F616450803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944D9-93BF-4F22-A8C7-D75CB4106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26CDB-B283-49CF-A61E-ACAB9EBAFC9F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13FD-C3C2-4E8A-85FB-E66A68CDE0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9DBC-D67B-4B4A-BA92-AB2CD9400B61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66824-13D2-4E0A-9B97-E1DF07793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Включение новых марок стали и сплавов </a:t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 стандарты на изготовление и проектирование </a:t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сосудов и аппаратов, работающих под давлением, </a:t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для нефтегазовой отрасли промышленности</a:t>
            </a: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Докладчик:</a:t>
            </a:r>
          </a:p>
          <a:p>
            <a:pPr algn="l"/>
            <a:r>
              <a:rPr lang="ru-RU" sz="1400" b="1" dirty="0">
                <a:solidFill>
                  <a:schemeClr val="tx1"/>
                </a:solidFill>
                <a:cs typeface="Arial" panose="020B0604020202020204" pitchFamily="34" charset="0"/>
              </a:rPr>
              <a:t>Головачев Владимир Леонидович 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Руководитель ПК 12 / ТК 023,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Технический директор АО «ВНИИНЕФТЕМАШ», к.т.н.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Президент Ассоциации «ХИММАШ»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2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Москва, 2 декабря 2021 г.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8640" y="118586"/>
            <a:ext cx="6336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0340" algn="ctr">
              <a:spcAft>
                <a:spcPts val="0"/>
              </a:spcAft>
            </a:pPr>
            <a:r>
              <a:rPr lang="ru-RU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Международная конференция </a:t>
            </a:r>
            <a:br>
              <a:rPr lang="ru-RU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«ЧЕРМЕТСТАНДАРТ-2021. Актуальные вопросы стандартизации»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200151"/>
            <a:ext cx="6254452" cy="3394472"/>
          </a:xfrm>
        </p:spPr>
        <p:txBody>
          <a:bodyPr>
            <a:noAutofit/>
          </a:bodyPr>
          <a:lstStyle/>
          <a:p>
            <a:r>
              <a:rPr lang="ru-RU" sz="1800" dirty="0">
                <a:cs typeface="Arial" pitchFamily="34" charset="0"/>
              </a:rPr>
              <a:t>Подкомитет ПК 12 «Сосуды и аппараты, работающие под давлением» </a:t>
            </a:r>
            <a:br>
              <a:rPr lang="ru-RU" sz="1800" dirty="0">
                <a:cs typeface="Arial" pitchFamily="34" charset="0"/>
              </a:rPr>
            </a:br>
            <a:r>
              <a:rPr lang="ru-RU" sz="1800" dirty="0">
                <a:cs typeface="Arial" pitchFamily="34" charset="0"/>
              </a:rPr>
              <a:t>Технического комитета по стандартизации ТК 023 «Нефтяная и газовая промышленность»</a:t>
            </a:r>
          </a:p>
          <a:p>
            <a:r>
              <a:rPr lang="ru-RU" sz="1800" dirty="0">
                <a:cs typeface="Arial" pitchFamily="34" charset="0"/>
              </a:rPr>
              <a:t>Акционерное общество </a:t>
            </a:r>
            <a:br>
              <a:rPr lang="ru-RU" sz="1800" dirty="0">
                <a:cs typeface="Arial" pitchFamily="34" charset="0"/>
              </a:rPr>
            </a:br>
            <a:r>
              <a:rPr lang="ru-RU" sz="1800" dirty="0">
                <a:cs typeface="Arial" pitchFamily="34" charset="0"/>
              </a:rPr>
              <a:t>«Научно-исследовательский и проектно-конструкторский институт нефтяного машиностроения «ВНИИНЕФТЕМАШ» </a:t>
            </a:r>
          </a:p>
          <a:p>
            <a:r>
              <a:rPr lang="ru-RU" sz="1800" dirty="0">
                <a:cs typeface="Arial" panose="020B0604020202020204" pitchFamily="34" charset="0"/>
              </a:rPr>
              <a:t>Некоммерческая организация </a:t>
            </a:r>
            <a:br>
              <a:rPr lang="ru-RU" sz="1800" dirty="0">
                <a:cs typeface="Arial" panose="020B0604020202020204" pitchFamily="34" charset="0"/>
              </a:rPr>
            </a:br>
            <a:r>
              <a:rPr lang="ru-RU" sz="1800" dirty="0">
                <a:cs typeface="Arial" panose="020B0604020202020204" pitchFamily="34" charset="0"/>
              </a:rPr>
              <a:t>Ассоциация предприятий химического и нефтяного машиностроения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r="1480" b="14118"/>
          <a:stretch/>
        </p:blipFill>
        <p:spPr>
          <a:xfrm>
            <a:off x="260648" y="267494"/>
            <a:ext cx="2326504" cy="7200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778" y="447553"/>
            <a:ext cx="1414079" cy="611708"/>
          </a:xfrm>
          <a:prstGeom prst="rect">
            <a:avLst/>
          </a:prstGeom>
        </p:spPr>
      </p:pic>
      <p:pic>
        <p:nvPicPr>
          <p:cNvPr id="9" name="Рисунок 8" descr="C:\Users\Admin\Desktop\Новый рисунок (1)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04" y="267494"/>
            <a:ext cx="2232248" cy="75749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0" y="4735513"/>
            <a:ext cx="6858000" cy="28127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pPr algn="l"/>
            <a:r>
              <a:rPr lang="ru-RU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1562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стандартизации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987574"/>
            <a:ext cx="6172200" cy="3672407"/>
          </a:xfrm>
        </p:spPr>
        <p:txBody>
          <a:bodyPr>
            <a:noAutofit/>
          </a:bodyPr>
          <a:lstStyle/>
          <a:p>
            <a:pPr fontAlgn="base"/>
            <a:r>
              <a:rPr lang="ru-RU" sz="1400" b="1" dirty="0">
                <a:solidFill>
                  <a:srgbClr val="002060"/>
                </a:solidFill>
              </a:rPr>
              <a:t>ГОСТ 34347-2017 </a:t>
            </a:r>
            <a:r>
              <a:rPr lang="ru-RU" sz="1400" dirty="0">
                <a:solidFill>
                  <a:srgbClr val="002060"/>
                </a:solidFill>
              </a:rPr>
              <a:t>«Сосуды и аппараты стальные сварные. Общие технические условия» </a:t>
            </a:r>
          </a:p>
          <a:p>
            <a:pPr fontAlgn="base"/>
            <a:r>
              <a:rPr lang="ru-RU" sz="1400" dirty="0">
                <a:solidFill>
                  <a:srgbClr val="002060"/>
                </a:solidFill>
              </a:rPr>
              <a:t>распространяется на </a:t>
            </a:r>
            <a:r>
              <a:rPr lang="ru-RU" sz="1400" b="1" dirty="0"/>
              <a:t>стальные сварные сосуды и аппараты, работающие под избыточным давлением</a:t>
            </a:r>
            <a:r>
              <a:rPr lang="ru-RU" sz="1400" dirty="0"/>
              <a:t>, вакуумом с остаточным давлением не ниже 665 Па или без давления (под налив), предназначенные для применения в технологических установках химической, нефтехимической, нефтеперерабатывающей, газоперерабатывающей, нефтяной, газовой и других отраслях промышленности и рассчитываемые на прочность по ГОСТ 34233.1-34233.12, ГОСТ 34283;</a:t>
            </a:r>
          </a:p>
          <a:p>
            <a:pPr fontAlgn="base"/>
            <a:r>
              <a:rPr lang="ru-RU" sz="1400" dirty="0">
                <a:solidFill>
                  <a:srgbClr val="002060"/>
                </a:solidFill>
              </a:rPr>
              <a:t>устанавливает</a:t>
            </a:r>
            <a:r>
              <a:rPr lang="ru-RU" sz="1400" dirty="0"/>
              <a:t> основные технические требования к конструкции, материалам, изготовлению, в том числе сварке, контролю сварных соединений, термической обработке, методам испытаний, приемке и поставке, реконструкции, ремонту, монтажу сосудов и аппаратов; </a:t>
            </a:r>
          </a:p>
          <a:p>
            <a:pPr marL="0" indent="0" fontAlgn="base">
              <a:buNone/>
            </a:pPr>
            <a:endParaRPr lang="ru-RU" sz="1000" dirty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6858000" cy="2738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pPr algn="l"/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253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Номенклатура материалов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987574"/>
            <a:ext cx="6172200" cy="3672407"/>
          </a:xfrm>
        </p:spPr>
        <p:txBody>
          <a:bodyPr>
            <a:noAutofit/>
          </a:bodyPr>
          <a:lstStyle/>
          <a:p>
            <a:pPr fontAlgn="base"/>
            <a:r>
              <a:rPr lang="ru-RU" sz="1200" b="1" dirty="0">
                <a:solidFill>
                  <a:srgbClr val="002060"/>
                </a:solidFill>
              </a:rPr>
              <a:t>Установлены в разделе 4 и Приложениях А-Л ГОСТ 34347-2017:</a:t>
            </a:r>
          </a:p>
          <a:p>
            <a:r>
              <a:rPr lang="ru-RU" sz="1200" dirty="0"/>
              <a:t>Приложение А - Листовой прокат</a:t>
            </a:r>
          </a:p>
          <a:p>
            <a:r>
              <a:rPr lang="ru-RU" sz="1200" dirty="0"/>
              <a:t>Приложение Б - Листовой двухслойный прокат</a:t>
            </a:r>
          </a:p>
          <a:p>
            <a:r>
              <a:rPr lang="ru-RU" sz="1200" dirty="0"/>
              <a:t>Приложение В - Трубы</a:t>
            </a:r>
          </a:p>
          <a:p>
            <a:r>
              <a:rPr lang="ru-RU" sz="1200" dirty="0"/>
              <a:t>Приложение Г - Поковки</a:t>
            </a:r>
          </a:p>
          <a:p>
            <a:r>
              <a:rPr lang="ru-RU" sz="1200" dirty="0"/>
              <a:t>Приложение Д - Сортовой и фасонный прокат</a:t>
            </a:r>
          </a:p>
          <a:p>
            <a:r>
              <a:rPr lang="ru-RU" sz="1200" dirty="0"/>
              <a:t>Приложение Е - Стальные отливки</a:t>
            </a:r>
          </a:p>
          <a:p>
            <a:r>
              <a:rPr lang="ru-RU" sz="1200" dirty="0"/>
              <a:t>Приложение Ж - Крепежные детали</a:t>
            </a:r>
          </a:p>
          <a:p>
            <a:r>
              <a:rPr lang="ru-RU" sz="1200" dirty="0"/>
              <a:t>Приложение И - Листы, плиты из цветных металлов и сплавов</a:t>
            </a:r>
          </a:p>
          <a:p>
            <a:r>
              <a:rPr lang="ru-RU" sz="1200" dirty="0"/>
              <a:t>Приложение К - Трубы из цветных металлов и сплавов</a:t>
            </a:r>
          </a:p>
          <a:p>
            <a:r>
              <a:rPr lang="ru-RU" sz="1200" dirty="0"/>
              <a:t>Приложение Л - Прутки и литье из цветных металлов и сплавов</a:t>
            </a:r>
          </a:p>
          <a:p>
            <a:endParaRPr lang="ru-RU" sz="1200" dirty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6858000" cy="2738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pPr algn="l"/>
            <a:r>
              <a:rPr lang="ru-RU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3685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марки материалов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6858000" cy="2738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pPr algn="l"/>
            <a:r>
              <a:rPr lang="ru-RU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480474"/>
              </p:ext>
            </p:extLst>
          </p:nvPr>
        </p:nvGraphicFramePr>
        <p:xfrm>
          <a:off x="260648" y="915564"/>
          <a:ext cx="6336704" cy="381642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696463545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480770299"/>
                    </a:ext>
                  </a:extLst>
                </a:gridCol>
              </a:tblGrid>
              <a:tr h="20875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Класс стали и сплава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Марка стали и сплава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677419746"/>
                  </a:ext>
                </a:extLst>
              </a:tr>
              <a:tr h="279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Углеродистый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Ст3, Ст4, 10, 20, 15К, 16К, 18К, 20К, 20КА, 20Юч, 20ПВ, 22К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745556715"/>
                  </a:ext>
                </a:extLst>
              </a:tr>
              <a:tr h="772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Низколегированный марганцовистый,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марганцево-кремнистый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 indent="-247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07ГФБ-У, 09Г2, 09Г2С, 09Г2БТ, 09Г2СЮЧ, 09ГСНБЦ, 09ХГН2АБ, 09ХГ2СЮЧ, 09ХГ2НАБЧ, 10Г2, 10Г2БТ, 10Г2ФБ, 10Г2ФБЮ, 10Г2С1, 10Г2С1Д, 10ХСНД,13Г1С-У, 14Г2, 15ХСНД, 15Г2СФ,16ГС, 16ГМЮЧ, 17ГС, 17Г1С, Е32, Е36, Е40, В, Д32, Д36, Д40, К52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1938690159"/>
                  </a:ext>
                </a:extLst>
              </a:tr>
              <a:tr h="386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Хромомолибденовый,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хромомолибденованадиевый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12МХ, 12ХМ, 12Х1МФ, 15ХМ, 1Х2М1, 20Х2МА, 15Х2МФА-А, 12Х2МФА, 10Х2М1А-А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3586331395"/>
                  </a:ext>
                </a:extLst>
              </a:tr>
              <a:tr h="279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Мартенситный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15Х5, 15Х5М, 15Х5ВФ, 12Х8, 12Х8ВФ, 20Х13, 13Х9М, 12Х13, 20Х13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2213052356"/>
                  </a:ext>
                </a:extLst>
              </a:tr>
              <a:tr h="279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Ферритный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08Х13, 08Х17Т, 15Х25Т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3244242815"/>
                  </a:ext>
                </a:extLst>
              </a:tr>
              <a:tr h="772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Аустенитный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02Х18Н11, 02Х8Н22С6, 03Х18Н11, 03Х17Н14М3, 03Х19АГ3Н10, 03Х21Н21М4ГБ, 07Х13АГ20, 08Х18Н10Т, 08Х18Н12Б, 08Х17Н13М2Т, 08Х17Н15М3Т, 10Х14Г14Н4Т, 10Х17Н13М2Т, 10Х17Н13М3Т, 12Х18Н9Т, 12Х18Н10Т, 12Х18Н12Т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304845716"/>
                  </a:ext>
                </a:extLst>
              </a:tr>
              <a:tr h="279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Аустенитно-ферритный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08Х22Н6Т, 08Х21Н6М2Т, 08Х18Г8Н2Т, 15Х18Н12С4ТЮ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2195199966"/>
                  </a:ext>
                </a:extLst>
              </a:tr>
              <a:tr h="279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Аустенитно-мартенситный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07Х16Н6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3524634190"/>
                  </a:ext>
                </a:extLst>
              </a:tr>
              <a:tr h="279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Сплавы на железоникелевой основе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06ХН28МДТ, 03ХН28МДТ, 05ХН32Т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2" marR="53732" marT="0" marB="0" anchor="ctr"/>
                </a:tc>
                <a:extLst>
                  <a:ext uri="{0D108BD9-81ED-4DB2-BD59-A6C34878D82A}">
                    <a16:rowId xmlns:a16="http://schemas.microsoft.com/office/drawing/2014/main" val="830954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51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вопрос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987574"/>
            <a:ext cx="6172200" cy="3672407"/>
          </a:xfrm>
        </p:spPr>
        <p:txBody>
          <a:bodyPr>
            <a:noAutofit/>
          </a:bodyPr>
          <a:lstStyle/>
          <a:p>
            <a:pPr fontAlgn="base"/>
            <a:r>
              <a:rPr lang="ru-RU" sz="1200" b="1" dirty="0">
                <a:solidFill>
                  <a:srgbClr val="002060"/>
                </a:solidFill>
              </a:rPr>
              <a:t>Библиография ГОСТ 34347-2017 содержит ссылки на технические условия (ТУ) на металлопродукцию, стандарты организации (СТО) на методы испытаний и контроля, которые невозможно приобрести и изучить требования в них.</a:t>
            </a:r>
          </a:p>
          <a:p>
            <a:pPr fontAlgn="base"/>
            <a:r>
              <a:rPr lang="ru-RU" sz="1200" b="1" dirty="0">
                <a:solidFill>
                  <a:srgbClr val="002060"/>
                </a:solidFill>
              </a:rPr>
              <a:t>Согласно пункту 3.8.2 ГОСТ 1.5-2001 </a:t>
            </a:r>
            <a:r>
              <a:rPr lang="ru-RU" sz="1200" dirty="0"/>
              <a:t>в межгосударственном стандарте допускаются только ссылки на межгосударственные стандарты; стандарты СЭВ; межгосударственные классификаторы.</a:t>
            </a:r>
          </a:p>
          <a:p>
            <a:pPr fontAlgn="base"/>
            <a:r>
              <a:rPr lang="ru-RU" sz="1200" b="1" dirty="0">
                <a:solidFill>
                  <a:srgbClr val="002060"/>
                </a:solidFill>
              </a:rPr>
              <a:t>Согласно пункту 4.8.5.1 ГОСТ 1.5-2001 </a:t>
            </a:r>
            <a:r>
              <a:rPr lang="ru-RU" sz="1200" dirty="0"/>
              <a:t>в стандарте не допускаются нормативные и справочные ссылки на национальные и отраслевые стандарты и своды правил, стандарты предприятий, организаций и общественных объединений, технические условия, статьи, различные отчеты, монографии, справочники и другие документы, которые не относятся к общедоступным нормативным документам, принятым ЕАСС или международными (региональными) организациями, занимающимися стандартизацией.</a:t>
            </a:r>
            <a:endParaRPr lang="ru-RU" sz="1200" b="1" dirty="0">
              <a:solidFill>
                <a:srgbClr val="002060"/>
              </a:solidFill>
            </a:endParaRPr>
          </a:p>
          <a:p>
            <a:r>
              <a:rPr lang="ru-RU" sz="1200" b="1" dirty="0">
                <a:solidFill>
                  <a:srgbClr val="002060"/>
                </a:solidFill>
              </a:rPr>
              <a:t>Согласно примечанию 2 к пункту 4.8.6 ГОСТ 1.5-2001 </a:t>
            </a:r>
            <a:r>
              <a:rPr lang="ru-RU" sz="1200" dirty="0"/>
              <a:t>ссылка на стандарт является </a:t>
            </a:r>
            <a:br>
              <a:rPr lang="ru-RU" sz="1200" dirty="0"/>
            </a:br>
            <a:r>
              <a:rPr lang="ru-RU" sz="1200" dirty="0"/>
              <a:t>не единственным способом изложения характеристики (требований к) используемой продукции. Такая характеристика (требование) может быть изложена непосредственно, в том числе путем указания конкретных значений показателей данной продукции.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6858000" cy="2738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pPr algn="l"/>
            <a:r>
              <a:rPr lang="ru-RU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3286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Пути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987574"/>
            <a:ext cx="6172200" cy="3672407"/>
          </a:xfrm>
        </p:spPr>
        <p:txBody>
          <a:bodyPr>
            <a:noAutofit/>
          </a:bodyPr>
          <a:lstStyle/>
          <a:p>
            <a:pPr fontAlgn="base"/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Разработка стандарта организации и его регистрация в Федеральном информационном фонде стандартов при ФГБУ «РСТ»:</a:t>
            </a:r>
          </a:p>
          <a:p>
            <a:pPr fontAlgn="base"/>
            <a:r>
              <a:rPr lang="ru-RU" sz="1200" dirty="0">
                <a:cs typeface="Arial" panose="020B0604020202020204" pitchFamily="34" charset="0"/>
              </a:rPr>
              <a:t>СТО ХИММАШ «Перечень нормативной и технической документации в области проектирования и изготовления сосудов, работающих под давлением»;</a:t>
            </a:r>
          </a:p>
          <a:p>
            <a:pPr fontAlgn="base"/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Разработка стандартов организации и их регистрация в Федеральном информационном фонде стандартов при ФГБУ «РСТ»:</a:t>
            </a:r>
          </a:p>
          <a:p>
            <a:pPr fontAlgn="base"/>
            <a:r>
              <a:rPr lang="ru-RU" sz="1200" dirty="0">
                <a:cs typeface="Arial" panose="020B0604020202020204" pitchFamily="34" charset="0"/>
              </a:rPr>
              <a:t>СТО ХИММАШ «Сварка в химическом машиностроении»;</a:t>
            </a:r>
          </a:p>
          <a:p>
            <a:pPr fontAlgn="base"/>
            <a:r>
              <a:rPr lang="ru-RU" sz="1200" dirty="0">
                <a:cs typeface="Arial" panose="020B0604020202020204" pitchFamily="34" charset="0"/>
              </a:rPr>
              <a:t>СТО ХИММАШ «Крепежные детали для сосудов, работающих под давлением»;</a:t>
            </a:r>
          </a:p>
          <a:p>
            <a:r>
              <a:rPr lang="ru-RU" sz="1200" dirty="0">
                <a:cs typeface="Arial" panose="020B0604020202020204" pitchFamily="34" charset="0"/>
              </a:rPr>
              <a:t>СТО ХИММАШ «Материалы для изготовления сосудов, работающих под давлением»;</a:t>
            </a:r>
          </a:p>
          <a:p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Разработка и пересмотр межгосударственных и национальных стандартов, унификация положений, требований к ним.</a:t>
            </a:r>
          </a:p>
          <a:p>
            <a:r>
              <a:rPr lang="ru-RU" sz="1200" dirty="0">
                <a:cs typeface="Arial" panose="020B0604020202020204" pitchFamily="34" charset="0"/>
              </a:rPr>
              <a:t>Например, ГОСТ 8479-70 «Поковки из конструкционной углеродистой и легированной стали. Общие технические условия» и ГОСТ 25054-81 «Поковки из коррозионно-стойких сталей и сплавов. Общие технические условия» – создание ГОСТ «Поковки из стали и сплавов. Общие технические условия» </a:t>
            </a:r>
            <a:br>
              <a:rPr lang="ru-RU" sz="1200" dirty="0">
                <a:cs typeface="Arial" panose="020B0604020202020204" pitchFamily="34" charset="0"/>
              </a:rPr>
            </a:br>
            <a:r>
              <a:rPr lang="ru-RU" sz="1200" dirty="0">
                <a:cs typeface="Arial" panose="020B0604020202020204" pitchFamily="34" charset="0"/>
              </a:rPr>
              <a:t>с учетом положений международных и региональных стандартов – </a:t>
            </a:r>
            <a:r>
              <a:rPr lang="en-US" sz="1200" dirty="0">
                <a:cs typeface="Arial" panose="020B0604020202020204" pitchFamily="34" charset="0"/>
              </a:rPr>
              <a:t>ISO</a:t>
            </a:r>
            <a:r>
              <a:rPr lang="ru-RU" sz="1200" dirty="0">
                <a:cs typeface="Arial" panose="020B0604020202020204" pitchFamily="34" charset="0"/>
              </a:rPr>
              <a:t>, </a:t>
            </a:r>
            <a:r>
              <a:rPr lang="en-US" sz="1200" dirty="0">
                <a:cs typeface="Arial" panose="020B0604020202020204" pitchFamily="34" charset="0"/>
              </a:rPr>
              <a:t>ASME</a:t>
            </a:r>
            <a:endParaRPr lang="ru-RU" sz="1200" dirty="0">
              <a:cs typeface="Arial" panose="020B0604020202020204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6858000" cy="2738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pPr algn="l"/>
            <a:r>
              <a:rPr lang="ru-RU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3737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Новые материалы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987574"/>
            <a:ext cx="6172200" cy="3672407"/>
          </a:xfrm>
        </p:spPr>
        <p:txBody>
          <a:bodyPr>
            <a:noAutofit/>
          </a:bodyPr>
          <a:lstStyle/>
          <a:p>
            <a:pPr fontAlgn="base"/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Предоставление</a:t>
            </a:r>
            <a:r>
              <a:rPr lang="ru-RU" sz="1200" dirty="0"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технического отчета о структуре, свойствах и технологии изготовления новых материалов </a:t>
            </a:r>
            <a:r>
              <a:rPr lang="ru-RU" sz="1200" dirty="0">
                <a:cs typeface="Arial" panose="020B0604020202020204" pitchFamily="34" charset="0"/>
              </a:rPr>
              <a:t>с приложением ТУ, СТО на их поставку Изготовителями металлопродукции. </a:t>
            </a:r>
          </a:p>
          <a:p>
            <a:pPr fontAlgn="base"/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Проведение экспертизы </a:t>
            </a:r>
            <a:r>
              <a:rPr lang="ru-RU" sz="1200" dirty="0">
                <a:cs typeface="Arial" panose="020B0604020202020204" pitchFamily="34" charset="0"/>
              </a:rPr>
              <a:t>на возможность применения конкретной металлопродукции из новых материалов для изготовления сосудов и аппаратов, работающих под давлением, в нефтегазовой отрасли промышленности.</a:t>
            </a:r>
          </a:p>
          <a:p>
            <a:pPr fontAlgn="base"/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Проведение дополнительных специальных испытаний </a:t>
            </a:r>
            <a:r>
              <a:rPr lang="ru-RU" sz="1200" dirty="0">
                <a:cs typeface="Arial" panose="020B0604020202020204" pitchFamily="34" charset="0"/>
              </a:rPr>
              <a:t>для подтверждения возможности применения конкретной металлопродукции из новых материалов, например, коррозионные испытания, испытания на ударный изгиб при отрицательных температурах, испытания на длительную прочность, испытания на растяжение при повышенных температурах. </a:t>
            </a:r>
          </a:p>
          <a:p>
            <a:pPr fontAlgn="base"/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Подготовка заключения </a:t>
            </a:r>
            <a:r>
              <a:rPr lang="ru-RU" sz="1200" dirty="0">
                <a:cs typeface="Arial" panose="020B0604020202020204" pitchFamily="34" charset="0"/>
              </a:rPr>
              <a:t>о возможности применения конкретной металлопродукции из новых материалов. </a:t>
            </a:r>
          </a:p>
          <a:p>
            <a:pPr fontAlgn="base"/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Включение в стандарт организации </a:t>
            </a:r>
            <a:r>
              <a:rPr lang="ru-RU" sz="1200" dirty="0">
                <a:cs typeface="Arial" panose="020B0604020202020204" pitchFamily="34" charset="0"/>
              </a:rPr>
              <a:t>СТО ХИММАШ «Перечень нормативной и технической документации в области проектирования и изготовления сосудов, работающих под давлением» и, следовательно, ГОСТ 34347. </a:t>
            </a:r>
          </a:p>
          <a:p>
            <a:pPr fontAlgn="base"/>
            <a:endParaRPr lang="ru-RU" sz="1200" dirty="0">
              <a:cs typeface="Arial" panose="020B0604020202020204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6858000" cy="2738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pPr algn="l"/>
            <a:r>
              <a:rPr lang="ru-RU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5825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0568" y="1051646"/>
            <a:ext cx="5829300" cy="1102519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Спасибо за внимание!</a:t>
            </a: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568" y="2355726"/>
            <a:ext cx="5974775" cy="2160240"/>
          </a:xfrm>
        </p:spPr>
        <p:txBody>
          <a:bodyPr>
            <a:noAutofit/>
          </a:bodyPr>
          <a:lstStyle/>
          <a:p>
            <a:pPr algn="l"/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Головачев Владимир Леонидович </a:t>
            </a:r>
          </a:p>
          <a:p>
            <a:pPr algn="l"/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Руководитель ПК 12 / ТК 023,</a:t>
            </a:r>
          </a:p>
          <a:p>
            <a:pPr algn="l"/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Технический директор АО «ВНИИНЕФТЕМАШ», к.т.н.</a:t>
            </a:r>
          </a:p>
          <a:p>
            <a:pPr algn="l"/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Президент Ассоциации «ХИММАШ»</a:t>
            </a:r>
          </a:p>
          <a:p>
            <a:pPr algn="l"/>
            <a:endParaRPr lang="ru-RU" sz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l"/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115191, г. Москва, 4-й Рощинский проезд, 19, оф. 701</a:t>
            </a:r>
          </a:p>
          <a:p>
            <a:pPr algn="l"/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+7 (495) 952-34-66, </a:t>
            </a:r>
            <a:r>
              <a:rPr lang="en-US" sz="1200" dirty="0">
                <a:solidFill>
                  <a:schemeClr val="tx1"/>
                </a:solidFill>
                <a:cs typeface="Arial" panose="020B0604020202020204" pitchFamily="34" charset="0"/>
              </a:rPr>
              <a:t>info@chemmash.com</a:t>
            </a:r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www.chemmash.com </a:t>
            </a:r>
            <a:endParaRPr lang="ru-RU" sz="12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l"/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+7 (495) 954-89-20, mail@vniineftemash.org, </a:t>
            </a:r>
            <a:r>
              <a:rPr 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www.</a:t>
            </a:r>
            <a:r>
              <a:rPr lang="ru-RU" sz="1200" dirty="0">
                <a:solidFill>
                  <a:srgbClr val="0070C0"/>
                </a:solidFill>
                <a:cs typeface="Arial" panose="020B0604020202020204" pitchFamily="34" charset="0"/>
              </a:rPr>
              <a:t>vniineftemash.org</a:t>
            </a:r>
            <a:r>
              <a:rPr 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endParaRPr lang="ru-RU" sz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2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Москва, 2 декабря 2021 г.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8640" y="118586"/>
            <a:ext cx="6336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0340" algn="ctr">
              <a:spcAft>
                <a:spcPts val="0"/>
              </a:spcAft>
            </a:pPr>
            <a:r>
              <a:rPr lang="ru-RU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Международная конференция </a:t>
            </a:r>
            <a:br>
              <a:rPr lang="ru-RU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«ЧЕРМЕТСТАНДАРТ-2021. Актуальные вопросы стандартизации»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34256"/>
      </p:ext>
    </p:extLst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1077</Words>
  <Application>Microsoft Macintosh PowerPoint</Application>
  <PresentationFormat>Произвольный</PresentationFormat>
  <Paragraphs>88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3_Специальное оформление</vt:lpstr>
      <vt:lpstr>2_Специальное оформление</vt:lpstr>
      <vt:lpstr>1_Специальное оформление</vt:lpstr>
      <vt:lpstr>Специальное оформление</vt:lpstr>
      <vt:lpstr>Включение новых марок стали и сплавов  в стандарты на изготовление и проектирование  сосудов и аппаратов, работающих под давлением,  для нефтегазовой отрасли промышленности</vt:lpstr>
      <vt:lpstr>Презентация PowerPoint</vt:lpstr>
      <vt:lpstr>Объекты стандартизации</vt:lpstr>
      <vt:lpstr>Номенклатура материалов</vt:lpstr>
      <vt:lpstr>марки материалов</vt:lpstr>
      <vt:lpstr>Основной вопрос</vt:lpstr>
      <vt:lpstr>Пути решения</vt:lpstr>
      <vt:lpstr>Новые материалы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ВНИИНЕФТЕМАШ</dc:creator>
  <cp:lastModifiedBy>Microsoft Office User</cp:lastModifiedBy>
  <cp:revision>143</cp:revision>
  <cp:lastPrinted>2020-11-20T07:52:15Z</cp:lastPrinted>
  <dcterms:created xsi:type="dcterms:W3CDTF">2018-03-19T08:40:32Z</dcterms:created>
  <dcterms:modified xsi:type="dcterms:W3CDTF">2021-12-01T19:41:02Z</dcterms:modified>
</cp:coreProperties>
</file>