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302" r:id="rId10"/>
    <p:sldId id="257" r:id="rId11"/>
    <p:sldId id="258" r:id="rId12"/>
    <p:sldId id="301" r:id="rId13"/>
    <p:sldId id="260" r:id="rId14"/>
    <p:sldId id="261" r:id="rId15"/>
    <p:sldId id="290" r:id="rId16"/>
    <p:sldId id="263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Красный" id="{BA166118-DB9D-4DF3-9A38-61DC66DAA48F}">
          <p14:sldIdLst>
            <p14:sldId id="302"/>
            <p14:sldId id="257"/>
            <p14:sldId id="258"/>
            <p14:sldId id="301"/>
            <p14:sldId id="260"/>
            <p14:sldId id="261"/>
            <p14:sldId id="290"/>
            <p14:sldId id="263"/>
            <p14:sldId id="291"/>
            <p14:sldId id="292"/>
          </p14:sldIdLst>
        </p14:section>
        <p14:section name="Серебряный" id="{9F5F3F8F-2928-40CE-9E78-B3AA7B6F5053}">
          <p14:sldIdLst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</p14:sldIdLst>
        </p14:section>
        <p14:section name="Синий" id="{CFD3A93D-88B2-49AD-BAB3-6F961C84A9A4}">
          <p14:sldIdLst/>
        </p14:section>
        <p14:section name="Голубой" id="{B473C1D6-3196-4DBB-90F3-61425CCAF45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5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3AD44-447D-46AA-9B30-CEFF0AE2D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890593"/>
            <a:ext cx="6065520" cy="284003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 30-5</a:t>
            </a:r>
            <a:r>
              <a:rPr lang="en-US" dirty="0"/>
              <a:t>4pt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B47AD3-066D-4927-BC6F-4E4633E683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8" y="4254183"/>
            <a:ext cx="606552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r>
              <a:rPr lang="en-US" dirty="0"/>
              <a:t> 18-24pt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51BBA5-918F-4D37-AA20-C0B4504E2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031871"/>
            <a:ext cx="6065520" cy="45783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14-16pt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44468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A973C-AEF4-444A-822C-487A450E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0E8327-7807-40DB-A8FB-686A11D23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56806-6EDE-4D65-9F8E-880F1B4F7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66F70E-072B-4CDB-BAF8-1116D04B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6B53B2-3697-4A54-BA7B-2DB00D0D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60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991B76-9617-4D59-BD1D-A21A639C3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09931" y="368300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A070B0-774E-4646-993D-038A0CE08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23231" y="368300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3EE08-E86B-432A-A770-919E40EC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545134-9F82-4CB9-9E96-896D8EAE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B2A117-B823-4786-88F0-AF5471EA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973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3AD44-447D-46AA-9B30-CEFF0AE2D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890597"/>
            <a:ext cx="6065520" cy="2840037"/>
          </a:xfrm>
        </p:spPr>
        <p:txBody>
          <a:bodyPr anchor="b">
            <a:normAutofit/>
          </a:bodyPr>
          <a:lstStyle>
            <a:lvl1pPr algn="l">
              <a:defRPr sz="405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 30-5</a:t>
            </a:r>
            <a:r>
              <a:rPr lang="en-US" dirty="0"/>
              <a:t>4pt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B47AD3-066D-4927-BC6F-4E4633E683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8" y="4254183"/>
            <a:ext cx="606552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  <a:r>
              <a:rPr lang="en-US" dirty="0"/>
              <a:t> 18-24pt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51BBA5-918F-4D37-AA20-C0B4504E2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031875"/>
            <a:ext cx="6065520" cy="45783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rgbClr val="2D2B2B">
                    <a:lumMod val="60000"/>
                    <a:lumOff val="40000"/>
                  </a:srgbClr>
                </a:solidFill>
              </a:rPr>
              <a:t>14-16pt</a:t>
            </a:r>
            <a:endParaRPr lang="ru-RU" sz="1600" dirty="0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00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15CCA-445D-4F4D-A357-07A2CF2F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2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2122E-7817-47D2-8AD8-70A3595FE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28800"/>
            <a:ext cx="10515600" cy="4130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674EBB-AF0A-4B9A-AA34-905F7BAC2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4813" y="6093787"/>
            <a:ext cx="2743200" cy="365125"/>
          </a:xfrm>
        </p:spPr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07D71-6B04-4997-B141-79E018ED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5213" y="609378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FB1EAA-E256-4E93-8FBA-8F3F0D03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7213" y="6093787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97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42A50-291A-487A-999D-1A9E6E6D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63" y="135922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11C5A-7AC1-4ACE-AA09-8ED8BFB31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463" y="423895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96A8C3-4331-4DDA-9B61-7D197C34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4813" y="6005840"/>
            <a:ext cx="2743200" cy="365125"/>
          </a:xfrm>
        </p:spPr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70CB80-92A7-4C8D-8B81-6AC181FC1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5213" y="600584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2B360A-FD08-4DB7-9AD0-8D45E3B0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7213" y="6005840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5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2BA0-90D2-4928-8443-66DB9486C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DC376D-B517-4667-A361-DAD90D884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FC209C-3E58-412C-B690-06CF70A1A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1988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F2C6E3-A608-4D8E-9334-1E4FC1F2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D19A0D-2F50-4C04-8F82-E418A187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D53352-1763-40A9-83CD-103FC59E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30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EEC51-6641-4B23-A173-02A1C88F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3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57D3A6-8D9C-43A4-BD5A-5C8373B7B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813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46DE8B-FA5B-43CF-86B3-2FBE85151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813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5AB1AD-F459-41E1-BD9D-626CD57F5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7227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67E1DE-A8A3-4243-8F22-C0717BAC4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7227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6FE380-20CF-442C-93D5-BD85D763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4F7ED-9183-4A2F-B94E-1E5D06EB3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96D826-E5DD-43B1-8779-47A391D7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41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6FA49-77E4-4A14-9955-F0665D01A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438663-49AE-4407-8DB6-EAE60576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510681-67A0-4E86-8C90-FFD1C85DD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51D8E0-96AE-4011-9CD8-4FF711A1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225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F57C8D-978C-4020-8A8F-5743CBB7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5E61F3-4DED-4905-9DD4-5D6902D2B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FCB03A-1AE9-4C4C-812C-68C84899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54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E7320-BE86-4AC9-9D21-D2E9B02F6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6F2586-9DA1-4B75-9ED9-2F4B6025C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388" y="89853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A6741-A7DF-4E57-BABF-FF87634E6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988" y="19685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F1F660-5864-43B2-AD69-D6E9C53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D58162-9083-43AB-B74E-D0C5216C1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4D1AB0-14FD-4887-8684-C11180AF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2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15CCA-445D-4F4D-A357-07A2CF2F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2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2122E-7817-47D2-8AD8-70A3595FE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28800"/>
            <a:ext cx="10515600" cy="4130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674EBB-AF0A-4B9A-AA34-905F7BAC2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4813" y="6093783"/>
            <a:ext cx="2743200" cy="365125"/>
          </a:xfrm>
        </p:spPr>
        <p:txBody>
          <a:bodyPr/>
          <a:lstStyle/>
          <a:p>
            <a:fld id="{DC2A1FA7-4B7A-4153-97F0-FCB0213BE36B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07D71-6B04-4997-B141-79E018ED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5213" y="609378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FB1EAA-E256-4E93-8FBA-8F3F0D03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7213" y="6093783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13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2372F-7610-446D-B42D-03401146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DD0444-BC99-4B0E-8F8D-FC5AB521D2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51388" y="89853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2A72A9-C147-48CA-9DCD-2A57ABC18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988" y="19685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57B8B6-7EFE-4F07-85E8-FBBAF656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AFA30E-A070-4418-AE93-35CC222B4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051C9-208E-4D97-A054-2FE18D31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29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A973C-AEF4-444A-822C-487A450E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0E8327-7807-40DB-A8FB-686A11D23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56806-6EDE-4D65-9F8E-880F1B4F7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66F70E-072B-4CDB-BAF8-1116D04B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6B53B2-3697-4A54-BA7B-2DB00D0D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38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991B76-9617-4D59-BD1D-A21A639C3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09931" y="368300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A070B0-774E-4646-993D-038A0CE08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23231" y="368300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3EE08-E86B-432A-A770-919E40EC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545134-9F82-4CB9-9E96-896D8EAE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B2A117-B823-4786-88F0-AF5471EA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87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3AD44-447D-46AA-9B30-CEFF0AE2D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890593"/>
            <a:ext cx="6065520" cy="284003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 30-5</a:t>
            </a:r>
            <a:r>
              <a:rPr lang="en-US" dirty="0"/>
              <a:t>4pt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B47AD3-066D-4927-BC6F-4E4633E683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8" y="4254183"/>
            <a:ext cx="606552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r>
              <a:rPr lang="en-US" dirty="0"/>
              <a:t> 18-24pt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51BBA5-918F-4D37-AA20-C0B4504E2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031871"/>
            <a:ext cx="6065520" cy="45783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>
                <a:solidFill>
                  <a:srgbClr val="2D2B2B">
                    <a:lumMod val="60000"/>
                    <a:lumOff val="40000"/>
                  </a:srgbClr>
                </a:solidFill>
              </a:rPr>
              <a:t>14-16pt</a:t>
            </a:r>
            <a:endParaRPr lang="ru-RU" dirty="0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88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15CCA-445D-4F4D-A357-07A2CF2F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2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2122E-7817-47D2-8AD8-70A3595FE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28800"/>
            <a:ext cx="10515600" cy="4130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674EBB-AF0A-4B9A-AA34-905F7BAC2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4813" y="6093783"/>
            <a:ext cx="2743200" cy="365125"/>
          </a:xfrm>
        </p:spPr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07D71-6B04-4997-B141-79E018ED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5213" y="609378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FB1EAA-E256-4E93-8FBA-8F3F0D03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7213" y="6093783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38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42A50-291A-487A-999D-1A9E6E6D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63" y="135922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11C5A-7AC1-4ACE-AA09-8ED8BFB31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463" y="42389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96A8C3-4331-4DDA-9B61-7D197C34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4813" y="6005836"/>
            <a:ext cx="2743200" cy="365125"/>
          </a:xfrm>
        </p:spPr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70CB80-92A7-4C8D-8B81-6AC181FC1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5213" y="60058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2B360A-FD08-4DB7-9AD0-8D45E3B0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7213" y="600583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55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2BA0-90D2-4928-8443-66DB9486C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DC376D-B517-4667-A361-DAD90D884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FC209C-3E58-412C-B690-06CF70A1A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1988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F2C6E3-A608-4D8E-9334-1E4FC1F2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D19A0D-2F50-4C04-8F82-E418A187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D53352-1763-40A9-83CD-103FC59E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79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EEC51-6641-4B23-A173-02A1C88F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3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57D3A6-8D9C-43A4-BD5A-5C8373B7B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81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46DE8B-FA5B-43CF-86B3-2FBE85151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813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5AB1AD-F459-41E1-BD9D-626CD57F5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7227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67E1DE-A8A3-4243-8F22-C0717BAC4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7227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6FE380-20CF-442C-93D5-BD85D763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4F7ED-9183-4A2F-B94E-1E5D06EB3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96D826-E5DD-43B1-8779-47A391D7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29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6FA49-77E4-4A14-9955-F0665D01A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438663-49AE-4407-8DB6-EAE60576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510681-67A0-4E86-8C90-FFD1C85DD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51D8E0-96AE-4011-9CD8-4FF711A1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F57C8D-978C-4020-8A8F-5743CBB7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5E61F3-4DED-4905-9DD4-5D6902D2B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FCB03A-1AE9-4C4C-812C-68C84899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1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42A50-291A-487A-999D-1A9E6E6D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63" y="135922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11C5A-7AC1-4ACE-AA09-8ED8BFB31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463" y="42389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96A8C3-4331-4DDA-9B61-7D197C34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4813" y="6005836"/>
            <a:ext cx="2743200" cy="365125"/>
          </a:xfrm>
        </p:spPr>
        <p:txBody>
          <a:bodyPr/>
          <a:lstStyle/>
          <a:p>
            <a:fld id="{DC2A1FA7-4B7A-4153-97F0-FCB0213BE36B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70CB80-92A7-4C8D-8B81-6AC181FC1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5213" y="60058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2B360A-FD08-4DB7-9AD0-8D45E3B0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7213" y="600583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2706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E7320-BE86-4AC9-9D21-D2E9B02F6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6F2586-9DA1-4B75-9ED9-2F4B6025C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388" y="8985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A6741-A7DF-4E57-BABF-FF87634E6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988" y="19685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F1F660-5864-43B2-AD69-D6E9C53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D58162-9083-43AB-B74E-D0C5216C1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4D1AB0-14FD-4887-8684-C11180AF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65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2372F-7610-446D-B42D-03401146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DD0444-BC99-4B0E-8F8D-FC5AB521D2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51388" y="8985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2A72A9-C147-48CA-9DCD-2A57ABC18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988" y="19685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57B8B6-7EFE-4F07-85E8-FBBAF656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AFA30E-A070-4418-AE93-35CC222B4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051C9-208E-4D97-A054-2FE18D31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45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A973C-AEF4-444A-822C-487A450E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0E8327-7807-40DB-A8FB-686A11D23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56806-6EDE-4D65-9F8E-880F1B4F7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66F70E-072B-4CDB-BAF8-1116D04B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6B53B2-3697-4A54-BA7B-2DB00D0D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274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991B76-9617-4D59-BD1D-A21A639C3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09931" y="368300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A070B0-774E-4646-993D-038A0CE08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23231" y="368300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3EE08-E86B-432A-A770-919E40EC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545134-9F82-4CB9-9E96-896D8EAE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B2A117-B823-4786-88F0-AF5471EA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045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3AD44-447D-46AA-9B30-CEFF0AE2D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890593"/>
            <a:ext cx="6065520" cy="284003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 30-5</a:t>
            </a:r>
            <a:r>
              <a:rPr lang="en-US" dirty="0"/>
              <a:t>4pt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B47AD3-066D-4927-BC6F-4E4633E683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8" y="4254183"/>
            <a:ext cx="606552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r>
              <a:rPr lang="en-US" dirty="0"/>
              <a:t> 18-24pt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51BBA5-918F-4D37-AA20-C0B4504E2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031871"/>
            <a:ext cx="6065520" cy="45783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>
                <a:solidFill>
                  <a:srgbClr val="2D2B2B">
                    <a:lumMod val="60000"/>
                    <a:lumOff val="40000"/>
                  </a:srgbClr>
                </a:solidFill>
              </a:rPr>
              <a:t>14-16pt</a:t>
            </a:r>
            <a:endParaRPr lang="ru-RU" dirty="0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887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15CCA-445D-4F4D-A357-07A2CF2F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2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2122E-7817-47D2-8AD8-70A3595FE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28800"/>
            <a:ext cx="10515600" cy="4130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674EBB-AF0A-4B9A-AA34-905F7BAC2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4813" y="6093783"/>
            <a:ext cx="2743200" cy="365125"/>
          </a:xfrm>
        </p:spPr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07D71-6B04-4997-B141-79E018ED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5213" y="609378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FB1EAA-E256-4E93-8FBA-8F3F0D03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7213" y="6093783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388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42A50-291A-487A-999D-1A9E6E6D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63" y="135922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11C5A-7AC1-4ACE-AA09-8ED8BFB31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463" y="42389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96A8C3-4331-4DDA-9B61-7D197C34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4813" y="6005836"/>
            <a:ext cx="2743200" cy="365125"/>
          </a:xfrm>
        </p:spPr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70CB80-92A7-4C8D-8B81-6AC181FC1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5213" y="60058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2B360A-FD08-4DB7-9AD0-8D45E3B0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7213" y="600583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558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2BA0-90D2-4928-8443-66DB9486C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DC376D-B517-4667-A361-DAD90D884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FC209C-3E58-412C-B690-06CF70A1A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1988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F2C6E3-A608-4D8E-9334-1E4FC1F2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D19A0D-2F50-4C04-8F82-E418A187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D53352-1763-40A9-83CD-103FC59E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79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EEC51-6641-4B23-A173-02A1C88F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3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57D3A6-8D9C-43A4-BD5A-5C8373B7B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81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46DE8B-FA5B-43CF-86B3-2FBE85151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813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5AB1AD-F459-41E1-BD9D-626CD57F5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7227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67E1DE-A8A3-4243-8F22-C0717BAC4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7227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6FE380-20CF-442C-93D5-BD85D763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4F7ED-9183-4A2F-B94E-1E5D06EB3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96D826-E5DD-43B1-8779-47A391D7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292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6FA49-77E4-4A14-9955-F0665D01A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438663-49AE-4407-8DB6-EAE60576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510681-67A0-4E86-8C90-FFD1C85DD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51D8E0-96AE-4011-9CD8-4FF711A1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2BA0-90D2-4928-8443-66DB9486C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DC376D-B517-4667-A361-DAD90D884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FC209C-3E58-412C-B690-06CF70A1A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1988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F2C6E3-A608-4D8E-9334-1E4FC1F2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D19A0D-2F50-4C04-8F82-E418A187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D53352-1763-40A9-83CD-103FC59E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1168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F57C8D-978C-4020-8A8F-5743CBB7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5E61F3-4DED-4905-9DD4-5D6902D2B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FCB03A-1AE9-4C4C-812C-68C84899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172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E7320-BE86-4AC9-9D21-D2E9B02F6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6F2586-9DA1-4B75-9ED9-2F4B6025C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388" y="8985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A6741-A7DF-4E57-BABF-FF87634E6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988" y="19685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F1F660-5864-43B2-AD69-D6E9C53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D58162-9083-43AB-B74E-D0C5216C1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4D1AB0-14FD-4887-8684-C11180AF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651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2372F-7610-446D-B42D-03401146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DD0444-BC99-4B0E-8F8D-FC5AB521D2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51388" y="8985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2A72A9-C147-48CA-9DCD-2A57ABC18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988" y="19685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57B8B6-7EFE-4F07-85E8-FBBAF656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AFA30E-A070-4418-AE93-35CC222B4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051C9-208E-4D97-A054-2FE18D31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45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A973C-AEF4-444A-822C-487A450E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0E8327-7807-40DB-A8FB-686A11D23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56806-6EDE-4D65-9F8E-880F1B4F7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66F70E-072B-4CDB-BAF8-1116D04B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6B53B2-3697-4A54-BA7B-2DB00D0D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27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991B76-9617-4D59-BD1D-A21A639C3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09931" y="368300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A070B0-774E-4646-993D-038A0CE08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23231" y="368300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3EE08-E86B-432A-A770-919E40EC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545134-9F82-4CB9-9E96-896D8EAE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B2A117-B823-4786-88F0-AF5471EA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04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3AD44-447D-46AA-9B30-CEFF0AE2D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890593"/>
            <a:ext cx="6065520" cy="284003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 30-5</a:t>
            </a:r>
            <a:r>
              <a:rPr lang="en-US" dirty="0"/>
              <a:t>4pt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B47AD3-066D-4927-BC6F-4E4633E683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8" y="4254183"/>
            <a:ext cx="606552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r>
              <a:rPr lang="en-US" dirty="0"/>
              <a:t> 18-24pt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51BBA5-918F-4D37-AA20-C0B4504E2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031871"/>
            <a:ext cx="6065520" cy="45783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>
                <a:solidFill>
                  <a:srgbClr val="2D2B2B">
                    <a:lumMod val="60000"/>
                    <a:lumOff val="40000"/>
                  </a:srgbClr>
                </a:solidFill>
              </a:rPr>
              <a:t>14-16pt</a:t>
            </a:r>
            <a:endParaRPr lang="ru-RU" dirty="0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887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15CCA-445D-4F4D-A357-07A2CF2F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2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2122E-7817-47D2-8AD8-70A3595FE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28800"/>
            <a:ext cx="10515600" cy="4130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674EBB-AF0A-4B9A-AA34-905F7BAC2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4813" y="6093783"/>
            <a:ext cx="2743200" cy="365125"/>
          </a:xfrm>
        </p:spPr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07D71-6B04-4997-B141-79E018ED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5213" y="609378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FB1EAA-E256-4E93-8FBA-8F3F0D03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7213" y="6093783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388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42A50-291A-487A-999D-1A9E6E6D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63" y="135922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11C5A-7AC1-4ACE-AA09-8ED8BFB31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463" y="42389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96A8C3-4331-4DDA-9B61-7D197C34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4813" y="6005836"/>
            <a:ext cx="2743200" cy="365125"/>
          </a:xfrm>
        </p:spPr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70CB80-92A7-4C8D-8B81-6AC181FC1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5213" y="60058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2B360A-FD08-4DB7-9AD0-8D45E3B0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7213" y="600583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558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2BA0-90D2-4928-8443-66DB9486C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DC376D-B517-4667-A361-DAD90D884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FC209C-3E58-412C-B690-06CF70A1A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1988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F2C6E3-A608-4D8E-9334-1E4FC1F2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D19A0D-2F50-4C04-8F82-E418A187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D53352-1763-40A9-83CD-103FC59E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791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EEC51-6641-4B23-A173-02A1C88F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3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57D3A6-8D9C-43A4-BD5A-5C8373B7B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81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46DE8B-FA5B-43CF-86B3-2FBE85151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813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5AB1AD-F459-41E1-BD9D-626CD57F5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7227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67E1DE-A8A3-4243-8F22-C0717BAC4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7227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6FE380-20CF-442C-93D5-BD85D763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4F7ED-9183-4A2F-B94E-1E5D06EB3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96D826-E5DD-43B1-8779-47A391D7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2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EEC51-6641-4B23-A173-02A1C88F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3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57D3A6-8D9C-43A4-BD5A-5C8373B7B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81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46DE8B-FA5B-43CF-86B3-2FBE85151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813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5AB1AD-F459-41E1-BD9D-626CD57F5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7227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67E1DE-A8A3-4243-8F22-C0717BAC4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7227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6FE380-20CF-442C-93D5-BD85D763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4F7ED-9183-4A2F-B94E-1E5D06EB3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96D826-E5DD-43B1-8779-47A391D7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5340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6FA49-77E4-4A14-9955-F0665D01A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438663-49AE-4407-8DB6-EAE60576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510681-67A0-4E86-8C90-FFD1C85DD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51D8E0-96AE-4011-9CD8-4FF711A1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8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F57C8D-978C-4020-8A8F-5743CBB7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5E61F3-4DED-4905-9DD4-5D6902D2B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FCB03A-1AE9-4C4C-812C-68C84899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172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E7320-BE86-4AC9-9D21-D2E9B02F6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6F2586-9DA1-4B75-9ED9-2F4B6025C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388" y="8985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A6741-A7DF-4E57-BABF-FF87634E6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988" y="19685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F1F660-5864-43B2-AD69-D6E9C53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D58162-9083-43AB-B74E-D0C5216C1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4D1AB0-14FD-4887-8684-C11180AF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651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2372F-7610-446D-B42D-03401146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DD0444-BC99-4B0E-8F8D-FC5AB521D2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51388" y="8985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2A72A9-C147-48CA-9DCD-2A57ABC18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988" y="19685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57B8B6-7EFE-4F07-85E8-FBBAF656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AFA30E-A070-4418-AE93-35CC222B4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051C9-208E-4D97-A054-2FE18D31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450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A973C-AEF4-444A-822C-487A450E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0E8327-7807-40DB-A8FB-686A11D23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56806-6EDE-4D65-9F8E-880F1B4F7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66F70E-072B-4CDB-BAF8-1116D04B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6B53B2-3697-4A54-BA7B-2DB00D0D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274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991B76-9617-4D59-BD1D-A21A639C3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09931" y="368300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A070B0-774E-4646-993D-038A0CE08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23231" y="368300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3EE08-E86B-432A-A770-919E40EC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545134-9F82-4CB9-9E96-896D8EAE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B2A117-B823-4786-88F0-AF5471EA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045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3AD44-447D-46AA-9B30-CEFF0AE2D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890593"/>
            <a:ext cx="6065520" cy="284003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 30-5</a:t>
            </a:r>
            <a:r>
              <a:rPr lang="en-US" dirty="0"/>
              <a:t>4pt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B47AD3-066D-4927-BC6F-4E4633E683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8" y="4254183"/>
            <a:ext cx="606552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r>
              <a:rPr lang="en-US" dirty="0"/>
              <a:t> 18-24pt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51BBA5-918F-4D37-AA20-C0B4504E2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031871"/>
            <a:ext cx="6065520" cy="45783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>
                <a:solidFill>
                  <a:srgbClr val="2D2B2B">
                    <a:lumMod val="60000"/>
                    <a:lumOff val="40000"/>
                  </a:srgbClr>
                </a:solidFill>
              </a:rPr>
              <a:t>14-16pt</a:t>
            </a:r>
            <a:endParaRPr lang="ru-RU" dirty="0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038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15CCA-445D-4F4D-A357-07A2CF2F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2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2122E-7817-47D2-8AD8-70A3595FE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28800"/>
            <a:ext cx="10515600" cy="4130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674EBB-AF0A-4B9A-AA34-905F7BAC2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4813" y="6093783"/>
            <a:ext cx="2743200" cy="365125"/>
          </a:xfrm>
        </p:spPr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07D71-6B04-4997-B141-79E018ED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5213" y="609378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FB1EAA-E256-4E93-8FBA-8F3F0D03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7213" y="6093783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267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42A50-291A-487A-999D-1A9E6E6D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63" y="135922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11C5A-7AC1-4ACE-AA09-8ED8BFB31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463" y="42389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96A8C3-4331-4DDA-9B61-7D197C34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4813" y="6005836"/>
            <a:ext cx="2743200" cy="365125"/>
          </a:xfrm>
        </p:spPr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70CB80-92A7-4C8D-8B81-6AC181FC1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5213" y="60058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2B360A-FD08-4DB7-9AD0-8D45E3B0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7213" y="600583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212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2BA0-90D2-4928-8443-66DB9486C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DC376D-B517-4667-A361-DAD90D884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FC209C-3E58-412C-B690-06CF70A1A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1988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F2C6E3-A608-4D8E-9334-1E4FC1F2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D19A0D-2F50-4C04-8F82-E418A187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D53352-1763-40A9-83CD-103FC59E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5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6FA49-77E4-4A14-9955-F0665D01A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438663-49AE-4407-8DB6-EAE60576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510681-67A0-4E86-8C90-FFD1C85DD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51D8E0-96AE-4011-9CD8-4FF711A1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6622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EEC51-6641-4B23-A173-02A1C88F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3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57D3A6-8D9C-43A4-BD5A-5C8373B7B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81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46DE8B-FA5B-43CF-86B3-2FBE85151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813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5AB1AD-F459-41E1-BD9D-626CD57F5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7227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67E1DE-A8A3-4243-8F22-C0717BAC4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7227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6FE380-20CF-442C-93D5-BD85D763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4F7ED-9183-4A2F-B94E-1E5D06EB3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96D826-E5DD-43B1-8779-47A391D7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165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6FA49-77E4-4A14-9955-F0665D01A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438663-49AE-4407-8DB6-EAE60576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510681-67A0-4E86-8C90-FFD1C85DD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51D8E0-96AE-4011-9CD8-4FF711A1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446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F57C8D-978C-4020-8A8F-5743CBB7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5E61F3-4DED-4905-9DD4-5D6902D2B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FCB03A-1AE9-4C4C-812C-68C84899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708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E7320-BE86-4AC9-9D21-D2E9B02F6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6F2586-9DA1-4B75-9ED9-2F4B6025C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388" y="8985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A6741-A7DF-4E57-BABF-FF87634E6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988" y="19685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F1F660-5864-43B2-AD69-D6E9C53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D58162-9083-43AB-B74E-D0C5216C1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4D1AB0-14FD-4887-8684-C11180AF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454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2372F-7610-446D-B42D-03401146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DD0444-BC99-4B0E-8F8D-FC5AB521D2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51388" y="8985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2A72A9-C147-48CA-9DCD-2A57ABC18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988" y="19685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57B8B6-7EFE-4F07-85E8-FBBAF656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AFA30E-A070-4418-AE93-35CC222B4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051C9-208E-4D97-A054-2FE18D31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715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A973C-AEF4-444A-822C-487A450E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0E8327-7807-40DB-A8FB-686A11D23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56806-6EDE-4D65-9F8E-880F1B4F7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66F70E-072B-4CDB-BAF8-1116D04B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6B53B2-3697-4A54-BA7B-2DB00D0D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3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991B76-9617-4D59-BD1D-A21A639C3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09931" y="368300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A070B0-774E-4646-993D-038A0CE08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23231" y="368300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3EE08-E86B-432A-A770-919E40EC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545134-9F82-4CB9-9E96-896D8EAE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B2A117-B823-4786-88F0-AF5471EA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262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3AD44-447D-46AA-9B30-CEFF0AE2D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890593"/>
            <a:ext cx="6065520" cy="284003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 30-5</a:t>
            </a:r>
            <a:r>
              <a:rPr lang="en-US" dirty="0"/>
              <a:t>4pt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B47AD3-066D-4927-BC6F-4E4633E683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8" y="4254183"/>
            <a:ext cx="606552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r>
              <a:rPr lang="en-US" dirty="0"/>
              <a:t> 18-24pt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51BBA5-918F-4D37-AA20-C0B4504E2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031871"/>
            <a:ext cx="6065520" cy="45783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>
                <a:solidFill>
                  <a:srgbClr val="2D2B2B">
                    <a:lumMod val="60000"/>
                    <a:lumOff val="40000"/>
                  </a:srgbClr>
                </a:solidFill>
              </a:rPr>
              <a:t>14-16pt</a:t>
            </a:r>
            <a:endParaRPr lang="ru-RU" dirty="0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038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15CCA-445D-4F4D-A357-07A2CF2F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2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2122E-7817-47D2-8AD8-70A3595FE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28800"/>
            <a:ext cx="10515600" cy="4130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674EBB-AF0A-4B9A-AA34-905F7BAC2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4813" y="6093783"/>
            <a:ext cx="2743200" cy="365125"/>
          </a:xfrm>
        </p:spPr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07D71-6B04-4997-B141-79E018ED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5213" y="609378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FB1EAA-E256-4E93-8FBA-8F3F0D03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7213" y="6093783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267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42A50-291A-487A-999D-1A9E6E6D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63" y="135922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11C5A-7AC1-4ACE-AA09-8ED8BFB31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463" y="42389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96A8C3-4331-4DDA-9B61-7D197C34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4813" y="6005836"/>
            <a:ext cx="2743200" cy="365125"/>
          </a:xfrm>
        </p:spPr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70CB80-92A7-4C8D-8B81-6AC181FC1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5213" y="60058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2B360A-FD08-4DB7-9AD0-8D45E3B0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7213" y="600583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2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F57C8D-978C-4020-8A8F-5743CBB7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5E61F3-4DED-4905-9DD4-5D6902D2B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FCB03A-1AE9-4C4C-812C-68C84899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637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2BA0-90D2-4928-8443-66DB9486C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DC376D-B517-4667-A361-DAD90D884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FC209C-3E58-412C-B690-06CF70A1A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1988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F2C6E3-A608-4D8E-9334-1E4FC1F2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D19A0D-2F50-4C04-8F82-E418A187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D53352-1763-40A9-83CD-103FC59E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562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EEC51-6641-4B23-A173-02A1C88F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3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57D3A6-8D9C-43A4-BD5A-5C8373B7B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81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46DE8B-FA5B-43CF-86B3-2FBE85151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813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5AB1AD-F459-41E1-BD9D-626CD57F5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7227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67E1DE-A8A3-4243-8F22-C0717BAC4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7227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6FE380-20CF-442C-93D5-BD85D763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4F7ED-9183-4A2F-B94E-1E5D06EB3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96D826-E5DD-43B1-8779-47A391D7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165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6FA49-77E4-4A14-9955-F0665D01A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438663-49AE-4407-8DB6-EAE60576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510681-67A0-4E86-8C90-FFD1C85DD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51D8E0-96AE-4011-9CD8-4FF711A1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446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F57C8D-978C-4020-8A8F-5743CBB7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5E61F3-4DED-4905-9DD4-5D6902D2B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FCB03A-1AE9-4C4C-812C-68C84899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708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E7320-BE86-4AC9-9D21-D2E9B02F6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6F2586-9DA1-4B75-9ED9-2F4B6025C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388" y="8985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A6741-A7DF-4E57-BABF-FF87634E6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988" y="19685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F1F660-5864-43B2-AD69-D6E9C53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D58162-9083-43AB-B74E-D0C5216C1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4D1AB0-14FD-4887-8684-C11180AF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454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2372F-7610-446D-B42D-03401146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DD0444-BC99-4B0E-8F8D-FC5AB521D2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51388" y="8985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2A72A9-C147-48CA-9DCD-2A57ABC18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988" y="19685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57B8B6-7EFE-4F07-85E8-FBBAF656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AFA30E-A070-4418-AE93-35CC222B4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051C9-208E-4D97-A054-2FE18D31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715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A973C-AEF4-444A-822C-487A450E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0E8327-7807-40DB-A8FB-686A11D23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56806-6EDE-4D65-9F8E-880F1B4F7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66F70E-072B-4CDB-BAF8-1116D04B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6B53B2-3697-4A54-BA7B-2DB00D0D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3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991B76-9617-4D59-BD1D-A21A639C3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09931" y="368300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A070B0-774E-4646-993D-038A0CE08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23231" y="368300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3EE08-E86B-432A-A770-919E40EC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545134-9F82-4CB9-9E96-896D8EAE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B2A117-B823-4786-88F0-AF5471EA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262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3AD44-447D-46AA-9B30-CEFF0AE2D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890597"/>
            <a:ext cx="6065520" cy="2840037"/>
          </a:xfrm>
        </p:spPr>
        <p:txBody>
          <a:bodyPr anchor="b">
            <a:normAutofit/>
          </a:bodyPr>
          <a:lstStyle>
            <a:lvl1pPr algn="l">
              <a:defRPr sz="405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 30-5</a:t>
            </a:r>
            <a:r>
              <a:rPr lang="en-US" dirty="0"/>
              <a:t>4pt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B47AD3-066D-4927-BC6F-4E4633E683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8" y="4254183"/>
            <a:ext cx="606552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  <a:r>
              <a:rPr lang="en-US" dirty="0"/>
              <a:t> 18-24pt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51BBA5-918F-4D37-AA20-C0B4504E2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031875"/>
            <a:ext cx="6065520" cy="45783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rgbClr val="2D2B2B">
                    <a:lumMod val="60000"/>
                    <a:lumOff val="40000"/>
                  </a:srgbClr>
                </a:solidFill>
              </a:rPr>
              <a:t>14-16pt</a:t>
            </a:r>
            <a:endParaRPr lang="ru-RU" sz="1600" dirty="0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656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15CCA-445D-4F4D-A357-07A2CF2F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2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2122E-7817-47D2-8AD8-70A3595FE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28800"/>
            <a:ext cx="10515600" cy="4130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674EBB-AF0A-4B9A-AA34-905F7BAC2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4813" y="6093787"/>
            <a:ext cx="2743200" cy="365125"/>
          </a:xfrm>
        </p:spPr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07D71-6B04-4997-B141-79E018ED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5213" y="609378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FB1EAA-E256-4E93-8FBA-8F3F0D03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7213" y="6093787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7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E7320-BE86-4AC9-9D21-D2E9B02F6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6F2586-9DA1-4B75-9ED9-2F4B6025C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388" y="8985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A6741-A7DF-4E57-BABF-FF87634E6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988" y="19685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F1F660-5864-43B2-AD69-D6E9C53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D58162-9083-43AB-B74E-D0C5216C1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4D1AB0-14FD-4887-8684-C11180AF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9417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42A50-291A-487A-999D-1A9E6E6D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63" y="135922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11C5A-7AC1-4ACE-AA09-8ED8BFB31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463" y="423895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96A8C3-4331-4DDA-9B61-7D197C34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4813" y="6005840"/>
            <a:ext cx="2743200" cy="365125"/>
          </a:xfrm>
        </p:spPr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70CB80-92A7-4C8D-8B81-6AC181FC1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5213" y="600584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2B360A-FD08-4DB7-9AD0-8D45E3B0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7213" y="6005840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115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2BA0-90D2-4928-8443-66DB9486C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DC376D-B517-4667-A361-DAD90D884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FC209C-3E58-412C-B690-06CF70A1A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1988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F2C6E3-A608-4D8E-9334-1E4FC1F2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D19A0D-2F50-4C04-8F82-E418A187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D53352-1763-40A9-83CD-103FC59E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496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EEC51-6641-4B23-A173-02A1C88F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3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57D3A6-8D9C-43A4-BD5A-5C8373B7B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813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46DE8B-FA5B-43CF-86B3-2FBE85151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813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5AB1AD-F459-41E1-BD9D-626CD57F5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7227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67E1DE-A8A3-4243-8F22-C0717BAC4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7227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6FE380-20CF-442C-93D5-BD85D763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4F7ED-9183-4A2F-B94E-1E5D06EB3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96D826-E5DD-43B1-8779-47A391D7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732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6FA49-77E4-4A14-9955-F0665D01A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438663-49AE-4407-8DB6-EAE60576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510681-67A0-4E86-8C90-FFD1C85DD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51D8E0-96AE-4011-9CD8-4FF711A1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182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F57C8D-978C-4020-8A8F-5743CBB7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5E61F3-4DED-4905-9DD4-5D6902D2B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FCB03A-1AE9-4C4C-812C-68C84899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314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E7320-BE86-4AC9-9D21-D2E9B02F6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6F2586-9DA1-4B75-9ED9-2F4B6025C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388" y="89853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A6741-A7DF-4E57-BABF-FF87634E6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988" y="19685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F1F660-5864-43B2-AD69-D6E9C53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D58162-9083-43AB-B74E-D0C5216C1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4D1AB0-14FD-4887-8684-C11180AF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546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2372F-7610-446D-B42D-03401146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DD0444-BC99-4B0E-8F8D-FC5AB521D2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51388" y="89853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2A72A9-C147-48CA-9DCD-2A57ABC18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988" y="19685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57B8B6-7EFE-4F07-85E8-FBBAF656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AFA30E-A070-4418-AE93-35CC222B4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051C9-208E-4D97-A054-2FE18D31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106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A973C-AEF4-444A-822C-487A450E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0E8327-7807-40DB-A8FB-686A11D23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56806-6EDE-4D65-9F8E-880F1B4F7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66F70E-072B-4CDB-BAF8-1116D04B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6B53B2-3697-4A54-BA7B-2DB00D0D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55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991B76-9617-4D59-BD1D-A21A639C3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09931" y="368300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A070B0-774E-4646-993D-038A0CE08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23231" y="368300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3EE08-E86B-432A-A770-919E40EC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545134-9F82-4CB9-9E96-896D8EAE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B2A117-B823-4786-88F0-AF5471EA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040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3AD44-447D-46AA-9B30-CEFF0AE2D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890593"/>
            <a:ext cx="6065520" cy="2840037"/>
          </a:xfrm>
        </p:spPr>
        <p:txBody>
          <a:bodyPr anchor="b">
            <a:normAutofit/>
          </a:bodyPr>
          <a:lstStyle>
            <a:lvl1pPr algn="l">
              <a:defRPr sz="405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 30-5</a:t>
            </a:r>
            <a:r>
              <a:rPr lang="en-US" dirty="0"/>
              <a:t>4pt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B47AD3-066D-4927-BC6F-4E4633E683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8" y="4254183"/>
            <a:ext cx="606552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  <a:r>
              <a:rPr lang="en-US" dirty="0"/>
              <a:t> 18-24pt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51BBA5-918F-4D37-AA20-C0B4504E2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031871"/>
            <a:ext cx="6065520" cy="45783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rgbClr val="2D2B2B">
                    <a:lumMod val="60000"/>
                    <a:lumOff val="40000"/>
                  </a:srgbClr>
                </a:solidFill>
              </a:rPr>
              <a:t>14-16pt</a:t>
            </a:r>
            <a:endParaRPr lang="ru-RU" sz="1600" dirty="0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8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2372F-7610-446D-B42D-03401146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DD0444-BC99-4B0E-8F8D-FC5AB521D2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51388" y="8985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2A72A9-C147-48CA-9DCD-2A57ABC18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988" y="19685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57B8B6-7EFE-4F07-85E8-FBBAF656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AFA30E-A070-4418-AE93-35CC222B4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051C9-208E-4D97-A054-2FE18D31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3805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15CCA-445D-4F4D-A357-07A2CF2F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2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2122E-7817-47D2-8AD8-70A3595FE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28800"/>
            <a:ext cx="10515600" cy="4130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674EBB-AF0A-4B9A-AA34-905F7BAC2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4813" y="6093783"/>
            <a:ext cx="2743200" cy="365125"/>
          </a:xfrm>
        </p:spPr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07D71-6B04-4997-B141-79E018ED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5213" y="609378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FB1EAA-E256-4E93-8FBA-8F3F0D03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7213" y="6093783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916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42A50-291A-487A-999D-1A9E6E6D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63" y="135922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11C5A-7AC1-4ACE-AA09-8ED8BFB31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463" y="423894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96A8C3-4331-4DDA-9B61-7D197C34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4813" y="6005836"/>
            <a:ext cx="2743200" cy="365125"/>
          </a:xfrm>
        </p:spPr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70CB80-92A7-4C8D-8B81-6AC181FC1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5213" y="60058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2B360A-FD08-4DB7-9AD0-8D45E3B0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7213" y="600583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677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2BA0-90D2-4928-8443-66DB9486C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DC376D-B517-4667-A361-DAD90D884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FC209C-3E58-412C-B690-06CF70A1A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1988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F2C6E3-A608-4D8E-9334-1E4FC1F2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D19A0D-2F50-4C04-8F82-E418A187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D53352-1763-40A9-83CD-103FC59E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621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EEC51-6641-4B23-A173-02A1C88F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3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57D3A6-8D9C-43A4-BD5A-5C8373B7B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813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46DE8B-FA5B-43CF-86B3-2FBE85151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813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5AB1AD-F459-41E1-BD9D-626CD57F5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7227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67E1DE-A8A3-4243-8F22-C0717BAC4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7227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6FE380-20CF-442C-93D5-BD85D763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4F7ED-9183-4A2F-B94E-1E5D06EB3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96D826-E5DD-43B1-8779-47A391D7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986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6FA49-77E4-4A14-9955-F0665D01A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438663-49AE-4407-8DB6-EAE60576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510681-67A0-4E86-8C90-FFD1C85DD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51D8E0-96AE-4011-9CD8-4FF711A1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443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F57C8D-978C-4020-8A8F-5743CBB7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5E61F3-4DED-4905-9DD4-5D6902D2B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FCB03A-1AE9-4C4C-812C-68C84899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124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E7320-BE86-4AC9-9D21-D2E9B02F6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6F2586-9DA1-4B75-9ED9-2F4B6025C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388" y="8985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A6741-A7DF-4E57-BABF-FF87634E6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988" y="19685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F1F660-5864-43B2-AD69-D6E9C53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D58162-9083-43AB-B74E-D0C5216C1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4D1AB0-14FD-4887-8684-C11180AF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278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2372F-7610-446D-B42D-03401146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DD0444-BC99-4B0E-8F8D-FC5AB521D2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51388" y="898531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2A72A9-C147-48CA-9DCD-2A57ABC18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988" y="19685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57B8B6-7EFE-4F07-85E8-FBBAF656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AFA30E-A070-4418-AE93-35CC222B4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051C9-208E-4D97-A054-2FE18D31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911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A973C-AEF4-444A-822C-487A450E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0E8327-7807-40DB-A8FB-686A11D23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56806-6EDE-4D65-9F8E-880F1B4F7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66F70E-072B-4CDB-BAF8-1116D04B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6B53B2-3697-4A54-BA7B-2DB00D0D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233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991B76-9617-4D59-BD1D-A21A639C3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09931" y="368300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A070B0-774E-4646-993D-038A0CE08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23231" y="368300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3EE08-E86B-432A-A770-919E40EC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545134-9F82-4CB9-9E96-896D8EAE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B2A117-B823-4786-88F0-AF5471EA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72B1A-319B-4108-B8B4-D2DB42B17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F89903-9110-40EC-BB14-9075853AB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0C77F2-BAB9-42AD-86D8-A49D2565D6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C2A1FA7-4B7A-4153-97F0-FCB0213BE36B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2CD711-BF7C-49EB-A2D0-360CE608B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8388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9D26B3-AECC-458A-ADED-83A8A9510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0388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B189A31D-F52F-49F8-B9FB-6C7529EE3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45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6879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72B1A-319B-4108-B8B4-D2DB42B17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F89903-9110-40EC-BB14-9075853AB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0C77F2-BAB9-42AD-86D8-A49D2565D6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  <a:cs typeface="Times New Roman" pitchFamily="18" charset="0"/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  <a:cs typeface="Times New Roman" pitchFamily="18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2CD711-BF7C-49EB-A2D0-360CE608B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8388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  <a:cs typeface="Times New Roman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9D26B3-AECC-458A-ADED-83A8A9510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0388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  <a:cs typeface="Times New Roman" pitchFamily="18" charset="0"/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11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6879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pos="193" userDrawn="1">
          <p15:clr>
            <a:srgbClr val="F26B43"/>
          </p15:clr>
        </p15:guide>
        <p15:guide id="7" pos="4830" userDrawn="1">
          <p15:clr>
            <a:srgbClr val="F26B43"/>
          </p15:clr>
        </p15:guide>
        <p15:guide id="8" orient="horz" pos="40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72B1A-319B-4108-B8B4-D2DB42B17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F89903-9110-40EC-BB14-9075853AB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0C77F2-BAB9-42AD-86D8-A49D2565D6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2CD711-BF7C-49EB-A2D0-360CE608B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8388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9D26B3-AECC-458A-ADED-83A8A9510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0388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5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6879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72B1A-319B-4108-B8B4-D2DB42B17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F89903-9110-40EC-BB14-9075853AB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0C77F2-BAB9-42AD-86D8-A49D2565D6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2CD711-BF7C-49EB-A2D0-360CE608B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8388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9D26B3-AECC-458A-ADED-83A8A9510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0388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5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6879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72B1A-319B-4108-B8B4-D2DB42B17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F89903-9110-40EC-BB14-9075853AB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0C77F2-BAB9-42AD-86D8-A49D2565D6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2CD711-BF7C-49EB-A2D0-360CE608B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8388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9D26B3-AECC-458A-ADED-83A8A9510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0388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5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6879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72B1A-319B-4108-B8B4-D2DB42B17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F89903-9110-40EC-BB14-9075853AB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0C77F2-BAB9-42AD-86D8-A49D2565D6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2CD711-BF7C-49EB-A2D0-360CE608B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8388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9D26B3-AECC-458A-ADED-83A8A9510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0388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4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6879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72B1A-319B-4108-B8B4-D2DB42B17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F89903-9110-40EC-BB14-9075853AB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0C77F2-BAB9-42AD-86D8-A49D2565D6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2CD711-BF7C-49EB-A2D0-360CE608B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8388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9D26B3-AECC-458A-ADED-83A8A9510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0388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4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6879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72B1A-319B-4108-B8B4-D2DB42B17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F89903-9110-40EC-BB14-9075853AB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0C77F2-BAB9-42AD-86D8-A49D2565D6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  <a:cs typeface="Times New Roman" pitchFamily="18" charset="0"/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  <a:cs typeface="Times New Roman" pitchFamily="18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2CD711-BF7C-49EB-A2D0-360CE608B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8388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  <a:cs typeface="Times New Roman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9D26B3-AECC-458A-ADED-83A8A9510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0388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  <a:cs typeface="Times New Roman" pitchFamily="18" charset="0"/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9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6879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pos="193" userDrawn="1">
          <p15:clr>
            <a:srgbClr val="F26B43"/>
          </p15:clr>
        </p15:guide>
        <p15:guide id="7" pos="4830" userDrawn="1">
          <p15:clr>
            <a:srgbClr val="F26B43"/>
          </p15:clr>
        </p15:guide>
        <p15:guide id="8" orient="horz" pos="4088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72B1A-319B-4108-B8B4-D2DB42B17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F89903-9110-40EC-BB14-9075853AB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0C77F2-BAB9-42AD-86D8-A49D2565D6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C2A1FA7-4B7A-4153-97F0-FCB0213BE36B}" type="datetimeFigureOut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  <a:cs typeface="Times New Roman" pitchFamily="18" charset="0"/>
              </a:rPr>
              <a:pPr/>
              <a:t>07.07.2021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  <a:cs typeface="Times New Roman" pitchFamily="18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2CD711-BF7C-49EB-A2D0-360CE608B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8388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2D2B2B">
                  <a:lumMod val="60000"/>
                  <a:lumOff val="40000"/>
                </a:srgbClr>
              </a:solidFill>
              <a:cs typeface="Times New Roman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9D26B3-AECC-458A-ADED-83A8A9510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0388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B189A31D-F52F-49F8-B9FB-6C7529EE37FF}" type="slidenum">
              <a:rPr lang="ru-RU" smtClean="0">
                <a:solidFill>
                  <a:srgbClr val="2D2B2B">
                    <a:lumMod val="60000"/>
                    <a:lumOff val="40000"/>
                  </a:srgbClr>
                </a:solidFill>
                <a:cs typeface="Times New Roman" pitchFamily="18" charset="0"/>
              </a:rPr>
              <a:pPr/>
              <a:t>‹#›</a:t>
            </a:fld>
            <a:endParaRPr lang="ru-RU">
              <a:solidFill>
                <a:srgbClr val="2D2B2B">
                  <a:lumMod val="60000"/>
                  <a:lumOff val="40000"/>
                </a:srgb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7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6879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pos="193" userDrawn="1">
          <p15:clr>
            <a:srgbClr val="F26B43"/>
          </p15:clr>
        </p15:guide>
        <p15:guide id="7" pos="4830" userDrawn="1">
          <p15:clr>
            <a:srgbClr val="F26B43"/>
          </p15:clr>
        </p15:guide>
        <p15:guide id="8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снова-прямоугольник"/>
          <p:cNvSpPr/>
          <p:nvPr/>
        </p:nvSpPr>
        <p:spPr>
          <a:xfrm rot="10800000">
            <a:off x="7669816" y="-209550"/>
            <a:ext cx="4648200" cy="7315200"/>
          </a:xfrm>
          <a:prstGeom prst="rect">
            <a:avLst/>
          </a:prstGeom>
          <a:gradFill flip="none" rotWithShape="1">
            <a:gsLst>
              <a:gs pos="1000">
                <a:srgbClr val="DDDDDD">
                  <a:alpha val="3000"/>
                </a:srgbClr>
              </a:gs>
              <a:gs pos="20000">
                <a:srgbClr val="DDDDDD"/>
              </a:gs>
              <a:gs pos="83000">
                <a:srgbClr val="DDDD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" name="Овал 1"/>
          <p:cNvGrpSpPr/>
          <p:nvPr/>
        </p:nvGrpSpPr>
        <p:grpSpPr>
          <a:xfrm>
            <a:off x="8029575" y="2708920"/>
            <a:ext cx="2458237" cy="5482654"/>
            <a:chOff x="7633381" y="2124816"/>
            <a:chExt cx="2474437" cy="606668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7633381" y="2124816"/>
              <a:ext cx="2474437" cy="606668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DCDCDC"/>
                </a:gs>
                <a:gs pos="50000">
                  <a:srgbClr val="E7E7E7"/>
                </a:gs>
                <a:gs pos="100000">
                  <a:srgbClr val="EDEDED"/>
                </a:gs>
              </a:gsLst>
              <a:lin ang="0" scaled="1"/>
              <a:tileRect/>
            </a:gradFill>
            <a:ln>
              <a:noFill/>
            </a:ln>
            <a:effectLst>
              <a:glow>
                <a:srgbClr val="C5C5C5"/>
              </a:glow>
              <a:outerShdw blurRad="558800" dist="88900" dir="8340000" sx="110000" sy="110000" algn="tl" rotWithShape="0">
                <a:schemeClr val="tx1">
                  <a:lumMod val="90000"/>
                  <a:lumOff val="10000"/>
                  <a:alpha val="28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8187718" y="2588065"/>
              <a:ext cx="1365761" cy="1365761"/>
            </a:xfrm>
            <a:prstGeom prst="ellipse">
              <a:avLst/>
            </a:prstGeom>
            <a:gradFill flip="none" rotWithShape="1">
              <a:gsLst>
                <a:gs pos="0">
                  <a:srgbClr val="DCDCDC"/>
                </a:gs>
                <a:gs pos="50000">
                  <a:srgbClr val="E7E7E7"/>
                </a:gs>
                <a:gs pos="100000">
                  <a:srgbClr val="EDEDED"/>
                </a:gs>
              </a:gsLst>
              <a:lin ang="0" scaled="1"/>
              <a:tileRect/>
            </a:gradFill>
            <a:ln>
              <a:noFill/>
            </a:ln>
            <a:effectLst>
              <a:glow>
                <a:srgbClr val="C5C5C5"/>
              </a:glow>
              <a:outerShdw blurRad="215900" dist="88900" dir="21540000" algn="l" rotWithShape="0">
                <a:schemeClr val="tx1">
                  <a:lumMod val="90000"/>
                  <a:lumOff val="10000"/>
                  <a:alpha val="22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6" name="Овал 2"/>
          <p:cNvSpPr/>
          <p:nvPr/>
        </p:nvSpPr>
        <p:spPr>
          <a:xfrm rot="10800000" flipH="1">
            <a:off x="7826305" y="-2590012"/>
            <a:ext cx="1742978" cy="47609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DBDBDB"/>
              </a:gs>
              <a:gs pos="50000">
                <a:srgbClr val="E5E5E5"/>
              </a:gs>
              <a:gs pos="100000">
                <a:srgbClr val="EDEDED"/>
              </a:gs>
            </a:gsLst>
            <a:lin ang="0" scaled="1"/>
            <a:tileRect/>
          </a:gradFill>
          <a:ln>
            <a:noFill/>
          </a:ln>
          <a:effectLst>
            <a:glow>
              <a:srgbClr val="C5C5C5"/>
            </a:glow>
            <a:outerShdw blurRad="431800" dist="38100" dir="18900000" sx="116000" sy="116000" algn="bl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7" name="Овал 4"/>
          <p:cNvGrpSpPr/>
          <p:nvPr/>
        </p:nvGrpSpPr>
        <p:grpSpPr>
          <a:xfrm>
            <a:off x="9749369" y="-1679305"/>
            <a:ext cx="2239969" cy="4892281"/>
            <a:chOff x="7852577" y="-3130882"/>
            <a:chExt cx="1885950" cy="4760913"/>
          </a:xfrm>
        </p:grpSpPr>
        <p:sp>
          <p:nvSpPr>
            <p:cNvPr id="8" name="Скругленный прямоугольник 7"/>
            <p:cNvSpPr/>
            <p:nvPr/>
          </p:nvSpPr>
          <p:spPr>
            <a:xfrm rot="10800000" flipH="1">
              <a:off x="7852577" y="-3130882"/>
              <a:ext cx="1885950" cy="476091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D7D7D7"/>
                </a:gs>
                <a:gs pos="50000">
                  <a:srgbClr val="E5E5E5"/>
                </a:gs>
                <a:gs pos="100000">
                  <a:srgbClr val="EDEDED"/>
                </a:gs>
              </a:gsLst>
              <a:lin ang="0" scaled="1"/>
              <a:tileRect/>
            </a:gradFill>
            <a:ln>
              <a:noFill/>
            </a:ln>
            <a:effectLst>
              <a:glow>
                <a:srgbClr val="C5C5C5"/>
              </a:glow>
              <a:outerShdw blurRad="431800" dist="38100" dir="18900000" sx="116000" sy="116000" algn="bl" rotWithShape="0">
                <a:prstClr val="black">
                  <a:alpha val="2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8439150" y="558800"/>
              <a:ext cx="712802" cy="712802"/>
            </a:xfrm>
            <a:prstGeom prst="ellipse">
              <a:avLst/>
            </a:prstGeom>
            <a:gradFill flip="none" rotWithShape="1">
              <a:gsLst>
                <a:gs pos="0">
                  <a:srgbClr val="DCDCDC"/>
                </a:gs>
                <a:gs pos="50000">
                  <a:srgbClr val="E7E7E7"/>
                </a:gs>
                <a:gs pos="100000">
                  <a:srgbClr val="EDEDED"/>
                </a:gs>
              </a:gsLst>
              <a:lin ang="0" scaled="1"/>
              <a:tileRect/>
            </a:gradFill>
            <a:ln>
              <a:noFill/>
            </a:ln>
            <a:effectLst>
              <a:glow>
                <a:srgbClr val="C5C5C5"/>
              </a:glow>
              <a:outerShdw blurRad="215900" dist="88900" dir="21540000" algn="l" rotWithShape="0">
                <a:schemeClr val="tx1">
                  <a:lumMod val="90000"/>
                  <a:lumOff val="10000"/>
                  <a:alpha val="22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0" name="Овал 5"/>
          <p:cNvSpPr/>
          <p:nvPr/>
        </p:nvSpPr>
        <p:spPr>
          <a:xfrm rot="16200000" flipH="1">
            <a:off x="9374679" y="2205092"/>
            <a:ext cx="1596303" cy="64572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D7D7D7"/>
              </a:gs>
              <a:gs pos="50000">
                <a:srgbClr val="E5E5E5"/>
              </a:gs>
              <a:gs pos="100000">
                <a:srgbClr val="EDEDED"/>
              </a:gs>
            </a:gsLst>
            <a:lin ang="0" scaled="1"/>
            <a:tileRect/>
          </a:gradFill>
          <a:ln>
            <a:noFill/>
          </a:ln>
          <a:effectLst>
            <a:glow>
              <a:srgbClr val="C5C5C5"/>
            </a:glow>
            <a:outerShdw blurRad="368300" dist="38100" dir="2700000" sx="115000" sy="115000" algn="tl" rotWithShape="0">
              <a:schemeClr val="tx1">
                <a:lumMod val="75000"/>
                <a:lumOff val="25000"/>
                <a:alpha val="26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1" name="Овал 6"/>
          <p:cNvGrpSpPr/>
          <p:nvPr/>
        </p:nvGrpSpPr>
        <p:grpSpPr>
          <a:xfrm>
            <a:off x="9569283" y="3604016"/>
            <a:ext cx="1702200" cy="4233980"/>
            <a:chOff x="9360152" y="3603942"/>
            <a:chExt cx="1531334" cy="423398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9360152" y="3603942"/>
              <a:ext cx="1531334" cy="423398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DCDCDC"/>
                </a:gs>
                <a:gs pos="50000">
                  <a:srgbClr val="E7E7E7"/>
                </a:gs>
                <a:gs pos="100000">
                  <a:srgbClr val="EDEDED"/>
                </a:gs>
              </a:gsLst>
              <a:lin ang="0" scaled="1"/>
              <a:tileRect/>
            </a:gradFill>
            <a:ln>
              <a:noFill/>
            </a:ln>
            <a:effectLst>
              <a:glow>
                <a:srgbClr val="C5C5C5"/>
              </a:glow>
              <a:outerShdw blurRad="558800" dist="88900" dir="8340000" sx="110000" sy="110000" algn="tl" rotWithShape="0">
                <a:schemeClr val="tx1">
                  <a:lumMod val="90000"/>
                  <a:lumOff val="10000"/>
                  <a:alpha val="28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9773920" y="4026572"/>
              <a:ext cx="703799" cy="703799"/>
            </a:xfrm>
            <a:prstGeom prst="ellipse">
              <a:avLst/>
            </a:prstGeom>
            <a:gradFill flip="none" rotWithShape="1">
              <a:gsLst>
                <a:gs pos="0">
                  <a:srgbClr val="DCDCDC"/>
                </a:gs>
                <a:gs pos="50000">
                  <a:srgbClr val="E7E7E7"/>
                </a:gs>
                <a:gs pos="100000">
                  <a:srgbClr val="EDEDED"/>
                </a:gs>
              </a:gsLst>
              <a:lin ang="0" scaled="1"/>
              <a:tileRect/>
            </a:gradFill>
            <a:ln>
              <a:noFill/>
            </a:ln>
            <a:effectLst>
              <a:glow>
                <a:srgbClr val="C5C5C5"/>
              </a:glow>
              <a:outerShdw blurRad="215900" dist="88900" dir="21540000" algn="l" rotWithShape="0">
                <a:schemeClr val="tx1">
                  <a:lumMod val="90000"/>
                  <a:lumOff val="10000"/>
                  <a:alpha val="22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4" name="Овал 7"/>
          <p:cNvSpPr/>
          <p:nvPr/>
        </p:nvSpPr>
        <p:spPr>
          <a:xfrm rot="16200000" flipH="1">
            <a:off x="11235430" y="1769050"/>
            <a:ext cx="1481030" cy="31192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D7D7D7"/>
              </a:gs>
              <a:gs pos="50000">
                <a:srgbClr val="E5E5E5"/>
              </a:gs>
              <a:gs pos="100000">
                <a:srgbClr val="EDEDED"/>
              </a:gs>
            </a:gsLst>
            <a:lin ang="0" scaled="1"/>
            <a:tileRect/>
          </a:gradFill>
          <a:ln>
            <a:noFill/>
          </a:ln>
          <a:effectLst>
            <a:glow>
              <a:srgbClr val="C5C5C5"/>
            </a:glow>
            <a:outerShdw blurRad="368300" dist="38100" dir="2700000" sx="115000" sy="115000" algn="tl" rotWithShape="0">
              <a:schemeClr val="tx1">
                <a:lumMod val="75000"/>
                <a:lumOff val="25000"/>
                <a:alpha val="26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9"/>
          <p:cNvSpPr/>
          <p:nvPr/>
        </p:nvSpPr>
        <p:spPr>
          <a:xfrm rot="16200000" flipH="1">
            <a:off x="11846396" y="4044600"/>
            <a:ext cx="912176" cy="16972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D7D7D7"/>
              </a:gs>
              <a:gs pos="50000">
                <a:srgbClr val="E5E5E5"/>
              </a:gs>
              <a:gs pos="100000">
                <a:srgbClr val="EDEDED"/>
              </a:gs>
            </a:gsLst>
            <a:lin ang="0" scaled="1"/>
            <a:tileRect/>
          </a:gradFill>
          <a:ln>
            <a:noFill/>
          </a:ln>
          <a:effectLst>
            <a:glow>
              <a:srgbClr val="C5C5C5"/>
            </a:glow>
            <a:outerShdw blurRad="368300" dist="38100" dir="2700000" sx="115000" sy="115000" algn="tl" rotWithShape="0">
              <a:schemeClr val="tx1">
                <a:lumMod val="75000"/>
                <a:lumOff val="25000"/>
                <a:alpha val="26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Лого">
            <a:extLst>
              <a:ext uri="{FF2B5EF4-FFF2-40B4-BE49-F238E27FC236}">
                <a16:creationId xmlns:a16="http://schemas.microsoft.com/office/drawing/2014/main" id="{77D5C71D-52D9-492E-810F-0F5C4191B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875" y="-209551"/>
            <a:ext cx="2255061" cy="256032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352421" y="4895587"/>
            <a:ext cx="10771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EBEAEA">
                    <a:lumMod val="5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Сергей </a:t>
            </a:r>
            <a:r>
              <a:rPr lang="ru-RU" altLang="ru-RU" sz="2400" b="1" dirty="0" smtClean="0">
                <a:solidFill>
                  <a:srgbClr val="EBEAEA">
                    <a:lumMod val="5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Тихомиров,</a:t>
            </a:r>
            <a:endParaRPr lang="ru-RU" altLang="ru-RU" sz="2400" b="1" dirty="0">
              <a:solidFill>
                <a:srgbClr val="EBEAEA">
                  <a:lumMod val="50000"/>
                </a:srgb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EBEAEA">
                    <a:lumMod val="5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Генеральный директор АО «Кодекс»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EBEAEA">
                    <a:lumMod val="5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Руководитель информационной сети «Техэксперт»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 rot="10800000">
            <a:off x="-1027534" y="4937704"/>
            <a:ext cx="4329835" cy="79555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7221" y="5043088"/>
            <a:ext cx="2196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E5E5E5"/>
                </a:solidFill>
                <a:latin typeface="Century Gothic" panose="020B0502020202020204" pitchFamily="34" charset="0"/>
                <a:cs typeface="Times New Roman" pitchFamily="18" charset="0"/>
              </a:rPr>
              <a:t>Докладчик </a:t>
            </a:r>
            <a:endParaRPr lang="ru-RU" sz="2800" dirty="0">
              <a:solidFill>
                <a:srgbClr val="E5E5E5"/>
              </a:solidFill>
              <a:cs typeface="Times New Roman" pitchFamily="18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8C698D5A-A114-48E9-AAAC-386D783E42C9}"/>
              </a:ext>
            </a:extLst>
          </p:cNvPr>
          <p:cNvSpPr txBox="1">
            <a:spLocks/>
          </p:cNvSpPr>
          <p:nvPr/>
        </p:nvSpPr>
        <p:spPr>
          <a:xfrm>
            <a:off x="952331" y="2010949"/>
            <a:ext cx="10501524" cy="16674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2D2B2B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/>
            </a:r>
            <a:br>
              <a:rPr lang="ru-RU" sz="4000" dirty="0" smtClean="0">
                <a:solidFill>
                  <a:srgbClr val="2D2B2B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</a:br>
            <a:r>
              <a:rPr lang="ru-RU" sz="4000" b="1" dirty="0">
                <a:solidFill>
                  <a:srgbClr val="2D2B2B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Цифровизация промышленности. </a:t>
            </a:r>
            <a:br>
              <a:rPr lang="ru-RU" sz="4000" b="1" dirty="0">
                <a:solidFill>
                  <a:srgbClr val="2D2B2B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</a:br>
            <a:r>
              <a:rPr lang="ru-RU" sz="4000" b="1" dirty="0">
                <a:solidFill>
                  <a:srgbClr val="2D2B2B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Умные (</a:t>
            </a:r>
            <a:r>
              <a:rPr lang="ru-RU" sz="4000" b="1" dirty="0" err="1">
                <a:solidFill>
                  <a:srgbClr val="2D2B2B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Smart</a:t>
            </a:r>
            <a:r>
              <a:rPr lang="ru-RU" sz="4000" b="1" dirty="0">
                <a:solidFill>
                  <a:srgbClr val="2D2B2B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) стандарты и их будущее применение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8211" y="5808534"/>
            <a:ext cx="20954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Екатеринбург, 07.07.2021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3626C6D6-CD60-49DF-9BFA-F74681DB3DDD}"/>
              </a:ext>
            </a:extLst>
          </p:cNvPr>
          <p:cNvSpPr txBox="1">
            <a:spLocks/>
          </p:cNvSpPr>
          <p:nvPr/>
        </p:nvSpPr>
        <p:spPr>
          <a:xfrm>
            <a:off x="257221" y="250502"/>
            <a:ext cx="8420423" cy="81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Cессия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«Лучшие практики в области стандартизации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Industry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4.0. 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 перспективы их применения на платформе «Промышленность РФ 4.0.»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06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15" grpId="0" animBg="1"/>
      <p:bldP spid="18" grpId="0"/>
      <p:bldP spid="19" grpId="0" animBg="1"/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364228" y="645918"/>
            <a:ext cx="1046866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СИСТЕМА УПРАВЛЕНИЯ ТРЕБОВАНИЯМИ «</a:t>
            </a:r>
            <a:r>
              <a:rPr lang="ru-RU" alt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ТЕХЭКСПЕРТ»СОЗДАЕТСЯ </a:t>
            </a:r>
            <a:r>
              <a:rPr lang="ru-RU" alt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 УЧЕТОМ ПОТРЕБНОСТИ ПЕРЕХОДА ПРОМЫШЛЕННОСТИ К КОНЦЕПЦИИ INDUSTRY 4.0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5E128A3C-1369-419A-97D0-C717D3B8F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501" y="1504981"/>
            <a:ext cx="11770160" cy="10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marR="0" lvl="0" indent="357188" defTabSz="914400" eaLnBrk="1" fontAlgn="auto" latinLnBrk="0" hangingPunct="1">
              <a:lnSpc>
                <a:spcPct val="90000"/>
              </a:lnSpc>
              <a:spcBef>
                <a:spcPts val="1138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СУТр на платформе «Техэксперт» –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инструмент, позволяющий реализовать интеграцию между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НСИ,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 используемыми на  российских предприятиях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и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европейской системой классификации промышленной продукции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(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ее характеристик)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ECLASS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,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решая задачу унификации технического описания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и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характеристик изделий – важнейшей компоненты концепции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Industry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 4.0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BC3B950-0582-4B5D-B0D7-0D78822CB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91" y="2887846"/>
            <a:ext cx="9428740" cy="3489943"/>
          </a:xfrm>
          <a:prstGeom prst="roundRect">
            <a:avLst>
              <a:gd name="adj" fmla="val 7372"/>
            </a:avLst>
          </a:prstGeom>
          <a:noFill/>
          <a:ln w="28575">
            <a:solidFill>
              <a:srgbClr val="DA1A1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FEF2E42-DCF5-4AC0-842E-92DF2F2E7B4D}"/>
              </a:ext>
            </a:extLst>
          </p:cNvPr>
          <p:cNvGrpSpPr/>
          <p:nvPr/>
        </p:nvGrpSpPr>
        <p:grpSpPr>
          <a:xfrm>
            <a:off x="9595572" y="3568120"/>
            <a:ext cx="2206721" cy="2116422"/>
            <a:chOff x="7308304" y="4028252"/>
            <a:chExt cx="1182651" cy="1182651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AF411D70-FE81-400A-B9BB-0BD4DA2E0316}"/>
                </a:ext>
              </a:extLst>
            </p:cNvPr>
            <p:cNvSpPr/>
            <p:nvPr/>
          </p:nvSpPr>
          <p:spPr>
            <a:xfrm>
              <a:off x="7308304" y="4028252"/>
              <a:ext cx="1182651" cy="11826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 prst="angle"/>
              <a:bevelB prst="angle"/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EB364E1C-ECA3-47E5-9A67-41D0F432B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4509120"/>
              <a:ext cx="901811" cy="2281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57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1571628" y="715864"/>
            <a:ext cx="9175541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ПРИМЕР СОВМЕСТНОЙ РАБОТЫ ПАО «КАМАЗ»,</a:t>
            </a:r>
            <a:br>
              <a:rPr lang="ru-RU" alt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АО «КОДЕКС» И КАЗАНСКОГО ФЕДЕРАЛЬНОГО </a:t>
            </a:r>
            <a:r>
              <a:rPr lang="ru-RU" alt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УНИВЕРСИТЕТА</a:t>
            </a:r>
            <a:endParaRPr lang="ru-RU" altLang="ru-RU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33375" y="1360476"/>
            <a:ext cx="115062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361950"/>
            <a:r>
              <a:rPr lang="ru-RU" sz="1600" dirty="0">
                <a:latin typeface="Century Gothic" panose="020B0502020202020204" pitchFamily="34" charset="0"/>
                <a:cs typeface="Arial"/>
              </a:rPr>
              <a:t>Система требований к изделию: седельный тягач КАМАЗ 5-го </a:t>
            </a:r>
            <a:r>
              <a:rPr lang="ru-RU" sz="1600" dirty="0" smtClean="0">
                <a:latin typeface="Century Gothic" panose="020B0502020202020204" pitchFamily="34" charset="0"/>
                <a:cs typeface="Arial"/>
              </a:rPr>
              <a:t>поколения (включает </a:t>
            </a:r>
            <a:r>
              <a:rPr lang="ru-RU" sz="1600" dirty="0">
                <a:latin typeface="Century Gothic" panose="020B0502020202020204" pitchFamily="34" charset="0"/>
                <a:cs typeface="Arial"/>
              </a:rPr>
              <a:t>все требования международных стандартов).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888869" y="2060848"/>
            <a:ext cx="6776723" cy="4539930"/>
            <a:chOff x="755576" y="1495258"/>
            <a:chExt cx="7732234" cy="5180056"/>
          </a:xfrm>
        </p:grpSpPr>
        <p:pic>
          <p:nvPicPr>
            <p:cNvPr id="5" name="Picture 2" descr="C:\Users\Assist\AppData\Local\Temp\nsv65E5.tmp\ContainedTemp\sutr-1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495258"/>
              <a:ext cx="7732234" cy="5180056"/>
            </a:xfrm>
            <a:prstGeom prst="roundRect">
              <a:avLst>
                <a:gd name="adj" fmla="val 5752"/>
              </a:avLst>
            </a:prstGeom>
            <a:noFill/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трелка вниз 5"/>
            <p:cNvSpPr/>
            <p:nvPr/>
          </p:nvSpPr>
          <p:spPr bwMode="auto">
            <a:xfrm rot="10800000" flipV="1">
              <a:off x="2148640" y="2167839"/>
              <a:ext cx="291877" cy="459467"/>
            </a:xfrm>
            <a:prstGeom prst="downArrow">
              <a:avLst>
                <a:gd name="adj1" fmla="val 50000"/>
                <a:gd name="adj2" fmla="val 52199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Bliss Pro"/>
                <a:cs typeface="Arial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430483" y="1971389"/>
              <a:ext cx="1728192" cy="47408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2D2B2B">
                      <a:lumMod val="90000"/>
                      <a:lumOff val="10000"/>
                    </a:srgbClr>
                  </a:solidFill>
                  <a:effectLst/>
                  <a:uLnTx/>
                  <a:uFillTx/>
                  <a:cs typeface="Arial"/>
                </a:rPr>
                <a:t>ОНТОЛОГИЧЕСКАЯ </a:t>
              </a: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2D2B2B">
                      <a:lumMod val="90000"/>
                      <a:lumOff val="10000"/>
                    </a:srgbClr>
                  </a:solidFill>
                  <a:effectLst/>
                  <a:uLnTx/>
                  <a:uFillTx/>
                  <a:cs typeface="Arial"/>
                </a:rPr>
                <a:t/>
              </a:r>
              <a:b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2D2B2B">
                      <a:lumMod val="90000"/>
                      <a:lumOff val="10000"/>
                    </a:srgbClr>
                  </a:solidFill>
                  <a:effectLst/>
                  <a:uLnTx/>
                  <a:uFillTx/>
                  <a:cs typeface="Arial"/>
                </a:rPr>
              </a:br>
              <a:r>
                <a:rPr kumimoji="0" lang="ru-RU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2D2B2B">
                      <a:lumMod val="90000"/>
                      <a:lumOff val="10000"/>
                    </a:srgbClr>
                  </a:solidFill>
                  <a:effectLst/>
                  <a:uLnTx/>
                  <a:uFillTx/>
                  <a:cs typeface="Arial"/>
                </a:rPr>
                <a:t>МОДЕЛЬ ИЗДЕЛИЯ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6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3152965" y="495692"/>
            <a:ext cx="7594203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ПРИМЕР ПИЛОТНОГО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9097" y="1346316"/>
            <a:ext cx="11449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/>
            <a:r>
              <a:rPr lang="ru-RU" sz="1600" u="sng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Пример </a:t>
            </a:r>
            <a:r>
              <a:rPr lang="ru-RU" sz="1600" u="sng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пилотного проекта: </a:t>
            </a: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управление нормативными требованиями к ж/д технике </a:t>
            </a:r>
            <a:r>
              <a:rPr lang="ru-RU" sz="16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</a:br>
            <a:r>
              <a:rPr lang="ru-RU" sz="16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(</a:t>
            </a: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колесная пара) </a:t>
            </a:r>
            <a:r>
              <a:rPr lang="ru-RU" sz="16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на </a:t>
            </a: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всех стадиях жизненного цикла! проект, производство, сертификация, эксплуатация.</a:t>
            </a:r>
          </a:p>
        </p:txBody>
      </p:sp>
      <p:pic>
        <p:nvPicPr>
          <p:cNvPr id="4" name="Picture 2" descr="C:\Users\assist\AppData\Local\Temp\nsqBF14.tmp\ContainedTemp\Связь изделия и требований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" r="893" b="1691"/>
          <a:stretch/>
        </p:blipFill>
        <p:spPr bwMode="auto">
          <a:xfrm>
            <a:off x="1813580" y="2252742"/>
            <a:ext cx="8488649" cy="4348411"/>
          </a:xfrm>
          <a:prstGeom prst="roundRect">
            <a:avLst>
              <a:gd name="adj" fmla="val 3951"/>
            </a:avLst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3125" y="816950"/>
            <a:ext cx="8661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r"/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НП «ОБЪЕДИНЕНИЕ ПРОИЗВОДИТЕЛЕЙ  Ж/Д ТЕХНИКИ» ГАПАНОВИЧ В.А.</a:t>
            </a:r>
          </a:p>
        </p:txBody>
      </p:sp>
    </p:spTree>
    <p:extLst>
      <p:ext uri="{BB962C8B-B14F-4D97-AF65-F5344CB8AC3E}">
        <p14:creationId xmlns:p14="http://schemas.microsoft.com/office/powerpoint/2010/main" val="2086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3238689" y="639665"/>
            <a:ext cx="7594203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ПРОБЛЕМАТИКА  МАШИНОПОНИМАНИЯ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46834" y="996852"/>
            <a:ext cx="11631687" cy="97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600" b="1" u="sng" dirty="0" smtClean="0">
                <a:latin typeface="Century Gothic" panose="020B0502020202020204" pitchFamily="34" charset="0"/>
              </a:rPr>
              <a:t>Одна </a:t>
            </a:r>
            <a:r>
              <a:rPr lang="ru-RU" sz="1600" b="1" u="sng" dirty="0">
                <a:latin typeface="Century Gothic" panose="020B0502020202020204" pitchFamily="34" charset="0"/>
              </a:rPr>
              <a:t>из ключевых задач: </a:t>
            </a:r>
            <a:r>
              <a:rPr lang="ru-RU" sz="1600" dirty="0">
                <a:latin typeface="Century Gothic" panose="020B0502020202020204" pitchFamily="34" charset="0"/>
              </a:rPr>
              <a:t>автоматизированная </a:t>
            </a:r>
            <a:r>
              <a:rPr lang="ru-RU" sz="1600" dirty="0" smtClean="0">
                <a:latin typeface="Century Gothic" panose="020B0502020202020204" pitchFamily="34" charset="0"/>
              </a:rPr>
              <a:t>проверка выполнения требований НД в </a:t>
            </a:r>
            <a:r>
              <a:rPr lang="ru-RU" sz="1600" dirty="0">
                <a:latin typeface="Century Gothic" panose="020B0502020202020204" pitchFamily="34" charset="0"/>
              </a:rPr>
              <a:t>проектной </a:t>
            </a:r>
            <a:r>
              <a:rPr lang="ru-RU" sz="1600" dirty="0" smtClean="0">
                <a:latin typeface="Century Gothic" panose="020B0502020202020204" pitchFamily="34" charset="0"/>
              </a:rPr>
              <a:t>документации (</a:t>
            </a:r>
            <a:r>
              <a:rPr lang="ru-RU" sz="1600" dirty="0" err="1" smtClean="0">
                <a:latin typeface="Century Gothic" panose="020B0502020202020204" pitchFamily="34" charset="0"/>
              </a:rPr>
              <a:t>машинопонимаемые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>
                <a:latin typeface="Century Gothic" panose="020B0502020202020204" pitchFamily="34" charset="0"/>
              </a:rPr>
              <a:t>документы</a:t>
            </a:r>
            <a:r>
              <a:rPr lang="ru-RU" sz="1600" dirty="0" smtClean="0">
                <a:latin typeface="Century Gothic" panose="020B0502020202020204" pitchFamily="34" charset="0"/>
              </a:rPr>
              <a:t>).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44035" y="1671495"/>
            <a:ext cx="11599180" cy="936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1600" dirty="0" smtClean="0">
                <a:solidFill>
                  <a:srgbClr val="44546A">
                    <a:lumMod val="50000"/>
                  </a:srgbClr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Чтобы требования НД и требования проекта «встретились», «узнали» и «поняли» друг друга необходима однозначная классификация объектов и характеристик требований (классификатор строительной информации, классификатор промышленной продукции).</a:t>
            </a:r>
            <a:endParaRPr lang="ru-RU" sz="1600" dirty="0">
              <a:solidFill>
                <a:srgbClr val="44546A">
                  <a:lumMod val="50000"/>
                </a:srgbClr>
              </a:solidFill>
              <a:latin typeface="Century Gothic" panose="020B0502020202020204" pitchFamily="34" charset="0"/>
              <a:cs typeface="Carlito" panose="020F0502020204030204" pitchFamily="34" charset="0"/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 bwMode="auto">
          <a:xfrm>
            <a:off x="3280195" y="4929445"/>
            <a:ext cx="2262956" cy="1261995"/>
          </a:xfrm>
          <a:prstGeom prst="flowChartMultidocument">
            <a:avLst/>
          </a:prstGeom>
          <a:solidFill>
            <a:srgbClr val="F9FAFD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Цифровые приложения (например 3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D</a:t>
            </a:r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-модели</a:t>
            </a:r>
            <a:endParaRPr lang="ru-RU" sz="14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 bwMode="auto">
          <a:xfrm>
            <a:off x="6402007" y="4929445"/>
            <a:ext cx="2262956" cy="1261995"/>
          </a:xfrm>
          <a:prstGeom prst="flowChartMultidocument">
            <a:avLst/>
          </a:prstGeom>
          <a:solidFill>
            <a:srgbClr val="F9FAFD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Цифровые приложения (например 3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D</a:t>
            </a:r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-модели</a:t>
            </a:r>
            <a:endParaRPr lang="ru-RU" sz="14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964581" y="2756004"/>
            <a:ext cx="1789287" cy="701108"/>
          </a:xfrm>
          <a:prstGeom prst="rect">
            <a:avLst/>
          </a:prstGeom>
          <a:solidFill>
            <a:srgbClr val="F9FAFD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Нормативное требование</a:t>
            </a:r>
            <a:endParaRPr lang="ru-RU" sz="14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238631" y="2756004"/>
            <a:ext cx="2075572" cy="701108"/>
          </a:xfrm>
          <a:prstGeom prst="rect">
            <a:avLst/>
          </a:prstGeom>
          <a:solidFill>
            <a:srgbClr val="F9FAFD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Требование (решение) проекта</a:t>
            </a:r>
            <a:endParaRPr lang="ru-RU" sz="14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678296" y="3667445"/>
            <a:ext cx="1503001" cy="701108"/>
          </a:xfrm>
          <a:prstGeom prst="rect">
            <a:avLst/>
          </a:prstGeom>
          <a:solidFill>
            <a:srgbClr val="F9FAFD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Текст требования</a:t>
            </a:r>
            <a:endParaRPr lang="ru-RU" sz="14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539149" y="3667445"/>
            <a:ext cx="2218715" cy="911441"/>
          </a:xfrm>
          <a:prstGeom prst="rect">
            <a:avLst/>
          </a:prstGeom>
          <a:solidFill>
            <a:srgbClr val="F9FAFD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Алгоритмическое изложение требования на специальном языке</a:t>
            </a:r>
            <a:endParaRPr lang="ru-RU" sz="14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763869" y="3667445"/>
            <a:ext cx="1503001" cy="701108"/>
          </a:xfrm>
          <a:prstGeom prst="rect">
            <a:avLst/>
          </a:prstGeom>
          <a:solidFill>
            <a:srgbClr val="F9FAFD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Текст требования</a:t>
            </a:r>
            <a:endParaRPr lang="ru-RU" sz="14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258865" y="3667445"/>
            <a:ext cx="2218715" cy="911441"/>
          </a:xfrm>
          <a:prstGeom prst="rect">
            <a:avLst/>
          </a:prstGeom>
          <a:solidFill>
            <a:srgbClr val="F9FAFD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Алгоритмическое изложение требования на специальном языке</a:t>
            </a:r>
            <a:endParaRPr lang="ru-RU" sz="14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Прямая со стрелкой 12"/>
          <p:cNvCxnSpPr>
            <a:stCxn id="7" idx="3"/>
            <a:endCxn id="8" idx="1"/>
          </p:cNvCxnSpPr>
          <p:nvPr/>
        </p:nvCxnSpPr>
        <p:spPr bwMode="auto">
          <a:xfrm>
            <a:off x="3753867" y="3106558"/>
            <a:ext cx="4484767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7" idx="2"/>
          </p:cNvCxnSpPr>
          <p:nvPr/>
        </p:nvCxnSpPr>
        <p:spPr bwMode="auto">
          <a:xfrm>
            <a:off x="2859220" y="3457112"/>
            <a:ext cx="0" cy="21033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9264865" y="3453960"/>
            <a:ext cx="0" cy="21033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9" idx="3"/>
          </p:cNvCxnSpPr>
          <p:nvPr/>
        </p:nvCxnSpPr>
        <p:spPr bwMode="auto">
          <a:xfrm>
            <a:off x="3181295" y="4017999"/>
            <a:ext cx="357857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1" idx="1"/>
          </p:cNvCxnSpPr>
          <p:nvPr/>
        </p:nvCxnSpPr>
        <p:spPr bwMode="auto">
          <a:xfrm flipH="1">
            <a:off x="8477582" y="4017999"/>
            <a:ext cx="286287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0" idx="3"/>
            <a:endCxn id="12" idx="1"/>
          </p:cNvCxnSpPr>
          <p:nvPr/>
        </p:nvCxnSpPr>
        <p:spPr bwMode="auto">
          <a:xfrm>
            <a:off x="5757864" y="4123165"/>
            <a:ext cx="501000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 bwMode="auto">
          <a:xfrm>
            <a:off x="5543154" y="5350104"/>
            <a:ext cx="858857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0" idx="2"/>
            <a:endCxn id="5" idx="0"/>
          </p:cNvCxnSpPr>
          <p:nvPr/>
        </p:nvCxnSpPr>
        <p:spPr bwMode="auto">
          <a:xfrm flipH="1">
            <a:off x="4567355" y="4578885"/>
            <a:ext cx="81152" cy="35055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2" idx="2"/>
          </p:cNvCxnSpPr>
          <p:nvPr/>
        </p:nvCxnSpPr>
        <p:spPr bwMode="auto">
          <a:xfrm>
            <a:off x="7368226" y="4578885"/>
            <a:ext cx="165263" cy="350554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 bwMode="auto">
          <a:xfrm>
            <a:off x="4032849" y="4575673"/>
            <a:ext cx="4084379" cy="485197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Взаимопонимаемые</a:t>
            </a:r>
            <a:r>
              <a:rPr lang="ru-RU" sz="12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 форматы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1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структуры</a:t>
            </a:r>
          </a:p>
          <a:p>
            <a:pPr algn="ctr"/>
            <a:endParaRPr lang="ru-RU" sz="1200" b="1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09551" y="6240035"/>
            <a:ext cx="11868151" cy="617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ТРЕБУЕТСЯ СТАНДАРТИЗАЦИЯ ЦИФРОВОЙ СТРУКТУРЫ </a:t>
            </a:r>
            <a:r>
              <a:rPr lang="en-US" sz="16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SMART</a:t>
            </a:r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-ДОКУМЕНТА И ИНТЕРФЕЙСОВ К НЕМУ </a:t>
            </a:r>
            <a:b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(ЛОГИЧЕСКИЙ, ПРОГРАММНЫЙ)</a:t>
            </a:r>
            <a:endParaRPr lang="ru-RU" sz="1600" b="1" dirty="0">
              <a:solidFill>
                <a:srgbClr val="C00000"/>
              </a:solidFill>
              <a:latin typeface="Century Gothic" panose="020B0502020202020204" pitchFamily="34" charset="0"/>
              <a:cs typeface="Carlit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2" y="1167076"/>
            <a:ext cx="11587679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Системы классификации и их применение создают возможности </a:t>
            </a:r>
            <a:r>
              <a:rPr lang="ru-RU" altLang="ru-RU" sz="20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машинопонимания</a:t>
            </a:r>
            <a:r>
              <a:rPr lang="ru-RU" altLang="ru-RU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endParaRPr lang="ru-RU" altLang="ru-RU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56847" y="1742955"/>
            <a:ext cx="5034444" cy="4009356"/>
            <a:chOff x="346200" y="1496403"/>
            <a:chExt cx="5034444" cy="400935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346200" y="1496403"/>
              <a:ext cx="5034444" cy="4009356"/>
            </a:xfrm>
            <a:prstGeom prst="roundRect">
              <a:avLst>
                <a:gd name="adj" fmla="val 5833"/>
              </a:avLst>
            </a:prstGeom>
            <a:solidFill>
              <a:sysClr val="window" lastClr="FFFFFF"/>
            </a:solidFill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iss Pro"/>
                <a:cs typeface="Arial"/>
              </a:endParaRPr>
            </a:p>
          </p:txBody>
        </p:sp>
        <p:pic>
          <p:nvPicPr>
            <p:cNvPr id="5" name="Рисунок 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10" y="1842391"/>
              <a:ext cx="4744625" cy="33173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Прямоугольник 5"/>
          <p:cNvSpPr/>
          <p:nvPr/>
        </p:nvSpPr>
        <p:spPr bwMode="auto">
          <a:xfrm>
            <a:off x="6646386" y="2314447"/>
            <a:ext cx="38637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7938"/>
            <a:r>
              <a:rPr lang="en-US" sz="1600" b="1" dirty="0">
                <a:solidFill>
                  <a:srgbClr val="2D2B2B">
                    <a:lumMod val="90000"/>
                    <a:lumOff val="1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www.eclass.eu</a:t>
            </a:r>
          </a:p>
          <a:p>
            <a:pPr marL="457200" indent="-7938"/>
            <a:r>
              <a:rPr lang="ru-RU" sz="1600" b="1" dirty="0">
                <a:solidFill>
                  <a:srgbClr val="2D2B2B">
                    <a:lumMod val="90000"/>
                    <a:lumOff val="1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Соответствует: </a:t>
            </a:r>
            <a:br>
              <a:rPr lang="ru-RU" sz="1600" b="1" dirty="0">
                <a:solidFill>
                  <a:srgbClr val="2D2B2B">
                    <a:lumMod val="90000"/>
                    <a:lumOff val="1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2D2B2B">
                    <a:lumMod val="90000"/>
                    <a:lumOff val="1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ISO/IFC</a:t>
            </a:r>
          </a:p>
          <a:p>
            <a:pPr marL="457200" indent="-7938"/>
            <a:r>
              <a:rPr lang="ru-RU" sz="1600" b="1" dirty="0">
                <a:solidFill>
                  <a:srgbClr val="2D2B2B">
                    <a:lumMod val="90000"/>
                    <a:lumOff val="1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ГОСТ Р ИСО 22274-2016</a:t>
            </a:r>
          </a:p>
          <a:p>
            <a:pPr marL="457200" indent="-7938"/>
            <a:r>
              <a:rPr lang="ru-RU" sz="1600" b="1" dirty="0">
                <a:solidFill>
                  <a:srgbClr val="2D2B2B">
                    <a:lumMod val="90000"/>
                    <a:lumOff val="1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ГОСТ Р 56213.5 (</a:t>
            </a:r>
            <a:r>
              <a:rPr lang="en-US" sz="1600" b="1" dirty="0">
                <a:solidFill>
                  <a:srgbClr val="2D2B2B">
                    <a:lumMod val="90000"/>
                    <a:lumOff val="1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ISO </a:t>
            </a:r>
            <a:r>
              <a:rPr lang="ru-RU" sz="1600" b="1" dirty="0">
                <a:solidFill>
                  <a:srgbClr val="2D2B2B">
                    <a:lumMod val="90000"/>
                    <a:lumOff val="1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29002-5)</a:t>
            </a:r>
            <a:endParaRPr lang="en-US" sz="1600" b="1" dirty="0">
              <a:solidFill>
                <a:srgbClr val="2D2B2B">
                  <a:lumMod val="90000"/>
                  <a:lumOff val="10000"/>
                </a:srgb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57200" indent="-7938"/>
            <a:endParaRPr lang="en-US" sz="1600" b="1" dirty="0">
              <a:solidFill>
                <a:srgbClr val="2D2B2B">
                  <a:lumMod val="90000"/>
                  <a:lumOff val="10000"/>
                </a:srgb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50261" y="5941346"/>
            <a:ext cx="107543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SzPct val="100000"/>
            </a:pPr>
            <a:r>
              <a:rPr lang="ru-RU" altLang="ru-RU" sz="1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В РАМКАХ ДЕЯТЕЛЬНОСТИ РОССИЙСКО-ГЕРМАНСКОГО СОВЕТА И ЕГО РАБОЧЕЙ ГРУППЫ «ОНТОЛОГИЯ И СЕМАНТИКА» И В РАМКАХ СОТРУДНИЧЕСТВА С АССОЦИАЦИЕЙ </a:t>
            </a:r>
            <a:r>
              <a:rPr lang="en-US" altLang="ru-RU" sz="1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E-CLASS</a:t>
            </a:r>
            <a:r>
              <a:rPr lang="ru-RU" altLang="ru-RU" sz="1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, АО «КОДЕКС» ОСУЩЕСТВЛЯЕТ ПЕРЕВОД КЛАССИФИКАТОРА НА РУССКИЙ ЯЗЫК И ПРОДВИЖЕНИЯ КЛАССИФИКАТОРА В РФ.</a:t>
            </a:r>
            <a:endParaRPr lang="ru-RU" altLang="ru-RU" sz="1400" b="1" dirty="0">
              <a:solidFill>
                <a:srgbClr val="C0000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" y="681021"/>
            <a:ext cx="11229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  <a:cs typeface="Arial"/>
              </a:rPr>
              <a:t>ЕВРОПЕЙСКАЯ СИСТЕМА КЛАССИФИКАЦИИ ИЗДЕЛИЙ, МАТЕРИАЛОВ И </a:t>
            </a:r>
            <a:r>
              <a:rPr lang="ru-RU" sz="2000" b="1" dirty="0" smtClean="0">
                <a:latin typeface="Century Gothic" panose="020B0502020202020204" pitchFamily="34" charset="0"/>
                <a:cs typeface="Arial"/>
              </a:rPr>
              <a:t>УСЛУГ</a:t>
            </a:r>
            <a:r>
              <a:rPr lang="en-US" sz="2000" b="1" dirty="0" smtClean="0">
                <a:latin typeface="Century Gothic" panose="020B0502020202020204" pitchFamily="34" charset="0"/>
                <a:cs typeface="Arial"/>
              </a:rPr>
              <a:t> E-CLASS</a:t>
            </a:r>
            <a:endParaRPr lang="ru-RU" sz="2000" b="1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9354" y="4042636"/>
            <a:ext cx="4281199" cy="1584176"/>
          </a:xfrm>
          <a:prstGeom prst="roundRect">
            <a:avLst>
              <a:gd name="adj" fmla="val 39515"/>
            </a:avLst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35229" y="4296118"/>
            <a:ext cx="41701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7938"/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ПО МОЕМУ МНЕНИЮ, САМЫЙ</a:t>
            </a: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ПРОДВИНУТЫЙ ПРОМЫШЛЕННЫЙ СТАНДАРТ ДЛЯ  КООПЕРАЦИИ </a:t>
            </a: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И ЭЛЕКТРОННОЙ ТОРГОВЛИ</a:t>
            </a:r>
            <a:endParaRPr lang="en-US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7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3152965" y="563469"/>
            <a:ext cx="7594203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КАК НАУЧИТЬСЯ СОЗДАВАТЬ УМНЫЕ ЧЕЛОВЕКОЧИТАЕМЫЕ </a:t>
            </a:r>
          </a:p>
          <a:p>
            <a:pPr algn="r">
              <a:spcBef>
                <a:spcPct val="0"/>
              </a:spcBef>
              <a:buClrTx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И УМНЫЕ МАШИНОЧИТАЕМЫЕ ДОКУМЕНТЫ?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6" y="1732316"/>
            <a:ext cx="11487149" cy="428748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5039" y="2383341"/>
            <a:ext cx="1002862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1. </a:t>
            </a:r>
            <a:r>
              <a:rPr lang="ru-RU" sz="2000" dirty="0" smtClean="0">
                <a:solidFill>
                  <a:srgbClr val="44546A">
                    <a:lumMod val="50000"/>
                  </a:srgbClr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ПОГЛУБЖЕ РАЗОБРАТЬСЯ – ЧТО ТАКОЕ УМНЫЕ (</a:t>
            </a:r>
            <a:r>
              <a:rPr lang="en-US" sz="2000" dirty="0" smtClean="0">
                <a:solidFill>
                  <a:srgbClr val="44546A">
                    <a:lumMod val="50000"/>
                  </a:srgbClr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SMART</a:t>
            </a:r>
            <a:r>
              <a:rPr lang="ru-RU" sz="2000" dirty="0" smtClean="0">
                <a:solidFill>
                  <a:srgbClr val="44546A">
                    <a:lumMod val="50000"/>
                  </a:srgbClr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) СТАНДАРТЫ.</a:t>
            </a:r>
          </a:p>
          <a:p>
            <a:pPr lvl="0">
              <a:defRPr/>
            </a:pPr>
            <a:r>
              <a:rPr lang="ru-RU" sz="2000" dirty="0" smtClean="0">
                <a:solidFill>
                  <a:srgbClr val="44546A">
                    <a:lumMod val="50000"/>
                  </a:srgbClr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РАЗРАБОТАТЬ СТАНДАРТЫ НА </a:t>
            </a:r>
            <a:r>
              <a:rPr lang="en-US" sz="2000" dirty="0" smtClean="0">
                <a:solidFill>
                  <a:srgbClr val="44546A">
                    <a:lumMod val="50000"/>
                  </a:srgbClr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SMART</a:t>
            </a:r>
            <a:r>
              <a:rPr lang="ru-RU" sz="2000" dirty="0" smtClean="0">
                <a:solidFill>
                  <a:srgbClr val="44546A">
                    <a:lumMod val="50000"/>
                  </a:srgbClr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 СТАНДАРТЫ!</a:t>
            </a:r>
          </a:p>
          <a:p>
            <a:pPr lvl="0">
              <a:defRPr/>
            </a:pPr>
            <a:endParaRPr lang="ru-RU" sz="2000" dirty="0">
              <a:solidFill>
                <a:srgbClr val="44546A">
                  <a:lumMod val="50000"/>
                </a:srgbClr>
              </a:solidFill>
              <a:latin typeface="Century Gothic" panose="020B0502020202020204" pitchFamily="34" charset="0"/>
              <a:cs typeface="Carlito" panose="020F0502020204030204" pitchFamily="34" charset="0"/>
            </a:endParaRPr>
          </a:p>
          <a:p>
            <a:pPr lvl="0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2. </a:t>
            </a:r>
            <a:r>
              <a:rPr lang="ru-RU" sz="2000" dirty="0" smtClean="0">
                <a:solidFill>
                  <a:srgbClr val="44546A">
                    <a:lumMod val="50000"/>
                  </a:srgbClr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ПОМОЧЬ </a:t>
            </a:r>
            <a:r>
              <a:rPr lang="ru-RU" sz="2000" dirty="0">
                <a:solidFill>
                  <a:srgbClr val="44546A">
                    <a:lumMod val="50000"/>
                  </a:srgbClr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ЧЕЛОВЕКУ В СОЗДАНИИ УМНЫХ ЧЕЛОВЕКОЧИТАЕМЫХ </a:t>
            </a:r>
          </a:p>
          <a:p>
            <a:pPr lvl="0">
              <a:defRPr/>
            </a:pPr>
            <a:r>
              <a:rPr lang="ru-RU" sz="2000" dirty="0">
                <a:solidFill>
                  <a:srgbClr val="44546A">
                    <a:lumMod val="50000"/>
                  </a:srgbClr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И УМНЫХ МАШИНОЧИТАЕМЫХ ДОКУМЕНТОВ ДОЛЖНЫ </a:t>
            </a:r>
          </a:p>
          <a:p>
            <a:pPr lvl="0">
              <a:defRPr/>
            </a:pPr>
            <a:r>
              <a:rPr lang="ru-RU" sz="2000" b="1" dirty="0">
                <a:solidFill>
                  <a:srgbClr val="C00000"/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УМНЫЕ ИНФОРМАЦИОННЫЕ СИСТЕМЫ.</a:t>
            </a:r>
          </a:p>
          <a:p>
            <a:pPr lvl="0">
              <a:defRPr/>
            </a:pPr>
            <a:endParaRPr lang="ru-RU" sz="2000" dirty="0">
              <a:solidFill>
                <a:srgbClr val="44546A">
                  <a:lumMod val="50000"/>
                </a:srgbClr>
              </a:solidFill>
              <a:latin typeface="Century Gothic" panose="020B0502020202020204" pitchFamily="34" charset="0"/>
              <a:cs typeface="Carlito" panose="020F0502020204030204" pitchFamily="34" charset="0"/>
            </a:endParaRPr>
          </a:p>
          <a:p>
            <a:pPr lvl="0">
              <a:defRPr/>
            </a:pPr>
            <a:r>
              <a:rPr lang="ru-RU" sz="2000" dirty="0">
                <a:solidFill>
                  <a:srgbClr val="44546A">
                    <a:lumMod val="50000"/>
                  </a:srgbClr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ПЛЮС </a:t>
            </a:r>
            <a:r>
              <a:rPr lang="en-US" sz="2000" dirty="0" smtClean="0">
                <a:solidFill>
                  <a:srgbClr val="44546A">
                    <a:lumMod val="50000"/>
                  </a:srgbClr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– </a:t>
            </a:r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НАКОПЛЕНИЕ </a:t>
            </a:r>
            <a:r>
              <a:rPr lang="ru-RU" sz="2000" b="1" dirty="0">
                <a:solidFill>
                  <a:srgbClr val="C00000"/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В ВИДЕ БИБЛИОТЕК</a:t>
            </a:r>
            <a:r>
              <a:rPr lang="ru-RU" sz="2000" dirty="0">
                <a:solidFill>
                  <a:srgbClr val="44546A">
                    <a:lumMod val="50000"/>
                  </a:srgbClr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 ОЦИФРОВАННЫХ ТРЕБОВАНИЙ, ОБЪЕКТОВ ТРЕБОВАНИЙ, ХАРАКТЕРИСТИК, МОДЕЛЕЙ И Т.Д.</a:t>
            </a:r>
          </a:p>
        </p:txBody>
      </p:sp>
    </p:spTree>
    <p:extLst>
      <p:ext uri="{BB962C8B-B14F-4D97-AF65-F5344CB8AC3E}">
        <p14:creationId xmlns:p14="http://schemas.microsoft.com/office/powerpoint/2010/main" val="131426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3152965" y="639665"/>
            <a:ext cx="7594203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ПОД ЭГИДОЙ РОССТАНДАРТА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502" y="1463816"/>
            <a:ext cx="11325225" cy="487140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4427" y="2468360"/>
            <a:ext cx="104775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1. </a:t>
            </a:r>
            <a:r>
              <a:rPr lang="ru-RU" sz="2000" dirty="0" smtClean="0">
                <a:solidFill>
                  <a:srgbClr val="44546A">
                    <a:lumMod val="50000"/>
                  </a:srgbClr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СОВМЕСТНО АО «КОДЕКС» И ФГУП «СТАНДАРТИНФОРМ» СОЗДАЮТ ПРОЕКТНЫЙ ТЕХНИЧЕСКИЙ КОМИТЕТ «УМНЫЕ (</a:t>
            </a:r>
            <a:r>
              <a:rPr lang="en-US" sz="2000" dirty="0" smtClean="0">
                <a:solidFill>
                  <a:srgbClr val="44546A">
                    <a:lumMod val="50000"/>
                  </a:srgbClr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SMART</a:t>
            </a:r>
            <a:r>
              <a:rPr lang="ru-RU" sz="2000" dirty="0" smtClean="0">
                <a:solidFill>
                  <a:srgbClr val="44546A">
                    <a:lumMod val="50000"/>
                  </a:srgbClr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) СТАНДАРТЫ».</a:t>
            </a:r>
          </a:p>
          <a:p>
            <a:pPr lvl="0" algn="just">
              <a:defRPr/>
            </a:pPr>
            <a:endParaRPr lang="ru-RU" sz="2000" dirty="0">
              <a:solidFill>
                <a:srgbClr val="44546A">
                  <a:lumMod val="50000"/>
                </a:srgbClr>
              </a:solidFill>
              <a:latin typeface="Century Gothic" panose="020B0502020202020204" pitchFamily="34" charset="0"/>
              <a:cs typeface="Carlito" panose="020F0502020204030204" pitchFamily="34" charset="0"/>
            </a:endParaRPr>
          </a:p>
          <a:p>
            <a:pPr lvl="0" algn="just">
              <a:defRPr/>
            </a:pPr>
            <a:r>
              <a:rPr lang="ru-RU" sz="2000" dirty="0" smtClean="0">
                <a:solidFill>
                  <a:srgbClr val="44546A">
                    <a:lumMod val="50000"/>
                  </a:srgbClr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    УЖЕ 20 ОРГАНИЗАЦИЙ ЗАЯВИЛИ УЧАСТИЕ В РАБОТЕ ПТК.</a:t>
            </a:r>
          </a:p>
          <a:p>
            <a:pPr lvl="0" algn="just">
              <a:defRPr/>
            </a:pPr>
            <a:endParaRPr lang="ru-RU" sz="2000" dirty="0">
              <a:solidFill>
                <a:srgbClr val="44546A">
                  <a:lumMod val="50000"/>
                </a:srgbClr>
              </a:solidFill>
              <a:latin typeface="Century Gothic" panose="020B0502020202020204" pitchFamily="34" charset="0"/>
              <a:cs typeface="Carlito" panose="020F0502020204030204" pitchFamily="34" charset="0"/>
            </a:endParaRPr>
          </a:p>
          <a:p>
            <a:pPr lvl="0" algn="just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2. </a:t>
            </a:r>
            <a:r>
              <a:rPr lang="ru-RU" sz="2000" dirty="0" smtClean="0">
                <a:solidFill>
                  <a:srgbClr val="44546A">
                    <a:lumMod val="50000"/>
                  </a:srgbClr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АО «КОДЕКС» И ФГУП «СТАНДАРТИНФОРМ»  ЗАКЛЮЧИЛИ СОГЛАШЕНИЕ О СОТРУДНИЧЕСТВЕ, В ТОМ ЧИСЛЕ ПО ЦИФРОВИЗАЦИИ РОССИЙСКОЙ ПРОМЫШЛЕННОСТИ И ПЕРЕХОДУ К НОВОМУ ТЕХНОЛОГИЧЕСКОМУ УКЛАДУ «ИНДУСТРИЯ 4.0».</a:t>
            </a:r>
            <a:endParaRPr lang="ru-RU" sz="2000" dirty="0">
              <a:solidFill>
                <a:srgbClr val="44546A">
                  <a:lumMod val="50000"/>
                </a:srgbClr>
              </a:solidFill>
              <a:latin typeface="Century Gothic" panose="020B0502020202020204" pitchFamily="34" charset="0"/>
              <a:cs typeface="Carlit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89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239349" y="563467"/>
            <a:ext cx="1063286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ИНФОРМАЦИОННЫЕ СИСТЕМЫ ДЛЯ РАЗРАБОТКИ УМНЫХ СТАНДАРТОВ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14015" y="965058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latin typeface="Century Gothic" panose="020B0502020202020204" pitchFamily="34" charset="0"/>
              </a:rPr>
              <a:t>СИСТЕМА «КОНСТРУКТОР </a:t>
            </a:r>
            <a:r>
              <a:rPr lang="ru-RU" sz="2000" b="1" dirty="0" smtClean="0">
                <a:latin typeface="Century Gothic" panose="020B0502020202020204" pitchFamily="34" charset="0"/>
              </a:rPr>
              <a:t>НОРМАТИВНЫХ </a:t>
            </a:r>
            <a:r>
              <a:rPr lang="ru-RU" sz="2000" b="1" dirty="0">
                <a:latin typeface="Century Gothic" panose="020B0502020202020204" pitchFamily="34" charset="0"/>
              </a:rPr>
              <a:t>ДОКУМЕНТОВ»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9349" y="1412783"/>
            <a:ext cx="11664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Система «Конструктор нормативных документов» - система для поддержки экспертной работы по созданию умных (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smart)</a:t>
            </a: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 документов.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535970" y="1997558"/>
            <a:ext cx="7324859" cy="3966199"/>
            <a:chOff x="827584" y="1484784"/>
            <a:chExt cx="7409087" cy="453650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827584" y="1484784"/>
              <a:ext cx="7409087" cy="4536504"/>
            </a:xfrm>
            <a:prstGeom prst="roundRect">
              <a:avLst>
                <a:gd name="adj" fmla="val 2853"/>
              </a:avLst>
            </a:prstGeom>
            <a:solidFill>
              <a:srgbClr val="D22630">
                <a:alpha val="10000"/>
              </a:srgbClr>
            </a:solidFill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iss Pro"/>
                <a:cs typeface="Arial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958918" y="1681867"/>
              <a:ext cx="7074298" cy="4096152"/>
              <a:chOff x="318583" y="1130805"/>
              <a:chExt cx="7074298" cy="4096152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28" b="6666"/>
              <a:stretch/>
            </p:blipFill>
            <p:spPr>
              <a:xfrm>
                <a:off x="332073" y="1130805"/>
                <a:ext cx="7060808" cy="545596"/>
              </a:xfrm>
              <a:prstGeom prst="roundRect">
                <a:avLst>
                  <a:gd name="adj" fmla="val 7480"/>
                </a:avLst>
              </a:prstGeom>
              <a:ln w="19050">
                <a:solidFill>
                  <a:srgbClr val="C00000"/>
                </a:solidFill>
              </a:ln>
            </p:spPr>
          </p:pic>
          <p:grpSp>
            <p:nvGrpSpPr>
              <p:cNvPr id="9" name="Группа 8"/>
              <p:cNvGrpSpPr/>
              <p:nvPr/>
            </p:nvGrpSpPr>
            <p:grpSpPr>
              <a:xfrm>
                <a:off x="318583" y="1797957"/>
                <a:ext cx="7074298" cy="3429000"/>
                <a:chOff x="291352" y="1826157"/>
                <a:chExt cx="7074298" cy="3429000"/>
              </a:xfrm>
            </p:grpSpPr>
            <p:pic>
              <p:nvPicPr>
                <p:cNvPr id="10" name="Рисунок 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1352" y="1826157"/>
                  <a:ext cx="3517650" cy="3429000"/>
                </a:xfrm>
                <a:prstGeom prst="roundRect">
                  <a:avLst>
                    <a:gd name="adj" fmla="val 4316"/>
                  </a:avLst>
                </a:prstGeom>
                <a:ln w="19050">
                  <a:solidFill>
                    <a:srgbClr val="C00000"/>
                  </a:solidFill>
                </a:ln>
              </p:spPr>
            </p:pic>
            <p:pic>
              <p:nvPicPr>
                <p:cNvPr id="11" name="Рисунок 10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405"/>
                <a:stretch/>
              </p:blipFill>
              <p:spPr>
                <a:xfrm>
                  <a:off x="4188321" y="1826157"/>
                  <a:ext cx="3177329" cy="3429000"/>
                </a:xfrm>
                <a:prstGeom prst="roundRect">
                  <a:avLst>
                    <a:gd name="adj" fmla="val 3944"/>
                  </a:avLst>
                </a:prstGeom>
                <a:ln w="19050">
                  <a:solidFill>
                    <a:srgbClr val="C00000"/>
                  </a:solidFill>
                </a:ln>
              </p:spPr>
            </p:pic>
          </p:grpSp>
        </p:grp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8A5350-498F-4EFE-8798-F471C9B04407}"/>
              </a:ext>
            </a:extLst>
          </p:cNvPr>
          <p:cNvSpPr/>
          <p:nvPr/>
        </p:nvSpPr>
        <p:spPr bwMode="auto">
          <a:xfrm>
            <a:off x="0" y="6035013"/>
            <a:ext cx="12192000" cy="822993"/>
          </a:xfrm>
          <a:prstGeom prst="rect">
            <a:avLst/>
          </a:prstGeom>
          <a:solidFill>
            <a:srgbClr val="C00000">
              <a:alpha val="1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cs typeface="Arial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52228" y="6059859"/>
            <a:ext cx="11506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Разработка НД ведётся в редакторе MS </a:t>
            </a:r>
            <a:r>
              <a:rPr lang="ru-RU" b="1" dirty="0" err="1">
                <a:solidFill>
                  <a:srgbClr val="C00000"/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Word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, в котором появляются дополнительные возможности, учитывающие требования к оформлению, структуре, разработке НД заказчика.</a:t>
            </a:r>
          </a:p>
        </p:txBody>
      </p:sp>
    </p:spTree>
    <p:extLst>
      <p:ext uri="{BB962C8B-B14F-4D97-AF65-F5344CB8AC3E}">
        <p14:creationId xmlns:p14="http://schemas.microsoft.com/office/powerpoint/2010/main" val="35578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снова-прямоугольник"/>
          <p:cNvSpPr/>
          <p:nvPr/>
        </p:nvSpPr>
        <p:spPr>
          <a:xfrm rot="10800000">
            <a:off x="7669816" y="-209550"/>
            <a:ext cx="4648200" cy="7315200"/>
          </a:xfrm>
          <a:prstGeom prst="rect">
            <a:avLst/>
          </a:prstGeom>
          <a:gradFill flip="none" rotWithShape="1">
            <a:gsLst>
              <a:gs pos="1000">
                <a:srgbClr val="DDDDDD">
                  <a:alpha val="3000"/>
                </a:srgbClr>
              </a:gs>
              <a:gs pos="20000">
                <a:srgbClr val="DDDDDD"/>
              </a:gs>
              <a:gs pos="83000">
                <a:srgbClr val="DDDD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" name="Овал 1"/>
          <p:cNvGrpSpPr/>
          <p:nvPr/>
        </p:nvGrpSpPr>
        <p:grpSpPr>
          <a:xfrm>
            <a:off x="8016213" y="2708920"/>
            <a:ext cx="2471600" cy="5482654"/>
            <a:chOff x="7633381" y="2124816"/>
            <a:chExt cx="2474437" cy="606668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7633381" y="2124816"/>
              <a:ext cx="2474437" cy="606668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DCDCDC"/>
                </a:gs>
                <a:gs pos="50000">
                  <a:srgbClr val="E7E7E7"/>
                </a:gs>
                <a:gs pos="100000">
                  <a:srgbClr val="EDEDED"/>
                </a:gs>
              </a:gsLst>
              <a:lin ang="0" scaled="1"/>
              <a:tileRect/>
            </a:gradFill>
            <a:ln>
              <a:noFill/>
            </a:ln>
            <a:effectLst>
              <a:glow>
                <a:srgbClr val="C5C5C5"/>
              </a:glow>
              <a:outerShdw blurRad="558800" dist="88900" dir="8340000" sx="110000" sy="110000" algn="tl" rotWithShape="0">
                <a:schemeClr val="tx1">
                  <a:lumMod val="90000"/>
                  <a:lumOff val="10000"/>
                  <a:alpha val="28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8187718" y="2588065"/>
              <a:ext cx="1365761" cy="1365761"/>
            </a:xfrm>
            <a:prstGeom prst="ellipse">
              <a:avLst/>
            </a:prstGeom>
            <a:gradFill flip="none" rotWithShape="1">
              <a:gsLst>
                <a:gs pos="0">
                  <a:srgbClr val="DCDCDC"/>
                </a:gs>
                <a:gs pos="50000">
                  <a:srgbClr val="E7E7E7"/>
                </a:gs>
                <a:gs pos="100000">
                  <a:srgbClr val="EDEDED"/>
                </a:gs>
              </a:gsLst>
              <a:lin ang="0" scaled="1"/>
              <a:tileRect/>
            </a:gradFill>
            <a:ln>
              <a:noFill/>
            </a:ln>
            <a:effectLst>
              <a:glow>
                <a:srgbClr val="C5C5C5"/>
              </a:glow>
              <a:outerShdw blurRad="215900" dist="88900" dir="21540000" algn="l" rotWithShape="0">
                <a:schemeClr val="tx1">
                  <a:lumMod val="90000"/>
                  <a:lumOff val="10000"/>
                  <a:alpha val="22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6" name="Овал 2"/>
          <p:cNvSpPr/>
          <p:nvPr/>
        </p:nvSpPr>
        <p:spPr>
          <a:xfrm rot="10800000" flipH="1">
            <a:off x="7570556" y="-2590007"/>
            <a:ext cx="1998729" cy="47609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DBDBDB"/>
              </a:gs>
              <a:gs pos="50000">
                <a:srgbClr val="E5E5E5"/>
              </a:gs>
              <a:gs pos="100000">
                <a:srgbClr val="EDEDED"/>
              </a:gs>
            </a:gsLst>
            <a:lin ang="0" scaled="1"/>
            <a:tileRect/>
          </a:gradFill>
          <a:ln>
            <a:noFill/>
          </a:ln>
          <a:effectLst>
            <a:glow>
              <a:srgbClr val="C5C5C5"/>
            </a:glow>
            <a:outerShdw blurRad="431800" dist="38100" dir="18900000" sx="116000" sy="116000" algn="bl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7" name="Овал 4"/>
          <p:cNvGrpSpPr/>
          <p:nvPr/>
        </p:nvGrpSpPr>
        <p:grpSpPr>
          <a:xfrm>
            <a:off x="9420695" y="-1679305"/>
            <a:ext cx="2568644" cy="4892281"/>
            <a:chOff x="7852577" y="-3130882"/>
            <a:chExt cx="1885950" cy="4760913"/>
          </a:xfrm>
        </p:grpSpPr>
        <p:sp>
          <p:nvSpPr>
            <p:cNvPr id="8" name="Скругленный прямоугольник 7"/>
            <p:cNvSpPr/>
            <p:nvPr/>
          </p:nvSpPr>
          <p:spPr>
            <a:xfrm rot="10800000" flipH="1">
              <a:off x="7852577" y="-3130882"/>
              <a:ext cx="1885950" cy="476091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D7D7D7"/>
                </a:gs>
                <a:gs pos="50000">
                  <a:srgbClr val="E5E5E5"/>
                </a:gs>
                <a:gs pos="100000">
                  <a:srgbClr val="EDEDED"/>
                </a:gs>
              </a:gsLst>
              <a:lin ang="0" scaled="1"/>
              <a:tileRect/>
            </a:gradFill>
            <a:ln>
              <a:noFill/>
            </a:ln>
            <a:effectLst>
              <a:glow>
                <a:srgbClr val="C5C5C5"/>
              </a:glow>
              <a:outerShdw blurRad="431800" dist="38100" dir="18900000" sx="116000" sy="116000" algn="bl" rotWithShape="0">
                <a:prstClr val="black">
                  <a:alpha val="2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8439150" y="558800"/>
              <a:ext cx="712802" cy="712802"/>
            </a:xfrm>
            <a:prstGeom prst="ellipse">
              <a:avLst/>
            </a:prstGeom>
            <a:gradFill flip="none" rotWithShape="1">
              <a:gsLst>
                <a:gs pos="0">
                  <a:srgbClr val="DCDCDC"/>
                </a:gs>
                <a:gs pos="50000">
                  <a:srgbClr val="E7E7E7"/>
                </a:gs>
                <a:gs pos="100000">
                  <a:srgbClr val="EDEDED"/>
                </a:gs>
              </a:gsLst>
              <a:lin ang="0" scaled="1"/>
              <a:tileRect/>
            </a:gradFill>
            <a:ln>
              <a:noFill/>
            </a:ln>
            <a:effectLst>
              <a:glow>
                <a:srgbClr val="C5C5C5"/>
              </a:glow>
              <a:outerShdw blurRad="215900" dist="88900" dir="21540000" algn="l" rotWithShape="0">
                <a:schemeClr val="tx1">
                  <a:lumMod val="90000"/>
                  <a:lumOff val="10000"/>
                  <a:alpha val="22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0" name="Овал 5"/>
          <p:cNvSpPr/>
          <p:nvPr/>
        </p:nvSpPr>
        <p:spPr>
          <a:xfrm rot="16200000" flipH="1">
            <a:off x="9374682" y="2205094"/>
            <a:ext cx="1596303" cy="64572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D7D7D7"/>
              </a:gs>
              <a:gs pos="50000">
                <a:srgbClr val="E5E5E5"/>
              </a:gs>
              <a:gs pos="100000">
                <a:srgbClr val="EDEDED"/>
              </a:gs>
            </a:gsLst>
            <a:lin ang="0" scaled="1"/>
            <a:tileRect/>
          </a:gradFill>
          <a:ln>
            <a:noFill/>
          </a:ln>
          <a:effectLst>
            <a:glow>
              <a:srgbClr val="C5C5C5"/>
            </a:glow>
            <a:outerShdw blurRad="368300" dist="38100" dir="2700000" sx="115000" sy="115000" algn="tl" rotWithShape="0">
              <a:schemeClr val="tx1">
                <a:lumMod val="75000"/>
                <a:lumOff val="25000"/>
                <a:alpha val="26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1" name="Овал 6"/>
          <p:cNvGrpSpPr/>
          <p:nvPr/>
        </p:nvGrpSpPr>
        <p:grpSpPr>
          <a:xfrm>
            <a:off x="9185823" y="3604016"/>
            <a:ext cx="2085660" cy="4233980"/>
            <a:chOff x="9360152" y="3603942"/>
            <a:chExt cx="1531334" cy="423398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9360152" y="3603942"/>
              <a:ext cx="1531334" cy="423398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DCDCDC"/>
                </a:gs>
                <a:gs pos="50000">
                  <a:srgbClr val="E7E7E7"/>
                </a:gs>
                <a:gs pos="100000">
                  <a:srgbClr val="EDEDED"/>
                </a:gs>
              </a:gsLst>
              <a:lin ang="0" scaled="1"/>
              <a:tileRect/>
            </a:gradFill>
            <a:ln>
              <a:noFill/>
            </a:ln>
            <a:effectLst>
              <a:glow>
                <a:srgbClr val="C5C5C5"/>
              </a:glow>
              <a:outerShdw blurRad="558800" dist="88900" dir="8340000" sx="110000" sy="110000" algn="tl" rotWithShape="0">
                <a:schemeClr val="tx1">
                  <a:lumMod val="90000"/>
                  <a:lumOff val="10000"/>
                  <a:alpha val="28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9773920" y="4026572"/>
              <a:ext cx="703799" cy="703799"/>
            </a:xfrm>
            <a:prstGeom prst="ellipse">
              <a:avLst/>
            </a:prstGeom>
            <a:gradFill flip="none" rotWithShape="1">
              <a:gsLst>
                <a:gs pos="0">
                  <a:srgbClr val="DCDCDC"/>
                </a:gs>
                <a:gs pos="50000">
                  <a:srgbClr val="E7E7E7"/>
                </a:gs>
                <a:gs pos="100000">
                  <a:srgbClr val="EDEDED"/>
                </a:gs>
              </a:gsLst>
              <a:lin ang="0" scaled="1"/>
              <a:tileRect/>
            </a:gradFill>
            <a:ln>
              <a:noFill/>
            </a:ln>
            <a:effectLst>
              <a:glow>
                <a:srgbClr val="C5C5C5"/>
              </a:glow>
              <a:outerShdw blurRad="215900" dist="88900" dir="21540000" algn="l" rotWithShape="0">
                <a:schemeClr val="tx1">
                  <a:lumMod val="90000"/>
                  <a:lumOff val="10000"/>
                  <a:alpha val="22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4" name="Овал 7"/>
          <p:cNvSpPr/>
          <p:nvPr/>
        </p:nvSpPr>
        <p:spPr>
          <a:xfrm rot="16200000" flipH="1">
            <a:off x="11235430" y="1769054"/>
            <a:ext cx="1481030" cy="31192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D7D7D7"/>
              </a:gs>
              <a:gs pos="50000">
                <a:srgbClr val="E5E5E5"/>
              </a:gs>
              <a:gs pos="100000">
                <a:srgbClr val="EDEDED"/>
              </a:gs>
            </a:gsLst>
            <a:lin ang="0" scaled="1"/>
            <a:tileRect/>
          </a:gradFill>
          <a:ln>
            <a:noFill/>
          </a:ln>
          <a:effectLst>
            <a:glow>
              <a:srgbClr val="C5C5C5"/>
            </a:glow>
            <a:outerShdw blurRad="368300" dist="38100" dir="2700000" sx="115000" sy="115000" algn="tl" rotWithShape="0">
              <a:schemeClr val="tx1">
                <a:lumMod val="75000"/>
                <a:lumOff val="25000"/>
                <a:alpha val="26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9"/>
          <p:cNvSpPr/>
          <p:nvPr/>
        </p:nvSpPr>
        <p:spPr>
          <a:xfrm rot="16200000" flipH="1">
            <a:off x="11846396" y="4044602"/>
            <a:ext cx="912176" cy="16972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D7D7D7"/>
              </a:gs>
              <a:gs pos="50000">
                <a:srgbClr val="E5E5E5"/>
              </a:gs>
              <a:gs pos="100000">
                <a:srgbClr val="EDEDED"/>
              </a:gs>
            </a:gsLst>
            <a:lin ang="0" scaled="1"/>
            <a:tileRect/>
          </a:gradFill>
          <a:ln>
            <a:noFill/>
          </a:ln>
          <a:effectLst>
            <a:glow>
              <a:srgbClr val="C5C5C5"/>
            </a:glow>
            <a:outerShdw blurRad="368300" dist="38100" dir="2700000" sx="115000" sy="115000" algn="tl" rotWithShape="0">
              <a:schemeClr val="tx1">
                <a:lumMod val="75000"/>
                <a:lumOff val="25000"/>
                <a:alpha val="26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Лого">
            <a:extLst>
              <a:ext uri="{FF2B5EF4-FFF2-40B4-BE49-F238E27FC236}">
                <a16:creationId xmlns:a16="http://schemas.microsoft.com/office/drawing/2014/main" id="{77D5C71D-52D9-492E-810F-0F5C4191B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80" y="-209551"/>
            <a:ext cx="2255061" cy="2560320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8C698D5A-A114-48E9-AAAC-386D783E42C9}"/>
              </a:ext>
            </a:extLst>
          </p:cNvPr>
          <p:cNvSpPr txBox="1">
            <a:spLocks/>
          </p:cNvSpPr>
          <p:nvPr/>
        </p:nvSpPr>
        <p:spPr>
          <a:xfrm>
            <a:off x="640568" y="1477552"/>
            <a:ext cx="6453165" cy="27342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 smtClean="0">
                <a:solidFill>
                  <a:srgbClr val="2D2B2B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/>
            </a:r>
            <a:br>
              <a:rPr lang="ru-RU" sz="6000" dirty="0" smtClean="0">
                <a:solidFill>
                  <a:srgbClr val="2D2B2B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</a:br>
            <a:r>
              <a:rPr lang="ru-RU" sz="6000" b="1" dirty="0" smtClean="0">
                <a:solidFill>
                  <a:srgbClr val="2D2B2B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Спасибо </a:t>
            </a:r>
            <a:br>
              <a:rPr lang="ru-RU" sz="6000" b="1" dirty="0" smtClean="0">
                <a:solidFill>
                  <a:srgbClr val="2D2B2B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</a:br>
            <a:r>
              <a:rPr lang="ru-RU" sz="6000" b="1" dirty="0" smtClean="0">
                <a:solidFill>
                  <a:srgbClr val="2D2B2B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за внимание!</a:t>
            </a:r>
            <a:endParaRPr lang="ru-RU" sz="6000" b="1" dirty="0">
              <a:solidFill>
                <a:srgbClr val="2D2B2B">
                  <a:lumMod val="75000"/>
                  <a:lumOff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256681" y="4890141"/>
            <a:ext cx="4410568" cy="1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19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ru-RU" sz="2000" b="1" kern="0" dirty="0" err="1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С.Г.Тихомиров</a:t>
            </a:r>
            <a:r>
              <a:rPr lang="ru-RU" sz="2800" b="1" kern="0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kern="0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ru-RU" sz="2000" b="1" kern="0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400" b="1" kern="0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Генеральный директор АО «Кодекс»,</a:t>
            </a:r>
          </a:p>
          <a:p>
            <a:pPr marL="342900" lvl="0" indent="19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ru-RU" sz="1400" b="1" kern="0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Тел</a:t>
            </a:r>
            <a:r>
              <a:rPr lang="en-US" sz="1400" b="1" kern="0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  <a:r>
              <a:rPr lang="ru-RU" sz="1400" b="1" kern="0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(812) 740-78-73</a:t>
            </a:r>
            <a:endParaRPr lang="en-US" sz="1400" b="1" kern="0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lvl="0" indent="19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en-US" sz="1400" b="1" kern="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E-mail</a:t>
            </a:r>
            <a:r>
              <a:rPr lang="ru-RU" sz="1400" b="1" kern="0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  <a:r>
              <a:rPr lang="en-US" sz="1400" b="1" kern="0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kern="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sergst@kodeks.ru</a:t>
            </a:r>
            <a:endParaRPr lang="ru-RU" sz="1400" b="1" baseline="0" dirty="0" smtClean="0">
              <a:solidFill>
                <a:srgbClr val="C0000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ru-RU" sz="1400" b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13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15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308009" y="621627"/>
            <a:ext cx="647858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0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ИНФОРМАЦИОННАЯ СЕТЬ «ТЕХЭКСПЕРТ»</a:t>
            </a:r>
          </a:p>
        </p:txBody>
      </p:sp>
      <p:pic>
        <p:nvPicPr>
          <p:cNvPr id="8" name="Picture 2" descr="\\Design-1\элементы для презентаций\Фото\Спб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8" r="40085"/>
          <a:stretch/>
        </p:blipFill>
        <p:spPr bwMode="auto">
          <a:xfrm>
            <a:off x="-16325" y="0"/>
            <a:ext cx="1190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24199" y="1179236"/>
            <a:ext cx="100988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4668">
              <a:lnSpc>
                <a:spcPts val="1800"/>
              </a:lnSpc>
            </a:pPr>
            <a:r>
              <a:rPr lang="ru-RU" altLang="ru-RU" sz="1600" b="1" dirty="0">
                <a:solidFill>
                  <a:srgbClr val="EBEAEA">
                    <a:lumMod val="25000"/>
                  </a:srgbClr>
                </a:solidFill>
                <a:latin typeface="Century Gothic" panose="020B0502020202020204" pitchFamily="34" charset="0"/>
                <a:cs typeface="Arial"/>
              </a:rPr>
              <a:t>Консорциум «Кодекс» </a:t>
            </a:r>
            <a:r>
              <a:rPr lang="en-US" altLang="ru-RU" sz="1600" b="1" dirty="0">
                <a:solidFill>
                  <a:srgbClr val="EBEAEA">
                    <a:lumMod val="25000"/>
                  </a:srgbClr>
                </a:solidFill>
                <a:latin typeface="Century Gothic" panose="020B0502020202020204" pitchFamily="34" charset="0"/>
                <a:cs typeface="Arial"/>
              </a:rPr>
              <a:t>—</a:t>
            </a:r>
            <a:r>
              <a:rPr lang="ru-RU" altLang="ru-RU" sz="1600" b="1" dirty="0">
                <a:solidFill>
                  <a:srgbClr val="EBEAEA">
                    <a:lumMod val="25000"/>
                  </a:srgbClr>
                </a:solidFill>
                <a:latin typeface="Century Gothic" panose="020B0502020202020204" pitchFamily="34" charset="0"/>
                <a:cs typeface="Arial"/>
              </a:rPr>
              <a:t> объединение разработчиков, </a:t>
            </a:r>
            <a:r>
              <a:rPr lang="ru-RU" altLang="ru-RU" sz="1600" b="1" dirty="0" smtClean="0">
                <a:solidFill>
                  <a:srgbClr val="EBEAEA">
                    <a:lumMod val="25000"/>
                  </a:srgbClr>
                </a:solidFill>
                <a:latin typeface="Century Gothic" panose="020B0502020202020204" pitchFamily="34" charset="0"/>
                <a:cs typeface="Arial"/>
              </a:rPr>
              <a:t>внедренцев </a:t>
            </a:r>
            <a:r>
              <a:rPr lang="ru-RU" altLang="ru-RU" sz="1600" b="1" dirty="0">
                <a:solidFill>
                  <a:srgbClr val="EBEAEA">
                    <a:lumMod val="25000"/>
                  </a:srgbClr>
                </a:solidFill>
                <a:latin typeface="Century Gothic" panose="020B0502020202020204" pitchFamily="34" charset="0"/>
                <a:cs typeface="Arial"/>
              </a:rPr>
              <a:t>и сервисных служб, основанное </a:t>
            </a:r>
            <a:r>
              <a:rPr lang="ru-RU" altLang="ru-RU" sz="1600" b="1" dirty="0" smtClean="0">
                <a:solidFill>
                  <a:srgbClr val="EBEAEA">
                    <a:lumMod val="25000"/>
                  </a:srgbClr>
                </a:solidFill>
                <a:latin typeface="Century Gothic" panose="020B0502020202020204" pitchFamily="34" charset="0"/>
                <a:cs typeface="Arial"/>
              </a:rPr>
              <a:t>в </a:t>
            </a:r>
            <a:r>
              <a:rPr lang="ru-RU" altLang="ru-RU" sz="1600" b="1" dirty="0">
                <a:solidFill>
                  <a:srgbClr val="EBEAEA">
                    <a:lumMod val="25000"/>
                  </a:srgbClr>
                </a:solidFill>
                <a:latin typeface="Century Gothic" panose="020B0502020202020204" pitchFamily="34" charset="0"/>
                <a:cs typeface="Arial"/>
              </a:rPr>
              <a:t>1991 году. </a:t>
            </a:r>
            <a:r>
              <a:rPr lang="ru-RU" altLang="ru-RU" sz="1600" b="1" dirty="0" smtClean="0">
                <a:solidFill>
                  <a:srgbClr val="EBEAEA">
                    <a:lumMod val="25000"/>
                  </a:srgbClr>
                </a:solidFill>
                <a:latin typeface="Century Gothic" panose="020B0502020202020204" pitchFamily="34" charset="0"/>
                <a:cs typeface="Arial"/>
              </a:rPr>
              <a:t>Головная </a:t>
            </a:r>
            <a:r>
              <a:rPr lang="ru-RU" altLang="ru-RU" sz="1600" b="1" dirty="0">
                <a:solidFill>
                  <a:srgbClr val="EBEAEA">
                    <a:lumMod val="25000"/>
                  </a:srgbClr>
                </a:solidFill>
                <a:latin typeface="Century Gothic" panose="020B0502020202020204" pitchFamily="34" charset="0"/>
                <a:cs typeface="Arial"/>
              </a:rPr>
              <a:t>компания </a:t>
            </a:r>
            <a:r>
              <a:rPr lang="en-US" altLang="ru-RU" sz="1600" b="1" dirty="0">
                <a:solidFill>
                  <a:srgbClr val="EBEAEA">
                    <a:lumMod val="25000"/>
                  </a:srgbClr>
                </a:solidFill>
                <a:latin typeface="Century Gothic" panose="020B0502020202020204" pitchFamily="34" charset="0"/>
                <a:cs typeface="Arial"/>
              </a:rPr>
              <a:t>—</a:t>
            </a:r>
            <a:r>
              <a:rPr lang="ru-RU" altLang="ru-RU" sz="1600" b="1" dirty="0">
                <a:solidFill>
                  <a:srgbClr val="EBEAEA">
                    <a:lumMod val="25000"/>
                  </a:srgbClr>
                </a:solidFill>
                <a:latin typeface="Century Gothic" panose="020B0502020202020204" pitchFamily="34" charset="0"/>
                <a:cs typeface="Arial"/>
              </a:rPr>
              <a:t> АО «Кодекс» (г. Санкт</a:t>
            </a:r>
            <a:r>
              <a:rPr lang="en-US" altLang="ru-RU" sz="1600" b="1" dirty="0">
                <a:solidFill>
                  <a:srgbClr val="EBEAEA">
                    <a:lumMod val="25000"/>
                  </a:srgbClr>
                </a:solidFill>
                <a:latin typeface="Century Gothic" panose="020B0502020202020204" pitchFamily="34" charset="0"/>
                <a:cs typeface="Arial"/>
              </a:rPr>
              <a:t>-</a:t>
            </a:r>
            <a:r>
              <a:rPr lang="ru-RU" altLang="ru-RU" sz="1600" b="1" dirty="0">
                <a:solidFill>
                  <a:srgbClr val="EBEAEA">
                    <a:lumMod val="25000"/>
                  </a:srgbClr>
                </a:solidFill>
                <a:latin typeface="Century Gothic" panose="020B0502020202020204" pitchFamily="34" charset="0"/>
                <a:cs typeface="Arial"/>
              </a:rPr>
              <a:t>Петербург).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4197" y="4191605"/>
            <a:ext cx="105439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dirty="0">
                <a:latin typeface="Century Gothic" panose="020B0502020202020204" pitchFamily="34" charset="0"/>
                <a:cs typeface="Arial"/>
              </a:rPr>
              <a:t>Направления деятельности: </a:t>
            </a:r>
            <a:r>
              <a:rPr lang="ru-RU" altLang="ru-RU" sz="1400" dirty="0">
                <a:latin typeface="Century Gothic" panose="020B0502020202020204" pitchFamily="34" charset="0"/>
                <a:cs typeface="Arial"/>
              </a:rPr>
              <a:t>профессиональные справочные системы. </a:t>
            </a:r>
            <a:r>
              <a:rPr lang="ru-RU" altLang="ru-RU" sz="1400" dirty="0" smtClean="0">
                <a:latin typeface="Century Gothic" panose="020B0502020202020204" pitchFamily="34" charset="0"/>
                <a:cs typeface="Arial"/>
              </a:rPr>
              <a:t>Цифровые </a:t>
            </a:r>
            <a:r>
              <a:rPr lang="ru-RU" altLang="ru-RU" sz="1400" dirty="0">
                <a:latin typeface="Century Gothic" panose="020B0502020202020204" pitchFamily="34" charset="0"/>
                <a:cs typeface="Arial"/>
              </a:rPr>
              <a:t>платформы управления нормативно-техническими документами </a:t>
            </a:r>
            <a:r>
              <a:rPr lang="ru-RU" altLang="ru-RU" sz="1400" dirty="0" smtClean="0">
                <a:latin typeface="Century Gothic" panose="020B0502020202020204" pitchFamily="34" charset="0"/>
                <a:cs typeface="Arial"/>
              </a:rPr>
              <a:t>и </a:t>
            </a:r>
            <a:r>
              <a:rPr lang="ru-RU" altLang="ru-RU" sz="1400" dirty="0">
                <a:latin typeface="Century Gothic" panose="020B0502020202020204" pitchFamily="34" charset="0"/>
                <a:cs typeface="Arial"/>
              </a:rPr>
              <a:t>нормативными требованиями.</a:t>
            </a:r>
            <a:endParaRPr lang="ru-RU" sz="1400" dirty="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685" y="4909836"/>
            <a:ext cx="7097631" cy="178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069" y="1937615"/>
            <a:ext cx="5566725" cy="205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5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7" r="14116"/>
          <a:stretch/>
        </p:blipFill>
        <p:spPr bwMode="auto">
          <a:xfrm>
            <a:off x="5" y="1469652"/>
            <a:ext cx="12191999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14502" y="640408"/>
            <a:ext cx="8964804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0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ИНФОРМАЦИОННАЯ СЕТЬ «ТЕХЭКСПЕРТ</a:t>
            </a:r>
            <a:r>
              <a:rPr lang="ru-RU" alt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». </a:t>
            </a: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ОТРАСЛЕВОЙ </a:t>
            </a: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ОХВАТ</a:t>
            </a:r>
            <a:endParaRPr lang="ru-RU" altLang="ru-RU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669" y="750836"/>
            <a:ext cx="7143935" cy="437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60208" y="4769403"/>
            <a:ext cx="7228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ПРОФЕССИОНАЛЫ, КОТОРЫЕ ДОВЕРЯЮТ НАШИМ РЕШЕНИЯМ: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935998" y="5139954"/>
            <a:ext cx="9010839" cy="1214670"/>
            <a:chOff x="-400703" y="5418167"/>
            <a:chExt cx="8122915" cy="109497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719169" y="5458842"/>
              <a:ext cx="2200231" cy="860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defTabSz="804606"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rgbClr val="504A4E"/>
                  </a:solidFill>
                  <a:latin typeface="Century Gothic" panose="020B0502020202020204" pitchFamily="34" charset="0"/>
                  <a:cs typeface="Arial"/>
                </a:rPr>
                <a:t>АЛМАЗ-АНТЕЙ</a:t>
              </a:r>
            </a:p>
            <a:p>
              <a:pPr marL="285750" indent="-285750" defTabSz="804606"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rgbClr val="504A4E"/>
                  </a:solidFill>
                  <a:latin typeface="Century Gothic" panose="020B0502020202020204" pitchFamily="34" charset="0"/>
                  <a:cs typeface="Arial"/>
                </a:rPr>
                <a:t>РЖД</a:t>
              </a:r>
            </a:p>
            <a:p>
              <a:pPr marL="285750" indent="-285750" defTabSz="804606"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rgbClr val="504A4E"/>
                  </a:solidFill>
                  <a:latin typeface="Century Gothic" panose="020B0502020202020204" pitchFamily="34" charset="0"/>
                  <a:cs typeface="Arial"/>
                </a:rPr>
                <a:t>РОСТЕХ</a:t>
              </a:r>
            </a:p>
            <a:p>
              <a:pPr marL="285750" indent="-285750" defTabSz="804606"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rgbClr val="504A4E"/>
                  </a:solidFill>
                  <a:latin typeface="Century Gothic" panose="020B0502020202020204" pitchFamily="34" charset="0"/>
                  <a:cs typeface="Arial"/>
                </a:rPr>
                <a:t>РУСАЛ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400703" y="5458842"/>
              <a:ext cx="2200231" cy="860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defTabSz="804606"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rgbClr val="504A4E"/>
                  </a:solidFill>
                  <a:latin typeface="Century Gothic" panose="020B0502020202020204" pitchFamily="34" charset="0"/>
                  <a:cs typeface="Arial"/>
                </a:rPr>
                <a:t>ГАЗПРОМ</a:t>
              </a:r>
            </a:p>
            <a:p>
              <a:pPr marL="285750" indent="-285750" defTabSz="804606"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rgbClr val="504A4E"/>
                  </a:solidFill>
                  <a:latin typeface="Century Gothic" panose="020B0502020202020204" pitchFamily="34" charset="0"/>
                  <a:cs typeface="Arial"/>
                </a:rPr>
                <a:t>РОСНЕФТЬ</a:t>
              </a:r>
            </a:p>
            <a:p>
              <a:pPr marL="285750" indent="-285750" defTabSz="804606"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rgbClr val="504A4E"/>
                  </a:solidFill>
                  <a:latin typeface="Century Gothic" panose="020B0502020202020204" pitchFamily="34" charset="0"/>
                  <a:cs typeface="Arial"/>
                </a:rPr>
                <a:t>РОСАТОМ</a:t>
              </a:r>
            </a:p>
            <a:p>
              <a:pPr marL="285750" indent="-285750" defTabSz="804606"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rgbClr val="504A4E"/>
                  </a:solidFill>
                  <a:latin typeface="Century Gothic" panose="020B0502020202020204" pitchFamily="34" charset="0"/>
                  <a:cs typeface="Arial"/>
                </a:rPr>
                <a:t>НОРНИКЕЛЬ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096899" y="5458840"/>
              <a:ext cx="2200231" cy="1054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defTabSz="804606"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rgbClr val="504A4E"/>
                  </a:solidFill>
                  <a:latin typeface="Century Gothic" panose="020B0502020202020204" pitchFamily="34" charset="0"/>
                  <a:cs typeface="Arial"/>
                </a:rPr>
                <a:t>ЛУКОЙЛ</a:t>
              </a:r>
            </a:p>
            <a:p>
              <a:pPr marL="285750" indent="-285750" defTabSz="804606"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rgbClr val="504A4E"/>
                  </a:solidFill>
                  <a:latin typeface="Century Gothic" panose="020B0502020202020204" pitchFamily="34" charset="0"/>
                  <a:cs typeface="Arial"/>
                </a:rPr>
                <a:t>НЛМК</a:t>
              </a:r>
            </a:p>
            <a:p>
              <a:pPr marL="285750" indent="-285750" defTabSz="804606"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rgbClr val="504A4E"/>
                  </a:solidFill>
                  <a:latin typeface="Century Gothic" panose="020B0502020202020204" pitchFamily="34" charset="0"/>
                  <a:cs typeface="Arial"/>
                </a:rPr>
                <a:t>ОДК</a:t>
              </a:r>
            </a:p>
            <a:p>
              <a:pPr marL="285750" indent="-285750" defTabSz="804606"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rgbClr val="504A4E"/>
                  </a:solidFill>
                  <a:latin typeface="Century Gothic" panose="020B0502020202020204" pitchFamily="34" charset="0"/>
                  <a:cs typeface="Arial"/>
                </a:rPr>
                <a:t>РОССЕТИ</a:t>
              </a:r>
            </a:p>
            <a:p>
              <a:pPr marL="285750" indent="-285750" defTabSz="804606">
                <a:buFont typeface="Wingdings" panose="05000000000000000000" pitchFamily="2" charset="2"/>
                <a:buChar char="§"/>
                <a:defRPr/>
              </a:pPr>
              <a:endParaRPr lang="ru-RU" sz="1400" b="1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269026" y="5418167"/>
              <a:ext cx="1453186" cy="860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defTabSz="804606"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rgbClr val="504A4E"/>
                  </a:solidFill>
                  <a:latin typeface="Century Gothic" panose="020B0502020202020204" pitchFamily="34" charset="0"/>
                  <a:cs typeface="Arial"/>
                </a:rPr>
                <a:t>КАМАЗ</a:t>
              </a:r>
            </a:p>
            <a:p>
              <a:pPr marL="285750" indent="-285750" defTabSz="804606"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rgbClr val="504A4E"/>
                  </a:solidFill>
                  <a:latin typeface="Century Gothic" panose="020B0502020202020204" pitchFamily="34" charset="0"/>
                  <a:cs typeface="Arial"/>
                </a:rPr>
                <a:t>СИБУР</a:t>
              </a:r>
            </a:p>
            <a:p>
              <a:pPr marL="285750" indent="-285750" defTabSz="804606"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rgbClr val="504A4E"/>
                  </a:solidFill>
                  <a:latin typeface="Century Gothic" panose="020B0502020202020204" pitchFamily="34" charset="0"/>
                  <a:cs typeface="Arial"/>
                </a:rPr>
                <a:t>ТАТНЕФТЬ</a:t>
              </a:r>
            </a:p>
            <a:p>
              <a:pPr marL="285750" indent="-285750" defTabSz="804606"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rgbClr val="504A4E"/>
                  </a:solidFill>
                  <a:latin typeface="Century Gothic" panose="020B0502020202020204" pitchFamily="34" charset="0"/>
                  <a:cs typeface="Arial"/>
                </a:rPr>
                <a:t>ИНТЕР РАО</a:t>
              </a: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045213" y="6319369"/>
            <a:ext cx="8634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БОЛЕЕ 10 ТЫСЯЧ  ВЕДУЩИХ РОССИЙСКИХ КОМПАНИЙ - ПОЛЬЗОВАТЕЛЕЙ!</a:t>
            </a:r>
          </a:p>
        </p:txBody>
      </p:sp>
    </p:spTree>
    <p:extLst>
      <p:ext uri="{BB962C8B-B14F-4D97-AF65-F5344CB8AC3E}">
        <p14:creationId xmlns:p14="http://schemas.microsoft.com/office/powerpoint/2010/main" val="329050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FILE1\WorkMarket\!МАТЕРИАЛЫ\Фирстиль\30 лет\Презентации\Фоны\4-3\Пустые\Фон без плашки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719405" y="548680"/>
            <a:ext cx="11041227" cy="590465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871531" y="1556792"/>
            <a:ext cx="9217024" cy="37444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endParaRPr lang="ru-RU" sz="3200" kern="0" dirty="0" smtClean="0">
              <a:solidFill>
                <a:srgbClr val="C00000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051" name="Picture 3" descr="\\FILE1\WorkMarket\!МАТЕРИАЛЫ\Фирстиль\30 лет\Презентации\Элементы\30 лет_плашка сверху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644" y="5757"/>
            <a:ext cx="1795381" cy="184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04876" y="1845664"/>
            <a:ext cx="103822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2D2B2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ВООБЩЕ, </a:t>
            </a:r>
            <a:r>
              <a:rPr lang="ru-RU" sz="2800" b="1" dirty="0">
                <a:solidFill>
                  <a:srgbClr val="2D2B2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ЗАЧЕМ </a:t>
            </a:r>
            <a:r>
              <a:rPr lang="ru-RU" sz="2800" b="1" dirty="0" smtClean="0">
                <a:solidFill>
                  <a:srgbClr val="2D2B2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ПОДНИМАЕТСЯ ПРОБЛЕМАТИКА </a:t>
            </a:r>
            <a:r>
              <a:rPr lang="ru-RU" sz="2800" b="1" dirty="0">
                <a:solidFill>
                  <a:srgbClr val="2D2B2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УМНЫХ (SMART) СТАНДАРТОВ, Т.Е. В ЧАСТНОСТИ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2D2B2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МАШИНОЧИТАЕМЫХ СТАНДАРТОВ?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ACD7E84-D99F-4EA9-A951-9E8A45F89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289" y="3829050"/>
            <a:ext cx="995550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marL="285750" indent="-285750">
              <a:lnSpc>
                <a:spcPct val="90000"/>
              </a:lnSpc>
              <a:spcBef>
                <a:spcPts val="1138"/>
              </a:spcBef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ЭТО НЕ ДЛЯ IT – ШНИКОВ;</a:t>
            </a:r>
            <a:endParaRPr lang="ru-RU" altLang="ru-RU" b="1" dirty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496616" y="4361725"/>
            <a:ext cx="97905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ЭТО ДЛЯ - ИСПОЛЬЗОВАНИЯ  ТРЕНДОВ ЦИФРОВИЗАЦИИ,</a:t>
            </a:r>
            <a:br>
              <a:rPr lang="ru-RU" altLang="ru-RU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</a:br>
            <a:r>
              <a:rPr lang="ru-RU" altLang="ru-RU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ПЕРЕХОДА К INDUSTRY 4.0;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b="1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ЭТО ДЛЯ – ПОВЫШЕНИЯ ЭФФЕКТИВННОСТИ ПРОИЗВОДСТВА, СТРОИТЕЛЬСТВА, ПОВЫШЕНИЯ КАЧЕСТВА ПРОДУКЦИИ, РЕАЛИЗАЦИИ СОЦИАЛЬНЫХ ЦЕЛЕЙ.</a:t>
            </a:r>
            <a:endParaRPr lang="ru-RU" altLang="ru-RU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190751" y="3230657"/>
            <a:ext cx="792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338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imona\AppData\Local\Temp\Статья А.П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1626211"/>
            <a:ext cx="6988243" cy="4058453"/>
          </a:xfrm>
          <a:prstGeom prst="roundRect">
            <a:avLst>
              <a:gd name="adj" fmla="val 7081"/>
            </a:avLst>
          </a:prstGeom>
          <a:noFill/>
          <a:ln w="28575">
            <a:solidFill>
              <a:schemeClr val="accent1"/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7499457" y="3346457"/>
            <a:ext cx="3267075" cy="3358811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100" b="1" dirty="0">
                <a:solidFill>
                  <a:srgbClr val="4B555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Системы управления требованиями, тесно интегрированные с </a:t>
            </a:r>
            <a:r>
              <a:rPr lang="en-US" sz="1100" b="1" dirty="0">
                <a:solidFill>
                  <a:srgbClr val="4B555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CAD/CAM</a:t>
            </a:r>
            <a:r>
              <a:rPr lang="ru-RU" sz="1100" b="1" dirty="0">
                <a:solidFill>
                  <a:srgbClr val="4B555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100" b="1" dirty="0">
                <a:solidFill>
                  <a:srgbClr val="4B555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PLM/PDM</a:t>
            </a:r>
            <a:r>
              <a:rPr lang="ru-RU" sz="1100" b="1" dirty="0">
                <a:solidFill>
                  <a:srgbClr val="4B555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системами, системами на основе </a:t>
            </a:r>
            <a:r>
              <a:rPr lang="en-US" sz="1100" b="1" dirty="0">
                <a:solidFill>
                  <a:srgbClr val="4B555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BIM</a:t>
            </a:r>
            <a:r>
              <a:rPr lang="ru-RU" sz="1100" b="1" dirty="0">
                <a:solidFill>
                  <a:srgbClr val="4B555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технологий.</a:t>
            </a:r>
          </a:p>
          <a:p>
            <a:pPr algn="l"/>
            <a:endParaRPr lang="ru-RU" sz="1100" b="1" dirty="0">
              <a:solidFill>
                <a:srgbClr val="4B555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100" b="1" dirty="0">
                <a:solidFill>
                  <a:srgbClr val="4B555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Системы, содержащие стандарты в виде контейнеров текстовых, графических, числовых структур, цифровых моделей.</a:t>
            </a:r>
          </a:p>
          <a:p>
            <a:pPr algn="l"/>
            <a:endParaRPr lang="ru-RU" sz="1100" b="1" dirty="0">
              <a:solidFill>
                <a:srgbClr val="4B555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100" b="1" dirty="0">
                <a:solidFill>
                  <a:srgbClr val="4B555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Управляющие системы, контролирующие выполнение требований стандартов.</a:t>
            </a:r>
          </a:p>
          <a:p>
            <a:pPr algn="l"/>
            <a:r>
              <a:rPr lang="ru-RU" sz="1100" b="1" dirty="0" err="1">
                <a:solidFill>
                  <a:srgbClr val="4B555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Техэксперт</a:t>
            </a:r>
            <a:r>
              <a:rPr lang="ru-RU" sz="1100" b="1" dirty="0">
                <a:solidFill>
                  <a:srgbClr val="4B555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r>
              <a:rPr lang="en-US" sz="1100" b="1" dirty="0">
                <a:solidFill>
                  <a:srgbClr val="4B555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SMART </a:t>
            </a:r>
            <a:r>
              <a:rPr lang="ru-RU" sz="1100" b="1" dirty="0">
                <a:solidFill>
                  <a:srgbClr val="4B555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>
                <a:solidFill>
                  <a:srgbClr val="4B555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K-DOC</a:t>
            </a:r>
            <a:endParaRPr lang="ru-RU" sz="1100" b="1" dirty="0">
              <a:solidFill>
                <a:srgbClr val="4B555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100" b="1" dirty="0">
                <a:solidFill>
                  <a:srgbClr val="4B555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Выпуск систем, содержащих цифровые модели и приложения.</a:t>
            </a:r>
            <a:endParaRPr lang="en-US" sz="1100" b="1" dirty="0">
              <a:solidFill>
                <a:srgbClr val="4B555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692561" y="5557201"/>
            <a:ext cx="1524307" cy="1148067"/>
          </a:xfrm>
          <a:prstGeom prst="roundRect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200" b="1" dirty="0">
                <a:solidFill>
                  <a:srgbClr val="4B555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Системы публикации утвержденных </a:t>
            </a:r>
            <a:r>
              <a:rPr lang="ru-RU" sz="1200" b="1" dirty="0" smtClean="0">
                <a:solidFill>
                  <a:srgbClr val="4B555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стандартов</a:t>
            </a:r>
            <a:endParaRPr lang="en-US" sz="1200" b="1" dirty="0">
              <a:solidFill>
                <a:srgbClr val="4B555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859109" y="5138804"/>
            <a:ext cx="1872208" cy="1586695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200" b="1" dirty="0">
                <a:solidFill>
                  <a:srgbClr val="4B555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Информационные справочные системы, реализующие пользовательские </a:t>
            </a:r>
            <a:r>
              <a:rPr lang="ru-RU" sz="1200" b="1" dirty="0" smtClean="0">
                <a:solidFill>
                  <a:srgbClr val="4B555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сервисы</a:t>
            </a:r>
            <a:endParaRPr lang="ru-RU" sz="1200" b="1" dirty="0">
              <a:solidFill>
                <a:srgbClr val="4B555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5587301" y="4205214"/>
            <a:ext cx="2016224" cy="2518616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200" b="1" dirty="0">
                <a:solidFill>
                  <a:srgbClr val="4B555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Детальное логическое описание документов до уровня требований. Отражение жизненного цикла НТД.</a:t>
            </a:r>
          </a:p>
          <a:p>
            <a:pPr algn="l"/>
            <a:endParaRPr lang="ru-RU" sz="1200" b="1" dirty="0">
              <a:solidFill>
                <a:srgbClr val="4B555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200" b="1" dirty="0">
                <a:solidFill>
                  <a:srgbClr val="4B555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Системы управления нормативно-технической </a:t>
            </a:r>
            <a:r>
              <a:rPr lang="ru-RU" sz="1200" b="1" dirty="0" smtClean="0">
                <a:solidFill>
                  <a:srgbClr val="4B555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документацией.</a:t>
            </a:r>
          </a:p>
          <a:p>
            <a:pPr algn="l"/>
            <a:endParaRPr lang="ru-RU" sz="1200" b="1" dirty="0" smtClean="0">
              <a:solidFill>
                <a:srgbClr val="4B555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200" b="1" dirty="0" smtClean="0">
                <a:solidFill>
                  <a:srgbClr val="4B555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Системы управления требованиями.</a:t>
            </a:r>
            <a:endParaRPr lang="en-US" sz="1200" b="1" dirty="0">
              <a:solidFill>
                <a:srgbClr val="4B555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72977" y="409579"/>
            <a:ext cx="1039355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КЛАССИФИКАЦИЯ МАШИНОЧИТАЕМЫХ СТАНДАРТОВ </a:t>
            </a:r>
            <a:br>
              <a:rPr lang="ru-RU" alt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И ИНФОРМАЦИОННЫХ СИСТЕМ, РАЗРАБАТЫВАЕМЫХ НА ИХ ОСНОВЕ </a:t>
            </a:r>
            <a:br>
              <a:rPr lang="ru-RU" alt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(НА ОСНОВЕ КЛАССИФИКАЦИИ ЭКСПЕРТАМИ ИСО/МЭК)</a:t>
            </a:r>
          </a:p>
        </p:txBody>
      </p:sp>
    </p:spTree>
    <p:extLst>
      <p:ext uri="{BB962C8B-B14F-4D97-AF65-F5344CB8AC3E}">
        <p14:creationId xmlns:p14="http://schemas.microsoft.com/office/powerpoint/2010/main" val="5214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73695" y="1369717"/>
            <a:ext cx="11391900" cy="508362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13973" y="636396"/>
            <a:ext cx="7594203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0">
              <a:spcBef>
                <a:spcPct val="0"/>
              </a:spcBef>
              <a:buClrTx/>
              <a:buFontTx/>
              <a:buNone/>
              <a:defRPr/>
            </a:pPr>
            <a:r>
              <a:rPr lang="en-US" alt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SMART-</a:t>
            </a:r>
            <a:r>
              <a:rPr lang="ru-RU" alt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СТАНДАРТ</a:t>
            </a:r>
          </a:p>
        </p:txBody>
      </p:sp>
      <p:pic>
        <p:nvPicPr>
          <p:cNvPr id="8" name="Picture 2" descr="C:\Users\Larinson\Desktop\Ресурс 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231" y="1751283"/>
            <a:ext cx="773282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73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FILE1\WorkMarket\!МАТЕРИАЛЫ\Фирстиль\30 лет\Презентации\Фоны\4-3\Пустые\Фон без плашки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719405" y="548680"/>
            <a:ext cx="11041227" cy="590465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871531" y="1556792"/>
            <a:ext cx="9217024" cy="37444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endParaRPr lang="ru-RU" sz="3200" kern="0" dirty="0" smtClean="0">
              <a:solidFill>
                <a:srgbClr val="C00000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051" name="Picture 3" descr="\\FILE1\WorkMarket\!МАТЕРИАЛЫ\Фирстиль\30 лет\Презентации\Элементы\30 лет_плашка сверху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644" y="5757"/>
            <a:ext cx="1795381" cy="184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7883" y="1849586"/>
            <a:ext cx="87249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НЕКИЙ ПАРАДОКС ЗАКЛЮЧАЕТСЯ </a:t>
            </a:r>
            <a:br>
              <a:rPr lang="ru-RU" sz="3600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В ТОМ, ЧТО ДЛЯ ПЕРЕХОДА </a:t>
            </a:r>
            <a:br>
              <a:rPr lang="ru-RU" sz="3600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К МАШИНОЧИТАЕМОМУ СОДЕРЖАНИЮ ДОКУМЕНТОВ, НУЖНО ПРЕЖДЕ ПЕРЕЙТИ </a:t>
            </a:r>
            <a:br>
              <a:rPr lang="ru-RU" sz="3600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К УМНЫМ СТАНДАРТАМ И УМНЫМ СИСТЕМАМ ДЛЯ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1964318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 bwMode="auto">
          <a:xfrm>
            <a:off x="266701" y="1395976"/>
            <a:ext cx="11658600" cy="9848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indent="361950" algn="just">
              <a:spcBef>
                <a:spcPts val="1200"/>
              </a:spcBef>
              <a:buSzPct val="100000"/>
            </a:pPr>
            <a:r>
              <a:rPr lang="ru-RU" altLang="ru-RU" sz="1600" dirty="0">
                <a:solidFill>
                  <a:srgbClr val="44546A">
                    <a:lumMod val="50000"/>
                  </a:srgbClr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Для целей машинного поиска, анализа, сравнения и создания автоматизированных сервисов необходимо новое цифровое представление стандартов –  </a:t>
            </a:r>
            <a:r>
              <a:rPr lang="en-US" altLang="ru-RU" sz="1600" b="1" dirty="0">
                <a:solidFill>
                  <a:srgbClr val="44546A">
                    <a:lumMod val="50000"/>
                  </a:srgbClr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SMART</a:t>
            </a:r>
            <a:r>
              <a:rPr lang="ru-RU" altLang="ru-RU" sz="1600" b="1" dirty="0">
                <a:solidFill>
                  <a:srgbClr val="44546A">
                    <a:lumMod val="50000"/>
                  </a:srgbClr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-СТАНДАРТ </a:t>
            </a:r>
            <a:r>
              <a:rPr lang="ru-RU" altLang="ru-RU" sz="1600" dirty="0">
                <a:solidFill>
                  <a:srgbClr val="44546A">
                    <a:lumMod val="50000"/>
                  </a:srgbClr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(Цифровой стандарт</a:t>
            </a:r>
            <a:r>
              <a:rPr lang="ru-RU" altLang="ru-RU" sz="1600" dirty="0" smtClean="0">
                <a:solidFill>
                  <a:srgbClr val="44546A">
                    <a:lumMod val="50000"/>
                  </a:srgbClr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).</a:t>
            </a:r>
          </a:p>
          <a:p>
            <a:pPr indent="361950" algn="just">
              <a:spcBef>
                <a:spcPts val="1200"/>
              </a:spcBef>
              <a:buSzPct val="100000"/>
            </a:pPr>
            <a:r>
              <a:rPr lang="ru-RU" altLang="ru-RU" sz="1600" dirty="0" smtClean="0">
                <a:solidFill>
                  <a:srgbClr val="44546A">
                    <a:lumMod val="50000"/>
                  </a:srgbClr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Это </a:t>
            </a:r>
            <a:r>
              <a:rPr lang="ru-RU" altLang="ru-RU" sz="1600" dirty="0">
                <a:solidFill>
                  <a:srgbClr val="44546A">
                    <a:lumMod val="50000"/>
                  </a:srgbClr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– основа процесса формирования требований.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F1ACEBF-F6ED-40B0-BD22-D8D754EA99D2}"/>
              </a:ext>
            </a:extLst>
          </p:cNvPr>
          <p:cNvGrpSpPr/>
          <p:nvPr/>
        </p:nvGrpSpPr>
        <p:grpSpPr>
          <a:xfrm>
            <a:off x="0" y="2490899"/>
            <a:ext cx="11515725" cy="4183400"/>
            <a:chOff x="-18049" y="2881424"/>
            <a:chExt cx="9167327" cy="3429402"/>
          </a:xfrm>
        </p:grpSpPr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B8378FC7-C253-455F-9F07-33F6949D81A9}"/>
                </a:ext>
              </a:extLst>
            </p:cNvPr>
            <p:cNvGrpSpPr/>
            <p:nvPr/>
          </p:nvGrpSpPr>
          <p:grpSpPr>
            <a:xfrm>
              <a:off x="-18049" y="2881424"/>
              <a:ext cx="2233138" cy="2929860"/>
              <a:chOff x="-18049" y="2881424"/>
              <a:chExt cx="2233138" cy="2929860"/>
            </a:xfrm>
          </p:grpSpPr>
          <p:pic>
            <p:nvPicPr>
              <p:cNvPr id="63" name="Picture 2">
                <a:extLst>
                  <a:ext uri="{FF2B5EF4-FFF2-40B4-BE49-F238E27FC236}">
                    <a16:creationId xmlns:a16="http://schemas.microsoft.com/office/drawing/2014/main" id="{10AC507E-09BF-4901-BF1F-5B4913ADD2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srgbClr val="009CDE">
                    <a:shade val="45000"/>
                    <a:satMod val="135000"/>
                  </a:srgbClr>
                  <a:prstClr val="white"/>
                </a:duotone>
              </a:blip>
              <a:srcRect l="7807" b="6482"/>
              <a:stretch/>
            </p:blipFill>
            <p:spPr bwMode="auto">
              <a:xfrm>
                <a:off x="-18049" y="3106568"/>
                <a:ext cx="1548200" cy="2267237"/>
              </a:xfrm>
              <a:prstGeom prst="rect">
                <a:avLst/>
              </a:prstGeom>
              <a:noFill/>
              <a:ln w="9525">
                <a:solidFill>
                  <a:srgbClr val="4057A5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64" name="Picture 32">
                <a:extLst>
                  <a:ext uri="{FF2B5EF4-FFF2-40B4-BE49-F238E27FC236}">
                    <a16:creationId xmlns:a16="http://schemas.microsoft.com/office/drawing/2014/main" id="{53F10290-6833-4CD5-86E4-BC0EC4CDAF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04"/>
              <a:stretch/>
            </p:blipFill>
            <p:spPr bwMode="auto">
              <a:xfrm>
                <a:off x="-506" y="2881424"/>
                <a:ext cx="2215595" cy="2929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CDDF2B23-694D-4318-8DAC-2A5218AC033A}"/>
                </a:ext>
              </a:extLst>
            </p:cNvPr>
            <p:cNvSpPr/>
            <p:nvPr/>
          </p:nvSpPr>
          <p:spPr>
            <a:xfrm>
              <a:off x="3988982" y="3017888"/>
              <a:ext cx="2023203" cy="6812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cs typeface="Carlito" panose="020F0502020204030204" pitchFamily="34" charset="0"/>
                </a:rPr>
                <a:t>СИСТЕМА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cs typeface="Carlito" panose="020F0502020204030204" pitchFamily="34" charset="0"/>
                </a:rPr>
                <a:t>УПРАВЛЕНИЯ ТРЕБОВАНИЯМИ</a:t>
              </a:r>
            </a:p>
          </p:txBody>
        </p: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80788001-6339-41C9-BEBC-8C63E89D33B7}"/>
                </a:ext>
              </a:extLst>
            </p:cNvPr>
            <p:cNvGrpSpPr/>
            <p:nvPr/>
          </p:nvGrpSpPr>
          <p:grpSpPr>
            <a:xfrm>
              <a:off x="1322675" y="5811592"/>
              <a:ext cx="3146036" cy="428917"/>
              <a:chOff x="4359791" y="4052394"/>
              <a:chExt cx="2058519" cy="328419"/>
            </a:xfrm>
          </p:grpSpPr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id="{E7EEB23C-F634-44DF-BCAA-19C776C4189E}"/>
                  </a:ext>
                </a:extLst>
              </p:cNvPr>
              <p:cNvSpPr/>
              <p:nvPr/>
            </p:nvSpPr>
            <p:spPr>
              <a:xfrm>
                <a:off x="4682176" y="4052394"/>
                <a:ext cx="1736134" cy="328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04A4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 </a:t>
                </a: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ДЛЯ ЧТЕНИЯ ЧЕЛОВЕКОМ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04A4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(формат: 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04A4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.</a:t>
                </a: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04A4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odt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04A4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,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04A4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 .pdf, .doc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04A4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)</a:t>
                </a:r>
              </a:p>
            </p:txBody>
          </p:sp>
          <p:pic>
            <p:nvPicPr>
              <p:cNvPr id="62" name="Picture 8" descr="C:\Users\Larinson\Desktop\usher-man-with-tie.png">
                <a:extLst>
                  <a:ext uri="{FF2B5EF4-FFF2-40B4-BE49-F238E27FC236}">
                    <a16:creationId xmlns:a16="http://schemas.microsoft.com/office/drawing/2014/main" id="{45263BA3-D3EB-42F1-924B-224BD3051A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rgbClr val="BFBFBF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9791" y="4052394"/>
                <a:ext cx="271510" cy="2927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7C6F6E28-CBCD-4C72-922B-A9DA72283D3F}"/>
                </a:ext>
              </a:extLst>
            </p:cNvPr>
            <p:cNvGrpSpPr/>
            <p:nvPr/>
          </p:nvGrpSpPr>
          <p:grpSpPr>
            <a:xfrm>
              <a:off x="5441374" y="5686377"/>
              <a:ext cx="3707904" cy="624449"/>
              <a:chOff x="5389009" y="4178591"/>
              <a:chExt cx="3071528" cy="624449"/>
            </a:xfrm>
          </p:grpSpPr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id="{8DA052CC-797F-419A-ACCD-1FAA07F460EB}"/>
                  </a:ext>
                </a:extLst>
              </p:cNvPr>
              <p:cNvSpPr/>
              <p:nvPr/>
            </p:nvSpPr>
            <p:spPr>
              <a:xfrm>
                <a:off x="5775653" y="4178591"/>
                <a:ext cx="2684884" cy="605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ДЛЯ «ЧТЕНИЯ» АВТОМАТИЗИРОВАННЫМИ СИСТЕМАМИ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04A4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(сложный формат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04A4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Smart-doc)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04A4E"/>
                  </a:solidFill>
                  <a:effectLst/>
                  <a:uLnTx/>
                  <a:uFillTx/>
                  <a:latin typeface="Calibri" panose="020F0502020204030204" pitchFamily="34" charset="0"/>
                  <a:cs typeface="Carlito" panose="020F0502020204030204" pitchFamily="34" charset="0"/>
                </a:endParaRPr>
              </a:p>
            </p:txBody>
          </p:sp>
          <p:pic>
            <p:nvPicPr>
              <p:cNvPr id="60" name="Picture 4" descr="C:\Users\Larinson\Desktop\photo.bmp">
                <a:extLst>
                  <a:ext uri="{FF2B5EF4-FFF2-40B4-BE49-F238E27FC236}">
                    <a16:creationId xmlns:a16="http://schemas.microsoft.com/office/drawing/2014/main" id="{A5B5821B-350F-436A-BC6C-A7C592EB89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009" y="4434452"/>
                <a:ext cx="386644" cy="3685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96148936-0EB0-4AB6-AACD-7B2812744446}"/>
                </a:ext>
              </a:extLst>
            </p:cNvPr>
            <p:cNvSpPr/>
            <p:nvPr/>
          </p:nvSpPr>
          <p:spPr>
            <a:xfrm>
              <a:off x="6547803" y="3022637"/>
              <a:ext cx="1495046" cy="4793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22A35"/>
                  </a:solidFill>
                  <a:effectLst/>
                  <a:uLnTx/>
                  <a:uFillTx/>
                  <a:latin typeface="Calibri" panose="020F0502020204030204" pitchFamily="34" charset="0"/>
                  <a:cs typeface="Carlito" panose="020F0502020204030204" pitchFamily="34" charset="0"/>
                </a:rPr>
                <a:t> 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cs typeface="Carlito" panose="020F0502020204030204" pitchFamily="34" charset="0"/>
                </a:rPr>
                <a:t>ЗНАЧЕНИЯ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cs typeface="Carlito" panose="020F0502020204030204" pitchFamily="34" charset="0"/>
                </a:rPr>
                <a:t>ПОКАЗАТЕЛЯ</a:t>
              </a: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5E510BA4-1489-449B-9E85-778C9AACC982}"/>
                </a:ext>
              </a:extLst>
            </p:cNvPr>
            <p:cNvSpPr/>
            <p:nvPr/>
          </p:nvSpPr>
          <p:spPr>
            <a:xfrm>
              <a:off x="1815379" y="2990732"/>
              <a:ext cx="1856505" cy="6812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cs typeface="Carlito" panose="020F0502020204030204" pitchFamily="34" charset="0"/>
                </a:rPr>
                <a:t>СИСТЕМА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cs typeface="Carlito" panose="020F0502020204030204" pitchFamily="34" charset="0"/>
                </a:rPr>
                <a:t>ФОРМИРОВАНИЯ ТРЕБОВАНИЙ</a:t>
              </a:r>
            </a:p>
          </p:txBody>
        </p:sp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037CB3A5-E69E-4F4B-80D8-6ED8CA2E04B4}"/>
                </a:ext>
              </a:extLst>
            </p:cNvPr>
            <p:cNvGrpSpPr/>
            <p:nvPr/>
          </p:nvGrpSpPr>
          <p:grpSpPr>
            <a:xfrm>
              <a:off x="1714726" y="3867136"/>
              <a:ext cx="2160240" cy="1522824"/>
              <a:chOff x="2341155" y="3867136"/>
              <a:chExt cx="2160240" cy="1522824"/>
            </a:xfrm>
          </p:grpSpPr>
          <p:sp>
            <p:nvSpPr>
              <p:cNvPr id="56" name="Скругленная прямоугольная выноска 24">
                <a:extLst>
                  <a:ext uri="{FF2B5EF4-FFF2-40B4-BE49-F238E27FC236}">
                    <a16:creationId xmlns:a16="http://schemas.microsoft.com/office/drawing/2014/main" id="{7B558A63-2C6F-4A6E-A977-312EB4D5F893}"/>
                  </a:ext>
                </a:extLst>
              </p:cNvPr>
              <p:cNvSpPr/>
              <p:nvPr/>
            </p:nvSpPr>
            <p:spPr bwMode="auto">
              <a:xfrm>
                <a:off x="2341155" y="3867136"/>
                <a:ext cx="2160240" cy="1440160"/>
              </a:xfrm>
              <a:prstGeom prst="wedgeRoundRectCallout">
                <a:avLst>
                  <a:gd name="adj1" fmla="val -66020"/>
                  <a:gd name="adj2" fmla="val 8055"/>
                  <a:gd name="adj3" fmla="val 16667"/>
                </a:avLst>
              </a:prstGeom>
              <a:solidFill>
                <a:srgbClr val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  <a:cs typeface="Carlito" panose="020F0502020204030204" pitchFamily="34" charset="0"/>
                </a:endParaRPr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EFD4BCB6-71D8-49C7-954B-A9C16E4EA807}"/>
                  </a:ext>
                </a:extLst>
              </p:cNvPr>
              <p:cNvSpPr/>
              <p:nvPr/>
            </p:nvSpPr>
            <p:spPr>
              <a:xfrm>
                <a:off x="2526770" y="3876135"/>
                <a:ext cx="1842565" cy="1513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               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22A35"/>
                  </a:solidFill>
                  <a:effectLst/>
                  <a:uLnTx/>
                  <a:uFillTx/>
                  <a:latin typeface="Calibri" panose="020F0502020204030204" pitchFamily="34" charset="0"/>
                  <a:cs typeface="Carlito" panose="020F0502020204030204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5.2.2.5 Температура рабочей среды: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- от минус 20°С до 50°С - для арматуры подземной установки;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- от минус 20°С до 80°С кратковременно (продолжительность уточняет заказчик) - до 100°С - для арматуры надземной установки.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22A35"/>
                  </a:solidFill>
                  <a:effectLst/>
                  <a:uLnTx/>
                  <a:uFillTx/>
                  <a:latin typeface="Calibri" panose="020F0502020204030204" pitchFamily="34" charset="0"/>
                  <a:cs typeface="Carlito" panose="020F0502020204030204" pitchFamily="34" charset="0"/>
                </a:endParaRPr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6576C159-7522-46C8-BACC-669014B3291B}"/>
                  </a:ext>
                </a:extLst>
              </p:cNvPr>
              <p:cNvSpPr/>
              <p:nvPr/>
            </p:nvSpPr>
            <p:spPr>
              <a:xfrm>
                <a:off x="2731535" y="3913180"/>
                <a:ext cx="1216395" cy="201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421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ТРЕБОВАНИЕ 1:</a:t>
                </a:r>
              </a:p>
            </p:txBody>
          </p:sp>
        </p:grp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0196E02F-2FCD-4675-BBA8-E54E047C7D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22675" y="5087972"/>
              <a:ext cx="990320" cy="648612"/>
            </a:xfrm>
            <a:prstGeom prst="line">
              <a:avLst/>
            </a:prstGeom>
            <a:noFill/>
            <a:ln w="19050" cap="flat" cmpd="sng" algn="ctr">
              <a:solidFill>
                <a:srgbClr val="F74211"/>
              </a:solidFill>
              <a:prstDash val="dash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14D93925-FF39-4B05-B3D7-E586BEF967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13304" y="5191286"/>
              <a:ext cx="450460" cy="559585"/>
            </a:xfrm>
            <a:prstGeom prst="line">
              <a:avLst/>
            </a:prstGeom>
            <a:noFill/>
            <a:ln w="19050" cap="flat" cmpd="sng" algn="ctr">
              <a:solidFill>
                <a:srgbClr val="F74211"/>
              </a:solidFill>
              <a:prstDash val="dash"/>
              <a:miter lim="800000"/>
              <a:headEnd type="oval" w="med" len="med"/>
              <a:tailEnd type="oval" w="med" len="med"/>
            </a:ln>
            <a:effectLst/>
          </p:spPr>
        </p:cxnSp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72558D8B-82D6-477D-97CE-3B5E665FF964}"/>
                </a:ext>
              </a:extLst>
            </p:cNvPr>
            <p:cNvGrpSpPr/>
            <p:nvPr/>
          </p:nvGrpSpPr>
          <p:grpSpPr>
            <a:xfrm>
              <a:off x="3990747" y="3876135"/>
              <a:ext cx="2450176" cy="1267523"/>
              <a:chOff x="4476408" y="3893171"/>
              <a:chExt cx="2450176" cy="1267523"/>
            </a:xfrm>
          </p:grpSpPr>
          <p:sp>
            <p:nvSpPr>
              <p:cNvPr id="54" name="Скругленная прямоугольная выноска 25">
                <a:extLst>
                  <a:ext uri="{FF2B5EF4-FFF2-40B4-BE49-F238E27FC236}">
                    <a16:creationId xmlns:a16="http://schemas.microsoft.com/office/drawing/2014/main" id="{8845FE79-BEAE-45ED-BEA5-CDE33983DEA2}"/>
                  </a:ext>
                </a:extLst>
              </p:cNvPr>
              <p:cNvSpPr/>
              <p:nvPr/>
            </p:nvSpPr>
            <p:spPr bwMode="auto">
              <a:xfrm>
                <a:off x="4476408" y="3893171"/>
                <a:ext cx="2450174" cy="1267523"/>
              </a:xfrm>
              <a:prstGeom prst="wedgeRoundRectCallout">
                <a:avLst>
                  <a:gd name="adj1" fmla="val -56982"/>
                  <a:gd name="adj2" fmla="val -33394"/>
                  <a:gd name="adj3" fmla="val 16667"/>
                </a:avLst>
              </a:prstGeom>
              <a:solidFill>
                <a:srgbClr val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  <a:cs typeface="Carlito" panose="020F0502020204030204" pitchFamily="34" charset="0"/>
                </a:endParaRPr>
              </a:p>
            </p:txBody>
          </p:sp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DD142244-B733-4BB0-982B-E041F32B9050}"/>
                  </a:ext>
                </a:extLst>
              </p:cNvPr>
              <p:cNvSpPr/>
              <p:nvPr/>
            </p:nvSpPr>
            <p:spPr>
              <a:xfrm>
                <a:off x="4498079" y="3939144"/>
                <a:ext cx="2428505" cy="1047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421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ПОКАЗАТЕЛЬ  1 </a:t>
                </a:r>
                <a:r>
                  <a:rPr kumimoji="0" lang="en-US" altLang="ru-RU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: </a:t>
                </a:r>
                <a:r>
                  <a:rPr kumimoji="0" lang="ru-RU" alt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Арматура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421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ПОКАЗАТЕЛЬ  2 </a:t>
                </a:r>
                <a:r>
                  <a:rPr kumimoji="0" lang="en-US" altLang="ru-RU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:</a:t>
                </a:r>
                <a:r>
                  <a:rPr kumimoji="0" lang="ru-RU" altLang="ru-RU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 </a:t>
                </a:r>
                <a:r>
                  <a:rPr kumimoji="0" lang="ru-RU" alt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Температура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421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ПОКАЗАТЕЛЬ  3 </a:t>
                </a:r>
                <a:r>
                  <a:rPr kumimoji="0" lang="en-US" altLang="ru-RU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:</a:t>
                </a:r>
                <a:r>
                  <a:rPr kumimoji="0" lang="ru-RU" altLang="ru-RU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 </a:t>
                </a:r>
                <a:r>
                  <a:rPr kumimoji="0" lang="ru-RU" alt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Рабочая среда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421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ПОКАЗАТЕЛЬ  4 </a:t>
                </a:r>
                <a:r>
                  <a:rPr kumimoji="0" lang="en-US" altLang="ru-RU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: </a:t>
                </a:r>
                <a:r>
                  <a:rPr kumimoji="0" lang="ru-RU" alt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Подземная установка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421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ПОКАЗАТЕЛЬ  5 </a:t>
                </a:r>
                <a:r>
                  <a:rPr kumimoji="0" lang="en-US" altLang="ru-RU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:</a:t>
                </a:r>
                <a:r>
                  <a:rPr kumimoji="0" lang="ru-RU" altLang="ru-RU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 </a:t>
                </a:r>
                <a:r>
                  <a:rPr kumimoji="0" lang="ru-RU" alt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Надземная установка</a:t>
                </a:r>
              </a:p>
            </p:txBody>
          </p:sp>
        </p:grp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BAD20E92-72FE-475F-8F61-E6A07EA0AEAD}"/>
                </a:ext>
              </a:extLst>
            </p:cNvPr>
            <p:cNvGrpSpPr/>
            <p:nvPr/>
          </p:nvGrpSpPr>
          <p:grpSpPr>
            <a:xfrm>
              <a:off x="6544315" y="3876616"/>
              <a:ext cx="2169899" cy="1429116"/>
              <a:chOff x="7046930" y="3913181"/>
              <a:chExt cx="2169899" cy="1429116"/>
            </a:xfrm>
          </p:grpSpPr>
          <p:sp>
            <p:nvSpPr>
              <p:cNvPr id="51" name="Скругленная прямоугольная выноска 26">
                <a:extLst>
                  <a:ext uri="{FF2B5EF4-FFF2-40B4-BE49-F238E27FC236}">
                    <a16:creationId xmlns:a16="http://schemas.microsoft.com/office/drawing/2014/main" id="{50F8D4A6-78D7-41D0-BBF6-520A5BAD9A83}"/>
                  </a:ext>
                </a:extLst>
              </p:cNvPr>
              <p:cNvSpPr/>
              <p:nvPr/>
            </p:nvSpPr>
            <p:spPr bwMode="auto">
              <a:xfrm>
                <a:off x="7046930" y="3913181"/>
                <a:ext cx="2169899" cy="1429116"/>
              </a:xfrm>
              <a:prstGeom prst="wedgeRoundRectCallout">
                <a:avLst>
                  <a:gd name="adj1" fmla="val -60696"/>
                  <a:gd name="adj2" fmla="val -32977"/>
                  <a:gd name="adj3" fmla="val 16667"/>
                </a:avLst>
              </a:prstGeom>
              <a:solidFill>
                <a:srgbClr val="FFFFFF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  <a:cs typeface="Carlito" panose="020F0502020204030204" pitchFamily="34" charset="0"/>
                </a:endParaRP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id="{4E1C5686-97AF-4EC8-A3AE-57A94D942D03}"/>
                  </a:ext>
                </a:extLst>
              </p:cNvPr>
              <p:cNvSpPr/>
              <p:nvPr/>
            </p:nvSpPr>
            <p:spPr>
              <a:xfrm>
                <a:off x="7270965" y="4014634"/>
                <a:ext cx="1877164" cy="473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ru-RU" altLang="ru-RU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421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ЗНАЧЕНИЕ  1: </a:t>
                </a:r>
                <a:r>
                  <a:rPr kumimoji="0" lang="ru-RU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от -20°С до 50°С </a:t>
                </a:r>
                <a:endParaRPr kumimoji="0" lang="ru-RU" altLang="ru-RU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74211"/>
                  </a:solidFill>
                  <a:effectLst/>
                  <a:uLnTx/>
                  <a:uFillTx/>
                  <a:latin typeface="Calibri" panose="020F0502020204030204" pitchFamily="34" charset="0"/>
                  <a:cs typeface="Carlito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ru-RU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во взаимосвязи  </a:t>
                </a: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с </a:t>
                </a:r>
                <a:r>
                  <a:rPr kumimoji="0" lang="ru-RU" alt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ПОКАЗАТЕЛЕМ 1</a:t>
                </a: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 </a:t>
                </a:r>
                <a:b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</a:b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и </a:t>
                </a:r>
                <a:r>
                  <a:rPr kumimoji="0" lang="ru-RU" alt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ПОКАЗАТЕЛЕМ 4</a:t>
                </a:r>
                <a:endPara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D2B2B"/>
                  </a:solidFill>
                  <a:effectLst/>
                  <a:uLnTx/>
                  <a:uFillTx/>
                  <a:latin typeface="Calibri" panose="020F0502020204030204" pitchFamily="34" charset="0"/>
                  <a:cs typeface="Carlito" panose="020F0502020204030204" pitchFamily="34" charset="0"/>
                </a:endParaRPr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E883FAAA-23F2-4E76-B1AD-85E08EA0238A}"/>
                  </a:ext>
                </a:extLst>
              </p:cNvPr>
              <p:cNvSpPr/>
              <p:nvPr/>
            </p:nvSpPr>
            <p:spPr>
              <a:xfrm>
                <a:off x="7270965" y="4519006"/>
                <a:ext cx="1877163" cy="605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ru-RU" altLang="ru-RU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421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ЗНАЧЕНИЕ  2: </a:t>
                </a: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от -20°С до 80°С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ru-RU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Кратковременно – до 100°С </a:t>
                </a:r>
                <a:br>
                  <a:rPr kumimoji="0" lang="ru-RU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</a:br>
                <a:r>
                  <a:rPr kumimoji="0" lang="ru-RU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во взаимосвязи </a:t>
                </a: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с </a:t>
                </a:r>
                <a:r>
                  <a:rPr kumimoji="0" lang="ru-RU" alt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ПОКАЗАТЕЛЕМ 1</a:t>
                </a: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 </a:t>
                </a:r>
                <a:b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</a:b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и </a:t>
                </a:r>
                <a:r>
                  <a:rPr kumimoji="0" lang="ru-RU" alt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2A3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rlito" panose="020F0502020204030204" pitchFamily="34" charset="0"/>
                  </a:rPr>
                  <a:t>ПОКАЗАТЕЛЕМ 5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22A35"/>
                  </a:solidFill>
                  <a:effectLst/>
                  <a:uLnTx/>
                  <a:uFillTx/>
                  <a:latin typeface="Calibri" panose="020F0502020204030204" pitchFamily="34" charset="0"/>
                  <a:cs typeface="Carlito" panose="020F0502020204030204" pitchFamily="34" charset="0"/>
                </a:endParaRPr>
              </a:p>
            </p:txBody>
          </p:sp>
        </p:grp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7DE1441D-B3F0-4D48-BDB1-D5DDF029A0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54985" y="5091660"/>
              <a:ext cx="530485" cy="575189"/>
            </a:xfrm>
            <a:prstGeom prst="line">
              <a:avLst/>
            </a:prstGeom>
            <a:noFill/>
            <a:ln w="19050" cap="flat" cmpd="sng" algn="ctr">
              <a:solidFill>
                <a:srgbClr val="F74211"/>
              </a:solidFill>
              <a:prstDash val="dash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0CB32776-D68E-4FC9-8281-21259F8E8F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72486" y="5126963"/>
              <a:ext cx="550908" cy="539886"/>
            </a:xfrm>
            <a:prstGeom prst="line">
              <a:avLst/>
            </a:prstGeom>
            <a:noFill/>
            <a:ln w="19050" cap="flat" cmpd="sng" algn="ctr">
              <a:solidFill>
                <a:srgbClr val="F74211"/>
              </a:solidFill>
              <a:prstDash val="dash"/>
              <a:miter lim="800000"/>
              <a:headEnd type="oval" w="med" len="med"/>
              <a:tailEnd type="oval" w="med" len="med"/>
            </a:ln>
            <a:effectLst/>
          </p:spPr>
        </p:cxnSp>
      </p:grp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266703" y="664971"/>
            <a:ext cx="1059476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ЦИФРОВОЙ СТАНДАРТ – ОСНОВА </a:t>
            </a:r>
            <a:r>
              <a:rPr lang="ru-RU" alt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ЦИФРОВОГО </a:t>
            </a:r>
            <a:r>
              <a:rPr lang="ru-RU" alt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МОДЕЛИРОВАНИЯ ТРЕБОВАНИЙ </a:t>
            </a:r>
            <a:br>
              <a:rPr lang="ru-RU" alt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SMART-СТАНДАРТ (цифровой стандарт)</a:t>
            </a:r>
          </a:p>
        </p:txBody>
      </p:sp>
    </p:spTree>
    <p:extLst>
      <p:ext uri="{BB962C8B-B14F-4D97-AF65-F5344CB8AC3E}">
        <p14:creationId xmlns:p14="http://schemas.microsoft.com/office/powerpoint/2010/main" val="33385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 bwMode="auto">
          <a:xfrm>
            <a:off x="266701" y="1395981"/>
            <a:ext cx="1165860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indent="361950" algn="just">
              <a:spcBef>
                <a:spcPts val="1200"/>
              </a:spcBef>
              <a:buSzPct val="100000"/>
            </a:pPr>
            <a:r>
              <a:rPr lang="ru-RU" altLang="ru-RU" sz="1600" dirty="0">
                <a:solidFill>
                  <a:srgbClr val="44546A">
                    <a:lumMod val="50000"/>
                  </a:srgbClr>
                </a:solidFill>
                <a:latin typeface="Century Gothic" panose="020B0502020202020204" pitchFamily="34" charset="0"/>
                <a:cs typeface="Carlito" panose="020F0502020204030204" pitchFamily="34" charset="0"/>
              </a:rPr>
              <a:t>Важная (и первоначальная) компонента для построения систем управления полным жизненным циклом продукции. Компонента PLM.</a:t>
            </a: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381004" y="639665"/>
            <a:ext cx="1036616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СИСТЕМЫ УПРАВЛЕНИЯ ТРЕБОВАНИЯМИ (СУТР,  RMS) – ОСНОВА ЦИФРОВОГО МОДЕЛИРОВАНИЯ (СОЗДАНИЯ ЦИФРОВЫХ «ДВОЙНИКОВ») ПРОДУКЦИИ.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19152" y="2386284"/>
            <a:ext cx="10753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ГЛАВНОЙ ЦЕЛЬЮ УПРАВЛЕНИЯ ТРЕБОВАНИЯМИ ЯВЛЯЕТСЯ ОБЕСПЕЧЕНИЕ СООТВЕТСТВИЯ РАЗРАБАТЫВАЕМОГО ИЗДЕЛИЯ ВСЕМ ПРЕДЪЯВЛЯЕМЫМ ТРЕБОВАНИЯМ, ДЕЙСТВУЮЩЕМУ ЗАКОНОДАТЕЛЬСТВУ И НОРМАТИВНЫМ ДОКУМЕНТАМ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48A5350-498F-4EFE-8798-F471C9B04407}"/>
              </a:ext>
            </a:extLst>
          </p:cNvPr>
          <p:cNvSpPr/>
          <p:nvPr/>
        </p:nvSpPr>
        <p:spPr bwMode="auto">
          <a:xfrm>
            <a:off x="0" y="2123065"/>
            <a:ext cx="12192000" cy="1357439"/>
          </a:xfrm>
          <a:prstGeom prst="rect">
            <a:avLst/>
          </a:prstGeom>
          <a:solidFill>
            <a:srgbClr val="C00000">
              <a:alpha val="1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cs typeface="Arial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AE8A39DB-14DB-4ACB-8AFE-E81193D4E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5" y="5810092"/>
            <a:ext cx="11429999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r>
              <a:rPr lang="ru-RU" altLang="ru-RU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СУТР </a:t>
            </a:r>
            <a:r>
              <a:rPr lang="ru-RU" alt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используются на всех стадиях жизненного цикла изделий и содержат определенный электронный эталон изделия, которому должно соответствовать реальное изделие.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66701" y="3874807"/>
            <a:ext cx="1165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/>
            <a:r>
              <a:rPr lang="ru-RU" altLang="ru-RU" sz="1600" dirty="0">
                <a:latin typeface="Century Gothic" panose="020B0502020202020204" pitchFamily="34" charset="0"/>
              </a:rPr>
              <a:t>Включает онтологическую (понятийную) модель изделия.  Описывает в электронном виде модель изделия – что включает в себя изделие, каковы должны быть его характеристики, каковы технические, технологические, эксплуатационные решения должны быть реализованы.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2155904" y="5028075"/>
            <a:ext cx="7880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СИСТЕМЫ УПРАВЛЕНИЯ ТРЕБОВАНИЯМИ В ИТОГЕ ПРЕДСТАВЛЯЮТ СОБОЙ  </a:t>
            </a:r>
            <a:br>
              <a:rPr lang="ru-RU" alt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alt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ЭЛЕКТРОННЫЙ ТЕХНИЧЕСКИЙ ПРОЕКТ (ЭТАЛОН) ИЗДЕЛИЯ.</a:t>
            </a:r>
          </a:p>
        </p:txBody>
      </p:sp>
    </p:spTree>
    <p:extLst>
      <p:ext uri="{BB962C8B-B14F-4D97-AF65-F5344CB8AC3E}">
        <p14:creationId xmlns:p14="http://schemas.microsoft.com/office/powerpoint/2010/main" val="19689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одекс">
      <a:dk1>
        <a:srgbClr val="2D2B2B"/>
      </a:dk1>
      <a:lt1>
        <a:sysClr val="window" lastClr="FFFFFF"/>
      </a:lt1>
      <a:dk2>
        <a:srgbClr val="787272"/>
      </a:dk2>
      <a:lt2>
        <a:srgbClr val="EBEAEA"/>
      </a:lt2>
      <a:accent1>
        <a:srgbClr val="D22630"/>
      </a:accent1>
      <a:accent2>
        <a:srgbClr val="0057B8"/>
      </a:accent2>
      <a:accent3>
        <a:srgbClr val="009CDE"/>
      </a:accent3>
      <a:accent4>
        <a:srgbClr val="FFC000"/>
      </a:accent4>
      <a:accent5>
        <a:srgbClr val="FC5908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одекс">
      <a:majorFont>
        <a:latin typeface="Bliss Pro Medium"/>
        <a:ea typeface=""/>
        <a:cs typeface=""/>
      </a:majorFont>
      <a:minorFont>
        <a:latin typeface="Bliss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презентации">
  <a:themeElements>
    <a:clrScheme name="Кодекс">
      <a:dk1>
        <a:srgbClr val="2D2B2B"/>
      </a:dk1>
      <a:lt1>
        <a:sysClr val="window" lastClr="FFFFFF"/>
      </a:lt1>
      <a:dk2>
        <a:srgbClr val="787272"/>
      </a:dk2>
      <a:lt2>
        <a:srgbClr val="EBEAEA"/>
      </a:lt2>
      <a:accent1>
        <a:srgbClr val="D22630"/>
      </a:accent1>
      <a:accent2>
        <a:srgbClr val="0057B8"/>
      </a:accent2>
      <a:accent3>
        <a:srgbClr val="009CDE"/>
      </a:accent3>
      <a:accent4>
        <a:srgbClr val="FFC000"/>
      </a:accent4>
      <a:accent5>
        <a:srgbClr val="FC5908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одекс">
      <a:majorFont>
        <a:latin typeface="Bliss Pro Medium"/>
        <a:ea typeface=""/>
        <a:cs typeface=""/>
      </a:majorFont>
      <a:minorFont>
        <a:latin typeface="Bliss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презентации" id="{CEA1496A-1523-4827-8D65-77641E479986}" vid="{19DA0FAD-F68D-407C-969E-7E47E8FDE7A3}"/>
    </a:ext>
  </a:extLst>
</a:theme>
</file>

<file path=ppt/theme/theme3.xml><?xml version="1.0" encoding="utf-8"?>
<a:theme xmlns:a="http://schemas.openxmlformats.org/drawingml/2006/main" name="1_Тема Office">
  <a:themeElements>
    <a:clrScheme name="Кодекс">
      <a:dk1>
        <a:srgbClr val="2D2B2B"/>
      </a:dk1>
      <a:lt1>
        <a:sysClr val="window" lastClr="FFFFFF"/>
      </a:lt1>
      <a:dk2>
        <a:srgbClr val="787272"/>
      </a:dk2>
      <a:lt2>
        <a:srgbClr val="EBEAEA"/>
      </a:lt2>
      <a:accent1>
        <a:srgbClr val="D22630"/>
      </a:accent1>
      <a:accent2>
        <a:srgbClr val="0057B8"/>
      </a:accent2>
      <a:accent3>
        <a:srgbClr val="009CDE"/>
      </a:accent3>
      <a:accent4>
        <a:srgbClr val="FFC000"/>
      </a:accent4>
      <a:accent5>
        <a:srgbClr val="FC5908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одекс">
      <a:majorFont>
        <a:latin typeface="Bliss Pro Medium"/>
        <a:ea typeface=""/>
        <a:cs typeface=""/>
      </a:majorFont>
      <a:minorFont>
        <a:latin typeface="Bliss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Кодекс">
      <a:dk1>
        <a:srgbClr val="2D2B2B"/>
      </a:dk1>
      <a:lt1>
        <a:sysClr val="window" lastClr="FFFFFF"/>
      </a:lt1>
      <a:dk2>
        <a:srgbClr val="787272"/>
      </a:dk2>
      <a:lt2>
        <a:srgbClr val="EBEAEA"/>
      </a:lt2>
      <a:accent1>
        <a:srgbClr val="D22630"/>
      </a:accent1>
      <a:accent2>
        <a:srgbClr val="0057B8"/>
      </a:accent2>
      <a:accent3>
        <a:srgbClr val="009CDE"/>
      </a:accent3>
      <a:accent4>
        <a:srgbClr val="FFC000"/>
      </a:accent4>
      <a:accent5>
        <a:srgbClr val="FC5908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одекс">
      <a:majorFont>
        <a:latin typeface="Bliss Pro Medium"/>
        <a:ea typeface=""/>
        <a:cs typeface=""/>
      </a:majorFont>
      <a:minorFont>
        <a:latin typeface="Bliss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ма Office">
  <a:themeElements>
    <a:clrScheme name="Кодекс">
      <a:dk1>
        <a:srgbClr val="2D2B2B"/>
      </a:dk1>
      <a:lt1>
        <a:sysClr val="window" lastClr="FFFFFF"/>
      </a:lt1>
      <a:dk2>
        <a:srgbClr val="787272"/>
      </a:dk2>
      <a:lt2>
        <a:srgbClr val="EBEAEA"/>
      </a:lt2>
      <a:accent1>
        <a:srgbClr val="D22630"/>
      </a:accent1>
      <a:accent2>
        <a:srgbClr val="0057B8"/>
      </a:accent2>
      <a:accent3>
        <a:srgbClr val="009CDE"/>
      </a:accent3>
      <a:accent4>
        <a:srgbClr val="FFC000"/>
      </a:accent4>
      <a:accent5>
        <a:srgbClr val="FC5908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одекс">
      <a:majorFont>
        <a:latin typeface="Bliss Pro Medium"/>
        <a:ea typeface=""/>
        <a:cs typeface=""/>
      </a:majorFont>
      <a:minorFont>
        <a:latin typeface="Bliss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Тема Office">
  <a:themeElements>
    <a:clrScheme name="Кодекс">
      <a:dk1>
        <a:srgbClr val="2D2B2B"/>
      </a:dk1>
      <a:lt1>
        <a:sysClr val="window" lastClr="FFFFFF"/>
      </a:lt1>
      <a:dk2>
        <a:srgbClr val="787272"/>
      </a:dk2>
      <a:lt2>
        <a:srgbClr val="EBEAEA"/>
      </a:lt2>
      <a:accent1>
        <a:srgbClr val="D22630"/>
      </a:accent1>
      <a:accent2>
        <a:srgbClr val="0057B8"/>
      </a:accent2>
      <a:accent3>
        <a:srgbClr val="009CDE"/>
      </a:accent3>
      <a:accent4>
        <a:srgbClr val="FFC000"/>
      </a:accent4>
      <a:accent5>
        <a:srgbClr val="FC5908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одекс">
      <a:majorFont>
        <a:latin typeface="Bliss Pro Medium"/>
        <a:ea typeface=""/>
        <a:cs typeface=""/>
      </a:majorFont>
      <a:minorFont>
        <a:latin typeface="Bliss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Тема Office">
  <a:themeElements>
    <a:clrScheme name="Кодекс">
      <a:dk1>
        <a:srgbClr val="2D2B2B"/>
      </a:dk1>
      <a:lt1>
        <a:sysClr val="window" lastClr="FFFFFF"/>
      </a:lt1>
      <a:dk2>
        <a:srgbClr val="787272"/>
      </a:dk2>
      <a:lt2>
        <a:srgbClr val="EBEAEA"/>
      </a:lt2>
      <a:accent1>
        <a:srgbClr val="D22630"/>
      </a:accent1>
      <a:accent2>
        <a:srgbClr val="0057B8"/>
      </a:accent2>
      <a:accent3>
        <a:srgbClr val="009CDE"/>
      </a:accent3>
      <a:accent4>
        <a:srgbClr val="FFC000"/>
      </a:accent4>
      <a:accent5>
        <a:srgbClr val="FC5908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одекс">
      <a:majorFont>
        <a:latin typeface="Bliss Pro Medium"/>
        <a:ea typeface=""/>
        <a:cs typeface=""/>
      </a:majorFont>
      <a:minorFont>
        <a:latin typeface="Bliss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презентации">
  <a:themeElements>
    <a:clrScheme name="Кодекс">
      <a:dk1>
        <a:srgbClr val="2D2B2B"/>
      </a:dk1>
      <a:lt1>
        <a:sysClr val="window" lastClr="FFFFFF"/>
      </a:lt1>
      <a:dk2>
        <a:srgbClr val="787272"/>
      </a:dk2>
      <a:lt2>
        <a:srgbClr val="EBEAEA"/>
      </a:lt2>
      <a:accent1>
        <a:srgbClr val="D22630"/>
      </a:accent1>
      <a:accent2>
        <a:srgbClr val="0057B8"/>
      </a:accent2>
      <a:accent3>
        <a:srgbClr val="009CDE"/>
      </a:accent3>
      <a:accent4>
        <a:srgbClr val="FFC000"/>
      </a:accent4>
      <a:accent5>
        <a:srgbClr val="FC5908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одекс">
      <a:majorFont>
        <a:latin typeface="Bliss Pro Medium"/>
        <a:ea typeface=""/>
        <a:cs typeface=""/>
      </a:majorFont>
      <a:minorFont>
        <a:latin typeface="Bliss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презентации" id="{CEA1496A-1523-4827-8D65-77641E479986}" vid="{19DA0FAD-F68D-407C-969E-7E47E8FDE7A3}"/>
    </a:ext>
  </a:extLst>
</a:theme>
</file>

<file path=ppt/theme/theme9.xml><?xml version="1.0" encoding="utf-8"?>
<a:theme xmlns:a="http://schemas.openxmlformats.org/drawingml/2006/main" name="1_Тема презентации">
  <a:themeElements>
    <a:clrScheme name="Кодекс">
      <a:dk1>
        <a:srgbClr val="2D2B2B"/>
      </a:dk1>
      <a:lt1>
        <a:sysClr val="window" lastClr="FFFFFF"/>
      </a:lt1>
      <a:dk2>
        <a:srgbClr val="787272"/>
      </a:dk2>
      <a:lt2>
        <a:srgbClr val="EBEAEA"/>
      </a:lt2>
      <a:accent1>
        <a:srgbClr val="D22630"/>
      </a:accent1>
      <a:accent2>
        <a:srgbClr val="0057B8"/>
      </a:accent2>
      <a:accent3>
        <a:srgbClr val="009CDE"/>
      </a:accent3>
      <a:accent4>
        <a:srgbClr val="FFC000"/>
      </a:accent4>
      <a:accent5>
        <a:srgbClr val="FC5908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одекс">
      <a:majorFont>
        <a:latin typeface="Bliss Pro Medium"/>
        <a:ea typeface=""/>
        <a:cs typeface=""/>
      </a:majorFont>
      <a:minorFont>
        <a:latin typeface="Bliss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презентации" id="{CEA1496A-1523-4827-8D65-77641E479986}" vid="{19DA0FAD-F68D-407C-969E-7E47E8FDE7A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967</Words>
  <Application>Microsoft Office PowerPoint</Application>
  <PresentationFormat>Широкоэкранный</PresentationFormat>
  <Paragraphs>141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18</vt:i4>
      </vt:variant>
    </vt:vector>
  </HeadingPairs>
  <TitlesOfParts>
    <vt:vector size="37" baseType="lpstr">
      <vt:lpstr>Arial</vt:lpstr>
      <vt:lpstr>Bliss Pro</vt:lpstr>
      <vt:lpstr>Bliss Pro Medium</vt:lpstr>
      <vt:lpstr>Calibri</vt:lpstr>
      <vt:lpstr>Carlito</vt:lpstr>
      <vt:lpstr>Century Gothic</vt:lpstr>
      <vt:lpstr>Noto Sans SC Regular</vt:lpstr>
      <vt:lpstr>Times New Roman</vt:lpstr>
      <vt:lpstr>Wingdings</vt:lpstr>
      <vt:lpstr>Wingdings 2</vt:lpstr>
      <vt:lpstr>Тема Office</vt:lpstr>
      <vt:lpstr>3_Тема презентации</vt:lpstr>
      <vt:lpstr>1_Тема Office</vt:lpstr>
      <vt:lpstr>2_Тема Office</vt:lpstr>
      <vt:lpstr>3_Тема Office</vt:lpstr>
      <vt:lpstr>4_Тема Office</vt:lpstr>
      <vt:lpstr>5_Тема Office</vt:lpstr>
      <vt:lpstr>Тема презентации</vt:lpstr>
      <vt:lpstr>1_Тема 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LotsmanovAN</cp:lastModifiedBy>
  <cp:revision>53</cp:revision>
  <cp:lastPrinted>2021-07-01T06:46:59Z</cp:lastPrinted>
  <dcterms:created xsi:type="dcterms:W3CDTF">2020-12-21T16:36:31Z</dcterms:created>
  <dcterms:modified xsi:type="dcterms:W3CDTF">2021-07-07T07:50:01Z</dcterms:modified>
</cp:coreProperties>
</file>