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0080625" cy="567055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5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5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5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5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B7D28CC8-EC4F-4F45-ADAF-BF6B0A64E553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1240" y="870480"/>
            <a:ext cx="5467680" cy="4349880"/>
          </a:xfrm>
          <a:prstGeom prst="rect">
            <a:avLst/>
          </a:prstGeom>
        </p:spPr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749160" y="5514120"/>
            <a:ext cx="5991840" cy="5221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59" name="CustomShape 3"/>
          <p:cNvSpPr/>
          <p:nvPr/>
        </p:nvSpPr>
        <p:spPr>
          <a:xfrm>
            <a:off x="4244400" y="11026440"/>
            <a:ext cx="324396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2EB95185-E5CE-41D0-96BE-E0BA751581D9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01688"/>
            <a:ext cx="7123112" cy="4008437"/>
          </a:xfrm>
          <a:prstGeom prst="rect">
            <a:avLst/>
          </a:prstGeom>
        </p:spPr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6200" cy="4809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62" name="CustomShape 3"/>
          <p:cNvSpPr/>
          <p:nvPr/>
        </p:nvSpPr>
        <p:spPr>
          <a:xfrm>
            <a:off x="4282200" y="10155240"/>
            <a:ext cx="327384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7CD7F489-2938-4F94-9A8F-3D31568FB10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3640" y="73800"/>
            <a:ext cx="90702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3640" y="73800"/>
            <a:ext cx="90702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3640" y="73800"/>
            <a:ext cx="90702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3640" y="73800"/>
            <a:ext cx="90702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3640" y="73800"/>
            <a:ext cx="90702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3640" y="73800"/>
            <a:ext cx="90702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3640" y="73800"/>
            <a:ext cx="90702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3640" y="225360"/>
            <a:ext cx="9070200" cy="4390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3640" y="73800"/>
            <a:ext cx="90702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3640" y="73800"/>
            <a:ext cx="90702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3640" y="73800"/>
            <a:ext cx="90702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3640" y="73800"/>
            <a:ext cx="90702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3640" y="73800"/>
            <a:ext cx="90702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3640" y="73800"/>
            <a:ext cx="90702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3640" y="73800"/>
            <a:ext cx="90702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3640" y="73800"/>
            <a:ext cx="90702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3640" y="73800"/>
            <a:ext cx="90702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3640" y="73800"/>
            <a:ext cx="90702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3640" y="73800"/>
            <a:ext cx="90702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3640" y="73800"/>
            <a:ext cx="90702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3640" y="225360"/>
            <a:ext cx="9070200" cy="4390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3640" y="73800"/>
            <a:ext cx="90702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3640" y="73800"/>
            <a:ext cx="90702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3640" y="73800"/>
            <a:ext cx="90702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3640" y="73800"/>
            <a:ext cx="90702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3640" y="73800"/>
            <a:ext cx="90702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3640" y="73800"/>
            <a:ext cx="90702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3640" y="73800"/>
            <a:ext cx="90702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3640" y="73800"/>
            <a:ext cx="90702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3640" y="73800"/>
            <a:ext cx="90702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3640" y="73800"/>
            <a:ext cx="90702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03640" y="73800"/>
            <a:ext cx="90702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subTitle"/>
          </p:nvPr>
        </p:nvSpPr>
        <p:spPr>
          <a:xfrm>
            <a:off x="503640" y="225360"/>
            <a:ext cx="9070200" cy="4390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3640" y="73800"/>
            <a:ext cx="90702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3640" y="73800"/>
            <a:ext cx="90702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3640" y="73800"/>
            <a:ext cx="90702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03640" y="73800"/>
            <a:ext cx="90702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3640" y="73800"/>
            <a:ext cx="90702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03640" y="73800"/>
            <a:ext cx="90702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8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9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3640" y="73800"/>
            <a:ext cx="90702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3640" y="225360"/>
            <a:ext cx="9070200" cy="4390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3640" y="73800"/>
            <a:ext cx="90702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3640" y="73800"/>
            <a:ext cx="90702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3640" y="73800"/>
            <a:ext cx="907020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3640" y="225360"/>
            <a:ext cx="907020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3640" y="225360"/>
            <a:ext cx="907020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acebook.com/www.RGTR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435240" y="1357920"/>
            <a:ext cx="9070200" cy="1416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CustomShape 2"/>
          <p:cNvSpPr/>
          <p:nvPr/>
        </p:nvSpPr>
        <p:spPr>
          <a:xfrm>
            <a:off x="3425400" y="2952720"/>
            <a:ext cx="30006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1F497D"/>
                </a:solidFill>
                <a:latin typeface="Times New Roman"/>
                <a:ea typeface="DejaVu Sans"/>
              </a:rPr>
              <a:t>г. Астана,  25 февраля 2011 г.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58" name="CustomShape 3"/>
          <p:cNvSpPr/>
          <p:nvPr/>
        </p:nvSpPr>
        <p:spPr>
          <a:xfrm>
            <a:off x="360" y="89280"/>
            <a:ext cx="10078560" cy="55789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</p:sp>
      <p:sp>
        <p:nvSpPr>
          <p:cNvPr id="159" name="CustomShape 4"/>
          <p:cNvSpPr/>
          <p:nvPr/>
        </p:nvSpPr>
        <p:spPr>
          <a:xfrm>
            <a:off x="0" y="5312520"/>
            <a:ext cx="10078200" cy="302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808080"/>
                </a:solidFill>
                <a:latin typeface="Calibri"/>
                <a:ea typeface="DejaVu Sans"/>
              </a:rPr>
              <a:t>WWW.RGTR.RU 			RGTR@RSPP.RU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60" name="CustomShape 5"/>
          <p:cNvSpPr/>
          <p:nvPr/>
        </p:nvSpPr>
        <p:spPr>
          <a:xfrm>
            <a:off x="944280" y="3253320"/>
            <a:ext cx="8173800" cy="1724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376092"/>
                </a:solidFill>
                <a:latin typeface="Calibri"/>
                <a:ea typeface="DejaVu Sans"/>
              </a:rPr>
              <a:t>А.Н.ЛОЦМАНОВ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i="1" strike="noStrike" spc="-1">
                <a:solidFill>
                  <a:srgbClr val="1F497D"/>
                </a:solidFill>
                <a:latin typeface="Calibri"/>
                <a:ea typeface="DejaVu Sans"/>
              </a:rPr>
              <a:t>Заместитель  Сопредседателя Комитета  РСПП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i="1" strike="noStrike" spc="-1">
                <a:solidFill>
                  <a:srgbClr val="1F497D"/>
                </a:solidFill>
                <a:latin typeface="Calibri"/>
                <a:ea typeface="DejaVu Sans"/>
              </a:rPr>
              <a:t>по промышленной политике и техническому регулированию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002060"/>
                </a:solidFill>
                <a:latin typeface="Calibri"/>
                <a:ea typeface="DejaVu Sans"/>
              </a:rPr>
              <a:t>Председатель Совета по техническому регулированию и стандартизации при Минпромторге России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61" name="CustomShape 6"/>
          <p:cNvSpPr/>
          <p:nvPr/>
        </p:nvSpPr>
        <p:spPr>
          <a:xfrm>
            <a:off x="637920" y="1173960"/>
            <a:ext cx="9070200" cy="200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64500" lnSpcReduction="10000"/>
          </a:bodyPr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rPr lang="ru-RU" sz="4000" b="1" i="1" strike="noStrike" spc="137">
                <a:solidFill>
                  <a:srgbClr val="0070C0"/>
                </a:solidFill>
                <a:latin typeface="Calibri"/>
                <a:ea typeface="DejaVu Sans"/>
              </a:rPr>
              <a:t>КОМИТЕТ ПО ПРОМЫШЛЕННОЙ ПОЛИТИКЕ </a:t>
            </a:r>
            <a:r>
              <a:t/>
            </a:r>
            <a:br/>
            <a:r>
              <a:rPr lang="ru-RU" sz="4000" b="1" i="1" strike="noStrike" spc="137">
                <a:solidFill>
                  <a:srgbClr val="0070C0"/>
                </a:solidFill>
                <a:latin typeface="Calibri"/>
                <a:ea typeface="DejaVu Sans"/>
              </a:rPr>
              <a:t>И ТЕХНИЧЕСКОМУ РЕГУЛИРОВАНИЮ</a:t>
            </a:r>
            <a:r>
              <a:t/>
            </a:r>
            <a:br/>
            <a:r>
              <a:t/>
            </a:r>
            <a:br/>
            <a:r>
              <a:t/>
            </a:r>
            <a:br/>
            <a:r>
              <a:rPr lang="ru-RU" sz="3100" b="1" i="1" strike="noStrike" spc="-1">
                <a:solidFill>
                  <a:srgbClr val="0070C0"/>
                </a:solidFill>
                <a:latin typeface="Calibri"/>
                <a:ea typeface="DejaVu Sans"/>
              </a:rPr>
              <a:t>  </a:t>
            </a:r>
            <a:r>
              <a:t/>
            </a:r>
            <a:br/>
            <a:endParaRPr lang="ru-RU" sz="3100" b="0" strike="noStrike" spc="-1">
              <a:latin typeface="Arial"/>
            </a:endParaRPr>
          </a:p>
        </p:txBody>
      </p:sp>
      <p:pic>
        <p:nvPicPr>
          <p:cNvPr id="162" name="Picture 2"/>
          <p:cNvPicPr/>
          <p:nvPr/>
        </p:nvPicPr>
        <p:blipFill>
          <a:blip r:embed="rId2"/>
          <a:stretch/>
        </p:blipFill>
        <p:spPr>
          <a:xfrm>
            <a:off x="4195800" y="290160"/>
            <a:ext cx="1660680" cy="1179720"/>
          </a:xfrm>
          <a:prstGeom prst="rect">
            <a:avLst/>
          </a:prstGeom>
          <a:ln>
            <a:noFill/>
          </a:ln>
        </p:spPr>
      </p:pic>
      <p:sp>
        <p:nvSpPr>
          <p:cNvPr id="163" name="CustomShape 7"/>
          <p:cNvSpPr/>
          <p:nvPr/>
        </p:nvSpPr>
        <p:spPr>
          <a:xfrm>
            <a:off x="566280" y="2340000"/>
            <a:ext cx="9141840" cy="82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8D281E"/>
                </a:solidFill>
                <a:latin typeface="Arial"/>
                <a:ea typeface="DejaVu Sans"/>
              </a:rPr>
              <a:t>ПРЕЗЕНТАЦИЯ БРОШЮРЫ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8D281E"/>
                </a:solidFill>
                <a:latin typeface="Arial"/>
                <a:ea typeface="DejaVu Sans"/>
              </a:rPr>
              <a:t>ГАРМОНИЗАЦИЯ ТЕХНИЧЕСКИХ РЕГЛАМЕНТОВ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Picture 4"/>
          <p:cNvPicPr/>
          <p:nvPr/>
        </p:nvPicPr>
        <p:blipFill>
          <a:blip r:embed="rId3"/>
          <a:stretch/>
        </p:blipFill>
        <p:spPr>
          <a:xfrm>
            <a:off x="484920" y="2598480"/>
            <a:ext cx="3526200" cy="2691720"/>
          </a:xfrm>
          <a:prstGeom prst="rect">
            <a:avLst/>
          </a:prstGeom>
          <a:ln>
            <a:noFill/>
          </a:ln>
        </p:spPr>
      </p:pic>
      <p:sp>
        <p:nvSpPr>
          <p:cNvPr id="246" name="CustomShape 1"/>
          <p:cNvSpPr/>
          <p:nvPr/>
        </p:nvSpPr>
        <p:spPr>
          <a:xfrm>
            <a:off x="4111920" y="3101760"/>
            <a:ext cx="4660200" cy="593640"/>
          </a:xfrm>
          <a:prstGeom prst="rect">
            <a:avLst/>
          </a:prstGeom>
          <a:noFill/>
          <a:ln w="9360">
            <a:noFill/>
          </a:ln>
          <a:effectLst>
            <a:innerShdw blurRad="114300">
              <a:srgbClr val="000000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799"/>
              </a:spcBef>
            </a:pPr>
            <a:r>
              <a:rPr lang="ru-RU" sz="4000" b="1" strike="noStrike" spc="-1">
                <a:solidFill>
                  <a:srgbClr val="376092"/>
                </a:solidFill>
                <a:latin typeface="Calibri"/>
                <a:ea typeface="DejaVu Sans"/>
              </a:rPr>
              <a:t>(495) 663-04-50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247" name="CustomShape 2"/>
          <p:cNvSpPr/>
          <p:nvPr/>
        </p:nvSpPr>
        <p:spPr>
          <a:xfrm>
            <a:off x="4000320" y="3697200"/>
            <a:ext cx="5054040" cy="461880"/>
          </a:xfrm>
          <a:prstGeom prst="rect">
            <a:avLst/>
          </a:prstGeom>
          <a:noFill/>
          <a:ln w="9360">
            <a:noFill/>
          </a:ln>
          <a:effectLst>
            <a:innerShdw blurRad="114300">
              <a:srgbClr val="000000"/>
            </a:innerShdw>
            <a:reflection blurRad="6350" stA="52000" endA="300" endPos="3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799"/>
              </a:spcBef>
            </a:pPr>
            <a:r>
              <a:rPr lang="ru-RU" sz="4000" b="1" strike="noStrike" spc="-1">
                <a:solidFill>
                  <a:srgbClr val="0070C0"/>
                </a:solidFill>
                <a:latin typeface="Calibri"/>
                <a:ea typeface="DejaVu Sans"/>
              </a:rPr>
              <a:t>RGTR@RSPP.RU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248" name="CustomShape 3"/>
          <p:cNvSpPr/>
          <p:nvPr/>
        </p:nvSpPr>
        <p:spPr>
          <a:xfrm>
            <a:off x="4039560" y="4185000"/>
            <a:ext cx="4975200" cy="352800"/>
          </a:xfrm>
          <a:prstGeom prst="rect">
            <a:avLst/>
          </a:prstGeom>
          <a:noFill/>
          <a:ln w="9360">
            <a:noFill/>
          </a:ln>
          <a:effectLst>
            <a:innerShdw blurRad="114300">
              <a:srgbClr val="000000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799"/>
              </a:spcBef>
            </a:pPr>
            <a:r>
              <a:rPr lang="ru-RU" sz="4000" b="1" strike="noStrike" spc="-1">
                <a:solidFill>
                  <a:srgbClr val="0070C0"/>
                </a:solidFill>
                <a:latin typeface="Calibri"/>
                <a:ea typeface="DejaVu Sans"/>
              </a:rPr>
              <a:t>www.RGTR.RU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249" name="CustomShape 4"/>
          <p:cNvSpPr/>
          <p:nvPr/>
        </p:nvSpPr>
        <p:spPr>
          <a:xfrm>
            <a:off x="503280" y="171720"/>
            <a:ext cx="9070200" cy="653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СХЕМА ВЗАИМОДЕЙСТВИЯ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50" name="CustomShape 5"/>
          <p:cNvSpPr/>
          <p:nvPr/>
        </p:nvSpPr>
        <p:spPr>
          <a:xfrm>
            <a:off x="0" y="360"/>
            <a:ext cx="10078200" cy="8251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1" name="CustomShape 6"/>
          <p:cNvSpPr/>
          <p:nvPr/>
        </p:nvSpPr>
        <p:spPr>
          <a:xfrm>
            <a:off x="0" y="117720"/>
            <a:ext cx="9842040" cy="70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2" name="CustomShape 7"/>
          <p:cNvSpPr/>
          <p:nvPr/>
        </p:nvSpPr>
        <p:spPr>
          <a:xfrm>
            <a:off x="9843840" y="2657880"/>
            <a:ext cx="234360" cy="30103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3" name="CustomShape 8"/>
          <p:cNvSpPr/>
          <p:nvPr/>
        </p:nvSpPr>
        <p:spPr>
          <a:xfrm>
            <a:off x="9843840" y="885600"/>
            <a:ext cx="234360" cy="17110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4" name="CustomShape 9"/>
          <p:cNvSpPr/>
          <p:nvPr/>
        </p:nvSpPr>
        <p:spPr>
          <a:xfrm>
            <a:off x="1149840" y="1882080"/>
            <a:ext cx="8433720" cy="65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62000" lnSpcReduction="10000"/>
          </a:bodyPr>
          <a:lstStyle/>
          <a:p>
            <a:pPr algn="ctr">
              <a:lnSpc>
                <a:spcPct val="100000"/>
              </a:lnSpc>
              <a:spcBef>
                <a:spcPts val="4799"/>
              </a:spcBef>
            </a:pPr>
            <a:r>
              <a:rPr lang="ru-RU" sz="6000" b="0" strike="noStrike" cap="all" spc="-1">
                <a:solidFill>
                  <a:srgbClr val="D99694"/>
                </a:solidFill>
                <a:latin typeface="Calibri"/>
                <a:ea typeface="DejaVu Sans"/>
              </a:rPr>
              <a:t>ЗА ВНИМАНИЕ!</a:t>
            </a:r>
            <a:endParaRPr lang="ru-RU" sz="6000" b="0" strike="noStrike" spc="-1">
              <a:latin typeface="Arial"/>
            </a:endParaRPr>
          </a:p>
        </p:txBody>
      </p:sp>
      <p:sp>
        <p:nvSpPr>
          <p:cNvPr id="255" name="CustomShape 10"/>
          <p:cNvSpPr/>
          <p:nvPr/>
        </p:nvSpPr>
        <p:spPr>
          <a:xfrm>
            <a:off x="699120" y="1226880"/>
            <a:ext cx="9101160" cy="707040"/>
          </a:xfrm>
          <a:custGeom>
            <a:avLst/>
            <a:gdLst/>
            <a:ahLst/>
            <a:cxnLst/>
            <a:rect l="0" t="0" r="r" b="b"/>
            <a:pathLst>
              <a:path w="25283" h="983">
                <a:moveTo>
                  <a:pt x="0" y="982"/>
                </a:moveTo>
                <a:lnTo>
                  <a:pt x="4" y="958"/>
                </a:lnTo>
                <a:lnTo>
                  <a:pt x="16" y="933"/>
                </a:lnTo>
                <a:lnTo>
                  <a:pt x="35" y="909"/>
                </a:lnTo>
                <a:lnTo>
                  <a:pt x="63" y="884"/>
                </a:lnTo>
                <a:lnTo>
                  <a:pt x="98" y="860"/>
                </a:lnTo>
                <a:lnTo>
                  <a:pt x="141" y="836"/>
                </a:lnTo>
                <a:lnTo>
                  <a:pt x="192" y="811"/>
                </a:lnTo>
                <a:lnTo>
                  <a:pt x="251" y="787"/>
                </a:lnTo>
                <a:lnTo>
                  <a:pt x="317" y="763"/>
                </a:lnTo>
                <a:lnTo>
                  <a:pt x="391" y="740"/>
                </a:lnTo>
                <a:lnTo>
                  <a:pt x="472" y="716"/>
                </a:lnTo>
                <a:lnTo>
                  <a:pt x="562" y="693"/>
                </a:lnTo>
                <a:lnTo>
                  <a:pt x="658" y="669"/>
                </a:lnTo>
                <a:lnTo>
                  <a:pt x="762" y="646"/>
                </a:lnTo>
                <a:lnTo>
                  <a:pt x="874" y="623"/>
                </a:lnTo>
                <a:lnTo>
                  <a:pt x="993" y="601"/>
                </a:lnTo>
                <a:lnTo>
                  <a:pt x="1119" y="578"/>
                </a:lnTo>
                <a:lnTo>
                  <a:pt x="1252" y="556"/>
                </a:lnTo>
                <a:lnTo>
                  <a:pt x="1392" y="534"/>
                </a:lnTo>
                <a:lnTo>
                  <a:pt x="1539" y="512"/>
                </a:lnTo>
                <a:lnTo>
                  <a:pt x="1694" y="491"/>
                </a:lnTo>
                <a:lnTo>
                  <a:pt x="1855" y="470"/>
                </a:lnTo>
                <a:lnTo>
                  <a:pt x="2022" y="449"/>
                </a:lnTo>
                <a:lnTo>
                  <a:pt x="2197" y="429"/>
                </a:lnTo>
                <a:lnTo>
                  <a:pt x="2377" y="409"/>
                </a:lnTo>
                <a:lnTo>
                  <a:pt x="2564" y="389"/>
                </a:lnTo>
                <a:lnTo>
                  <a:pt x="2758" y="370"/>
                </a:lnTo>
                <a:lnTo>
                  <a:pt x="2957" y="351"/>
                </a:lnTo>
                <a:lnTo>
                  <a:pt x="3163" y="332"/>
                </a:lnTo>
                <a:lnTo>
                  <a:pt x="3374" y="314"/>
                </a:lnTo>
                <a:lnTo>
                  <a:pt x="3592" y="296"/>
                </a:lnTo>
                <a:lnTo>
                  <a:pt x="3815" y="279"/>
                </a:lnTo>
                <a:lnTo>
                  <a:pt x="4043" y="262"/>
                </a:lnTo>
                <a:lnTo>
                  <a:pt x="4277" y="246"/>
                </a:lnTo>
                <a:lnTo>
                  <a:pt x="4516" y="230"/>
                </a:lnTo>
                <a:lnTo>
                  <a:pt x="4759" y="214"/>
                </a:lnTo>
                <a:lnTo>
                  <a:pt x="5008" y="199"/>
                </a:lnTo>
                <a:lnTo>
                  <a:pt x="5262" y="185"/>
                </a:lnTo>
                <a:lnTo>
                  <a:pt x="5520" y="171"/>
                </a:lnTo>
                <a:lnTo>
                  <a:pt x="5783" y="157"/>
                </a:lnTo>
                <a:lnTo>
                  <a:pt x="6050" y="144"/>
                </a:lnTo>
                <a:lnTo>
                  <a:pt x="6320" y="132"/>
                </a:lnTo>
                <a:lnTo>
                  <a:pt x="6595" y="120"/>
                </a:lnTo>
                <a:lnTo>
                  <a:pt x="6874" y="108"/>
                </a:lnTo>
                <a:lnTo>
                  <a:pt x="7156" y="97"/>
                </a:lnTo>
                <a:lnTo>
                  <a:pt x="7442" y="87"/>
                </a:lnTo>
                <a:lnTo>
                  <a:pt x="7731" y="77"/>
                </a:lnTo>
                <a:lnTo>
                  <a:pt x="8023" y="68"/>
                </a:lnTo>
                <a:lnTo>
                  <a:pt x="8318" y="59"/>
                </a:lnTo>
                <a:lnTo>
                  <a:pt x="8615" y="51"/>
                </a:lnTo>
                <a:lnTo>
                  <a:pt x="8915" y="44"/>
                </a:lnTo>
                <a:lnTo>
                  <a:pt x="9217" y="37"/>
                </a:lnTo>
                <a:lnTo>
                  <a:pt x="9522" y="30"/>
                </a:lnTo>
                <a:lnTo>
                  <a:pt x="9828" y="25"/>
                </a:lnTo>
                <a:lnTo>
                  <a:pt x="10136" y="19"/>
                </a:lnTo>
                <a:lnTo>
                  <a:pt x="10446" y="15"/>
                </a:lnTo>
                <a:lnTo>
                  <a:pt x="10757" y="11"/>
                </a:lnTo>
                <a:lnTo>
                  <a:pt x="11069" y="8"/>
                </a:lnTo>
                <a:lnTo>
                  <a:pt x="11382" y="5"/>
                </a:lnTo>
                <a:lnTo>
                  <a:pt x="11696" y="3"/>
                </a:lnTo>
                <a:lnTo>
                  <a:pt x="12011" y="1"/>
                </a:lnTo>
                <a:lnTo>
                  <a:pt x="12326" y="0"/>
                </a:lnTo>
                <a:lnTo>
                  <a:pt x="12641" y="0"/>
                </a:lnTo>
                <a:lnTo>
                  <a:pt x="12956" y="0"/>
                </a:lnTo>
                <a:lnTo>
                  <a:pt x="13271" y="1"/>
                </a:lnTo>
                <a:lnTo>
                  <a:pt x="13586" y="3"/>
                </a:lnTo>
                <a:lnTo>
                  <a:pt x="13900" y="5"/>
                </a:lnTo>
                <a:lnTo>
                  <a:pt x="14213" y="8"/>
                </a:lnTo>
                <a:lnTo>
                  <a:pt x="14525" y="11"/>
                </a:lnTo>
                <a:lnTo>
                  <a:pt x="14836" y="15"/>
                </a:lnTo>
                <a:lnTo>
                  <a:pt x="15146" y="19"/>
                </a:lnTo>
                <a:lnTo>
                  <a:pt x="15454" y="25"/>
                </a:lnTo>
                <a:lnTo>
                  <a:pt x="15760" y="30"/>
                </a:lnTo>
                <a:lnTo>
                  <a:pt x="16065" y="37"/>
                </a:lnTo>
                <a:lnTo>
                  <a:pt x="16367" y="44"/>
                </a:lnTo>
                <a:lnTo>
                  <a:pt x="16667" y="51"/>
                </a:lnTo>
                <a:lnTo>
                  <a:pt x="16964" y="59"/>
                </a:lnTo>
                <a:lnTo>
                  <a:pt x="17259" y="68"/>
                </a:lnTo>
                <a:lnTo>
                  <a:pt x="17551" y="77"/>
                </a:lnTo>
                <a:lnTo>
                  <a:pt x="17840" y="87"/>
                </a:lnTo>
                <a:lnTo>
                  <a:pt x="18126" y="97"/>
                </a:lnTo>
                <a:lnTo>
                  <a:pt x="18408" y="108"/>
                </a:lnTo>
                <a:lnTo>
                  <a:pt x="18687" y="120"/>
                </a:lnTo>
                <a:lnTo>
                  <a:pt x="18962" y="132"/>
                </a:lnTo>
                <a:lnTo>
                  <a:pt x="19232" y="144"/>
                </a:lnTo>
                <a:lnTo>
                  <a:pt x="19499" y="157"/>
                </a:lnTo>
                <a:lnTo>
                  <a:pt x="19762" y="171"/>
                </a:lnTo>
                <a:lnTo>
                  <a:pt x="20020" y="185"/>
                </a:lnTo>
                <a:lnTo>
                  <a:pt x="20274" y="199"/>
                </a:lnTo>
                <a:lnTo>
                  <a:pt x="20523" y="214"/>
                </a:lnTo>
                <a:lnTo>
                  <a:pt x="20766" y="230"/>
                </a:lnTo>
                <a:lnTo>
                  <a:pt x="21005" y="246"/>
                </a:lnTo>
                <a:lnTo>
                  <a:pt x="21239" y="262"/>
                </a:lnTo>
                <a:lnTo>
                  <a:pt x="21467" y="279"/>
                </a:lnTo>
                <a:lnTo>
                  <a:pt x="21690" y="296"/>
                </a:lnTo>
                <a:lnTo>
                  <a:pt x="21908" y="314"/>
                </a:lnTo>
                <a:lnTo>
                  <a:pt x="22119" y="332"/>
                </a:lnTo>
                <a:lnTo>
                  <a:pt x="22325" y="351"/>
                </a:lnTo>
                <a:lnTo>
                  <a:pt x="22524" y="370"/>
                </a:lnTo>
                <a:lnTo>
                  <a:pt x="22718" y="389"/>
                </a:lnTo>
                <a:lnTo>
                  <a:pt x="22905" y="409"/>
                </a:lnTo>
                <a:lnTo>
                  <a:pt x="23085" y="429"/>
                </a:lnTo>
                <a:lnTo>
                  <a:pt x="23260" y="449"/>
                </a:lnTo>
                <a:lnTo>
                  <a:pt x="23427" y="470"/>
                </a:lnTo>
                <a:lnTo>
                  <a:pt x="23588" y="491"/>
                </a:lnTo>
                <a:lnTo>
                  <a:pt x="23743" y="512"/>
                </a:lnTo>
                <a:lnTo>
                  <a:pt x="23890" y="534"/>
                </a:lnTo>
                <a:lnTo>
                  <a:pt x="24030" y="556"/>
                </a:lnTo>
                <a:lnTo>
                  <a:pt x="24163" y="578"/>
                </a:lnTo>
                <a:lnTo>
                  <a:pt x="24289" y="601"/>
                </a:lnTo>
                <a:lnTo>
                  <a:pt x="24408" y="623"/>
                </a:lnTo>
                <a:lnTo>
                  <a:pt x="24520" y="646"/>
                </a:lnTo>
                <a:lnTo>
                  <a:pt x="24624" y="669"/>
                </a:lnTo>
                <a:lnTo>
                  <a:pt x="24720" y="693"/>
                </a:lnTo>
                <a:lnTo>
                  <a:pt x="24810" y="716"/>
                </a:lnTo>
                <a:lnTo>
                  <a:pt x="24891" y="740"/>
                </a:lnTo>
                <a:lnTo>
                  <a:pt x="24965" y="763"/>
                </a:lnTo>
                <a:lnTo>
                  <a:pt x="25031" y="787"/>
                </a:lnTo>
                <a:lnTo>
                  <a:pt x="25090" y="811"/>
                </a:lnTo>
                <a:lnTo>
                  <a:pt x="25141" y="836"/>
                </a:lnTo>
                <a:lnTo>
                  <a:pt x="25184" y="860"/>
                </a:lnTo>
                <a:lnTo>
                  <a:pt x="25219" y="884"/>
                </a:lnTo>
                <a:lnTo>
                  <a:pt x="25247" y="909"/>
                </a:lnTo>
                <a:lnTo>
                  <a:pt x="25266" y="933"/>
                </a:lnTo>
                <a:lnTo>
                  <a:pt x="25278" y="958"/>
                </a:lnTo>
                <a:lnTo>
                  <a:pt x="25282" y="982"/>
                </a:lnTo>
              </a:path>
            </a:pathLst>
          </a:custGeom>
          <a:ln w="9360">
            <a:noFill/>
          </a:ln>
          <a:effectLst>
            <a:innerShdw blurRad="114300">
              <a:srgbClr val="000000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 anchorCtr="1">
            <a:prstTxWarp prst="textArchUp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4799"/>
              </a:spcBef>
            </a:pPr>
            <a:r>
              <a:rPr lang="ru-RU" sz="6000" b="1" strike="noStrike" cap="all" spc="-1">
                <a:solidFill>
                  <a:srgbClr val="D99694"/>
                </a:solidFill>
                <a:latin typeface="Calibri"/>
                <a:ea typeface="DejaVu Sans"/>
              </a:rPr>
              <a:t>СПАСИБО</a:t>
            </a:r>
            <a:endParaRPr lang="ru-RU" sz="6000" b="0" strike="noStrike" spc="-1">
              <a:latin typeface="Arial"/>
            </a:endParaRPr>
          </a:p>
        </p:txBody>
      </p:sp>
      <p:sp>
        <p:nvSpPr>
          <p:cNvPr id="256" name="CustomShape 11"/>
          <p:cNvSpPr/>
          <p:nvPr/>
        </p:nvSpPr>
        <p:spPr>
          <a:xfrm>
            <a:off x="3372840" y="4620960"/>
            <a:ext cx="646884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Наша страница в Facebook: </a:t>
            </a:r>
            <a:r>
              <a:rPr lang="ru-RU" sz="20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https://www.facebook.com/www.RGTR.ru</a:t>
            </a:r>
            <a:r>
              <a:rPr lang="ru-RU" sz="18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/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7501320" y="2477880"/>
            <a:ext cx="2315160" cy="39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5" name="Picture 4"/>
          <p:cNvPicPr/>
          <p:nvPr/>
        </p:nvPicPr>
        <p:blipFill>
          <a:blip r:embed="rId2"/>
          <a:srcRect t="78814"/>
          <a:stretch/>
        </p:blipFill>
        <p:spPr>
          <a:xfrm>
            <a:off x="0" y="5424480"/>
            <a:ext cx="10074600" cy="215280"/>
          </a:xfrm>
          <a:prstGeom prst="rect">
            <a:avLst/>
          </a:prstGeom>
          <a:ln>
            <a:noFill/>
          </a:ln>
        </p:spPr>
      </p:pic>
      <p:pic>
        <p:nvPicPr>
          <p:cNvPr id="166" name="Picture 2"/>
          <p:cNvPicPr/>
          <p:nvPr/>
        </p:nvPicPr>
        <p:blipFill>
          <a:blip r:embed="rId3"/>
          <a:srcRect t="7978" b="6542"/>
          <a:stretch/>
        </p:blipFill>
        <p:spPr>
          <a:xfrm>
            <a:off x="0" y="1440"/>
            <a:ext cx="10059840" cy="2342160"/>
          </a:xfrm>
          <a:prstGeom prst="rect">
            <a:avLst/>
          </a:prstGeom>
          <a:ln>
            <a:noFill/>
          </a:ln>
        </p:spPr>
      </p:pic>
      <p:sp>
        <p:nvSpPr>
          <p:cNvPr id="167" name="TextShape 2"/>
          <p:cNvSpPr txBox="1"/>
          <p:nvPr/>
        </p:nvSpPr>
        <p:spPr>
          <a:xfrm>
            <a:off x="3960000" y="3528000"/>
            <a:ext cx="5976000" cy="1109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ru-RU" sz="2400" b="1" i="1" strike="noStrike" spc="-1">
                <a:latin typeface="Arial"/>
              </a:rPr>
              <a:t>«Научно-технологическое развитие </a:t>
            </a:r>
          </a:p>
          <a:p>
            <a:r>
              <a:rPr lang="ru-RU" sz="2400" b="1" i="1" strike="noStrike" spc="-1">
                <a:latin typeface="Arial"/>
              </a:rPr>
              <a:t>становится одним из национальных приоритетов».</a:t>
            </a:r>
          </a:p>
        </p:txBody>
      </p:sp>
      <p:pic>
        <p:nvPicPr>
          <p:cNvPr id="168" name="Рисунок 167"/>
          <p:cNvPicPr/>
          <p:nvPr/>
        </p:nvPicPr>
        <p:blipFill>
          <a:blip r:embed="rId4"/>
          <a:stretch/>
        </p:blipFill>
        <p:spPr>
          <a:xfrm>
            <a:off x="216000" y="2520000"/>
            <a:ext cx="3528000" cy="2347200"/>
          </a:xfrm>
          <a:prstGeom prst="rect">
            <a:avLst/>
          </a:prstGeom>
          <a:ln>
            <a:noFill/>
          </a:ln>
        </p:spPr>
      </p:pic>
      <p:sp>
        <p:nvSpPr>
          <p:cNvPr id="169" name="TextShape 3"/>
          <p:cNvSpPr txBox="1"/>
          <p:nvPr/>
        </p:nvSpPr>
        <p:spPr>
          <a:xfrm>
            <a:off x="3816000" y="2520000"/>
            <a:ext cx="5976000" cy="770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ru-RU" sz="2400" b="1" strike="noStrike" spc="-1">
                <a:solidFill>
                  <a:srgbClr val="3465A4"/>
                </a:solidFill>
                <a:latin typeface="Arial"/>
              </a:rPr>
              <a:t>Михаил Владимирович Мишустин</a:t>
            </a:r>
            <a:r>
              <a:rPr lang="ru-RU" sz="2400" b="0" strike="noStrike" spc="-1">
                <a:latin typeface="Arial"/>
              </a:rPr>
              <a:t> </a:t>
            </a:r>
          </a:p>
          <a:p>
            <a:r>
              <a:rPr lang="ru-RU" sz="2400" b="0" strike="noStrike" spc="-1">
                <a:latin typeface="Arial"/>
              </a:rPr>
              <a:t>на форуме «Иннопром-2021»: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Рисунок 169"/>
          <p:cNvPicPr/>
          <p:nvPr/>
        </p:nvPicPr>
        <p:blipFill>
          <a:blip r:embed="rId2"/>
          <a:stretch/>
        </p:blipFill>
        <p:spPr>
          <a:xfrm>
            <a:off x="6625080" y="72000"/>
            <a:ext cx="3454200" cy="633240"/>
          </a:xfrm>
          <a:prstGeom prst="rect">
            <a:avLst/>
          </a:prstGeom>
          <a:ln>
            <a:noFill/>
          </a:ln>
        </p:spPr>
      </p:pic>
      <p:sp>
        <p:nvSpPr>
          <p:cNvPr id="171" name="CustomShape 1"/>
          <p:cNvSpPr/>
          <p:nvPr/>
        </p:nvSpPr>
        <p:spPr>
          <a:xfrm>
            <a:off x="360" y="756720"/>
            <a:ext cx="10076040" cy="120960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2" name="TextShape 2"/>
          <p:cNvSpPr txBox="1"/>
          <p:nvPr/>
        </p:nvSpPr>
        <p:spPr>
          <a:xfrm>
            <a:off x="288000" y="102600"/>
            <a:ext cx="6703560" cy="60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ru-RU" sz="1800" b="1" strike="noStrike" spc="-1">
                <a:solidFill>
                  <a:srgbClr val="C9211E"/>
                </a:solidFill>
                <a:latin typeface="Arial"/>
                <a:ea typeface="DejaVu Sans"/>
              </a:rPr>
              <a:t>СТРАТЕГИЯ ЦИФРОВОЙ ТРАНСФОРМАЦИИ РОССИИ</a:t>
            </a:r>
            <a:endParaRPr lang="ru-RU" sz="1800" b="0" strike="noStrike" spc="-1">
              <a:latin typeface="Arial"/>
            </a:endParaRPr>
          </a:p>
          <a:p>
            <a:r>
              <a:rPr lang="ru-RU" sz="1800" b="1" strike="noStrike" spc="-1">
                <a:solidFill>
                  <a:srgbClr val="2A6099"/>
                </a:solidFill>
                <a:latin typeface="Arial"/>
                <a:ea typeface="DejaVu Sans"/>
              </a:rPr>
              <a:t>(будет утверждена в ближайшее время)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73" name="TextShape 3"/>
          <p:cNvSpPr txBox="1"/>
          <p:nvPr/>
        </p:nvSpPr>
        <p:spPr>
          <a:xfrm>
            <a:off x="3888000" y="995400"/>
            <a:ext cx="6048000" cy="454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701"/>
              </a:spcBef>
              <a:spcAft>
                <a:spcPts val="1701"/>
              </a:spcAft>
            </a:pPr>
            <a:r>
              <a:rPr lang="ru-RU" sz="2000" b="0" strike="noStrike" spc="-1">
                <a:latin typeface="Arial"/>
              </a:rPr>
              <a:t>За ближайшие </a:t>
            </a:r>
            <a:r>
              <a:rPr lang="ru-RU" sz="2000" b="1" strike="noStrike" spc="-1">
                <a:solidFill>
                  <a:srgbClr val="C9211E"/>
                </a:solidFill>
                <a:latin typeface="Arial"/>
              </a:rPr>
              <a:t>10 лет</a:t>
            </a:r>
            <a:r>
              <a:rPr lang="ru-RU" sz="2000" b="0" strike="noStrike" spc="-1">
                <a:latin typeface="Arial"/>
              </a:rPr>
              <a:t> необходимо достичь:</a:t>
            </a:r>
            <a:endParaRPr lang="ru-RU" sz="2000" b="0" strike="noStrike" spc="-1">
              <a:latin typeface="Arial"/>
              <a:ea typeface="Microsoft YaHei"/>
            </a:endParaRPr>
          </a:p>
          <a:p>
            <a:pPr>
              <a:lnSpc>
                <a:spcPct val="100000"/>
              </a:lnSpc>
              <a:spcBef>
                <a:spcPts val="1701"/>
              </a:spcBef>
              <a:spcAft>
                <a:spcPts val="1701"/>
              </a:spcAft>
            </a:pPr>
            <a:r>
              <a:rPr lang="ru-RU" sz="2000" b="0" strike="noStrike" spc="-1">
                <a:latin typeface="Arial"/>
              </a:rPr>
              <a:t>1. </a:t>
            </a:r>
            <a:r>
              <a:rPr lang="ru-RU" sz="2000" b="1" strike="noStrike" spc="-1">
                <a:solidFill>
                  <a:srgbClr val="C9211E"/>
                </a:solidFill>
                <a:latin typeface="Arial"/>
              </a:rPr>
              <a:t>Двукратного роста </a:t>
            </a:r>
            <a:r>
              <a:rPr lang="ru-RU" sz="2000" b="0" strike="noStrike" spc="-1">
                <a:latin typeface="Arial"/>
              </a:rPr>
              <a:t>эффективности оборудования.</a:t>
            </a:r>
            <a:endParaRPr lang="ru-RU" sz="2000" b="0" strike="noStrike" spc="-1">
              <a:latin typeface="Arial"/>
              <a:ea typeface="Microsoft YaHei"/>
            </a:endParaRPr>
          </a:p>
          <a:p>
            <a:pPr>
              <a:lnSpc>
                <a:spcPct val="100000"/>
              </a:lnSpc>
              <a:spcBef>
                <a:spcPts val="1701"/>
              </a:spcBef>
              <a:spcAft>
                <a:spcPts val="1701"/>
              </a:spcAft>
            </a:pPr>
            <a:r>
              <a:rPr lang="ru-RU" sz="2000" b="0" strike="noStrike" spc="-1">
                <a:latin typeface="Arial"/>
              </a:rPr>
              <a:t>2. </a:t>
            </a:r>
            <a:r>
              <a:rPr lang="ru-RU" sz="2000" b="1" strike="noStrike" spc="-1">
                <a:solidFill>
                  <a:srgbClr val="C9211E"/>
                </a:solidFill>
                <a:latin typeface="Arial"/>
              </a:rPr>
              <a:t>В полтора раза </a:t>
            </a:r>
            <a:r>
              <a:rPr lang="ru-RU" sz="2000" b="0" strike="noStrike" spc="-1">
                <a:latin typeface="Arial"/>
              </a:rPr>
              <a:t>увеличить количество высокотехнологичных рабочих мест.</a:t>
            </a:r>
            <a:endParaRPr lang="ru-RU" sz="2000" b="0" strike="noStrike" spc="-1">
              <a:latin typeface="Arial"/>
              <a:ea typeface="Microsoft YaHei"/>
            </a:endParaRPr>
          </a:p>
          <a:p>
            <a:pPr>
              <a:lnSpc>
                <a:spcPct val="100000"/>
              </a:lnSpc>
              <a:spcBef>
                <a:spcPts val="1701"/>
              </a:spcBef>
              <a:spcAft>
                <a:spcPts val="1701"/>
              </a:spcAft>
            </a:pPr>
            <a:r>
              <a:rPr lang="ru-RU" sz="2000" b="0" strike="noStrike" spc="-1">
                <a:latin typeface="Arial"/>
              </a:rPr>
              <a:t>3.</a:t>
            </a:r>
            <a:r>
              <a:rPr lang="ru-RU" sz="2000" b="1" strike="noStrike" spc="-1">
                <a:solidFill>
                  <a:srgbClr val="C9211E"/>
                </a:solidFill>
                <a:latin typeface="Arial"/>
              </a:rPr>
              <a:t> Вдвое сократить </a:t>
            </a:r>
            <a:r>
              <a:rPr lang="ru-RU" sz="2000" b="0" strike="noStrike" spc="-1">
                <a:latin typeface="Arial"/>
              </a:rPr>
              <a:t>затраты на разработку и вывод высокотехнологичной продукции на рынок.</a:t>
            </a:r>
            <a:endParaRPr lang="ru-RU" sz="2000" b="0" strike="noStrike" spc="-1">
              <a:latin typeface="Arial"/>
              <a:ea typeface="Microsoft YaHei"/>
            </a:endParaRPr>
          </a:p>
          <a:p>
            <a:r>
              <a:rPr lang="ru-RU" sz="2800" b="0" strike="noStrike" spc="-1">
                <a:latin typeface="Arial"/>
              </a:rPr>
              <a:t> </a:t>
            </a:r>
          </a:p>
        </p:txBody>
      </p:sp>
      <p:pic>
        <p:nvPicPr>
          <p:cNvPr id="174" name="Рисунок 173"/>
          <p:cNvPicPr/>
          <p:nvPr/>
        </p:nvPicPr>
        <p:blipFill>
          <a:blip r:embed="rId3"/>
          <a:stretch/>
        </p:blipFill>
        <p:spPr>
          <a:xfrm>
            <a:off x="360" y="877680"/>
            <a:ext cx="3743640" cy="3802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39240" y="360"/>
            <a:ext cx="9532080" cy="88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C9211E"/>
                </a:solidFill>
                <a:latin typeface="Arial"/>
                <a:ea typeface="DejaVu Sans"/>
              </a:rPr>
              <a:t>ПОДПИСАНИЕ СОГЛАШЕНИЯ О СОТРУДНИЧЕСТВЕ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C9211E"/>
                </a:solidFill>
                <a:latin typeface="Arial"/>
                <a:ea typeface="DejaVu Sans"/>
              </a:rPr>
              <a:t>С ВОСТОЧНЫМ КОМИТЕТОМ ГЕРМАНСКОЙ ЭКОНОМИКИ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76" name="Picture 3"/>
          <p:cNvPicPr/>
          <p:nvPr/>
        </p:nvPicPr>
        <p:blipFill>
          <a:blip r:embed="rId2"/>
          <a:stretch/>
        </p:blipFill>
        <p:spPr>
          <a:xfrm>
            <a:off x="2879640" y="1227600"/>
            <a:ext cx="4750200" cy="3508560"/>
          </a:xfrm>
          <a:prstGeom prst="rect">
            <a:avLst/>
          </a:prstGeom>
          <a:ln w="3240">
            <a:solidFill>
              <a:srgbClr val="C00000"/>
            </a:solidFill>
            <a:round/>
          </a:ln>
        </p:spPr>
      </p:pic>
      <p:sp>
        <p:nvSpPr>
          <p:cNvPr id="177" name="CustomShape 2"/>
          <p:cNvSpPr/>
          <p:nvPr/>
        </p:nvSpPr>
        <p:spPr>
          <a:xfrm>
            <a:off x="102240" y="4830120"/>
            <a:ext cx="987048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2060"/>
                </a:solidFill>
                <a:latin typeface="Calibri"/>
                <a:ea typeface="DejaVu Sans"/>
              </a:rPr>
              <a:t>10 ИЮЛЯ 2018 ГОДА СОЗДАН СОВЕТ ПО ТЕХНИЧЕСКОМУ РЕГУЛИРОВАНИЮ И СТАНДАРТИЗАЦИИ ДЛЯ ЦИФРОВОЙ ЭКОНОМИКИ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78" name="Рисунок 4"/>
          <p:cNvPicPr/>
          <p:nvPr/>
        </p:nvPicPr>
        <p:blipFill>
          <a:blip r:embed="rId3"/>
          <a:stretch/>
        </p:blipFill>
        <p:spPr>
          <a:xfrm>
            <a:off x="7103520" y="1227600"/>
            <a:ext cx="2932920" cy="1026720"/>
          </a:xfrm>
          <a:prstGeom prst="rect">
            <a:avLst/>
          </a:prstGeom>
          <a:ln>
            <a:solidFill>
              <a:srgbClr val="BE4B48"/>
            </a:solidFill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</p:pic>
      <p:sp>
        <p:nvSpPr>
          <p:cNvPr id="179" name="CustomShape 3"/>
          <p:cNvSpPr/>
          <p:nvPr/>
        </p:nvSpPr>
        <p:spPr>
          <a:xfrm>
            <a:off x="360" y="745200"/>
            <a:ext cx="10076040" cy="120960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80" name="Рисунок 179"/>
          <p:cNvPicPr/>
          <p:nvPr/>
        </p:nvPicPr>
        <p:blipFill>
          <a:blip r:embed="rId4"/>
          <a:stretch/>
        </p:blipFill>
        <p:spPr>
          <a:xfrm>
            <a:off x="6624720" y="71640"/>
            <a:ext cx="3454200" cy="633240"/>
          </a:xfrm>
          <a:prstGeom prst="rect">
            <a:avLst/>
          </a:prstGeom>
          <a:ln>
            <a:noFill/>
          </a:ln>
        </p:spPr>
      </p:pic>
      <p:pic>
        <p:nvPicPr>
          <p:cNvPr id="181" name="Рисунок 180"/>
          <p:cNvPicPr/>
          <p:nvPr/>
        </p:nvPicPr>
        <p:blipFill>
          <a:blip r:embed="rId4"/>
          <a:stretch/>
        </p:blipFill>
        <p:spPr>
          <a:xfrm>
            <a:off x="144360" y="1227600"/>
            <a:ext cx="3454200" cy="633240"/>
          </a:xfrm>
          <a:prstGeom prst="rect">
            <a:avLst/>
          </a:prstGeom>
          <a:ln>
            <a:solidFill>
              <a:srgbClr val="C9211E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143640" y="-143640"/>
            <a:ext cx="9896760" cy="79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953735"/>
                </a:solidFill>
                <a:latin typeface="Calibri"/>
                <a:ea typeface="DejaVu Sans"/>
              </a:rPr>
              <a:t>СТРУКТУРА СОВЕТА ПО ТЕХНИЧЕСКОМУ РЕГУЛИРОВАНИЮ И СТАНДАРТИЗАЦИИ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953735"/>
                </a:solidFill>
                <a:latin typeface="Calibri"/>
                <a:ea typeface="DejaVu Sans"/>
              </a:rPr>
              <a:t>ДЛЯ ЦИФРОВОЙ ЭКОНОМИКИ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519480" y="3279960"/>
            <a:ext cx="1622160" cy="361800"/>
          </a:xfrm>
          <a:prstGeom prst="accentBorderCallout1">
            <a:avLst>
              <a:gd name="adj1" fmla="val 19768"/>
              <a:gd name="adj2" fmla="val -2098"/>
              <a:gd name="adj3" fmla="val 22066"/>
              <a:gd name="adj4" fmla="val -2252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Стандартизация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84" name="CustomShape 3"/>
          <p:cNvSpPr/>
          <p:nvPr/>
        </p:nvSpPr>
        <p:spPr>
          <a:xfrm>
            <a:off x="514800" y="3768480"/>
            <a:ext cx="1622160" cy="361800"/>
          </a:xfrm>
          <a:prstGeom prst="accentBorderCallout1">
            <a:avLst>
              <a:gd name="adj1" fmla="val 19768"/>
              <a:gd name="adj2" fmla="val -2098"/>
              <a:gd name="adj3" fmla="val 20987"/>
              <a:gd name="adj4" fmla="val -22851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Аккредитация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85" name="CustomShape 4"/>
          <p:cNvSpPr/>
          <p:nvPr/>
        </p:nvSpPr>
        <p:spPr>
          <a:xfrm>
            <a:off x="514800" y="4267800"/>
            <a:ext cx="1622160" cy="361800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21236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Оценка соответствия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86" name="CustomShape 5"/>
          <p:cNvSpPr/>
          <p:nvPr/>
        </p:nvSpPr>
        <p:spPr>
          <a:xfrm>
            <a:off x="446040" y="2596320"/>
            <a:ext cx="1901880" cy="578880"/>
          </a:xfrm>
          <a:prstGeom prst="borderCallout2">
            <a:avLst>
              <a:gd name="adj1" fmla="val 18750"/>
              <a:gd name="adj2" fmla="val -312"/>
              <a:gd name="adj3" fmla="val 17607"/>
              <a:gd name="adj4" fmla="val -15810"/>
              <a:gd name="adj5" fmla="val 309173"/>
              <a:gd name="adj6" fmla="val -12685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lang="ru-RU" sz="1200" b="1" strike="noStrike" spc="-1">
                <a:solidFill>
                  <a:srgbClr val="262626"/>
                </a:solidFill>
                <a:latin typeface="Calibri"/>
                <a:ea typeface="DejaVu Sans"/>
              </a:rPr>
              <a:t>ИНФРАСТРУКТУРА КАЧЕСТВА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87" name="CustomShape 6"/>
          <p:cNvSpPr/>
          <p:nvPr/>
        </p:nvSpPr>
        <p:spPr>
          <a:xfrm flipH="1">
            <a:off x="2458440" y="3292200"/>
            <a:ext cx="1711080" cy="361800"/>
          </a:xfrm>
          <a:prstGeom prst="accentBorderCallout1">
            <a:avLst>
              <a:gd name="adj1" fmla="val 19768"/>
              <a:gd name="adj2" fmla="val -2098"/>
              <a:gd name="adj3" fmla="val 20987"/>
              <a:gd name="adj4" fmla="val -2770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Строительные материалы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88" name="CustomShape 7"/>
          <p:cNvSpPr/>
          <p:nvPr/>
        </p:nvSpPr>
        <p:spPr>
          <a:xfrm flipH="1">
            <a:off x="2458440" y="3768480"/>
            <a:ext cx="1711080" cy="361800"/>
          </a:xfrm>
          <a:prstGeom prst="accentBorderCallout1">
            <a:avLst>
              <a:gd name="adj1" fmla="val 19768"/>
              <a:gd name="adj2" fmla="val -2098"/>
              <a:gd name="adj3" fmla="val 22067"/>
              <a:gd name="adj4" fmla="val -2678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Железнодорожный транспорт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89" name="CustomShape 8"/>
          <p:cNvSpPr/>
          <p:nvPr/>
        </p:nvSpPr>
        <p:spPr>
          <a:xfrm flipH="1">
            <a:off x="2454120" y="4275360"/>
            <a:ext cx="1711080" cy="361800"/>
          </a:xfrm>
          <a:prstGeom prst="accentBorderCallout1">
            <a:avLst>
              <a:gd name="adj1" fmla="val 19768"/>
              <a:gd name="adj2" fmla="val -2098"/>
              <a:gd name="adj3" fmla="val 22066"/>
              <a:gd name="adj4" fmla="val -26176"/>
            </a:avLst>
          </a:prstGeom>
          <a:solidFill>
            <a:srgbClr val="FF6D6D"/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Машиностроение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90" name="CustomShape 9"/>
          <p:cNvSpPr/>
          <p:nvPr/>
        </p:nvSpPr>
        <p:spPr>
          <a:xfrm flipH="1">
            <a:off x="2453760" y="2608200"/>
            <a:ext cx="1885320" cy="578880"/>
          </a:xfrm>
          <a:prstGeom prst="borderCallout2">
            <a:avLst>
              <a:gd name="adj1" fmla="val 18750"/>
              <a:gd name="adj2" fmla="val -312"/>
              <a:gd name="adj3" fmla="val 17607"/>
              <a:gd name="adj4" fmla="val -15810"/>
              <a:gd name="adj5" fmla="val 302989"/>
              <a:gd name="adj6" fmla="val -13469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lang="ru-RU" sz="1200" b="1" strike="noStrike" spc="-1">
                <a:solidFill>
                  <a:srgbClr val="262626"/>
                </a:solidFill>
                <a:latin typeface="Calibri"/>
                <a:ea typeface="DejaVu Sans"/>
              </a:rPr>
              <a:t>ТЕХНИЧЕСКИЕ РЕГЛАМЕНТЫ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91" name="CustomShape 10"/>
          <p:cNvSpPr/>
          <p:nvPr/>
        </p:nvSpPr>
        <p:spPr>
          <a:xfrm>
            <a:off x="5509080" y="3292200"/>
            <a:ext cx="1815840" cy="361800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Онтология и семантика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92" name="CustomShape 11"/>
          <p:cNvSpPr/>
          <p:nvPr/>
        </p:nvSpPr>
        <p:spPr>
          <a:xfrm>
            <a:off x="5435640" y="3869280"/>
            <a:ext cx="1820160" cy="361800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Кибербезопасность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93" name="CustomShape 12"/>
          <p:cNvSpPr/>
          <p:nvPr/>
        </p:nvSpPr>
        <p:spPr>
          <a:xfrm>
            <a:off x="5456520" y="2596320"/>
            <a:ext cx="1743120" cy="578880"/>
          </a:xfrm>
          <a:prstGeom prst="borderCallout2">
            <a:avLst>
              <a:gd name="adj1" fmla="val 18750"/>
              <a:gd name="adj2" fmla="val -312"/>
              <a:gd name="adj3" fmla="val 17607"/>
              <a:gd name="adj4" fmla="val -15810"/>
              <a:gd name="adj5" fmla="val 239843"/>
              <a:gd name="adj6" fmla="val -1468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262626"/>
                </a:solidFill>
                <a:latin typeface="Calibri"/>
                <a:ea typeface="DejaVu Sans"/>
              </a:rPr>
              <a:t>ГОРИЗОНТАЛЬНЫЕ АСПЕКТЫ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94" name="CustomShape 13"/>
          <p:cNvSpPr/>
          <p:nvPr/>
        </p:nvSpPr>
        <p:spPr>
          <a:xfrm flipH="1">
            <a:off x="7393680" y="3869280"/>
            <a:ext cx="2084760" cy="361800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Умное производство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95" name="CustomShape 14"/>
          <p:cNvSpPr/>
          <p:nvPr/>
        </p:nvSpPr>
        <p:spPr>
          <a:xfrm flipH="1">
            <a:off x="7386120" y="3294000"/>
            <a:ext cx="2084760" cy="361800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Умные сети для электроснабжение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96" name="CustomShape 15"/>
          <p:cNvSpPr/>
          <p:nvPr/>
        </p:nvSpPr>
        <p:spPr>
          <a:xfrm flipH="1">
            <a:off x="7358760" y="2596320"/>
            <a:ext cx="2119320" cy="578880"/>
          </a:xfrm>
          <a:prstGeom prst="borderCallout2">
            <a:avLst>
              <a:gd name="adj1" fmla="val 18750"/>
              <a:gd name="adj2" fmla="val -312"/>
              <a:gd name="adj3" fmla="val 17607"/>
              <a:gd name="adj4" fmla="val -15810"/>
              <a:gd name="adj5" fmla="val 232635"/>
              <a:gd name="adj6" fmla="val -1734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lang="ru-RU" sz="1200" b="1" strike="noStrike" spc="-1">
                <a:solidFill>
                  <a:srgbClr val="262626"/>
                </a:solidFill>
                <a:latin typeface="Calibri"/>
                <a:ea typeface="DejaVu Sans"/>
              </a:rPr>
              <a:t>ВЕРТИКАЛЬНЫЕ ПРИЛОЖЕНИЯ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97" name="CustomShape 16"/>
          <p:cNvSpPr/>
          <p:nvPr/>
        </p:nvSpPr>
        <p:spPr>
          <a:xfrm>
            <a:off x="446400" y="1226880"/>
            <a:ext cx="790920" cy="414000"/>
          </a:xfrm>
          <a:prstGeom prst="bentConnector3">
            <a:avLst>
              <a:gd name="adj1" fmla="val 50000"/>
            </a:avLst>
          </a:prstGeom>
          <a:noFill/>
          <a:ln w="57240">
            <a:solidFill>
              <a:srgbClr val="52BA9F"/>
            </a:solidFill>
            <a:round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8" name="CustomShape 17"/>
          <p:cNvSpPr/>
          <p:nvPr/>
        </p:nvSpPr>
        <p:spPr>
          <a:xfrm>
            <a:off x="356040" y="950760"/>
            <a:ext cx="4362480" cy="482040"/>
          </a:xfrm>
          <a:prstGeom prst="rect">
            <a:avLst/>
          </a:prstGeom>
          <a:solidFill>
            <a:srgbClr val="52BA9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Российская сторона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Д.А. Пумпянский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99" name="CustomShape 18"/>
          <p:cNvSpPr/>
          <p:nvPr/>
        </p:nvSpPr>
        <p:spPr>
          <a:xfrm flipH="1">
            <a:off x="8939520" y="1226880"/>
            <a:ext cx="790920" cy="414000"/>
          </a:xfrm>
          <a:prstGeom prst="bentConnector3">
            <a:avLst>
              <a:gd name="adj1" fmla="val 50000"/>
            </a:avLst>
          </a:prstGeom>
          <a:noFill/>
          <a:ln w="57240">
            <a:solidFill>
              <a:schemeClr val="accent2"/>
            </a:solidFill>
            <a:round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0" name="CustomShape 19"/>
          <p:cNvSpPr/>
          <p:nvPr/>
        </p:nvSpPr>
        <p:spPr>
          <a:xfrm>
            <a:off x="5114160" y="950760"/>
            <a:ext cx="4684320" cy="4820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Немецкая сторона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Б Дамен (B. Dahmen)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01" name="CustomShape 20"/>
          <p:cNvSpPr/>
          <p:nvPr/>
        </p:nvSpPr>
        <p:spPr>
          <a:xfrm>
            <a:off x="356040" y="631800"/>
            <a:ext cx="9442440" cy="3164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РУКОВОДСТВО ПРОЕКТОМ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02" name="CustomShape 21"/>
          <p:cNvSpPr/>
          <p:nvPr/>
        </p:nvSpPr>
        <p:spPr>
          <a:xfrm flipH="1">
            <a:off x="4341960" y="1703520"/>
            <a:ext cx="790920" cy="414000"/>
          </a:xfrm>
          <a:prstGeom prst="bentConnector3">
            <a:avLst>
              <a:gd name="adj1" fmla="val 50000"/>
            </a:avLst>
          </a:prstGeom>
          <a:noFill/>
          <a:ln w="57240">
            <a:solidFill>
              <a:schemeClr val="accent4">
                <a:lumMod val="75000"/>
              </a:schemeClr>
            </a:solidFill>
            <a:round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CustomShape 22"/>
          <p:cNvSpPr/>
          <p:nvPr/>
        </p:nvSpPr>
        <p:spPr>
          <a:xfrm>
            <a:off x="4642560" y="1703520"/>
            <a:ext cx="790920" cy="414000"/>
          </a:xfrm>
          <a:prstGeom prst="bentConnector3">
            <a:avLst>
              <a:gd name="adj1" fmla="val 50000"/>
            </a:avLst>
          </a:prstGeom>
          <a:noFill/>
          <a:ln w="57240">
            <a:solidFill>
              <a:schemeClr val="accent4">
                <a:lumMod val="75000"/>
              </a:schemeClr>
            </a:solidFill>
            <a:round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CustomShape 23"/>
          <p:cNvSpPr/>
          <p:nvPr/>
        </p:nvSpPr>
        <p:spPr>
          <a:xfrm>
            <a:off x="5436000" y="1882080"/>
            <a:ext cx="4297320" cy="414000"/>
          </a:xfrm>
          <a:prstGeom prst="roundRect">
            <a:avLst>
              <a:gd name="adj" fmla="val 4653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DejaVu Sans"/>
              </a:rPr>
              <a:t>2 Цифровая Трансформация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DejaVu Sans"/>
              </a:rPr>
              <a:t>(С.А.Головин/М.Райгль (M.Reigl)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05" name="CustomShape 24"/>
          <p:cNvSpPr/>
          <p:nvPr/>
        </p:nvSpPr>
        <p:spPr>
          <a:xfrm>
            <a:off x="297000" y="1936080"/>
            <a:ext cx="4044960" cy="372960"/>
          </a:xfrm>
          <a:prstGeom prst="roundRect">
            <a:avLst>
              <a:gd name="adj" fmla="val 4653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DejaVu Sans"/>
              </a:rPr>
              <a:t>1 Инфраструктура качества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DejaVu Sans"/>
              </a:rPr>
              <a:t>(А.Н. Лоцманов /Ю.КРАУЗЕ (Y.Krause) )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06" name="CustomShape 25"/>
          <p:cNvSpPr/>
          <p:nvPr/>
        </p:nvSpPr>
        <p:spPr>
          <a:xfrm>
            <a:off x="1228680" y="1524960"/>
            <a:ext cx="7711200" cy="2948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60"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РАБОЧИЕ ГРУППЫ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07" name="CustomShape 26"/>
          <p:cNvSpPr/>
          <p:nvPr/>
        </p:nvSpPr>
        <p:spPr>
          <a:xfrm>
            <a:off x="1332000" y="2312280"/>
            <a:ext cx="360" cy="281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accent5">
                <a:lumMod val="75000"/>
              </a:schemeClr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CustomShape 27"/>
          <p:cNvSpPr/>
          <p:nvPr/>
        </p:nvSpPr>
        <p:spPr>
          <a:xfrm>
            <a:off x="3134160" y="2312280"/>
            <a:ext cx="360" cy="281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accent5">
                <a:lumMod val="75000"/>
              </a:schemeClr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CustomShape 28"/>
          <p:cNvSpPr/>
          <p:nvPr/>
        </p:nvSpPr>
        <p:spPr>
          <a:xfrm>
            <a:off x="6491160" y="2298960"/>
            <a:ext cx="360" cy="281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accent6">
                <a:lumMod val="75000"/>
              </a:schemeClr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CustomShape 29"/>
          <p:cNvSpPr/>
          <p:nvPr/>
        </p:nvSpPr>
        <p:spPr>
          <a:xfrm>
            <a:off x="8293680" y="2298960"/>
            <a:ext cx="360" cy="281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accent6">
                <a:lumMod val="75000"/>
              </a:schemeClr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1" name="CustomShape 30"/>
          <p:cNvSpPr/>
          <p:nvPr/>
        </p:nvSpPr>
        <p:spPr>
          <a:xfrm>
            <a:off x="9479160" y="5215680"/>
            <a:ext cx="324720" cy="29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39240" y="360"/>
            <a:ext cx="9532080" cy="88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C9211E"/>
                </a:solidFill>
                <a:latin typeface="Arial"/>
                <a:ea typeface="DejaVu Sans"/>
              </a:rPr>
              <a:t>ХРОНОЛОГИЯ ВСТРЕЧ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352080" y="1151640"/>
            <a:ext cx="987048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360" y="745200"/>
            <a:ext cx="10076040" cy="120960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15" name="Рисунок 214"/>
          <p:cNvPicPr/>
          <p:nvPr/>
        </p:nvPicPr>
        <p:blipFill>
          <a:blip r:embed="rId2"/>
          <a:stretch/>
        </p:blipFill>
        <p:spPr>
          <a:xfrm>
            <a:off x="6624720" y="71640"/>
            <a:ext cx="3454200" cy="633240"/>
          </a:xfrm>
          <a:prstGeom prst="rect">
            <a:avLst/>
          </a:prstGeom>
          <a:ln>
            <a:noFill/>
          </a:ln>
        </p:spPr>
      </p:pic>
      <p:sp>
        <p:nvSpPr>
          <p:cNvPr id="216" name="CustomShape 4"/>
          <p:cNvSpPr/>
          <p:nvPr/>
        </p:nvSpPr>
        <p:spPr>
          <a:xfrm>
            <a:off x="352080" y="1295640"/>
            <a:ext cx="936648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latin typeface="Arial"/>
              </a:rPr>
              <a:t>С 2018 года проведено </a:t>
            </a:r>
            <a:r>
              <a:rPr lang="ru-RU" sz="1800" b="0" strike="noStrike" spc="-1">
                <a:solidFill>
                  <a:srgbClr val="C9211E"/>
                </a:solidFill>
                <a:latin typeface="Arial"/>
              </a:rPr>
              <a:t>6 заседаний Совета в очном формате.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C9211E"/>
                </a:solidFill>
                <a:latin typeface="Arial"/>
              </a:rPr>
              <a:t>В Берлине, Москве, Санкт-Петербурге, Екатеринбурге, Ганновере и Мюнхене.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17" name="CustomShape 5"/>
          <p:cNvSpPr/>
          <p:nvPr/>
        </p:nvSpPr>
        <p:spPr>
          <a:xfrm>
            <a:off x="143640" y="4366080"/>
            <a:ext cx="992880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C9211E"/>
                </a:solidFill>
                <a:latin typeface="Arial"/>
              </a:rPr>
              <a:t>Начиная с 2020 заседания Совета и совещания экспертных групп проводились в онлайн формате в связи с введением ограничений, вызванных распространением короновирусной инфекции.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18" name="Рисунок 217"/>
          <p:cNvPicPr/>
          <p:nvPr/>
        </p:nvPicPr>
        <p:blipFill>
          <a:blip r:embed="rId3"/>
          <a:stretch/>
        </p:blipFill>
        <p:spPr>
          <a:xfrm>
            <a:off x="143640" y="2025720"/>
            <a:ext cx="2591280" cy="1933200"/>
          </a:xfrm>
          <a:prstGeom prst="rect">
            <a:avLst/>
          </a:prstGeom>
          <a:ln>
            <a:noFill/>
          </a:ln>
        </p:spPr>
      </p:pic>
      <p:pic>
        <p:nvPicPr>
          <p:cNvPr id="219" name="Рисунок 218"/>
          <p:cNvPicPr/>
          <p:nvPr/>
        </p:nvPicPr>
        <p:blipFill>
          <a:blip r:embed="rId4"/>
          <a:stretch/>
        </p:blipFill>
        <p:spPr>
          <a:xfrm>
            <a:off x="2663640" y="2015640"/>
            <a:ext cx="2879280" cy="1943280"/>
          </a:xfrm>
          <a:prstGeom prst="rect">
            <a:avLst/>
          </a:prstGeom>
          <a:ln>
            <a:noFill/>
          </a:ln>
        </p:spPr>
      </p:pic>
      <p:pic>
        <p:nvPicPr>
          <p:cNvPr id="220" name="Рисунок 219"/>
          <p:cNvPicPr/>
          <p:nvPr/>
        </p:nvPicPr>
        <p:blipFill>
          <a:blip r:embed="rId5"/>
          <a:stretch/>
        </p:blipFill>
        <p:spPr>
          <a:xfrm>
            <a:off x="5435280" y="2015640"/>
            <a:ext cx="2627280" cy="1957680"/>
          </a:xfrm>
          <a:prstGeom prst="rect">
            <a:avLst/>
          </a:prstGeom>
          <a:ln>
            <a:noFill/>
          </a:ln>
        </p:spPr>
      </p:pic>
      <p:pic>
        <p:nvPicPr>
          <p:cNvPr id="221" name="Рисунок 220"/>
          <p:cNvPicPr/>
          <p:nvPr/>
        </p:nvPicPr>
        <p:blipFill>
          <a:blip r:embed="rId6"/>
          <a:stretch/>
        </p:blipFill>
        <p:spPr>
          <a:xfrm>
            <a:off x="7416000" y="2015640"/>
            <a:ext cx="2663280" cy="1957680"/>
          </a:xfrm>
          <a:prstGeom prst="rect">
            <a:avLst/>
          </a:prstGeom>
          <a:ln>
            <a:noFill/>
          </a:ln>
        </p:spPr>
      </p:pic>
      <p:sp>
        <p:nvSpPr>
          <p:cNvPr id="222" name="CustomShape 6"/>
          <p:cNvSpPr/>
          <p:nvPr/>
        </p:nvSpPr>
        <p:spPr>
          <a:xfrm>
            <a:off x="143640" y="3959280"/>
            <a:ext cx="1727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780373"/>
                </a:solidFill>
                <a:latin typeface="Arial"/>
              </a:rPr>
              <a:t>Берлин, 2018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3" name="CustomShape 7"/>
          <p:cNvSpPr/>
          <p:nvPr/>
        </p:nvSpPr>
        <p:spPr>
          <a:xfrm>
            <a:off x="2663640" y="3959280"/>
            <a:ext cx="2231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780373"/>
                </a:solidFill>
                <a:latin typeface="Arial"/>
              </a:rPr>
              <a:t>Екатеринбург, 2019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4" name="CustomShape 8"/>
          <p:cNvSpPr/>
          <p:nvPr/>
        </p:nvSpPr>
        <p:spPr>
          <a:xfrm>
            <a:off x="5471280" y="3973680"/>
            <a:ext cx="2159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780373"/>
                </a:solidFill>
                <a:latin typeface="Arial"/>
              </a:rPr>
              <a:t>Ганновер, 2019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5" name="CustomShape 9"/>
          <p:cNvSpPr/>
          <p:nvPr/>
        </p:nvSpPr>
        <p:spPr>
          <a:xfrm>
            <a:off x="7415280" y="3973680"/>
            <a:ext cx="1871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780373"/>
                </a:solidFill>
                <a:latin typeface="Arial"/>
              </a:rPr>
              <a:t>Мюнхен, 2019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39240" y="360"/>
            <a:ext cx="9532080" cy="88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C9211E"/>
                </a:solidFill>
                <a:latin typeface="Arial"/>
                <a:ea typeface="DejaVu Sans"/>
              </a:rPr>
              <a:t>РЕЗУЛЬТАТЫ РАБОТЫ СОВЕТА ЗА 3 ГОДА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352080" y="1151640"/>
            <a:ext cx="987048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8" name="CustomShape 3"/>
          <p:cNvSpPr/>
          <p:nvPr/>
        </p:nvSpPr>
        <p:spPr>
          <a:xfrm>
            <a:off x="360" y="745200"/>
            <a:ext cx="10076040" cy="120960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29" name="Рисунок 228"/>
          <p:cNvPicPr/>
          <p:nvPr/>
        </p:nvPicPr>
        <p:blipFill>
          <a:blip r:embed="rId2"/>
          <a:stretch/>
        </p:blipFill>
        <p:spPr>
          <a:xfrm>
            <a:off x="6624720" y="71640"/>
            <a:ext cx="3454200" cy="633240"/>
          </a:xfrm>
          <a:prstGeom prst="rect">
            <a:avLst/>
          </a:prstGeom>
          <a:ln>
            <a:noFill/>
          </a:ln>
        </p:spPr>
      </p:pic>
      <p:sp>
        <p:nvSpPr>
          <p:cNvPr id="230" name="CustomShape 4"/>
          <p:cNvSpPr/>
          <p:nvPr/>
        </p:nvSpPr>
        <p:spPr>
          <a:xfrm>
            <a:off x="143640" y="1069560"/>
            <a:ext cx="9502920" cy="466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1. Разработан глоссарий «Терминов для Индустрии 4.0» на русском, английском и немецком языке.</a:t>
            </a: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2. Комитетом при поддержке Росстандарта создан Координационный Совет председателей национальных и межгосударственных технических комитетов по стандартизации в области цифрового развития.</a:t>
            </a: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3. Ведется подготовка к использованию стандартизированной межотраслевой системы классификации товаров и услуг eCl@ss для перехода к умному производству.</a:t>
            </a: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4. Реализация совместных проектов:</a:t>
            </a: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 - по цифровой трансформации для воздушных линий электропередач - «Умная линия» (система линии с самоконтролем состояния на основе провода, в мире реализуется впервые).</a:t>
            </a: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- для обеспечения приемки новых локомотивов Сапсан.</a:t>
            </a: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- сближение законодательства в области безопасности строительных материалов.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39240" y="360"/>
            <a:ext cx="9532080" cy="88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C9211E"/>
                </a:solidFill>
                <a:latin typeface="Arial"/>
                <a:ea typeface="DejaVu Sans"/>
              </a:rPr>
              <a:t>ПРЕЗЕНТАЦИЯ БРОШЮРЫ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352080" y="1151640"/>
            <a:ext cx="987048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33" name="CustomShape 3"/>
          <p:cNvSpPr/>
          <p:nvPr/>
        </p:nvSpPr>
        <p:spPr>
          <a:xfrm>
            <a:off x="360" y="745200"/>
            <a:ext cx="10076040" cy="120960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34" name="Рисунок 233"/>
          <p:cNvPicPr/>
          <p:nvPr/>
        </p:nvPicPr>
        <p:blipFill>
          <a:blip r:embed="rId2"/>
          <a:stretch/>
        </p:blipFill>
        <p:spPr>
          <a:xfrm>
            <a:off x="6624720" y="71640"/>
            <a:ext cx="3454200" cy="633240"/>
          </a:xfrm>
          <a:prstGeom prst="rect">
            <a:avLst/>
          </a:prstGeom>
          <a:ln>
            <a:noFill/>
          </a:ln>
        </p:spPr>
      </p:pic>
      <p:pic>
        <p:nvPicPr>
          <p:cNvPr id="235" name="Рисунок 234"/>
          <p:cNvPicPr/>
          <p:nvPr/>
        </p:nvPicPr>
        <p:blipFill>
          <a:blip r:embed="rId3"/>
          <a:stretch/>
        </p:blipFill>
        <p:spPr>
          <a:xfrm>
            <a:off x="1320120" y="-278280"/>
            <a:ext cx="360" cy="5668920"/>
          </a:xfrm>
          <a:prstGeom prst="rect">
            <a:avLst/>
          </a:prstGeom>
          <a:ln>
            <a:noFill/>
          </a:ln>
        </p:spPr>
      </p:pic>
      <p:pic>
        <p:nvPicPr>
          <p:cNvPr id="236" name="Рисунок 235"/>
          <p:cNvPicPr/>
          <p:nvPr/>
        </p:nvPicPr>
        <p:blipFill>
          <a:blip r:embed="rId3"/>
          <a:stretch/>
        </p:blipFill>
        <p:spPr>
          <a:xfrm>
            <a:off x="323640" y="1043640"/>
            <a:ext cx="4427280" cy="3136474"/>
          </a:xfrm>
          <a:prstGeom prst="rect">
            <a:avLst/>
          </a:prstGeom>
          <a:ln>
            <a:noFill/>
          </a:ln>
        </p:spPr>
      </p:pic>
      <p:sp>
        <p:nvSpPr>
          <p:cNvPr id="237" name="CustomShape 4"/>
          <p:cNvSpPr/>
          <p:nvPr/>
        </p:nvSpPr>
        <p:spPr>
          <a:xfrm>
            <a:off x="5183280" y="2375640"/>
            <a:ext cx="4823280" cy="25838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C9211E"/>
                </a:solidFill>
                <a:latin typeface="Calibri"/>
                <a:ea typeface="DejaVu Sans"/>
              </a:rPr>
              <a:t>04 ИЮНЯ 2021 ГОДА </a:t>
            </a:r>
            <a:endParaRPr lang="en-US" sz="1800" b="1" strike="noStrike" spc="-1" dirty="0" smtClean="0">
              <a:solidFill>
                <a:srgbClr val="C9211E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US" sz="1800" b="1" strike="noStrike" spc="-1" dirty="0" smtClean="0">
              <a:solidFill>
                <a:srgbClr val="C9211E"/>
              </a:solidFill>
              <a:latin typeface="Calibri"/>
              <a:ea typeface="DejaVu Sans"/>
            </a:endParaRPr>
          </a:p>
          <a:p>
            <a:pPr algn="ctr"/>
            <a:r>
              <a:rPr lang="ru-RU" b="1" spc="-1" dirty="0">
                <a:solidFill>
                  <a:srgbClr val="355269"/>
                </a:solidFill>
                <a:latin typeface="Calibri"/>
              </a:rPr>
              <a:t>НА ПОЛЯХ САНКТ-ПЕТЕРБУРГСКОГО ЭКОНОМИЧЕСКОГО ФОРУМА 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355269"/>
                </a:solidFill>
                <a:latin typeface="Calibri"/>
                <a:ea typeface="DejaVu Sans"/>
              </a:rPr>
              <a:t>ПРЕДСТАВЛЕНИЕ </a:t>
            </a:r>
            <a:r>
              <a:rPr lang="ru-RU" sz="1800" b="1" strike="noStrike" spc="-1" dirty="0">
                <a:solidFill>
                  <a:srgbClr val="355269"/>
                </a:solidFill>
                <a:latin typeface="Calibri"/>
                <a:ea typeface="DejaVu Sans"/>
              </a:rPr>
              <a:t>БРОШЮРЫ ГАРМОНИЗАЦИЯ ТЕХНИЧЕСКИХ РЕГЛАМЕНТОВ - ШАНС ДЛЯ РОССИЙСКИХ И НЕМЕЦКИХ </a:t>
            </a:r>
            <a:r>
              <a:rPr lang="ru-RU" sz="1800" b="1" strike="noStrike" spc="-1" dirty="0" smtClean="0">
                <a:solidFill>
                  <a:srgbClr val="355269"/>
                </a:solidFill>
                <a:latin typeface="Calibri"/>
                <a:ea typeface="DejaVu Sans"/>
              </a:rPr>
              <a:t>КОМПАНИЙ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pic>
        <p:nvPicPr>
          <p:cNvPr id="238" name="Рисунок 237"/>
          <p:cNvPicPr/>
          <p:nvPr/>
        </p:nvPicPr>
        <p:blipFill>
          <a:blip r:embed="rId4"/>
          <a:stretch/>
        </p:blipFill>
        <p:spPr>
          <a:xfrm>
            <a:off x="4751640" y="1007640"/>
            <a:ext cx="5327280" cy="152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281520" y="127800"/>
            <a:ext cx="634032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953735"/>
                </a:solidFill>
                <a:latin typeface="Calibri"/>
                <a:ea typeface="DejaVu Sans"/>
              </a:rPr>
              <a:t>РЕКОМЕНДАЦИИ СОВЕТА ПО ТЕХНИЧЕСКОМУ РЕГУЛИРОВАНИЮ И СТАНДАРТИЗАЦИИ ДЛЯ ЦИФРОВОЙ ЭКОНОМИКИ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240" name="Рисунок 239"/>
          <p:cNvPicPr/>
          <p:nvPr/>
        </p:nvPicPr>
        <p:blipFill>
          <a:blip r:embed="rId2"/>
          <a:stretch/>
        </p:blipFill>
        <p:spPr>
          <a:xfrm>
            <a:off x="6479280" y="104400"/>
            <a:ext cx="3454200" cy="633240"/>
          </a:xfrm>
          <a:prstGeom prst="rect">
            <a:avLst/>
          </a:prstGeom>
          <a:ln>
            <a:noFill/>
          </a:ln>
        </p:spPr>
      </p:pic>
      <p:sp>
        <p:nvSpPr>
          <p:cNvPr id="241" name="Line 2"/>
          <p:cNvSpPr/>
          <p:nvPr/>
        </p:nvSpPr>
        <p:spPr>
          <a:xfrm>
            <a:off x="360" y="811080"/>
            <a:ext cx="10080000" cy="0"/>
          </a:xfrm>
          <a:prstGeom prst="line">
            <a:avLst/>
          </a:prstGeom>
          <a:ln w="76320">
            <a:solidFill>
              <a:srgbClr val="43B1F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CustomShape 3"/>
          <p:cNvSpPr/>
          <p:nvPr/>
        </p:nvSpPr>
        <p:spPr>
          <a:xfrm>
            <a:off x="3527280" y="920160"/>
            <a:ext cx="6478560" cy="106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FF860D"/>
                </a:solidFill>
                <a:latin typeface="Arial"/>
                <a:ea typeface="DejaVu Sans"/>
              </a:rPr>
              <a:t>ВКЛЮЧАЮТ ПОЗИЦИИ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FF860D"/>
                </a:solidFill>
                <a:latin typeface="Arial"/>
                <a:ea typeface="DejaVu Sans"/>
              </a:rPr>
              <a:t>11 ЭКСПЕРТНЫХ ГРУПП ПО ПЕРСПЕКТИВАМ СБЛИЖЕНИЯ РОССИИ И ГЕРМАНИИ В ОБЛАСТИ ТЕХНИЧЕСКОГО РЕГУЛИРОВАНИЯ И ЦИФРОВОЙ ТРАНСФОРМАЦИИ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243" name="Рисунок 242"/>
          <p:cNvPicPr/>
          <p:nvPr/>
        </p:nvPicPr>
        <p:blipFill>
          <a:blip r:embed="rId3"/>
          <a:stretch/>
        </p:blipFill>
        <p:spPr>
          <a:xfrm>
            <a:off x="62640" y="935640"/>
            <a:ext cx="3463920" cy="4678560"/>
          </a:xfrm>
          <a:prstGeom prst="rect">
            <a:avLst/>
          </a:prstGeom>
          <a:ln>
            <a:noFill/>
          </a:ln>
        </p:spPr>
      </p:pic>
      <p:sp>
        <p:nvSpPr>
          <p:cNvPr id="244" name="CustomShape 4"/>
          <p:cNvSpPr/>
          <p:nvPr/>
        </p:nvSpPr>
        <p:spPr>
          <a:xfrm>
            <a:off x="3599640" y="2185920"/>
            <a:ext cx="6191280" cy="299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latin typeface="Arial"/>
              </a:rPr>
              <a:t>Основные тезисы:</a:t>
            </a: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701"/>
              </a:spcAft>
            </a:pPr>
            <a:r>
              <a:rPr lang="ru-RU" sz="1800" b="0" strike="noStrike" spc="-1">
                <a:latin typeface="Arial"/>
              </a:rPr>
              <a:t>-  Обеспечение возможности проведения сличительных испытаний в России и Германии.</a:t>
            </a:r>
          </a:p>
          <a:p>
            <a:pPr algn="just">
              <a:lnSpc>
                <a:spcPct val="100000"/>
              </a:lnSpc>
              <a:spcAft>
                <a:spcPts val="1701"/>
              </a:spcAft>
            </a:pPr>
            <a:r>
              <a:rPr lang="ru-RU" sz="1800" b="0" strike="noStrike" spc="-1">
                <a:latin typeface="Arial"/>
              </a:rPr>
              <a:t>- Создание механизмов для обеспечения ускоренного принятия в России международных стандартов по Индустрии 4.0. </a:t>
            </a:r>
          </a:p>
          <a:p>
            <a:pPr algn="just">
              <a:lnSpc>
                <a:spcPct val="100000"/>
              </a:lnSpc>
              <a:spcAft>
                <a:spcPts val="1701"/>
              </a:spcAft>
            </a:pPr>
            <a:r>
              <a:rPr lang="ru-RU" sz="1800" b="0" strike="noStrike" spc="-1">
                <a:latin typeface="Arial"/>
              </a:rPr>
              <a:t>- Необходимость разработки глоссария терминов в различных отраслях.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499</Words>
  <Application>Microsoft Office PowerPoint</Application>
  <PresentationFormat>Произвольный</PresentationFormat>
  <Paragraphs>101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Microsoft YaHei</vt:lpstr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LotsmanovAN</dc:creator>
  <dc:description/>
  <cp:lastModifiedBy>LotsmanovAN</cp:lastModifiedBy>
  <cp:revision>11</cp:revision>
  <dcterms:created xsi:type="dcterms:W3CDTF">2020-06-09T09:15:57Z</dcterms:created>
  <dcterms:modified xsi:type="dcterms:W3CDTF">2021-07-07T07:18:15Z</dcterms:modified>
  <dc:language>ru-RU</dc:language>
</cp:coreProperties>
</file>