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66" r:id="rId2"/>
    <p:sldId id="392" r:id="rId3"/>
    <p:sldId id="368" r:id="rId4"/>
    <p:sldId id="369" r:id="rId5"/>
    <p:sldId id="371" r:id="rId6"/>
    <p:sldId id="395" r:id="rId7"/>
    <p:sldId id="385" r:id="rId8"/>
    <p:sldId id="391" r:id="rId9"/>
    <p:sldId id="397" r:id="rId10"/>
    <p:sldId id="386" r:id="rId11"/>
    <p:sldId id="398" r:id="rId12"/>
    <p:sldId id="390" r:id="rId13"/>
    <p:sldId id="367" r:id="rId14"/>
    <p:sldId id="382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6" pos="5647">
          <p15:clr>
            <a:srgbClr val="A4A3A4"/>
          </p15:clr>
        </p15:guide>
        <p15:guide id="9" pos="2835">
          <p15:clr>
            <a:srgbClr val="A4A3A4"/>
          </p15:clr>
        </p15:guide>
        <p15:guide id="10" pos="2925">
          <p15:clr>
            <a:srgbClr val="A4A3A4"/>
          </p15:clr>
        </p15:guide>
        <p15:guide id="13" orient="horz" pos="1620" userDrawn="1">
          <p15:clr>
            <a:srgbClr val="A4A3A4"/>
          </p15:clr>
        </p15:guide>
        <p15:guide id="17" orient="horz" pos="1302" userDrawn="1">
          <p15:clr>
            <a:srgbClr val="A4A3A4"/>
          </p15:clr>
        </p15:guide>
        <p15:guide id="18" orient="horz" pos="395">
          <p15:clr>
            <a:srgbClr val="A4A3A4"/>
          </p15:clr>
        </p15:guide>
        <p15:guide id="19" orient="horz" pos="2391">
          <p15:clr>
            <a:srgbClr val="A4A3A4"/>
          </p15:clr>
        </p15:guide>
        <p15:guide id="20" pos="113">
          <p15:clr>
            <a:srgbClr val="A4A3A4"/>
          </p15:clr>
        </p15:guide>
        <p15:guide id="21" pos="431">
          <p15:clr>
            <a:srgbClr val="A4A3A4"/>
          </p15:clr>
        </p15:guide>
        <p15:guide id="22" orient="horz" pos="2164">
          <p15:clr>
            <a:srgbClr val="A4A3A4"/>
          </p15:clr>
        </p15:guide>
        <p15:guide id="23" orient="horz" pos="1756">
          <p15:clr>
            <a:srgbClr val="A4A3A4"/>
          </p15:clr>
        </p15:guide>
        <p15:guide id="24" orient="horz" pos="849">
          <p15:clr>
            <a:srgbClr val="A4A3A4"/>
          </p15:clr>
        </p15:guide>
        <p15:guide id="25" pos="3969">
          <p15:clr>
            <a:srgbClr val="A4A3A4"/>
          </p15:clr>
        </p15:guide>
        <p15:guide id="26" pos="5759">
          <p15:clr>
            <a:srgbClr val="A4A3A4"/>
          </p15:clr>
        </p15:guide>
        <p15:guide id="27" pos="3878">
          <p15:clr>
            <a:srgbClr val="A4A3A4"/>
          </p15:clr>
        </p15:guide>
        <p15:guide id="28" pos="1973">
          <p15:clr>
            <a:srgbClr val="A4A3A4"/>
          </p15:clr>
        </p15:guide>
        <p15:guide id="29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EC"/>
    <a:srgbClr val="E7F0FF"/>
    <a:srgbClr val="E1ECFF"/>
    <a:srgbClr val="D5E4FF"/>
    <a:srgbClr val="7E0E19"/>
    <a:srgbClr val="2E4C70"/>
    <a:srgbClr val="3E6CA4"/>
    <a:srgbClr val="17375E"/>
    <a:srgbClr val="002A7F"/>
    <a:srgbClr val="A63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8208" autoAdjust="0"/>
  </p:normalViewPr>
  <p:slideViewPr>
    <p:cSldViewPr showGuides="1">
      <p:cViewPr varScale="1">
        <p:scale>
          <a:sx n="178" d="100"/>
          <a:sy n="178" d="100"/>
        </p:scale>
        <p:origin x="150" y="726"/>
      </p:cViewPr>
      <p:guideLst>
        <p:guide orient="horz" pos="3974"/>
        <p:guide pos="2880"/>
        <p:guide pos="5647"/>
        <p:guide pos="2835"/>
        <p:guide pos="2925"/>
        <p:guide orient="horz" pos="1620"/>
        <p:guide orient="horz" pos="1302"/>
        <p:guide orient="horz" pos="395"/>
        <p:guide orient="horz" pos="2391"/>
        <p:guide pos="113"/>
        <p:guide pos="431"/>
        <p:guide orient="horz" pos="2164"/>
        <p:guide orient="horz" pos="1756"/>
        <p:guide orient="horz" pos="849"/>
        <p:guide pos="3969"/>
        <p:guide pos="5759"/>
        <p:guide pos="3878"/>
        <p:guide pos="1973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Технические </a:t>
            </a:r>
            <a:r>
              <a:rPr lang="ru-RU" dirty="0" smtClean="0"/>
              <a:t>регламенты ЕАЭС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8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29348939193115E-3"/>
          <c:y val="0.20896305287655845"/>
          <c:w val="0.56038941868582448"/>
          <c:h val="0.448332541153880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Технические регламенты</c:v>
                </c:pt>
              </c:strCache>
            </c:strRef>
          </c:tx>
          <c:dLbls>
            <c:dLbl>
              <c:idx val="0"/>
              <c:layout>
                <c:manualLayout>
                  <c:x val="0.12553682302253838"/>
                  <c:y val="0.169524351470140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12 регламентов</a:t>
                    </a:r>
                    <a:r>
                      <a:rPr lang="ru-RU" b="1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(52%)</a:t>
                    </a:r>
                    <a:endParaRPr lang="ru-RU" b="1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BE-4B98-84A4-60AB0668F661}"/>
                </c:ext>
                <c:ext xmlns:c15="http://schemas.microsoft.com/office/drawing/2012/chart" uri="{CE6537A1-D6FC-4f65-9D91-7224C49458BB}">
                  <c15:layout>
                    <c:manualLayout>
                      <c:w val="0.23176423158369608"/>
                      <c:h val="0.194438237460682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5910396681874288"/>
                  <c:y val="-0.231475782979440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197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97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11 регламентов </a:t>
                    </a:r>
                    <a:r>
                      <a:rPr lang="ru-RU" sz="1197" b="1" i="0" u="none" strike="noStrike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(48%)</a:t>
                    </a:r>
                    <a:endParaRPr lang="ru-RU" sz="1197" b="1" i="0" u="none" strike="noStrike" kern="1200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BE-4B98-84A4-60AB0668F661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Изменения в </a:t>
            </a:r>
            <a:r>
              <a:rPr lang="ru-RU" dirty="0" err="1" smtClean="0"/>
              <a:t>техрегламенты</a:t>
            </a:r>
            <a:r>
              <a:rPr lang="ru-RU" dirty="0" smtClean="0"/>
              <a:t> ЕАЭС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417951166444693"/>
          <c:y val="0.20851266938607044"/>
          <c:w val="0.66582048833555563"/>
          <c:h val="0.4799367765529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Изменения в техрегламенты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A1-43D9-9C58-9C8F211D97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A1-43D9-9C58-9C8F211D97BB}"/>
              </c:ext>
            </c:extLst>
          </c:dPt>
          <c:dLbls>
            <c:dLbl>
              <c:idx val="0"/>
              <c:layout>
                <c:manualLayout>
                  <c:x val="-0.11222629824844005"/>
                  <c:y val="0.112125766146602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100" b="1"/>
                    </a:pPr>
                    <a:r>
                      <a:rPr lang="ru-RU" sz="1100" b="1"/>
                      <a:t>11 изменений (30%)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A1-43D9-9C58-9C8F211D97BB}"/>
                </c:ext>
                <c:ext xmlns:c15="http://schemas.microsoft.com/office/drawing/2012/chart" uri="{CE6537A1-D6FC-4f65-9D91-7224C49458BB}">
                  <c15:layout>
                    <c:manualLayout>
                      <c:w val="0.24492911215129323"/>
                      <c:h val="0.2499864290636151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56631247642593052"/>
                  <c:y val="-0.10321834145062811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100" b="1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26 изменений (70%)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A1-43D9-9C58-9C8F211D97BB}"/>
                </c:ext>
                <c:ext xmlns:c15="http://schemas.microsoft.com/office/drawing/2012/chart" uri="{CE6537A1-D6FC-4f65-9D91-7224C49458BB}">
                  <c15:layout>
                    <c:manualLayout>
                      <c:w val="0.2485411683904156"/>
                      <c:h val="0.2908537757279279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A1-43D9-9C58-9C8F211D97BB}"/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sz="1200" kern="1200" dirty="0" smtClean="0">
          <a:solidFill>
            <a:srgbClr val="1F497D">
              <a:lumMod val="75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6253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45" y="1"/>
            <a:ext cx="2945448" cy="496253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A21621D7-348B-48FE-BD90-B3756AA0D1A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448" cy="49625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45" y="9428801"/>
            <a:ext cx="2945448" cy="496252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66A24370-C25A-46E4-BA09-6DEFA07F1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8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4370-C25A-46E4-BA09-6DEFA07F1F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5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AA35-FF0C-4708-B0FA-CD40D67ACA1C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B046065A-429E-4458-A438-3437C6C48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5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326" y="0"/>
            <a:ext cx="9144000" cy="5143500"/>
          </a:xfrm>
          <a:prstGeom prst="rect">
            <a:avLst/>
          </a:prstGeom>
          <a:solidFill>
            <a:srgbClr val="EEEBE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1801"/>
            <a:ext cx="576064" cy="378023"/>
          </a:xfrm>
          <a:prstGeom prst="rect">
            <a:avLst/>
          </a:prstGeom>
          <a:solidFill>
            <a:srgbClr val="A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3489"/>
            <a:ext cx="576064" cy="37802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rot="10800000">
            <a:off x="-847" y="-1"/>
            <a:ext cx="9144846" cy="46553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0"/>
            <a:ext cx="7726547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469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F5B5-541A-4323-91FB-2F18BBA328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shakirova\Documents\Размещение логотипа и ссылки\ЕЭК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7" b="32820"/>
          <a:stretch/>
        </p:blipFill>
        <p:spPr bwMode="auto">
          <a:xfrm>
            <a:off x="323528" y="64779"/>
            <a:ext cx="720080" cy="2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88032" y="465533"/>
            <a:ext cx="8855967" cy="0"/>
          </a:xfrm>
          <a:prstGeom prst="line">
            <a:avLst/>
          </a:prstGeom>
          <a:ln>
            <a:solidFill>
              <a:srgbClr val="A29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microsoft.com/office/2007/relationships/hdphoto" Target="../media/hdphoto2.wdp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78" y="1271756"/>
            <a:ext cx="9144000" cy="2071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2400"/>
              </a:spcBef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Стратегические направления развития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системы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технического регулирования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                                            в ЕАЭС до 2025 года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14546" y="3357568"/>
            <a:ext cx="4680520" cy="0"/>
          </a:xfrm>
          <a:prstGeom prst="line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76056" y="3795886"/>
            <a:ext cx="372770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ea typeface="Batang" pitchFamily="18" charset="-127"/>
              </a:rPr>
              <a:t>Назаренко Виктор Владимирович, </a:t>
            </a:r>
          </a:p>
          <a:p>
            <a:pPr>
              <a:lnSpc>
                <a:spcPts val="1400"/>
              </a:lnSpc>
              <a:spcBef>
                <a:spcPts val="1200"/>
              </a:spcBef>
            </a:pP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член </a:t>
            </a:r>
            <a:r>
              <a:rPr lang="ru-RU" sz="1400" i="1" dirty="0" smtClean="0">
                <a:solidFill>
                  <a:srgbClr val="032953"/>
                </a:solidFill>
                <a:ea typeface="Batang" pitchFamily="18" charset="-127"/>
              </a:rPr>
              <a:t>Коллегии 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(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Министр</a:t>
            </a:r>
            <a:r>
              <a:rPr lang="en-US" sz="1400" i="1" dirty="0">
                <a:solidFill>
                  <a:srgbClr val="032953"/>
                </a:solidFill>
                <a:ea typeface="Batang" pitchFamily="18" charset="-127"/>
              </a:rPr>
              <a:t>)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ru-RU" sz="1400" i="1" dirty="0" smtClean="0">
                <a:solidFill>
                  <a:srgbClr val="032953"/>
                </a:solidFill>
                <a:ea typeface="Batang" pitchFamily="18" charset="-127"/>
              </a:rPr>
              <a:t>по техническому регулированию  </a:t>
            </a:r>
            <a:r>
              <a:rPr lang="ru-RU" sz="1400" i="1" dirty="0" smtClean="0">
                <a:solidFill>
                  <a:srgbClr val="032953"/>
                </a:solidFill>
                <a:ea typeface="Batang" pitchFamily="18" charset="-127"/>
              </a:rPr>
              <a:t>Евразийской </a:t>
            </a:r>
            <a:r>
              <a:rPr lang="ru-RU" sz="1400" i="1" dirty="0">
                <a:solidFill>
                  <a:srgbClr val="032953"/>
                </a:solidFill>
                <a:ea typeface="Batang" pitchFamily="18" charset="-127"/>
              </a:rPr>
              <a:t>экономической комиссии</a:t>
            </a:r>
          </a:p>
          <a:p>
            <a:endParaRPr lang="ru-RU" sz="1600" i="1" dirty="0">
              <a:solidFill>
                <a:srgbClr val="032953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4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|  </a:t>
            </a:r>
            <a:fld id="{B046065A-429E-4458-A438-3437C6C48B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9074" y="494735"/>
            <a:ext cx="9153074" cy="4604840"/>
            <a:chOff x="9123" y="857232"/>
            <a:chExt cx="9153074" cy="5885859"/>
          </a:xfrm>
        </p:grpSpPr>
        <p:sp>
          <p:nvSpPr>
            <p:cNvPr id="4" name="Стрелка вправо 3"/>
            <p:cNvSpPr/>
            <p:nvPr/>
          </p:nvSpPr>
          <p:spPr>
            <a:xfrm rot="10800000">
              <a:off x="141475" y="3240927"/>
              <a:ext cx="254317" cy="193592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4968" y="1952968"/>
              <a:ext cx="1589186" cy="783446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100" b="1" dirty="0" smtClean="0">
                  <a:solidFill>
                    <a:schemeClr val="bg1"/>
                  </a:solidFill>
                </a:rPr>
                <a:t>Уполномоченные органы (УО) в области ветеринарии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293685" y="1763880"/>
              <a:ext cx="1472688" cy="1199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Уполномоченные органы в сфере</a:t>
              </a:r>
            </a:p>
            <a:p>
              <a:pPr defTabSz="457200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тех.регулирования</a:t>
              </a: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</a:t>
              </a:r>
            </a:p>
            <a:p>
              <a:pPr defTabSz="457200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сан-</a:t>
              </a:r>
              <a:r>
                <a:rPr lang="ru-RU" sz="11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эпид</a:t>
              </a:r>
              <a:r>
                <a:rPr lang="ru-RU" sz="11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благополучия, ветеринарии</a:t>
              </a:r>
              <a:endPara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780678" y="2915153"/>
              <a:ext cx="2116134" cy="435248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Потребитель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97197" y="3041639"/>
              <a:ext cx="1245877" cy="54419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Сырье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200" b="1" dirty="0">
                  <a:solidFill>
                    <a:schemeClr val="bg1"/>
                  </a:solidFill>
                </a:rPr>
                <a:t>полуфабрикаты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72048" y="4549862"/>
              <a:ext cx="1249372" cy="9075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Реестры предприятий </a:t>
              </a:r>
              <a:r>
                <a:rPr lang="ru-RU" sz="1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         в </a:t>
              </a:r>
              <a:r>
                <a:rPr lang="ru-RU" sz="1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соответствии с Решением 94</a:t>
              </a:r>
              <a:endParaRPr lang="ru-RU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08028" y="2044279"/>
              <a:ext cx="2116135" cy="544199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Выявление несоответствия продукции требованиям ТР</a:t>
              </a:r>
              <a:endParaRPr lang="ru-RU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5400000">
              <a:off x="2390172" y="1716802"/>
              <a:ext cx="248691" cy="180048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4589541" y="2287630"/>
              <a:ext cx="1212946" cy="210914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1642266" y="2307044"/>
              <a:ext cx="249814" cy="19359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54958" y="3002032"/>
              <a:ext cx="1298420" cy="447943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b="1" dirty="0" smtClean="0">
                  <a:solidFill>
                    <a:schemeClr val="bg1"/>
                  </a:solidFill>
                </a:rPr>
                <a:t>Рынок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0800000">
              <a:off x="3121868" y="4736785"/>
              <a:ext cx="1486651" cy="192235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69917" y="1391039"/>
              <a:ext cx="831039" cy="354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ТР ТС 021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02186" y="1948195"/>
              <a:ext cx="1812558" cy="98349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Реестр предприятий в соответствии с ТР ТС 021</a:t>
              </a:r>
            </a:p>
            <a:p>
              <a:pPr algn="ctr"/>
              <a:r>
                <a:rPr lang="ru-RU" sz="11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(реестр не ведется </a:t>
              </a:r>
            </a:p>
            <a:p>
              <a:pPr algn="ctr"/>
              <a:r>
                <a:rPr lang="ru-RU" sz="11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в РА, РФ и РК)</a:t>
              </a:r>
              <a:endParaRPr lang="ru-RU" sz="11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85218" y="1419754"/>
              <a:ext cx="939631" cy="511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lnSpc>
                  <a:spcPts val="12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ТР ТС 022</a:t>
              </a:r>
            </a:p>
            <a:p>
              <a:pPr defTabSz="4572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маркировка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 rot="5400000">
              <a:off x="2422582" y="2862723"/>
              <a:ext cx="183869" cy="183504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99133" y="3013295"/>
              <a:ext cx="1288088" cy="54419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Переработанная продукция</a:t>
              </a:r>
            </a:p>
          </p:txBody>
        </p:sp>
        <p:sp>
          <p:nvSpPr>
            <p:cNvPr id="21" name="Стрелка углом вверх 20"/>
            <p:cNvSpPr/>
            <p:nvPr/>
          </p:nvSpPr>
          <p:spPr>
            <a:xfrm flipV="1">
              <a:off x="3724850" y="2284128"/>
              <a:ext cx="509327" cy="711232"/>
            </a:xfrm>
            <a:prstGeom prst="bentUpArrow">
              <a:avLst>
                <a:gd name="adj1" fmla="val 19338"/>
                <a:gd name="adj2" fmla="val 20955"/>
                <a:gd name="adj3" fmla="val 25000"/>
              </a:avLst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3153748" y="3226427"/>
              <a:ext cx="249814" cy="19359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007217" y="1390513"/>
              <a:ext cx="3031252" cy="391723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Госконтроль (надзор) за соблюдением ТР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4701069" y="3180154"/>
              <a:ext cx="249814" cy="19359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6304996" y="3078078"/>
              <a:ext cx="429639" cy="19359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19841825">
              <a:off x="6229013" y="2746240"/>
              <a:ext cx="608284" cy="144398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звернутая стрелка 26"/>
            <p:cNvSpPr/>
            <p:nvPr/>
          </p:nvSpPr>
          <p:spPr>
            <a:xfrm flipH="1">
              <a:off x="1900579" y="1251585"/>
              <a:ext cx="6034804" cy="797491"/>
            </a:xfrm>
            <a:prstGeom prst="uturnArrow">
              <a:avLst>
                <a:gd name="adj1" fmla="val 10396"/>
                <a:gd name="adj2" fmla="val 13512"/>
                <a:gd name="adj3" fmla="val 21343"/>
                <a:gd name="adj4" fmla="val 45222"/>
                <a:gd name="adj5" fmla="val 72610"/>
              </a:avLst>
            </a:prstGeom>
            <a:solidFill>
              <a:srgbClr val="00B050">
                <a:alpha val="80000"/>
              </a:srgb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00364" y="857232"/>
              <a:ext cx="4392165" cy="487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B050"/>
                  </a:solidFill>
                  <a:cs typeface="Arial" panose="020B0604020202020204" pitchFamily="34" charset="0"/>
                </a:rPr>
                <a:t>Принятие мер к субъектам хозяйствования </a:t>
              </a:r>
            </a:p>
            <a:p>
              <a:pPr algn="just" defTabSz="4572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B050"/>
                  </a:solidFill>
                  <a:cs typeface="Arial" panose="020B0604020202020204" pitchFamily="34" charset="0"/>
                </a:rPr>
                <a:t>(в соответствии с национальным законодательством)</a:t>
              </a:r>
              <a:endParaRPr lang="ru-RU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9" name="Развернутая стрелка 28"/>
            <p:cNvSpPr/>
            <p:nvPr/>
          </p:nvSpPr>
          <p:spPr>
            <a:xfrm flipV="1">
              <a:off x="2879410" y="3599262"/>
              <a:ext cx="2414275" cy="517081"/>
            </a:xfrm>
            <a:prstGeom prst="uturnArrow">
              <a:avLst>
                <a:gd name="adj1" fmla="val 18523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277830" y="6015404"/>
              <a:ext cx="2186752" cy="576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Единые ветеринарные требования (Решение 317)</a:t>
              </a:r>
            </a:p>
          </p:txBody>
        </p:sp>
        <p:sp>
          <p:nvSpPr>
            <p:cNvPr id="31" name="Стрелка вправо 30"/>
            <p:cNvSpPr/>
            <p:nvPr/>
          </p:nvSpPr>
          <p:spPr>
            <a:xfrm rot="16200000">
              <a:off x="2295946" y="5628073"/>
              <a:ext cx="427942" cy="183503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60956" y="4670393"/>
              <a:ext cx="1438524" cy="354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Для третьих стран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0986" y="5101999"/>
              <a:ext cx="1471946" cy="511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При перемещении между странами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619467" y="4566945"/>
              <a:ext cx="1971295" cy="565821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</a:rPr>
                <a:t>Ветеринарный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                    контроль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(надзор)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Стрелка вправо 34"/>
            <p:cNvSpPr/>
            <p:nvPr/>
          </p:nvSpPr>
          <p:spPr>
            <a:xfrm rot="16200000">
              <a:off x="2047026" y="3977607"/>
              <a:ext cx="941252" cy="16803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125701" y="4899442"/>
              <a:ext cx="1746347" cy="269327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90877" y="3472279"/>
              <a:ext cx="2095735" cy="757289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Выявление </a:t>
              </a:r>
              <a:r>
                <a:rPr lang="ru-RU" sz="1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несоответствия продукции Единым ветеринарным требованиям</a:t>
              </a:r>
              <a:endParaRPr lang="ru-RU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Стрелка вправо 37"/>
            <p:cNvSpPr/>
            <p:nvPr/>
          </p:nvSpPr>
          <p:spPr>
            <a:xfrm rot="1765712">
              <a:off x="6229785" y="3482862"/>
              <a:ext cx="608284" cy="144398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38"/>
            <p:cNvSpPr/>
            <p:nvPr/>
          </p:nvSpPr>
          <p:spPr>
            <a:xfrm rot="16200000">
              <a:off x="4944915" y="3922785"/>
              <a:ext cx="1092703" cy="169516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углом 39"/>
            <p:cNvSpPr/>
            <p:nvPr/>
          </p:nvSpPr>
          <p:spPr>
            <a:xfrm flipH="1" flipV="1">
              <a:off x="3162786" y="4228119"/>
              <a:ext cx="4840277" cy="1175777"/>
            </a:xfrm>
            <a:prstGeom prst="bentArrow">
              <a:avLst>
                <a:gd name="adj1" fmla="val 8194"/>
                <a:gd name="adj2" fmla="val 9197"/>
                <a:gd name="adj3" fmla="val 19027"/>
                <a:gd name="adj4" fmla="val 45050"/>
              </a:avLst>
            </a:prstGeom>
            <a:solidFill>
              <a:srgbClr val="00B050">
                <a:alpha val="80000"/>
              </a:srgb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410219" y="5271922"/>
              <a:ext cx="2214593" cy="75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Изменение </a:t>
              </a:r>
              <a:r>
                <a:rPr lang="ru-RU" sz="12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статуса предприятия в соответствии </a:t>
              </a:r>
              <a:r>
                <a:rPr lang="ru-RU" sz="12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            с </a:t>
              </a:r>
              <a:r>
                <a:rPr lang="ru-RU" sz="12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Решением </a:t>
              </a:r>
              <a:r>
                <a:rPr lang="ru-RU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94</a:t>
              </a:r>
            </a:p>
          </p:txBody>
        </p:sp>
        <p:sp>
          <p:nvSpPr>
            <p:cNvPr id="42" name="Стрелка углом 41"/>
            <p:cNvSpPr/>
            <p:nvPr/>
          </p:nvSpPr>
          <p:spPr>
            <a:xfrm flipH="1" flipV="1">
              <a:off x="6521115" y="2534345"/>
              <a:ext cx="2583573" cy="3259814"/>
            </a:xfrm>
            <a:prstGeom prst="bentArrow">
              <a:avLst>
                <a:gd name="adj1" fmla="val 3446"/>
                <a:gd name="adj2" fmla="val 4051"/>
                <a:gd name="adj3" fmla="val 9699"/>
                <a:gd name="adj4" fmla="val 45050"/>
              </a:avLst>
            </a:prstGeom>
            <a:solidFill>
              <a:srgbClr val="FF0000">
                <a:alpha val="80000"/>
              </a:srgb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Фигура, имеющая форму буквы L 42"/>
            <p:cNvSpPr/>
            <p:nvPr/>
          </p:nvSpPr>
          <p:spPr>
            <a:xfrm rot="10800000">
              <a:off x="8920833" y="2353600"/>
              <a:ext cx="181798" cy="172940"/>
            </a:xfrm>
            <a:prstGeom prst="corner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47874" y="3756938"/>
              <a:ext cx="1351717" cy="708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dirty="0" err="1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Госветконтроль</a:t>
              </a: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за </a:t>
              </a: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подконтрольными товарами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Выноска 2 44"/>
            <p:cNvSpPr/>
            <p:nvPr/>
          </p:nvSpPr>
          <p:spPr>
            <a:xfrm>
              <a:off x="7935383" y="5002631"/>
              <a:ext cx="1226814" cy="301495"/>
            </a:xfrm>
            <a:prstGeom prst="borderCallout2">
              <a:avLst>
                <a:gd name="adj1" fmla="val -586"/>
                <a:gd name="adj2" fmla="val -1586"/>
                <a:gd name="adj3" fmla="val 11189"/>
                <a:gd name="adj4" fmla="val 5477"/>
                <a:gd name="adj5" fmla="val 102464"/>
                <a:gd name="adj6" fmla="val 1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</a:rPr>
                <a:t>Неправомерно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90843" y="2822689"/>
              <a:ext cx="1272639" cy="1001069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100" b="1" dirty="0">
                  <a:solidFill>
                    <a:schemeClr val="bg1"/>
                  </a:solidFill>
                </a:rPr>
                <a:t>Производители продукции животного происхождения</a:t>
              </a:r>
            </a:p>
          </p:txBody>
        </p:sp>
        <p:sp>
          <p:nvSpPr>
            <p:cNvPr id="47" name="Стрелка вправо 46"/>
            <p:cNvSpPr/>
            <p:nvPr/>
          </p:nvSpPr>
          <p:spPr>
            <a:xfrm>
              <a:off x="1661617" y="3206586"/>
              <a:ext cx="249814" cy="193592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65572" y="6034976"/>
              <a:ext cx="1611070" cy="708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strike="sngStrike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При нарушении</a:t>
              </a:r>
            </a:p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strike="sngStrike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требований Союза</a:t>
              </a:r>
            </a:p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При нарушении ЕВТ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600383" y="6034976"/>
              <a:ext cx="2255001" cy="70811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strike="sngStrike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УО страны обращения продукции</a:t>
              </a:r>
            </a:p>
            <a:p>
              <a:pPr algn="ctr">
                <a:lnSpc>
                  <a:spcPts val="1200"/>
                </a:lnSpc>
                <a:buClr>
                  <a:srgbClr val="AD0101"/>
                </a:buClr>
              </a:pP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УО страны нахождения производителя продукции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Стрелка вправо 49"/>
            <p:cNvSpPr/>
            <p:nvPr/>
          </p:nvSpPr>
          <p:spPr>
            <a:xfrm rot="19808543">
              <a:off x="4280827" y="5717902"/>
              <a:ext cx="283382" cy="255736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право 50"/>
            <p:cNvSpPr/>
            <p:nvPr/>
          </p:nvSpPr>
          <p:spPr>
            <a:xfrm rot="12710979">
              <a:off x="6297397" y="5720718"/>
              <a:ext cx="284985" cy="267050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51"/>
            <p:cNvSpPr/>
            <p:nvPr/>
          </p:nvSpPr>
          <p:spPr>
            <a:xfrm rot="16200000">
              <a:off x="-1039588" y="3842375"/>
              <a:ext cx="2308336" cy="210914"/>
            </a:xfrm>
            <a:prstGeom prst="rightArrow">
              <a:avLst/>
            </a:pr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428728" y="-28924"/>
            <a:ext cx="70009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СОВЕРШЕНСТВОВАНИЕ ПОЛОЖЕНИЙ ПО НАДЗОРУ </a:t>
            </a:r>
          </a:p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ПРОДУКЦИЕЙ ЖИВОТНОГО ПРОИСХОЖДЕНИЯ </a:t>
            </a:r>
            <a:endParaRPr lang="ru-RU" alt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Номер слайда 3"/>
          <p:cNvSpPr txBox="1">
            <a:spLocks/>
          </p:cNvSpPr>
          <p:nvPr/>
        </p:nvSpPr>
        <p:spPr>
          <a:xfrm>
            <a:off x="8218013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26743" y="2214442"/>
            <a:ext cx="2188173" cy="647795"/>
          </a:xfrm>
          <a:prstGeom prst="roundRect">
            <a:avLst>
              <a:gd name="adj" fmla="val 2514"/>
            </a:avLst>
          </a:prstGeom>
          <a:solidFill>
            <a:schemeClr val="accent6">
              <a:lumMod val="40000"/>
              <a:lumOff val="60000"/>
              <a:alpha val="12157"/>
            </a:schemeClr>
          </a:solidFill>
          <a:ln>
            <a:solidFill>
              <a:srgbClr val="5A9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99884" y="1961628"/>
            <a:ext cx="2241888" cy="82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ГОСУДАРСТВО-ЧЛЕН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28" y="1677361"/>
            <a:ext cx="610047" cy="3129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4770" y="2208528"/>
            <a:ext cx="2107697" cy="636799"/>
          </a:xfrm>
          <a:prstGeom prst="roundRect">
            <a:avLst>
              <a:gd name="adj" fmla="val 2514"/>
            </a:avLst>
          </a:prstGeom>
          <a:solidFill>
            <a:schemeClr val="accent1">
              <a:lumMod val="20000"/>
              <a:lumOff val="80000"/>
              <a:alpha val="12157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7566" y="1968978"/>
            <a:ext cx="2196289" cy="79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ГОСУДАРСТВО-ЧЛЕН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3" y="1707234"/>
            <a:ext cx="610047" cy="312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99" y="2310697"/>
            <a:ext cx="421069" cy="275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08" y="2372581"/>
            <a:ext cx="421069" cy="275873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377855" y="2252234"/>
            <a:ext cx="1707868" cy="649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Национальная          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часть сведений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 об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опасной продукции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87902" y="2252234"/>
            <a:ext cx="1705717" cy="4039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Национальная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часть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сведений                 об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опасной продукции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6455313" y="2254334"/>
            <a:ext cx="300623" cy="235812"/>
          </a:xfrm>
          <a:prstGeom prst="can">
            <a:avLst/>
          </a:prstGeom>
          <a:solidFill>
            <a:schemeClr val="accent6">
              <a:lumMod val="40000"/>
              <a:lumOff val="60000"/>
              <a:alpha val="12157"/>
            </a:schemeClr>
          </a:solidFill>
          <a:ln>
            <a:solidFill>
              <a:srgbClr val="5A9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2614914" y="2281247"/>
            <a:ext cx="310716" cy="219896"/>
          </a:xfrm>
          <a:prstGeom prst="can">
            <a:avLst/>
          </a:prstGeom>
          <a:solidFill>
            <a:schemeClr val="bg1"/>
          </a:solidFill>
          <a:ln w="28575">
            <a:solidFill>
              <a:srgbClr val="85A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457671" y="1074402"/>
            <a:ext cx="2590517" cy="727926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F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3862249" y="930386"/>
            <a:ext cx="947297" cy="268467"/>
            <a:chOff x="5449953" y="1435244"/>
            <a:chExt cx="947297" cy="35795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449953" y="1435244"/>
              <a:ext cx="947297" cy="357956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380" y="1460554"/>
              <a:ext cx="823496" cy="295384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64" y="1319024"/>
            <a:ext cx="483925" cy="317054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4131960" y="1290426"/>
            <a:ext cx="1856100" cy="3071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Система информирования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об опасной продукции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227333" y="1218418"/>
            <a:ext cx="1214077" cy="656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20" y="858378"/>
            <a:ext cx="575680" cy="443508"/>
          </a:xfrm>
          <a:prstGeom prst="rect">
            <a:avLst/>
          </a:prstGeom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445047" y="2100517"/>
            <a:ext cx="2577564" cy="683900"/>
          </a:xfrm>
          <a:prstGeom prst="round2DiagRect">
            <a:avLst/>
          </a:prstGeom>
          <a:noFill/>
          <a:ln w="19050">
            <a:solidFill>
              <a:srgbClr val="CF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44" y="2136904"/>
            <a:ext cx="582405" cy="429815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4178839" y="2274098"/>
            <a:ext cx="1762345" cy="108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252525"/>
                </a:solidFill>
                <a:latin typeface="Calibri Light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52F5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ИНТЕГРИРОВАННАЯ СИСТЕМА ЕАЭС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526322" y="2523026"/>
            <a:ext cx="915614" cy="225616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0800000">
            <a:off x="6019500" y="2510559"/>
            <a:ext cx="807242" cy="23808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358698" y="1755941"/>
            <a:ext cx="0" cy="42423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309940" y="2916243"/>
            <a:ext cx="2841557" cy="318399"/>
          </a:xfrm>
          <a:prstGeom prst="roundRect">
            <a:avLst>
              <a:gd name="adj" fmla="val 2514"/>
            </a:avLst>
          </a:prstGeom>
          <a:solidFill>
            <a:schemeClr val="accent1">
              <a:lumMod val="20000"/>
              <a:lumOff val="80000"/>
              <a:alpha val="12157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Органы госконтроля (надзора)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6257" y="1290426"/>
            <a:ext cx="1543758" cy="318399"/>
          </a:xfrm>
          <a:prstGeom prst="roundRect">
            <a:avLst>
              <a:gd name="adj" fmla="val 2514"/>
            </a:avLst>
          </a:prstGeom>
          <a:solidFill>
            <a:schemeClr val="accent1">
              <a:lumMod val="20000"/>
              <a:lumOff val="80000"/>
              <a:alpha val="12157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Потребители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6256" y="786370"/>
            <a:ext cx="1543758" cy="318399"/>
          </a:xfrm>
          <a:prstGeom prst="roundRect">
            <a:avLst>
              <a:gd name="adj" fmla="val 2514"/>
            </a:avLst>
          </a:prstGeom>
          <a:solidFill>
            <a:schemeClr val="accent1">
              <a:lumMod val="20000"/>
              <a:lumOff val="80000"/>
              <a:alpha val="12157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Производители</a:t>
            </a:r>
          </a:p>
        </p:txBody>
      </p:sp>
      <p:cxnSp>
        <p:nvCxnSpPr>
          <p:cNvPr id="35" name="Соединительная линия уступом 34"/>
          <p:cNvCxnSpPr>
            <a:endCxn id="32" idx="1"/>
          </p:cNvCxnSpPr>
          <p:nvPr/>
        </p:nvCxnSpPr>
        <p:spPr>
          <a:xfrm rot="16200000" flipH="1">
            <a:off x="2284603" y="2050107"/>
            <a:ext cx="213206" cy="1837465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5" idx="2"/>
            <a:endCxn id="32" idx="3"/>
          </p:cNvCxnSpPr>
          <p:nvPr/>
        </p:nvCxnSpPr>
        <p:spPr>
          <a:xfrm rot="5400000">
            <a:off x="6929560" y="2084174"/>
            <a:ext cx="213206" cy="1769333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9" y="714362"/>
            <a:ext cx="268270" cy="201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3" y="1161231"/>
            <a:ext cx="268270" cy="201203"/>
          </a:xfrm>
          <a:prstGeom prst="rect">
            <a:avLst/>
          </a:prstGeom>
        </p:spPr>
      </p:pic>
      <p:sp>
        <p:nvSpPr>
          <p:cNvPr id="39" name="Левая фигурная скобка 38"/>
          <p:cNvSpPr/>
          <p:nvPr/>
        </p:nvSpPr>
        <p:spPr>
          <a:xfrm rot="16200000">
            <a:off x="4551557" y="-1141809"/>
            <a:ext cx="272500" cy="8912449"/>
          </a:xfrm>
          <a:prstGeom prst="leftBrace">
            <a:avLst>
              <a:gd name="adj1" fmla="val 8332"/>
              <a:gd name="adj2" fmla="val 49573"/>
            </a:avLst>
          </a:prstGeom>
          <a:ln w="9525">
            <a:solidFill>
              <a:srgbClr val="333300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95678" y="3594682"/>
            <a:ext cx="7128792" cy="3600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Пилотный проект реализуется </a:t>
            </a:r>
            <a:r>
              <a:rPr lang="ru-RU" sz="15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на </a:t>
            </a:r>
            <a:r>
              <a:rPr lang="ru-RU" sz="1500" b="1" dirty="0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примере шести </a:t>
            </a:r>
            <a:r>
              <a:rPr lang="ru-RU" sz="15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технических </a:t>
            </a:r>
            <a:r>
              <a:rPr lang="ru-RU" sz="1500" b="1" dirty="0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регламентах ЕАЭС: </a:t>
            </a:r>
            <a:endParaRPr lang="ru-RU" sz="1500" b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70330" y="102212"/>
            <a:ext cx="6795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ИНФОРМИРОВАНИЯ ОБ ОПАСНОЙ ПРОДУКЦИИ </a:t>
            </a:r>
            <a:endPara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792662" y="4139635"/>
            <a:ext cx="1224136" cy="6287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Низковольтное </a:t>
            </a:r>
          </a:p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2391822" y="4110017"/>
            <a:ext cx="1512168" cy="6287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для детей и подростков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4192022" y="4122369"/>
            <a:ext cx="792088" cy="6287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5344190" y="4087152"/>
            <a:ext cx="1152088" cy="6287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Колесные транспортные средства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7000334" y="4110017"/>
            <a:ext cx="864096" cy="6287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Мясная продукция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7C8B622-CAB9-C843-8823-071E327CD17A}"/>
              </a:ext>
            </a:extLst>
          </p:cNvPr>
          <p:cNvSpPr txBox="1"/>
          <p:nvPr/>
        </p:nvSpPr>
        <p:spPr>
          <a:xfrm>
            <a:off x="8178503" y="4221651"/>
            <a:ext cx="919601" cy="3913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Молочная продукция</a:t>
            </a:r>
            <a:endParaRPr lang="ru-RU" sz="11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 descr="C:\Users\shakirova\Downloads\meat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66" y="4164310"/>
            <a:ext cx="504056" cy="5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shakirova\Downloads\milk-bottle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0" y="4127633"/>
            <a:ext cx="414016" cy="56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C:\Users\shakirova\Downloads\voltage (1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015" y="4257726"/>
            <a:ext cx="432048" cy="4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shakirova\Downloads\car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30" y="4056982"/>
            <a:ext cx="4368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Детски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игруш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7787" r="13728" b="15520"/>
          <a:stretch/>
        </p:blipFill>
        <p:spPr bwMode="auto">
          <a:xfrm>
            <a:off x="1959774" y="4164311"/>
            <a:ext cx="431432" cy="5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49" y="4257725"/>
            <a:ext cx="386541" cy="4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Номер слайда 1"/>
          <p:cNvSpPr txBox="1">
            <a:spLocks/>
          </p:cNvSpPr>
          <p:nvPr/>
        </p:nvSpPr>
        <p:spPr>
          <a:xfrm>
            <a:off x="8429652" y="119048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</a:t>
            </a:r>
            <a:fld id="{7DD3BBBA-5861-4733-BE38-AADB08C5D8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AA259B-B758-5747-BEBC-C0A955AA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0"/>
            <a:ext cx="7886700" cy="518092"/>
          </a:xfrm>
        </p:spPr>
        <p:txBody>
          <a:bodyPr>
            <a:noAutofit/>
          </a:bodyPr>
          <a:lstStyle/>
          <a:p>
            <a: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СИСТЕМЫ ТЕХНИЧЕСКОГО РЕГУЛИРОВАНИЯ </a:t>
            </a:r>
            <a:b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ОБЩЕЙ «ЦИФРОВОЙ ПОВЕСТКИ» </a:t>
            </a:r>
            <a: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  <a:endParaRPr lang="ru-RU" sz="1500" dirty="0">
              <a:solidFill>
                <a:srgbClr val="002060"/>
              </a:solidFill>
            </a:endParaRPr>
          </a:p>
        </p:txBody>
      </p:sp>
      <p:grpSp>
        <p:nvGrpSpPr>
          <p:cNvPr id="3" name="Группа 18">
            <a:extLst>
              <a:ext uri="{FF2B5EF4-FFF2-40B4-BE49-F238E27FC236}">
                <a16:creationId xmlns="" xmlns:a16="http://schemas.microsoft.com/office/drawing/2014/main" id="{B7742228-05D4-0546-9FEE-C052E341FCBD}"/>
              </a:ext>
            </a:extLst>
          </p:cNvPr>
          <p:cNvGrpSpPr/>
          <p:nvPr/>
        </p:nvGrpSpPr>
        <p:grpSpPr>
          <a:xfrm>
            <a:off x="0" y="4071948"/>
            <a:ext cx="9144000" cy="1147484"/>
            <a:chOff x="197132" y="1678279"/>
            <a:chExt cx="11650556" cy="148126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AB0BA08A-EF85-5B4C-BD0C-C476DDA05F30}"/>
                </a:ext>
              </a:extLst>
            </p:cNvPr>
            <p:cNvSpPr/>
            <p:nvPr/>
          </p:nvSpPr>
          <p:spPr>
            <a:xfrm>
              <a:off x="6979921" y="1689913"/>
              <a:ext cx="2560320" cy="1458000"/>
            </a:xfrm>
            <a:prstGeom prst="rect">
              <a:avLst/>
            </a:prstGeom>
            <a:gradFill flip="none" rotWithShape="1">
              <a:gsLst>
                <a:gs pos="100000">
                  <a:srgbClr val="95B8F4"/>
                </a:gs>
                <a:gs pos="0">
                  <a:srgbClr val="022C4F"/>
                </a:gs>
              </a:gsLst>
              <a:lin ang="10800000" scaled="1"/>
              <a:tileRect/>
            </a:gradFill>
            <a:ln w="57150">
              <a:noFill/>
              <a:headEnd type="triangle" w="med" len="med"/>
              <a:tailEnd type="triangle" w="med" len="med"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CA6EF4D7-E9DB-D747-BAE7-53B16462294E}"/>
                </a:ext>
              </a:extLst>
            </p:cNvPr>
            <p:cNvSpPr/>
            <p:nvPr/>
          </p:nvSpPr>
          <p:spPr>
            <a:xfrm>
              <a:off x="2458720" y="1678279"/>
              <a:ext cx="2529840" cy="1481268"/>
            </a:xfrm>
            <a:prstGeom prst="rect">
              <a:avLst/>
            </a:prstGeom>
            <a:gradFill flip="none" rotWithShape="1">
              <a:gsLst>
                <a:gs pos="100000">
                  <a:srgbClr val="4277AD"/>
                </a:gs>
                <a:gs pos="0">
                  <a:srgbClr val="C5D5F7"/>
                </a:gs>
              </a:gsLst>
              <a:lin ang="10800000" scaled="1"/>
              <a:tileRect/>
            </a:gradFill>
            <a:ln w="57150">
              <a:noFill/>
              <a:headEnd type="triangle" w="med" len="med"/>
              <a:tailEnd type="triangle" w="med" len="med"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3" descr="C:\Users\shakirova\Desktop\shutterstock_495716098.jpg">
              <a:extLst>
                <a:ext uri="{FF2B5EF4-FFF2-40B4-BE49-F238E27FC236}">
                  <a16:creationId xmlns="" xmlns:a16="http://schemas.microsoft.com/office/drawing/2014/main" id="{D543FC45-101A-294A-A984-095360C7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32" y="1689695"/>
              <a:ext cx="2729503" cy="145843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shakirova\Desktop\_100106763_robotai.gif">
              <a:extLst>
                <a:ext uri="{FF2B5EF4-FFF2-40B4-BE49-F238E27FC236}">
                  <a16:creationId xmlns="" xmlns:a16="http://schemas.microsoft.com/office/drawing/2014/main" id="{5099B324-DA63-CA44-AEBA-07A4CF483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59" y="1689913"/>
              <a:ext cx="2593747" cy="1458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shakirova\Desktop\02165431.413732.6849.jpeg">
              <a:extLst>
                <a:ext uri="{FF2B5EF4-FFF2-40B4-BE49-F238E27FC236}">
                  <a16:creationId xmlns="" xmlns:a16="http://schemas.microsoft.com/office/drawing/2014/main" id="{CC07D34D-E992-A741-A715-F2ED9A9DF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753" y="1689913"/>
              <a:ext cx="2641935" cy="1440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Номер слайда 3"/>
          <p:cNvSpPr txBox="1">
            <a:spLocks/>
          </p:cNvSpPr>
          <p:nvPr/>
        </p:nvSpPr>
        <p:spPr>
          <a:xfrm>
            <a:off x="8429651" y="125762"/>
            <a:ext cx="622357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400AB6-2B74-2E44-9CB9-F669855C3B0F}"/>
              </a:ext>
            </a:extLst>
          </p:cNvPr>
          <p:cNvSpPr txBox="1"/>
          <p:nvPr/>
        </p:nvSpPr>
        <p:spPr>
          <a:xfrm>
            <a:off x="35496" y="555526"/>
            <a:ext cx="9108504" cy="3496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7800" indent="-177800">
              <a:spcBef>
                <a:spcPts val="1200"/>
              </a:spcBef>
              <a:buBlip>
                <a:blip r:embed="rId5"/>
              </a:buBlip>
            </a:pP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Позитивные эффекты </a:t>
            </a:r>
            <a:r>
              <a:rPr lang="ru-RU" sz="1400" i="1" dirty="0" err="1">
                <a:solidFill>
                  <a:srgbClr val="002060"/>
                </a:solidFill>
                <a:latin typeface="Arial Narrow" pitchFamily="34" charset="0"/>
              </a:rPr>
              <a:t>цифровизации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 упростят формирование «</a:t>
            </a:r>
            <a:r>
              <a:rPr lang="ru-RU" sz="1400" i="1" dirty="0" err="1">
                <a:solidFill>
                  <a:srgbClr val="002060"/>
                </a:solidFill>
                <a:latin typeface="Arial Narrow" pitchFamily="34" charset="0"/>
              </a:rPr>
              <a:t>безбарьерной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» среды для торговли, противодействие незаконному обороту продукции, предотвращение выпуска в обращение опасной продукции</a:t>
            </a:r>
          </a:p>
          <a:p>
            <a:pPr marL="177800" indent="-177800">
              <a:spcBef>
                <a:spcPts val="900"/>
              </a:spcBef>
              <a:buBlip>
                <a:blip r:embed="rId5"/>
              </a:buBlip>
            </a:pP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Инициатива охватит все направления системы технического регулирования: нормирование требований к продукции,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                   в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том числе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 в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части разработки технических регламентов и документов по стандартизации; оценка соответствия,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аккредитация и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государственный контроль (надзор)</a:t>
            </a:r>
          </a:p>
          <a:p>
            <a:pPr marL="177800" indent="-177800">
              <a:spcBef>
                <a:spcPts val="900"/>
              </a:spcBef>
              <a:buBlip>
                <a:blip r:embed="rId5"/>
              </a:buBlip>
            </a:pP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Система сервисов позволит всем заинтересованным лицам получать полную и точную информацию о действующих обязательных требованиях к продукции, процедурах оценки соответствия с возможностью закрепления юридически значимых действий аккредитованных лиц </a:t>
            </a:r>
          </a:p>
          <a:p>
            <a:pPr marL="177800" indent="-177800">
              <a:spcBef>
                <a:spcPts val="900"/>
              </a:spcBef>
              <a:buBlip>
                <a:blip r:embed="rId5"/>
              </a:buBlip>
            </a:pP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Инициатива направлена на «оцифровку» деятельности всех участников рынка: от потребителей до органов контроля (надзора), обеспечивая </a:t>
            </a:r>
            <a:r>
              <a:rPr lang="ru-RU" sz="1400" i="1" dirty="0" err="1">
                <a:solidFill>
                  <a:srgbClr val="002060"/>
                </a:solidFill>
                <a:latin typeface="Arial Narrow" pitchFamily="34" charset="0"/>
              </a:rPr>
              <a:t>транспарентность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 вывода продукции на рынок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ЕАЭС</a:t>
            </a:r>
            <a:endParaRPr lang="ru-RU" sz="1400" i="1" dirty="0">
              <a:solidFill>
                <a:srgbClr val="002060"/>
              </a:solidFill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  <a:buBlip>
                <a:blip r:embed="rId5"/>
              </a:buBlip>
            </a:pP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Среди основных ожидаемых эффектов внедрения инициативы – ускорение вывода новой продукции на рынок на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10-20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%,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 повышение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качества продукции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ЕАЭС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и уровня конкуренции, упрощение всех процедур, связанных с необходимостью выпуска продукции в обращение и сокращение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затрат </a:t>
            </a:r>
            <a:r>
              <a:rPr lang="ru-RU" sz="1400" i="1" dirty="0">
                <a:solidFill>
                  <a:srgbClr val="002060"/>
                </a:solidFill>
                <a:latin typeface="Arial Narrow" pitchFamily="34" charset="0"/>
              </a:rPr>
              <a:t>на их проведение, существенное повышение прозрачности деятельности органов по сертификации и испытательных </a:t>
            </a:r>
            <a:r>
              <a:rPr lang="ru-RU" sz="1400" i="1" dirty="0" smtClean="0">
                <a:solidFill>
                  <a:srgbClr val="002060"/>
                </a:solidFill>
                <a:latin typeface="Arial Narrow" pitchFamily="34" charset="0"/>
              </a:rPr>
              <a:t>лабораторий</a:t>
            </a:r>
          </a:p>
        </p:txBody>
      </p:sp>
    </p:spTree>
    <p:extLst>
      <p:ext uri="{BB962C8B-B14F-4D97-AF65-F5344CB8AC3E}">
        <p14:creationId xmlns:p14="http://schemas.microsoft.com/office/powerpoint/2010/main" val="115166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1406" y="571488"/>
            <a:ext cx="9001156" cy="571504"/>
          </a:xfrm>
          <a:prstGeom prst="rect">
            <a:avLst/>
          </a:prstGeom>
          <a:solidFill>
            <a:srgbClr val="003E7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71538" y="50154"/>
            <a:ext cx="7572428" cy="4115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 </a:t>
            </a:r>
            <a:b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ПО ТЕХНИЧЕСКОМУ РЕГУЛИРОВАНИЮ ЕАЭС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Номер слайда 3"/>
          <p:cNvSpPr txBox="1">
            <a:spLocks/>
          </p:cNvSpPr>
          <p:nvPr/>
        </p:nvSpPr>
        <p:spPr>
          <a:xfrm>
            <a:off x="8184590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</a:t>
            </a:r>
            <a:r>
              <a:rPr lang="ru-RU" dirty="0"/>
              <a:t>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06" y="606585"/>
            <a:ext cx="90011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Тема: «ТЕХРЕГУЛИРОВАНИЕ 2020: Единое техническое регулирование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 промышленном комплексе ЕАЭС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(осень 2020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года,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г. Минск, Республика Беларусь)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176874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5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ko-KR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Задачи Конференции</a:t>
            </a:r>
            <a:r>
              <a:rPr kumimoji="0" lang="ru-RU" altLang="ko-KR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:</a:t>
            </a:r>
            <a:endParaRPr kumimoji="0" lang="ru-RU" altLang="ko-KR" sz="1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Batang"/>
              <a:cs typeface="Arial" pitchFamily="34" charset="0"/>
            </a:endParaRPr>
          </a:p>
          <a:p>
            <a:pPr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Дальнейший вектор развития интеграции в сфере технического регулирования </a:t>
            </a: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ЕАЭС </a:t>
            </a:r>
            <a:endParaRPr kumimoji="0" lang="ru-RU" altLang="ko-KR" sz="13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itchFamily="34" charset="0"/>
              <a:ea typeface="Batang"/>
              <a:cs typeface="Arial" pitchFamily="34" charset="0"/>
            </a:endParaRPr>
          </a:p>
          <a:p>
            <a:pPr marR="0" lvl="0" indent="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Сверка часов между странами ЕАЭС по стратегическому развитию направлений в сфере </a:t>
            </a: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технического регулирования</a:t>
            </a:r>
            <a:endParaRPr kumimoji="0" lang="ru-RU" altLang="ko-KR" sz="13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itchFamily="34" charset="0"/>
              <a:ea typeface="Batang"/>
              <a:cs typeface="Arial" pitchFamily="34" charset="0"/>
            </a:endParaRPr>
          </a:p>
          <a:p>
            <a:pPr marR="0" lvl="0" indent="174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Определение приоритетных шагов для обеспечения реализации единой политики технического регулирования в рамках ЕАЭС </a:t>
            </a: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                        с </a:t>
            </a: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целью обеспечения потребителей безопасной и качественной продукцией и устранения технических барьеров в </a:t>
            </a: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ea typeface="Batang"/>
                <a:cs typeface="Arial" pitchFamily="34" charset="0"/>
              </a:rPr>
              <a:t>торговле</a:t>
            </a:r>
            <a:endParaRPr kumimoji="0" lang="ru-RU" altLang="ko-KR" sz="13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2571751"/>
            <a:ext cx="885831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ko-KR" sz="1300" b="1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Формат проведения Конференции</a:t>
            </a:r>
            <a:r>
              <a:rPr lang="ru-RU" altLang="ko-KR" sz="1300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будет предусматривать 3 блока: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ko-KR" sz="1300" b="1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Первый блок:</a:t>
            </a:r>
            <a:r>
              <a:rPr lang="ru-RU" altLang="ko-KR" sz="13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Пленарное заседание с участием членов Президиума Делового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совета ЕАЭС</a:t>
            </a:r>
            <a:endParaRPr lang="ru-RU" altLang="ko-K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ea typeface="Batang"/>
              <a:cs typeface="Arial" pitchFamily="34" charset="0"/>
            </a:endParaRPr>
          </a:p>
          <a:p>
            <a:pPr marL="989013" marR="0" lvl="0" indent="-989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ko-KR" sz="1300" b="1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Второй блок:</a:t>
            </a:r>
            <a:r>
              <a:rPr lang="ru-RU" altLang="ko-KR" sz="1300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Встреча высокого уровня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- «совместный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обед» с участием заместителей глав правительств стран ЕАЭС,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Президента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Делового совета ЕАЭС, Председателя Консультативного совета при Деловом совете ЕАЭС, Председателя Коллегии Комиссии,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члена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Коллегии (Министра) по техническому регулированию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Комиссии и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др.</a:t>
            </a:r>
          </a:p>
          <a:p>
            <a:pPr marL="989013" lvl="0" indent="-98901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ko-KR" sz="1300" b="1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Arial" pitchFamily="34" charset="0"/>
              </a:rPr>
              <a:t>Третий блок:</a:t>
            </a:r>
            <a:r>
              <a:rPr lang="ru-RU" altLang="ko-KR" sz="13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 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Панельные сессии по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3 </a:t>
            </a:r>
            <a:r>
              <a:rPr lang="ru-RU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Batang"/>
                <a:cs typeface="Arial" pitchFamily="34" charset="0"/>
              </a:rPr>
              <a:t>направлениям: стандартизация, аккредитация и оценка соответствия, государственный контроль (надзор) с участием представителей государств, </a:t>
            </a:r>
            <a:r>
              <a:rPr lang="ru-RU" sz="1300" dirty="0" smtClean="0">
                <a:latin typeface="Arial Narrow" pitchFamily="34" charset="0"/>
                <a:cs typeface="Arial" pitchFamily="34" charset="0"/>
              </a:rPr>
              <a:t>бизнеса и экспертного сообщества государств-членов ЕАЭС</a:t>
            </a:r>
            <a:endParaRPr lang="ru-RU" altLang="ko-K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ea typeface="Batang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429138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ko-KR" sz="1400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Times New Roman" pitchFamily="18" charset="0"/>
              </a:rPr>
              <a:t>По </a:t>
            </a:r>
            <a:r>
              <a:rPr lang="ru-RU" altLang="ko-KR" sz="1400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Times New Roman" pitchFamily="18" charset="0"/>
              </a:rPr>
              <a:t>результатам </a:t>
            </a:r>
            <a:r>
              <a:rPr lang="ru-RU" altLang="ko-KR" sz="1400" u="sng" dirty="0" smtClean="0">
                <a:solidFill>
                  <a:srgbClr val="C00000"/>
                </a:solidFill>
                <a:latin typeface="Arial Narrow" pitchFamily="34" charset="0"/>
                <a:ea typeface="Batang"/>
                <a:cs typeface="Times New Roman" pitchFamily="18" charset="0"/>
              </a:rPr>
              <a:t>конференции будет подписана резолюция, которая будет определять конкретные действия в сфере технического регулирования, требующие реализации в рамках ЕАЭС</a:t>
            </a:r>
          </a:p>
        </p:txBody>
      </p:sp>
    </p:spTree>
    <p:extLst>
      <p:ext uri="{BB962C8B-B14F-4D97-AF65-F5344CB8AC3E}">
        <p14:creationId xmlns:p14="http://schemas.microsoft.com/office/powerpoint/2010/main" val="2767421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limov\Desktop\EEC_twitter_1903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22"/>
            <a:ext cx="9144000" cy="167493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176" y="2595604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40758" y="3486477"/>
            <a:ext cx="7750920" cy="58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Летниковская, дом 2, строение 2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669-24-00, доб.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5101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5774" y="4033232"/>
            <a:ext cx="3562065" cy="378725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6725" y="4267004"/>
            <a:ext cx="5198986" cy="414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AC1036E-6CAE-6C4A-A6F0-9FA1DEE0A232}"/>
              </a:ext>
            </a:extLst>
          </p:cNvPr>
          <p:cNvSpPr/>
          <p:nvPr/>
        </p:nvSpPr>
        <p:spPr>
          <a:xfrm>
            <a:off x="1043608" y="22874"/>
            <a:ext cx="7945525" cy="47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ЦЕЛИ ФОРМИРОВАНИЯ </a:t>
            </a:r>
            <a:b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ЕДИНОЙ СИСТЕМЫ ТЕХНИЧЕСКОГО РЕГУЛИРОВАНИЯ В ЕАЭС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81FF74A4-B0B6-1948-9D3D-2B6A7F8C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28" y="3408977"/>
            <a:ext cx="2808312" cy="1539037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обязательные требования безопасности </a:t>
            </a:r>
            <a:b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продукции и процессам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производства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процедуры допуска продукции на рынок ЕАЭС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документы об оценке соответствия продукции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76F00C0-135B-4B4E-81E4-E479FC28C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752" y="1939616"/>
            <a:ext cx="1080000" cy="108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97D8F8-1937-CA4F-8282-B016B8C2C223}"/>
              </a:ext>
            </a:extLst>
          </p:cNvPr>
          <p:cNvSpPr txBox="1"/>
          <p:nvPr/>
        </p:nvSpPr>
        <p:spPr>
          <a:xfrm>
            <a:off x="431600" y="2224484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3E7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I.</a:t>
            </a:r>
            <a:endParaRPr lang="ru-RU" sz="5400" dirty="0">
              <a:solidFill>
                <a:srgbClr val="003E7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4EB9CBDA-D6AB-C04B-B902-376CDEF9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108816"/>
            <a:ext cx="2664421" cy="1903094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современных стандартов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современной инфраструктуры качества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единства измерений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результатов оценки соответствия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международном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2A8A99-D496-2240-85F8-8901C3F35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6288"/>
            <a:ext cx="1080000" cy="10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6979A4-5A66-6241-9769-95DBF3876AC9}"/>
              </a:ext>
            </a:extLst>
          </p:cNvPr>
          <p:cNvSpPr txBox="1"/>
          <p:nvPr/>
        </p:nvSpPr>
        <p:spPr>
          <a:xfrm>
            <a:off x="6228184" y="928340"/>
            <a:ext cx="819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3E7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III.</a:t>
            </a:r>
            <a:endParaRPr lang="ru-RU" sz="5400" dirty="0">
              <a:solidFill>
                <a:srgbClr val="003E7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98AB568-F84D-4B42-8B73-941F3286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760905"/>
            <a:ext cx="2880320" cy="1971085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 обязательным требованиям безопасности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                       за соблюдением технических регламентов ЕАЭС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прослеживаемости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 в сфере обращения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1CEAB4-5D70-2941-93D4-9DF659F5106C}"/>
              </a:ext>
            </a:extLst>
          </p:cNvPr>
          <p:cNvSpPr txBox="1"/>
          <p:nvPr/>
        </p:nvSpPr>
        <p:spPr>
          <a:xfrm>
            <a:off x="3408326" y="1556695"/>
            <a:ext cx="66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3E7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II.</a:t>
            </a:r>
            <a:endParaRPr lang="ru-RU" sz="5400" dirty="0">
              <a:solidFill>
                <a:srgbClr val="003E7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DBA1382-64A6-4940-BA50-075645727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700" y="1275606"/>
            <a:ext cx="1080000" cy="1080000"/>
          </a:xfrm>
          <a:prstGeom prst="rect">
            <a:avLst/>
          </a:prstGeom>
        </p:spPr>
      </p:pic>
      <p:sp>
        <p:nvSpPr>
          <p:cNvPr id="17" name="Знак запрета 16">
            <a:extLst>
              <a:ext uri="{FF2B5EF4-FFF2-40B4-BE49-F238E27FC236}">
                <a16:creationId xmlns="" xmlns:a16="http://schemas.microsoft.com/office/drawing/2014/main" id="{D107BDC5-C2EF-154B-BAD1-7656362F929E}"/>
              </a:ext>
            </a:extLst>
          </p:cNvPr>
          <p:cNvSpPr/>
          <p:nvPr/>
        </p:nvSpPr>
        <p:spPr>
          <a:xfrm>
            <a:off x="4764666" y="1917547"/>
            <a:ext cx="314108" cy="314108"/>
          </a:xfrm>
          <a:prstGeom prst="noSmoking">
            <a:avLst>
              <a:gd name="adj" fmla="val 11418"/>
            </a:avLst>
          </a:prstGeom>
          <a:solidFill>
            <a:srgbClr val="003E7E"/>
          </a:solidFill>
          <a:ln>
            <a:solidFill>
              <a:srgbClr val="003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E7E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996B2376-DE39-A846-B0D5-BE4D9DF7F1CA}"/>
              </a:ext>
            </a:extLst>
          </p:cNvPr>
          <p:cNvCxnSpPr>
            <a:cxnSpLocks/>
          </p:cNvCxnSpPr>
          <p:nvPr/>
        </p:nvCxnSpPr>
        <p:spPr>
          <a:xfrm>
            <a:off x="179388" y="3312332"/>
            <a:ext cx="3005792" cy="8859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82D0DC48-3613-2944-94ED-53A4F2C067BE}"/>
              </a:ext>
            </a:extLst>
          </p:cNvPr>
          <p:cNvCxnSpPr>
            <a:cxnSpLocks/>
          </p:cNvCxnSpPr>
          <p:nvPr/>
        </p:nvCxnSpPr>
        <p:spPr>
          <a:xfrm>
            <a:off x="3185180" y="2662039"/>
            <a:ext cx="3030573" cy="0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34148DD7-0606-384E-A95E-5E95D16F6C52}"/>
              </a:ext>
            </a:extLst>
          </p:cNvPr>
          <p:cNvCxnSpPr>
            <a:cxnSpLocks/>
          </p:cNvCxnSpPr>
          <p:nvPr/>
        </p:nvCxnSpPr>
        <p:spPr>
          <a:xfrm>
            <a:off x="6215753" y="2063502"/>
            <a:ext cx="2748860" cy="0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415D06F8-2332-5145-B7AC-3BC1315F1468}"/>
              </a:ext>
            </a:extLst>
          </p:cNvPr>
          <p:cNvCxnSpPr>
            <a:cxnSpLocks/>
          </p:cNvCxnSpPr>
          <p:nvPr/>
        </p:nvCxnSpPr>
        <p:spPr>
          <a:xfrm>
            <a:off x="3185180" y="2662039"/>
            <a:ext cx="0" cy="659152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B2C022C-8570-6349-B62A-4E56742087A7}"/>
              </a:ext>
            </a:extLst>
          </p:cNvPr>
          <p:cNvCxnSpPr>
            <a:cxnSpLocks/>
          </p:cNvCxnSpPr>
          <p:nvPr/>
        </p:nvCxnSpPr>
        <p:spPr>
          <a:xfrm>
            <a:off x="6215753" y="2074252"/>
            <a:ext cx="0" cy="587787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212492" y="3051764"/>
            <a:ext cx="348134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технических барьеров в торговле</a:t>
            </a:r>
            <a:endParaRPr lang="ru-RU" sz="1200" b="1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4452" y="2403692"/>
            <a:ext cx="345524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рынка от опасной продукции</a:t>
            </a:r>
            <a:endParaRPr lang="ru-RU" sz="1200" b="1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5753" y="1730514"/>
            <a:ext cx="2773380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</a:t>
            </a:r>
            <a:br>
              <a:rPr lang="ru-RU" sz="120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конкурентоспособности</a:t>
            </a:r>
            <a:endParaRPr lang="ru-RU" sz="1200" b="1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8184590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</a:t>
            </a:r>
            <a:r>
              <a:rPr lang="ru-RU" dirty="0"/>
              <a:t> 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2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403649" y="26699"/>
            <a:ext cx="7726547" cy="4115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НАПРАВЛЕНИЯ РАЗВИТИЯ </a:t>
            </a:r>
            <a:b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ЕВРАЗИЙСКОЙ ЭКОНОМИЧЕСКОЙ ИНТЕГРАЦИИ ДО 2025 ГОДА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465612"/>
            <a:ext cx="395536" cy="4681699"/>
          </a:xfrm>
          <a:prstGeom prst="rect">
            <a:avLst/>
          </a:prstGeom>
          <a:solidFill>
            <a:srgbClr val="003E7E"/>
          </a:solidFill>
          <a:ln w="9525">
            <a:solidFill>
              <a:srgbClr val="003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>
            <a:defPPr>
              <a:defRPr lang="ru-RU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" dirty="0" smtClean="0">
                <a:solidFill>
                  <a:schemeClr val="bg1"/>
                </a:solidFill>
              </a:rPr>
              <a:t/>
            </a:r>
            <a:br>
              <a:rPr lang="ru-RU" sz="1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Декларация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0935" y="529588"/>
            <a:ext cx="8352350" cy="481135"/>
          </a:xfrm>
          <a:prstGeom prst="rect">
            <a:avLst/>
          </a:prstGeom>
          <a:solidFill>
            <a:srgbClr val="003E7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гарантий качества, безопасности обращаемых товаров </a:t>
            </a:r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и </a:t>
            </a:r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надлежащей защиты прав потребителей</a:t>
            </a:r>
            <a:endParaRPr lang="ru-RU" sz="14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Номер слайда 3"/>
          <p:cNvSpPr txBox="1">
            <a:spLocks/>
          </p:cNvSpPr>
          <p:nvPr/>
        </p:nvSpPr>
        <p:spPr>
          <a:xfrm>
            <a:off x="8184590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</a:t>
            </a:r>
            <a:r>
              <a:rPr lang="ru-RU" dirty="0"/>
              <a:t> </a:t>
            </a:r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74688" y="1458362"/>
            <a:ext cx="8780598" cy="3474100"/>
            <a:chOff x="616444" y="1186204"/>
            <a:chExt cx="8636076" cy="2256171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900168" y="1186204"/>
              <a:ext cx="8208336" cy="139914"/>
            </a:xfrm>
            <a:prstGeom prst="rect">
              <a:avLst/>
            </a:prstGeom>
          </p:spPr>
          <p:txBody>
            <a:bodyPr wrap="square" anchor="b">
              <a:no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Установление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единых обязательных требований к продукции 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единообразного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подхода к применению ТР ЕАЭС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900168" y="1573985"/>
              <a:ext cx="8208336" cy="179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систем обеспечения качества продукции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00168" y="1780013"/>
              <a:ext cx="8208336" cy="179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сферы стандартизации и метрологии в рамках ЕАЭС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00168" y="2000399"/>
              <a:ext cx="8208336" cy="17989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Обеспечени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 повышения доверия к результатам деятельности аккредитованных органов по оценке соответствия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894373" y="2224743"/>
              <a:ext cx="8208336" cy="2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гармонизации законодательства об ответственности за нарушение обязательных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требований                     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 продукции, правил и процедур проведения обязательной оценки соответствия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00171" y="2565646"/>
              <a:ext cx="8208333" cy="17989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эффективного скоординированного взаимодействия надзорных органов за соблюдением ТР ЕАЭС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00168" y="2786621"/>
              <a:ext cx="8208336" cy="2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Установление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единых принципов метрологического обеспечения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общих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электроэнергетических рынков ЕАЭС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на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основе унификации метрологических требований к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измерениям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количества и параметров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качества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00168" y="1359138"/>
              <a:ext cx="8208336" cy="179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Переход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 новым подходам к оценке соответствия продукции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918771" y="3142558"/>
              <a:ext cx="8333749" cy="2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Внедрение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моделей циркулярной экономики в техническое регулирование в целях повышения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энергоэффективности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ресурсосбережения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8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00" y="2846464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8" y="2296347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8" y="2041624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44" y="1810793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44" y="1186204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8" y="1606276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0" y="2602511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83" y="3220449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2" descr="C:\Users\shakirova\Downloads\setting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5" y="1777755"/>
            <a:ext cx="165266" cy="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061" y="1081068"/>
            <a:ext cx="435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сфере технического регулирования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33390017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403649" y="26699"/>
            <a:ext cx="7726547" cy="4115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НАПРАВЛЕНИЯ РАЗВИТИЯ </a:t>
            </a:r>
            <a:b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ЕВРАЗИЙСКОЙ ЭКОНОМИЧЕСКОЙ ИНТЕГРАЦИИ ДО 2025 ГОДА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465612"/>
            <a:ext cx="395536" cy="4681699"/>
          </a:xfrm>
          <a:prstGeom prst="rect">
            <a:avLst/>
          </a:prstGeom>
          <a:solidFill>
            <a:srgbClr val="003E7E"/>
          </a:solidFill>
          <a:ln w="9525">
            <a:solidFill>
              <a:srgbClr val="003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>
            <a:defPPr>
              <a:defRPr lang="ru-RU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" dirty="0" smtClean="0">
                <a:solidFill>
                  <a:schemeClr val="bg1"/>
                </a:solidFill>
              </a:rPr>
              <a:t/>
            </a:r>
            <a:br>
              <a:rPr lang="ru-RU" sz="1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Декларация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0935" y="661856"/>
            <a:ext cx="8352350" cy="481135"/>
          </a:xfrm>
          <a:prstGeom prst="rect">
            <a:avLst/>
          </a:prstGeom>
          <a:solidFill>
            <a:srgbClr val="003E7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гарантий качества, безопасности обращаемых товаров </a:t>
            </a:r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и </a:t>
            </a:r>
            <a:r>
              <a:rPr lang="ru-RU" sz="1400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надлежащей защиты прав потребителей</a:t>
            </a:r>
            <a:endParaRPr lang="ru-RU" sz="1400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6450" y="4106255"/>
            <a:ext cx="8229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Создание условий для эффективной работы общих рынков лекарственных средств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и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изделий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27584" y="1833639"/>
            <a:ext cx="8299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интеграция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национальных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систем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сфере применения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СФС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мер                        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прослеживаемости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продукции посредством ИИС ЕАЭС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4482" y="2389849"/>
            <a:ext cx="8484929" cy="1051870"/>
            <a:chOff x="918770" y="4428236"/>
            <a:chExt cx="8350640" cy="628912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918770" y="4428236"/>
              <a:ext cx="8350640" cy="27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гармонизации законодательства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государств-членов ЕАЭС в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части установления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принципов ответственности за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нарушение актов в сфере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применения СФС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мер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918770" y="4781119"/>
              <a:ext cx="8030781" cy="27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Совершенствование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правовой базы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ЕАЭС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части применения СФС мер на основе анализа рисков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с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учетом международных стандартов и рекомендаций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Номер слайда 3"/>
          <p:cNvSpPr txBox="1">
            <a:spLocks/>
          </p:cNvSpPr>
          <p:nvPr/>
        </p:nvSpPr>
        <p:spPr>
          <a:xfrm>
            <a:off x="8184590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</a:t>
            </a:r>
            <a:r>
              <a:rPr lang="ru-RU" dirty="0"/>
              <a:t>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62767" y="1285418"/>
            <a:ext cx="808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сфере применения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санитарных,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ветеринарно-санитарных и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карантинных фитосанитарных мер 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450" y="3635487"/>
            <a:ext cx="4115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</a:t>
            </a:r>
          </a:p>
        </p:txBody>
      </p:sp>
      <p:pic>
        <p:nvPicPr>
          <p:cNvPr id="16" name="Picture 2" descr="C:\Users\shakirova\Downloads\setting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" y="1923739"/>
            <a:ext cx="168032" cy="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akirova\Downloads\setting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0" y="2479226"/>
            <a:ext cx="168032" cy="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akirova\Downloads\setting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" y="3091513"/>
            <a:ext cx="168032" cy="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21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81233" y="2811660"/>
            <a:ext cx="8783381" cy="2280373"/>
          </a:xfrm>
          <a:prstGeom prst="rect">
            <a:avLst/>
          </a:prstGeom>
          <a:solidFill>
            <a:srgbClr val="7E0E19">
              <a:alpha val="10196"/>
            </a:srgbClr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5" y="38993"/>
            <a:ext cx="7863090" cy="41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0"/>
              </a:spcBef>
              <a:defRPr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ПРОБЛЕМНЫЕ ОБЛАСТИ 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В СФЕРЕ ТЕХНИЧЕСКОГО РЕГУЛИРОВАНИЯ ЕАЭС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526" y="1251292"/>
            <a:ext cx="1811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</a:rPr>
              <a:t>Поддержание высокого уровня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ru-RU" sz="1200" dirty="0">
                <a:latin typeface="Arial" panose="020B0604020202020204" pitchFamily="34" charset="0"/>
              </a:rPr>
              <a:t>единых обязательных</a:t>
            </a:r>
          </a:p>
          <a:p>
            <a:pPr>
              <a:buClr>
                <a:srgbClr val="002060"/>
              </a:buClr>
            </a:pPr>
            <a:r>
              <a:rPr lang="ru-RU" sz="1200" dirty="0">
                <a:latin typeface="Arial" panose="020B0604020202020204" pitchFamily="34" charset="0"/>
              </a:rPr>
              <a:t>требований </a:t>
            </a:r>
            <a:br>
              <a:rPr lang="ru-RU" sz="1200" dirty="0">
                <a:latin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</a:rPr>
              <a:t>к продукции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2108687" y="602589"/>
            <a:ext cx="540000" cy="540000"/>
            <a:chOff x="2267744" y="987574"/>
            <a:chExt cx="540000" cy="540000"/>
          </a:xfrm>
        </p:grpSpPr>
        <p:pic>
          <p:nvPicPr>
            <p:cNvPr id="3075" name="Picture 3" descr="C:\Users\shakirova\Downloads\global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98757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shakirova\Desktop\logo_r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80" y="1079192"/>
              <a:ext cx="356764" cy="35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104916" y="1251292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</a:rPr>
              <a:t>Отсутствие базы </a:t>
            </a:r>
            <a:r>
              <a:rPr lang="ru-RU" sz="1200" dirty="0">
                <a:latin typeface="Arial" panose="020B0604020202020204" pitchFamily="34" charset="0"/>
              </a:rPr>
              <a:t>межгосударственных стандартов </a:t>
            </a:r>
            <a:r>
              <a:rPr lang="ru-RU" sz="1200" dirty="0" smtClean="0">
                <a:latin typeface="Arial" panose="020B0604020202020204" pitchFamily="34" charset="0"/>
              </a:rPr>
              <a:t>                      для </a:t>
            </a:r>
            <a:r>
              <a:rPr lang="ru-RU" sz="1200" dirty="0">
                <a:latin typeface="Arial" panose="020B0604020202020204" pitchFamily="34" charset="0"/>
              </a:rPr>
              <a:t>реализации требований ТР ЕАЭС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9392" y="1251291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altLang="ru-RU" sz="1200" b="1" u="sng" dirty="0">
                <a:latin typeface="Arial" panose="020B0604020202020204" pitchFamily="34" charset="0"/>
              </a:rPr>
              <a:t>Достоверность</a:t>
            </a:r>
            <a:r>
              <a:rPr lang="ru-RU" altLang="ru-RU" sz="1200" dirty="0">
                <a:latin typeface="Arial" panose="020B0604020202020204" pitchFamily="34" charset="0"/>
              </a:rPr>
              <a:t> результатов оценки соответствия </a:t>
            </a:r>
            <a:r>
              <a:rPr lang="ru-RU" altLang="ru-RU" sz="1200" dirty="0" smtClean="0">
                <a:latin typeface="Arial" panose="020B0604020202020204" pitchFamily="34" charset="0"/>
              </a:rPr>
              <a:t>                     и </a:t>
            </a:r>
            <a:r>
              <a:rPr lang="ru-RU" altLang="ru-RU" sz="1200" dirty="0">
                <a:latin typeface="Arial" panose="020B0604020202020204" pitchFamily="34" charset="0"/>
              </a:rPr>
              <a:t>аккредитации</a:t>
            </a:r>
          </a:p>
        </p:txBody>
      </p:sp>
      <p:pic>
        <p:nvPicPr>
          <p:cNvPr id="3079" name="Picture 7" descr="C:\Users\shakirova\Downloads\speedomete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8490" y="6025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08490" y="1251291"/>
            <a:ext cx="1710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</a:rPr>
              <a:t>Низкая эффективность </a:t>
            </a:r>
            <a:r>
              <a:rPr lang="ru-RU" sz="1200" dirty="0" smtClean="0">
                <a:latin typeface="Arial" panose="020B0604020202020204" pitchFamily="34" charset="0"/>
              </a:rPr>
              <a:t>контроля </a:t>
            </a:r>
            <a:r>
              <a:rPr lang="ru-RU" sz="1200" dirty="0">
                <a:latin typeface="Arial" panose="020B0604020202020204" pitchFamily="34" charset="0"/>
              </a:rPr>
              <a:t>за аккредитованными органами по оценке соответствия </a:t>
            </a:r>
          </a:p>
        </p:txBody>
      </p:sp>
      <p:pic>
        <p:nvPicPr>
          <p:cNvPr id="3078" name="Picture 6" descr="C:\Users\shakirova\Downloads\shield (1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25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52326" y="1251291"/>
            <a:ext cx="1804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altLang="ru-RU" sz="1200" b="1" u="sng" dirty="0">
                <a:latin typeface="Arial" panose="020B0604020202020204" pitchFamily="34" charset="0"/>
              </a:rPr>
              <a:t>Недостаточная эффективность </a:t>
            </a:r>
            <a:r>
              <a:rPr lang="ru-RU" altLang="ru-RU" sz="1200" dirty="0">
                <a:latin typeface="Arial" panose="020B0604020202020204" pitchFamily="34" charset="0"/>
              </a:rPr>
              <a:t>механизма защиты рынка от опасной </a:t>
            </a:r>
            <a:br>
              <a:rPr lang="ru-RU" altLang="ru-RU" sz="1200" dirty="0">
                <a:latin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</a:rPr>
              <a:t>и некачественной продукции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388" y="2523625"/>
            <a:ext cx="8785226" cy="288032"/>
          </a:xfrm>
          <a:prstGeom prst="rect">
            <a:avLst/>
          </a:prstGeom>
          <a:solidFill>
            <a:srgbClr val="7E0E1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b="1" dirty="0"/>
              <a:t>Причины возникновения проблем</a:t>
            </a:r>
          </a:p>
        </p:txBody>
      </p:sp>
      <p:sp>
        <p:nvSpPr>
          <p:cNvPr id="18" name="Овал 17"/>
          <p:cNvSpPr/>
          <p:nvPr/>
        </p:nvSpPr>
        <p:spPr>
          <a:xfrm>
            <a:off x="7614368" y="736027"/>
            <a:ext cx="215904" cy="2159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E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C:\Users\shakirova\Downloads\file (1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24" y="300355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hakirova\Downloads\list (1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215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hakirova\Downloads\adaptation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9" t="1141" r="249" b="-1141"/>
          <a:stretch/>
        </p:blipFill>
        <p:spPr bwMode="auto">
          <a:xfrm>
            <a:off x="251520" y="3003550"/>
            <a:ext cx="49334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hakirova\Downloads\diagram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3" y="56882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kirova\Downloads\timetabl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03" y="300355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8603" y="3573050"/>
            <a:ext cx="2200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Различия и противоречия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 систем регулирования требований и условий допуска продукции на рынок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нежелание их устранять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30016" y="3573050"/>
            <a:ext cx="2502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Несвоевременное приведение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национального законодательства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с правом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ЕАЭС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4989" y="3573050"/>
            <a:ext cx="2008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Несовершенство </a:t>
            </a:r>
            <a:b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и несоблюдение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ряда базовых положений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 в сфере технического регулирования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смежных областях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33648" y="3573047"/>
            <a:ext cx="1930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необходимых документов второго уровня для реализации положений Договора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(в области надзора, ответственности, аккредитации)</a:t>
            </a:r>
          </a:p>
        </p:txBody>
      </p:sp>
      <p:cxnSp>
        <p:nvCxnSpPr>
          <p:cNvPr id="27" name="Прямая соединительная линия 26"/>
          <p:cNvCxnSpPr>
            <a:stCxn id="18" idx="1"/>
            <a:endCxn id="18" idx="5"/>
          </p:cNvCxnSpPr>
          <p:nvPr/>
        </p:nvCxnSpPr>
        <p:spPr>
          <a:xfrm>
            <a:off x="7645986" y="767646"/>
            <a:ext cx="152668" cy="152668"/>
          </a:xfrm>
          <a:prstGeom prst="line">
            <a:avLst/>
          </a:prstGeom>
          <a:ln w="12700">
            <a:solidFill>
              <a:srgbClr val="7E0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8" idx="3"/>
            <a:endCxn id="18" idx="7"/>
          </p:cNvCxnSpPr>
          <p:nvPr/>
        </p:nvCxnSpPr>
        <p:spPr>
          <a:xfrm flipV="1">
            <a:off x="7645986" y="767646"/>
            <a:ext cx="152668" cy="152668"/>
          </a:xfrm>
          <a:prstGeom prst="line">
            <a:avLst/>
          </a:prstGeom>
          <a:ln w="12700">
            <a:solidFill>
              <a:srgbClr val="7E0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3959392" y="602589"/>
            <a:ext cx="540000" cy="540000"/>
            <a:chOff x="3959392" y="650714"/>
            <a:chExt cx="540000" cy="540000"/>
          </a:xfrm>
        </p:grpSpPr>
        <p:pic>
          <p:nvPicPr>
            <p:cNvPr id="3086" name="Picture 14" descr="C:\Users\shakirova\Downloads\clipboards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392" y="65071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1960" y="871148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Номер слайда 3"/>
          <p:cNvSpPr txBox="1">
            <a:spLocks/>
          </p:cNvSpPr>
          <p:nvPr/>
        </p:nvSpPr>
        <p:spPr>
          <a:xfrm>
            <a:off x="8218013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00166" y="1785932"/>
            <a:ext cx="5929354" cy="85725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noAutofit/>
          </a:bodyPr>
          <a:lstStyle/>
          <a:p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5" y="38993"/>
            <a:ext cx="7863090" cy="41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spcBef>
                <a:spcPct val="0"/>
              </a:spcBef>
              <a:defRPr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500" b="1" dirty="0">
                <a:solidFill>
                  <a:srgbClr val="002060"/>
                </a:solidFill>
              </a:rPr>
              <a:t>РАЗРАБОТКА ТЕХНИЧЕСКИХ РЕГЛАМЕНТОВ ЕАЭС И ИЗМЕНЕНИЙ К НИМ</a:t>
            </a:r>
          </a:p>
        </p:txBody>
      </p:sp>
      <p:sp>
        <p:nvSpPr>
          <p:cNvPr id="32" name="Номер слайда 3"/>
          <p:cNvSpPr txBox="1">
            <a:spLocks/>
          </p:cNvSpPr>
          <p:nvPr/>
        </p:nvSpPr>
        <p:spPr>
          <a:xfrm>
            <a:off x="8215338" y="142859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8603" y="2714625"/>
            <a:ext cx="8786011" cy="2428083"/>
            <a:chOff x="178603" y="2635171"/>
            <a:chExt cx="8786011" cy="2507538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81233" y="2933623"/>
              <a:ext cx="8783381" cy="2158409"/>
            </a:xfrm>
            <a:prstGeom prst="rect">
              <a:avLst/>
            </a:prstGeom>
            <a:solidFill>
              <a:srgbClr val="7E0E19">
                <a:alpha val="10196"/>
              </a:srgbClr>
            </a:solidFill>
            <a:ln w="9525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387" y="2635171"/>
              <a:ext cx="8785226" cy="288032"/>
            </a:xfrm>
            <a:prstGeom prst="rect">
              <a:avLst/>
            </a:prstGeom>
            <a:solidFill>
              <a:srgbClr val="7E0E1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1800" b="1" dirty="0"/>
                <a:t>Основные проблемы при разработке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8603" y="3573049"/>
              <a:ext cx="2200084" cy="1430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ru-RU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Формальное отношение</a:t>
              </a:r>
              <a:br>
                <a:rPr lang="ru-RU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в государствах</a:t>
              </a:r>
              <a:br>
                <a:rPr lang="ru-RU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к проводимым процедурам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согласования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к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совещаниям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на площадке ЕЭК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30016" y="3573049"/>
              <a:ext cx="25020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Отсутствие на национальном уровне реальных механизмов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привлечения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к рассмотрению проектов </a:t>
              </a: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всех заинтересованных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</a:t>
              </a:r>
              <a:r>
                <a:rPr lang="ru-RU" sz="1200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выработки единой позиции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при </a:t>
              </a:r>
              <a:r>
                <a:rPr lang="ru-RU" sz="1200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межведомственных разногласиях</a:t>
              </a:r>
              <a:endPara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24989" y="3573049"/>
              <a:ext cx="2008660" cy="1430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Незаинтересованность отдельных участников разработки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в 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установлении </a:t>
              </a:r>
              <a:r>
                <a:rPr lang="ru-RU" sz="12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и 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совершенствовании </a:t>
              </a: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единых обязательных требований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033648" y="3573047"/>
              <a:ext cx="1930966" cy="1430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Длительные сроки </a:t>
              </a:r>
              <a:r>
                <a:rPr lang="ru-RU" sz="1200" b="1" u="sng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и </a:t>
              </a:r>
              <a:r>
                <a:rPr lang="ru-RU" sz="1200" b="1" u="sng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дублирование отдельных процедур, установленных </a:t>
              </a:r>
              <a:r>
                <a:rPr lang="ru-RU" sz="12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Порядком разработки технических </a:t>
              </a:r>
              <a:r>
                <a:rPr lang="ru-RU" sz="12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регламентов ЕАЭС</a:t>
              </a:r>
              <a:endParaRPr 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E675BB7-A167-4637-88EC-27BAB9532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210" y="2939895"/>
              <a:ext cx="803832" cy="61994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8C3E0D6-08B9-42CD-8A5F-6373FF0C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10" y="2939894"/>
              <a:ext cx="402630" cy="58542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E0C33769-AC74-48C4-A5CF-9F0CBCDC3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719" y="2939895"/>
              <a:ext cx="665105" cy="60737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C5073C0-3402-4C67-897A-AAA87BD8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971" y="2939896"/>
              <a:ext cx="1051232" cy="607378"/>
            </a:xfrm>
            <a:prstGeom prst="rect">
              <a:avLst/>
            </a:prstGeom>
          </p:spPr>
        </p:pic>
      </p:grp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6F2E0341-31C9-4E04-8602-8D993297F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911045"/>
              </p:ext>
            </p:extLst>
          </p:nvPr>
        </p:nvGraphicFramePr>
        <p:xfrm>
          <a:off x="-571536" y="356848"/>
          <a:ext cx="5596525" cy="21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6" name="Диаграмма 55">
            <a:extLst>
              <a:ext uri="{FF2B5EF4-FFF2-40B4-BE49-F238E27FC236}">
                <a16:creationId xmlns:a16="http://schemas.microsoft.com/office/drawing/2014/main" xmlns="" id="{48B3C145-F930-4F6C-9658-BB8D23F96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888014"/>
              </p:ext>
            </p:extLst>
          </p:nvPr>
        </p:nvGraphicFramePr>
        <p:xfrm>
          <a:off x="4429124" y="356848"/>
          <a:ext cx="5357850" cy="204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DB17930-B07E-45D0-9E1F-C1C98FDF2357}"/>
              </a:ext>
            </a:extLst>
          </p:cNvPr>
          <p:cNvSpPr/>
          <p:nvPr/>
        </p:nvSpPr>
        <p:spPr>
          <a:xfrm>
            <a:off x="3759066" y="696901"/>
            <a:ext cx="1627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ru-RU" sz="1600" b="1" u="sng" dirty="0">
                <a:solidFill>
                  <a:schemeClr val="tx2"/>
                </a:solidFill>
                <a:latin typeface="Arial" panose="020B0604020202020204" pitchFamily="34" charset="0"/>
              </a:rPr>
              <a:t>Разработано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EC94A61-6E80-476B-94A4-484A110C7AF2}"/>
              </a:ext>
            </a:extLst>
          </p:cNvPr>
          <p:cNvSpPr/>
          <p:nvPr/>
        </p:nvSpPr>
        <p:spPr>
          <a:xfrm>
            <a:off x="3758355" y="1209942"/>
            <a:ext cx="1627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 разработке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5E3D76E-2790-419E-BA41-AD08B530A66C}"/>
              </a:ext>
            </a:extLst>
          </p:cNvPr>
          <p:cNvSpPr/>
          <p:nvPr/>
        </p:nvSpPr>
        <p:spPr>
          <a:xfrm>
            <a:off x="1714479" y="1760519"/>
            <a:ext cx="6072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u="sng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Допущено нарушение срока разработки:</a:t>
            </a:r>
            <a:endParaRPr lang="ru-RU" sz="1200" b="1" i="1" u="sng" dirty="0">
              <a:solidFill>
                <a:srgbClr val="FF0000"/>
              </a:solidFill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 Беларусь – 3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 в ТР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ЕАЭС</a:t>
            </a:r>
            <a:endParaRPr lang="ru-RU" sz="1200" i="1" dirty="0">
              <a:solidFill>
                <a:srgbClr val="FF0000"/>
              </a:solidFill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 Казахстан – 2 технических регламента и 3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 в ТР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ЕАЭС</a:t>
            </a:r>
            <a:endParaRPr lang="ru-RU" sz="1200" i="1" dirty="0">
              <a:solidFill>
                <a:srgbClr val="FF0000"/>
              </a:solidFill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Российская Федерация – 9 технических регламентов и 16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изменений в ТР </a:t>
            </a:r>
            <a:r>
              <a:rPr lang="ru-RU" sz="1200" i="1" dirty="0" smtClean="0">
                <a:solidFill>
                  <a:srgbClr val="FF0000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ЕАЭС</a:t>
            </a:r>
            <a:endParaRPr lang="ru-RU" sz="1400" i="1" dirty="0">
              <a:solidFill>
                <a:srgbClr val="FF0000"/>
              </a:solidFill>
              <a:latin typeface="Arial Narrow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ÐÐ°ÑÑÐ¸Ð½ÐºÐ¸ Ð¿Ð¾ Ð·Ð°Ð¿ÑÐ¾ÑÑ ÐºÐ°ÑÑÐ¸Ð½ÐºÐ°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22403"/>
          <a:stretch/>
        </p:blipFill>
        <p:spPr bwMode="auto">
          <a:xfrm>
            <a:off x="1782498" y="2000246"/>
            <a:ext cx="503486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4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8218013" y="125761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88024" y="788076"/>
            <a:ext cx="4176465" cy="4159937"/>
            <a:chOff x="140598" y="1484785"/>
            <a:chExt cx="4525673" cy="5546584"/>
          </a:xfrm>
        </p:grpSpPr>
        <p:sp>
          <p:nvSpPr>
            <p:cNvPr id="4" name="Прямоугольник 4"/>
            <p:cNvSpPr>
              <a:spLocks noChangeArrowheads="1"/>
            </p:cNvSpPr>
            <p:nvPr/>
          </p:nvSpPr>
          <p:spPr bwMode="auto">
            <a:xfrm>
              <a:off x="140598" y="1484785"/>
              <a:ext cx="4503410" cy="47881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3000"/>
              </a:schemeClr>
            </a:solidFill>
            <a:ln w="57150">
              <a:solidFill>
                <a:schemeClr val="bg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Единые </a:t>
              </a:r>
              <a:r>
                <a:rPr lang="ru-RU" altLang="ru-RU" sz="12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правила, схемы и процедуры оценки соответствия:</a:t>
              </a: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764829" y="2056157"/>
              <a:ext cx="2991242" cy="418332"/>
            </a:xfrm>
            <a:prstGeom prst="rect">
              <a:avLst/>
            </a:prstGeom>
            <a:solidFill>
              <a:schemeClr val="bg2">
                <a:lumMod val="75000"/>
                <a:alpha val="61176"/>
              </a:schemeClr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ТИПОВЫЕ СХЕМЫ </a:t>
              </a: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оценки соответствия</a:t>
              </a:r>
              <a:endParaRPr lang="ru-RU" sz="12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98" y="5517009"/>
              <a:ext cx="4503410" cy="151436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40598" y="2598856"/>
              <a:ext cx="4521646" cy="9891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  <a:prstDash val="lg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i="1" u="sng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РАЗРАБОТАНЫ</a:t>
              </a:r>
              <a:r>
                <a:rPr lang="ru-RU" sz="1050" b="1" i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:</a:t>
              </a:r>
              <a:endParaRPr lang="ru-RU" sz="1050" b="1" i="1" dirty="0">
                <a:solidFill>
                  <a:srgbClr val="032953"/>
                </a:solidFill>
                <a:cs typeface="Arial" panose="020B0604020202020204" pitchFamily="34" charset="0"/>
              </a:endParaRP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>
                  <a:solidFill>
                    <a:srgbClr val="032953"/>
                  </a:solidFill>
                  <a:cs typeface="Arial" panose="020B0604020202020204" pitchFamily="34" charset="0"/>
                </a:rPr>
                <a:t>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на основе 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законодательств  государств ЕАЭС</a:t>
              </a:r>
              <a:endParaRPr lang="ru-RU" sz="1050" b="1" dirty="0">
                <a:solidFill>
                  <a:srgbClr val="032953"/>
                </a:solidFill>
                <a:cs typeface="Arial" panose="020B0604020202020204" pitchFamily="34" charset="0"/>
              </a:endParaRP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 с использованием  международной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практики</a:t>
              </a:r>
              <a:b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 (</a:t>
              </a:r>
              <a:r>
                <a:rPr lang="en-US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ISO/IEC 17067:2013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) и подходов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, принятых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 в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Европейском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союзе (Решение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№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768/2008/ЕС) </a:t>
              </a:r>
              <a:endParaRPr lang="ru-RU" sz="1050" b="1" dirty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40598" y="4126166"/>
              <a:ext cx="4525673" cy="64444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"/>
              </a:schemeClr>
            </a:solidFill>
            <a:ln w="19050">
              <a:solidFill>
                <a:srgbClr val="002060"/>
              </a:solidFill>
              <a:prstDash val="lg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i="1" u="sng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СПОСОБСТВУЮТ</a:t>
              </a:r>
              <a:r>
                <a:rPr lang="ru-RU" sz="1050" b="1" i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: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преодолению технических барьеров посредством повышения доверия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к применяемым процедурам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оценки соответствия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140598" y="3641512"/>
              <a:ext cx="4525673" cy="4720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  <a:prstDash val="lg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i="1" u="sng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УСТАНАВЛИВАЮТ</a:t>
              </a:r>
              <a:r>
                <a:rPr lang="ru-RU" sz="1050" b="1" i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: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единство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и </a:t>
              </a:r>
              <a:r>
                <a:rPr lang="ru-RU" sz="1050" b="1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эквивалентность  процедур оценки </a:t>
              </a:r>
              <a:r>
                <a:rPr lang="ru-RU" sz="1050" b="1" dirty="0">
                  <a:solidFill>
                    <a:srgbClr val="032953"/>
                  </a:solidFill>
                  <a:cs typeface="Arial" panose="020B0604020202020204" pitchFamily="34" charset="0"/>
                </a:rPr>
                <a:t>соответствия </a:t>
              </a:r>
              <a:endParaRPr lang="ru-RU" sz="1050" b="1" dirty="0" smtClean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2"/>
            <p:cNvSpPr>
              <a:spLocks noChangeArrowheads="1"/>
            </p:cNvSpPr>
            <p:nvPr/>
          </p:nvSpPr>
          <p:spPr bwMode="auto">
            <a:xfrm>
              <a:off x="140598" y="4950899"/>
              <a:ext cx="4525673" cy="37408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3000"/>
              </a:schemeClr>
            </a:solidFill>
            <a:ln w="57150">
              <a:solidFill>
                <a:schemeClr val="bg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Единые </a:t>
              </a:r>
              <a:r>
                <a:rPr lang="ru-RU" altLang="ru-RU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документы </a:t>
              </a:r>
              <a:br>
                <a:rPr lang="ru-RU" altLang="ru-RU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</a:br>
              <a:r>
                <a:rPr lang="ru-RU" altLang="ru-RU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об оценке соответствия:</a:t>
              </a:r>
            </a:p>
          </p:txBody>
        </p:sp>
      </p:grpSp>
      <p:grpSp>
        <p:nvGrpSpPr>
          <p:cNvPr id="12" name="Группа 12"/>
          <p:cNvGrpSpPr/>
          <p:nvPr/>
        </p:nvGrpSpPr>
        <p:grpSpPr>
          <a:xfrm>
            <a:off x="323528" y="1414513"/>
            <a:ext cx="3966485" cy="1805309"/>
            <a:chOff x="2356204" y="1677025"/>
            <a:chExt cx="5127012" cy="208124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8F62678-7E60-4A01-B7B5-F2EC175C2338}"/>
                </a:ext>
              </a:extLst>
            </p:cNvPr>
            <p:cNvSpPr/>
            <p:nvPr/>
          </p:nvSpPr>
          <p:spPr>
            <a:xfrm>
              <a:off x="3078921" y="2106952"/>
              <a:ext cx="4395670" cy="41912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Полноправный член в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IAF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, 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ILAC</a:t>
              </a:r>
              <a:r>
                <a:rPr lang="ru-RU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, ассоциированный член в 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ЕА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9CEBB8A-3577-44A3-87CF-C50E75CA94CB}"/>
                </a:ext>
              </a:extLst>
            </p:cNvPr>
            <p:cNvSpPr/>
            <p:nvPr/>
          </p:nvSpPr>
          <p:spPr>
            <a:xfrm>
              <a:off x="3078921" y="2569965"/>
              <a:ext cx="4395671" cy="35700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Полноправный член в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IAF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,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ILAC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 , </a:t>
              </a:r>
              <a:r>
                <a:rPr lang="en-US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APAC </a:t>
              </a:r>
              <a:endParaRPr lang="ru-RU" sz="1050" dirty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764A7B0E-3795-4A24-809D-9253A5A15502}"/>
                </a:ext>
              </a:extLst>
            </p:cNvPr>
            <p:cNvSpPr/>
            <p:nvPr/>
          </p:nvSpPr>
          <p:spPr>
            <a:xfrm>
              <a:off x="3078921" y="2984127"/>
              <a:ext cx="4403870" cy="40291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Полноправный член  в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ILAC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, </a:t>
              </a:r>
              <a:r>
                <a:rPr lang="ru-RU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ассоциированный член в </a:t>
              </a:r>
              <a:r>
                <a:rPr lang="en-US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APAC</a:t>
              </a:r>
              <a:r>
                <a:rPr lang="ru-RU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 </a:t>
              </a:r>
              <a:endParaRPr lang="ru-RU" sz="1050" dirty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xmlns="" id="{DB05A390-34CF-4E9E-985C-CA262299F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7" t="28441" r="67473" b="49933"/>
            <a:stretch>
              <a:fillRect/>
            </a:stretch>
          </p:blipFill>
          <p:spPr bwMode="auto">
            <a:xfrm>
              <a:off x="2359985" y="2598300"/>
              <a:ext cx="638300" cy="320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enokyan.EEC\Desktop\kirgizia_enl.jpg">
              <a:extLst>
                <a:ext uri="{FF2B5EF4-FFF2-40B4-BE49-F238E27FC236}">
                  <a16:creationId xmlns:a16="http://schemas.microsoft.com/office/drawing/2014/main" xmlns="" id="{A310C4AD-9197-4694-949A-7E9B6F6E9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357623" y="3018910"/>
              <a:ext cx="640657" cy="32398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xmlns="" id="{25756B1E-C34D-4C60-9534-FAA1301A0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5" t="26015" r="62869" b="49535"/>
            <a:stretch>
              <a:fillRect/>
            </a:stretch>
          </p:blipFill>
          <p:spPr bwMode="auto">
            <a:xfrm>
              <a:off x="2356204" y="2138840"/>
              <a:ext cx="642082" cy="3199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1F66BA2-3759-402D-A6C7-799CDC7C4DF3}"/>
                </a:ext>
              </a:extLst>
            </p:cNvPr>
            <p:cNvSpPr/>
            <p:nvPr/>
          </p:nvSpPr>
          <p:spPr>
            <a:xfrm>
              <a:off x="3078920" y="3452205"/>
              <a:ext cx="4397044" cy="28249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Полноправный член в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IAF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, 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ILAC</a:t>
              </a: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, </a:t>
              </a:r>
              <a:r>
                <a:rPr lang="en-US" sz="1050" dirty="0" smtClean="0">
                  <a:solidFill>
                    <a:srgbClr val="032953"/>
                  </a:solidFill>
                  <a:cs typeface="Arial" panose="020B0604020202020204" pitchFamily="34" charset="0"/>
                </a:rPr>
                <a:t>APAC</a:t>
              </a:r>
              <a:endParaRPr lang="ru-RU" sz="1050" dirty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" name="Picture 21">
              <a:extLst>
                <a:ext uri="{FF2B5EF4-FFF2-40B4-BE49-F238E27FC236}">
                  <a16:creationId xmlns:a16="http://schemas.microsoft.com/office/drawing/2014/main" xmlns="" id="{0DD9703A-351A-4797-BBE7-C462A8EEA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6" t="26131" r="59029" b="45511"/>
            <a:stretch>
              <a:fillRect/>
            </a:stretch>
          </p:blipFill>
          <p:spPr bwMode="auto">
            <a:xfrm>
              <a:off x="2364049" y="3421824"/>
              <a:ext cx="651490" cy="3364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2" name="Picture 4" descr="C:\Users\enokyan.EEC\Desktop\image14161415.gif">
              <a:extLst>
                <a:ext uri="{FF2B5EF4-FFF2-40B4-BE49-F238E27FC236}">
                  <a16:creationId xmlns:a16="http://schemas.microsoft.com/office/drawing/2014/main" xmlns="" id="{9F839F76-7586-4708-8B02-75F537AC2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985" y="1685439"/>
              <a:ext cx="638300" cy="32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872E6F8-BEF3-43E8-AAF3-6329B6115492}"/>
                </a:ext>
              </a:extLst>
            </p:cNvPr>
            <p:cNvSpPr/>
            <p:nvPr/>
          </p:nvSpPr>
          <p:spPr>
            <a:xfrm>
              <a:off x="3078921" y="1677025"/>
              <a:ext cx="4404295" cy="351829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Ассоциированный член  в ЕА</a:t>
              </a:r>
              <a:r>
                <a:rPr lang="en-US" sz="1050" dirty="0">
                  <a:solidFill>
                    <a:srgbClr val="032953"/>
                  </a:solidFill>
                  <a:cs typeface="Arial" panose="020B0604020202020204" pitchFamily="34" charset="0"/>
                </a:rPr>
                <a:t> </a:t>
              </a:r>
              <a:endParaRPr lang="ru-RU" sz="1050" dirty="0">
                <a:solidFill>
                  <a:srgbClr val="03295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259632" y="-21284"/>
            <a:ext cx="7350968" cy="500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ЗАЩИТА РЫНКА ЕАЭС ОТ НЕБЕЗОПАСНОЙ ПРОДУКЦИИ </a:t>
            </a:r>
          </a:p>
          <a:p>
            <a:pPr algn="ctr" eaLnBrk="1" hangingPunct="1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ПРИ ВЫПУСКЕ В ОБРАЩЕНИЕ</a:t>
            </a:r>
            <a:endParaRPr lang="ru-RU" sz="15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9976" y="483518"/>
            <a:ext cx="3130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Аккредитация и оценка </a:t>
            </a:r>
            <a:r>
              <a:rPr lang="ru-R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соответствия </a:t>
            </a:r>
            <a:endParaRPr lang="ru-RU" sz="1400" dirty="0"/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19B8D300-D114-4912-AF9C-8BDC3000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7" y="771550"/>
            <a:ext cx="3954805" cy="515310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ГАРМОНИЗАЦИЯ ПРАВИЛ  И ПОДХОДОВ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 области аккредитации с международными стандартами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ISO/IEC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серии 17000</a:t>
            </a:r>
          </a:p>
        </p:txBody>
      </p:sp>
      <p:sp>
        <p:nvSpPr>
          <p:cNvPr id="28" name="Выноска со стрелкой вверх 27"/>
          <p:cNvSpPr/>
          <p:nvPr/>
        </p:nvSpPr>
        <p:spPr>
          <a:xfrm>
            <a:off x="323528" y="3219822"/>
            <a:ext cx="3966485" cy="485818"/>
          </a:xfrm>
          <a:prstGeom prst="upArrowCallout">
            <a:avLst>
              <a:gd name="adj1" fmla="val 28073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i="1" dirty="0"/>
              <a:t>Признание на международном уровне - как основа  для </a:t>
            </a:r>
            <a:r>
              <a:rPr lang="ru-RU" sz="1050" i="1" dirty="0" smtClean="0"/>
              <a:t>заключения </a:t>
            </a:r>
            <a:r>
              <a:rPr lang="ru-RU" sz="1050" i="1" dirty="0" smtClean="0"/>
              <a:t>соглашений </a:t>
            </a:r>
            <a:r>
              <a:rPr lang="ru-RU" sz="1050" i="1" dirty="0"/>
              <a:t>о ЗСТ и </a:t>
            </a:r>
            <a:r>
              <a:rPr lang="ru-RU" sz="1050" i="1" dirty="0" smtClean="0"/>
              <a:t>соглашений </a:t>
            </a:r>
            <a:r>
              <a:rPr lang="ru-RU" sz="1050" i="1" dirty="0"/>
              <a:t>о сотрудничестве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D1F5AC2F-441F-4025-8F14-6DCCEF8BB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63761"/>
              </p:ext>
            </p:extLst>
          </p:nvPr>
        </p:nvGraphicFramePr>
        <p:xfrm>
          <a:off x="107505" y="4296968"/>
          <a:ext cx="4752527" cy="7443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08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216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Республика Армения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Республика Беларусь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Республика Казахстан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Кыргызская Республика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Российская Федерация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Всего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15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21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57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226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95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390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16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39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673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1544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/>
                        <a:t>ОС – </a:t>
                      </a:r>
                      <a:r>
                        <a:rPr lang="ru-RU" sz="900" kern="1200" dirty="0" smtClean="0"/>
                        <a:t>856</a:t>
                      </a:r>
                      <a:endParaRPr lang="ru-RU" sz="900" kern="1200" dirty="0"/>
                    </a:p>
                    <a:p>
                      <a:pPr algn="ctr"/>
                      <a:r>
                        <a:rPr lang="ru-RU" sz="900" kern="1200" dirty="0"/>
                        <a:t>ИЛ – </a:t>
                      </a:r>
                      <a:r>
                        <a:rPr lang="ru-RU" sz="900" kern="1200" dirty="0" smtClean="0"/>
                        <a:t>2220</a:t>
                      </a:r>
                      <a:endParaRPr lang="ru-RU" sz="900" b="1" kern="1200" dirty="0">
                        <a:solidFill>
                          <a:srgbClr val="032953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TextBox 3">
            <a:extLst>
              <a:ext uri="{FF2B5EF4-FFF2-40B4-BE49-F238E27FC236}">
                <a16:creationId xmlns:a16="http://schemas.microsoft.com/office/drawing/2014/main" xmlns="" id="{6B9F750D-5DAC-4AA5-87E9-DB3E8921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40428"/>
            <a:ext cx="39604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105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ЕДИНЫЙ РЕЕСТР аккредитованных </a:t>
            </a:r>
            <a:r>
              <a:rPr lang="ru-RU" sz="1050" b="1" i="1" dirty="0">
                <a:solidFill>
                  <a:srgbClr val="002060"/>
                </a:solidFill>
                <a:cs typeface="Arial" panose="020B0604020202020204" pitchFamily="34" charset="0"/>
              </a:rPr>
              <a:t>органов по </a:t>
            </a:r>
            <a:r>
              <a:rPr lang="ru-RU" sz="105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сертификации   </a:t>
            </a:r>
            <a:r>
              <a:rPr lang="ru-RU" sz="1050" b="1" i="1" dirty="0">
                <a:solidFill>
                  <a:srgbClr val="002060"/>
                </a:solidFill>
                <a:cs typeface="Arial" panose="020B0604020202020204" pitchFamily="34" charset="0"/>
              </a:rPr>
              <a:t>и испытательных лаборатории ЕАЭС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4069110"/>
            <a:ext cx="2129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solidFill>
                  <a:srgbClr val="FF0000"/>
                </a:solidFill>
                <a:latin typeface="+mn-lt"/>
              </a:rPr>
              <a:t>п</a:t>
            </a:r>
            <a:r>
              <a:rPr lang="ru-RU" sz="900" i="1" dirty="0" smtClean="0">
                <a:solidFill>
                  <a:srgbClr val="FF0000"/>
                </a:solidFill>
                <a:latin typeface="+mn-lt"/>
              </a:rPr>
              <a:t>о состоянию на </a:t>
            </a:r>
            <a:r>
              <a:rPr lang="ru-RU" sz="900" i="1" dirty="0" smtClean="0">
                <a:solidFill>
                  <a:srgbClr val="FF0000"/>
                </a:solidFill>
                <a:latin typeface="+mn-lt"/>
              </a:rPr>
              <a:t>01.05.2020</a:t>
            </a:r>
            <a:endParaRPr lang="ru-RU" sz="9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/>
          <a:srcRect l="31855" t="10383" r="32053" b="9489"/>
          <a:stretch/>
        </p:blipFill>
        <p:spPr>
          <a:xfrm>
            <a:off x="7262771" y="2805739"/>
            <a:ext cx="1594758" cy="149368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" y="3368298"/>
            <a:ext cx="1326036" cy="931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84725"/>
            <a:ext cx="3898605" cy="12264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4546436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en-US" smtClean="0"/>
              <a:t>|  </a:t>
            </a:r>
            <a:fld id="{B046065A-429E-4458-A438-3437C6C48B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4090" y="500048"/>
            <a:ext cx="8467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6F3505"/>
                </a:solidFill>
              </a:rPr>
              <a:t>ОЦЕНКА СООТВЕТСТВИЯ - </a:t>
            </a:r>
            <a:r>
              <a:rPr lang="ru-RU" sz="1600" b="1" u="sng" dirty="0" smtClean="0">
                <a:solidFill>
                  <a:srgbClr val="6F3505"/>
                </a:solidFill>
              </a:rPr>
              <a:t>один </a:t>
            </a:r>
            <a:r>
              <a:rPr lang="ru-RU" sz="1600" b="1" u="sng" dirty="0">
                <a:solidFill>
                  <a:srgbClr val="6F3505"/>
                </a:solidFill>
              </a:rPr>
              <a:t>из основных инструментов, обеспечивающих экономическую безопасность государств – членов </a:t>
            </a:r>
            <a:r>
              <a:rPr lang="ru-RU" sz="1600" b="1" u="sng" dirty="0" smtClean="0">
                <a:solidFill>
                  <a:srgbClr val="6F3505"/>
                </a:solidFill>
              </a:rPr>
              <a:t>ЕАЭС</a:t>
            </a:r>
            <a:endParaRPr lang="ru-RU" sz="1600" dirty="0">
              <a:solidFill>
                <a:srgbClr val="6F350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6" y="4285254"/>
            <a:ext cx="8804525" cy="7848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Комиссия с </a:t>
            </a:r>
            <a:r>
              <a:rPr lang="ru-RU" sz="1600" dirty="0">
                <a:solidFill>
                  <a:srgbClr val="C00000"/>
                </a:solidFill>
              </a:rPr>
              <a:t>указанными фактами </a:t>
            </a:r>
            <a:r>
              <a:rPr lang="ru-RU" sz="1600" u="sng" dirty="0" smtClean="0">
                <a:solidFill>
                  <a:srgbClr val="C00000"/>
                </a:solidFill>
              </a:rPr>
              <a:t>неоднократно обращалась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u="sng" dirty="0" smtClean="0">
                <a:solidFill>
                  <a:srgbClr val="C00000"/>
                </a:solidFill>
              </a:rPr>
              <a:t>в Правительства</a:t>
            </a:r>
            <a:r>
              <a:rPr lang="ru-RU" sz="1600" dirty="0" smtClean="0">
                <a:solidFill>
                  <a:srgbClr val="C00000"/>
                </a:solidFill>
              </a:rPr>
              <a:t> и </a:t>
            </a:r>
            <a:r>
              <a:rPr lang="ru-RU" sz="1600" u="sng" dirty="0">
                <a:solidFill>
                  <a:srgbClr val="C00000"/>
                </a:solidFill>
              </a:rPr>
              <a:t>уполномоченные органы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государств-членов ЕАЭС,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600" u="sng" dirty="0" smtClean="0">
                <a:solidFill>
                  <a:srgbClr val="C00000"/>
                </a:solidFill>
              </a:rPr>
              <a:t>а также в </a:t>
            </a:r>
            <a:r>
              <a:rPr lang="ru-RU" sz="1600" u="sng" dirty="0" smtClean="0">
                <a:solidFill>
                  <a:srgbClr val="C00000"/>
                </a:solidFill>
              </a:rPr>
              <a:t>правоохранительные </a:t>
            </a:r>
            <a:r>
              <a:rPr lang="ru-RU" sz="1600" u="sng" dirty="0" smtClean="0">
                <a:solidFill>
                  <a:srgbClr val="C00000"/>
                </a:solidFill>
              </a:rPr>
              <a:t>органы</a:t>
            </a:r>
            <a:endParaRPr lang="ru-RU" sz="1600" u="sng" dirty="0">
              <a:solidFill>
                <a:srgbClr val="C00000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42875" y="1083985"/>
            <a:ext cx="3465317" cy="1014242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Действия недобросовестных органов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сертификации</a:t>
            </a:r>
            <a:endParaRPr lang="ru-RU" sz="1600" b="1" i="1" u="sng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813907" y="1567509"/>
            <a:ext cx="743755" cy="2871329"/>
          </a:xfrm>
          <a:prstGeom prst="rightArrow">
            <a:avLst>
              <a:gd name="adj1" fmla="val 668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поставка на рынок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ЕАЭС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небезопасной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продукции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928676"/>
            <a:ext cx="36861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</a:rPr>
              <a:t>НЕ ПРОВОДИТСЯ 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dirty="0" smtClean="0">
                <a:solidFill>
                  <a:srgbClr val="C00000"/>
                </a:solidFill>
              </a:rPr>
              <a:t>оценка </a:t>
            </a:r>
            <a:r>
              <a:rPr lang="ru-RU" sz="1400" dirty="0" smtClean="0">
                <a:solidFill>
                  <a:srgbClr val="C00000"/>
                </a:solidFill>
              </a:rPr>
              <a:t>производства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 месте изготовления продукции;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</a:t>
            </a:r>
            <a:r>
              <a:rPr lang="ru-RU" sz="1400" dirty="0" smtClean="0">
                <a:solidFill>
                  <a:srgbClr val="C00000"/>
                </a:solidFill>
              </a:rPr>
              <a:t>спытания </a:t>
            </a:r>
            <a:r>
              <a:rPr lang="ru-RU" sz="1400" dirty="0" smtClean="0">
                <a:solidFill>
                  <a:srgbClr val="C00000"/>
                </a:solidFill>
              </a:rPr>
              <a:t>в полной мере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в соответствии с требованиями 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/>
          <a:srcRect l="30670" t="13548" r="29634" b="4422"/>
          <a:stretch/>
        </p:blipFill>
        <p:spPr>
          <a:xfrm>
            <a:off x="6676044" y="789257"/>
            <a:ext cx="1863809" cy="16248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/>
          <a:srcRect l="29546" t="30473" r="34927" b="36610"/>
          <a:stretch/>
        </p:blipFill>
        <p:spPr>
          <a:xfrm>
            <a:off x="7291394" y="1301227"/>
            <a:ext cx="1618027" cy="6324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l="26012" t="17091" r="26520" b="10677"/>
          <a:stretch/>
        </p:blipFill>
        <p:spPr>
          <a:xfrm>
            <a:off x="7068831" y="1815816"/>
            <a:ext cx="1950361" cy="12538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/>
          <a:srcRect l="26401" t="37795" r="26065" b="32489"/>
          <a:stretch/>
        </p:blipFill>
        <p:spPr>
          <a:xfrm>
            <a:off x="6989922" y="2357804"/>
            <a:ext cx="1705945" cy="4499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/>
          <a:srcRect l="26331" t="35984" r="26988" b="33544"/>
          <a:stretch/>
        </p:blipFill>
        <p:spPr>
          <a:xfrm>
            <a:off x="6515399" y="3283974"/>
            <a:ext cx="1950720" cy="5372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6" name="Двойная стрелка влево/вправо 15"/>
          <p:cNvSpPr/>
          <p:nvPr/>
        </p:nvSpPr>
        <p:spPr>
          <a:xfrm>
            <a:off x="3640624" y="1785932"/>
            <a:ext cx="3035419" cy="1039356"/>
          </a:xfrm>
          <a:prstGeom prst="leftRightArrow">
            <a:avLst>
              <a:gd name="adj1" fmla="val 50000"/>
              <a:gd name="adj2" fmla="val 2453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 выдачи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необоснованных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142876" y="2169948"/>
            <a:ext cx="3497747" cy="1286992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Действия уполномоченных иностранными изготовителями лиц,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не соответствующие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Договору о ЕАЭС и Решению ЕМПС № 10</a:t>
            </a:r>
            <a:endParaRPr lang="ru-RU" sz="1600" b="1" i="1" u="sng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1285852" y="-17"/>
            <a:ext cx="74138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СИСТЕМНЫЕ ПРОБЛЕМЫ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ОБЕСПЕЧЕНИЯ ЗАЩИЩЕННОСТИ </a:t>
            </a:r>
            <a:b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РЫНКА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ЕАЭС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ПОТРЕБИТЕЛЕЙ ОТ ОПАСНОЙ ПРОДУКЦИИ 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>
          <a:xfrm>
            <a:off x="8184590" y="125762"/>
            <a:ext cx="833996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</a:t>
            </a:r>
            <a:r>
              <a:rPr lang="ru-RU" dirty="0"/>
              <a:t> 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9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1355852" y="110959"/>
            <a:ext cx="7329776" cy="3314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defTabSz="457200" fontAlgn="base">
              <a:lnSpc>
                <a:spcPct val="115000"/>
              </a:lnSpc>
              <a:buClr>
                <a:srgbClr val="000000"/>
              </a:buClr>
              <a:buFont typeface="Georgia" pitchFamily="18" charset="0"/>
              <a:buNone/>
              <a:defRPr sz="1400" b="1">
                <a:solidFill>
                  <a:srgbClr val="F2F2F2"/>
                </a:solidFill>
                <a:latin typeface="Georgia" pitchFamily="18" charset="0"/>
                <a:ea typeface="Roboto"/>
                <a:cs typeface="Roboto"/>
              </a:defRPr>
            </a:lvl1pPr>
          </a:lstStyle>
          <a:p>
            <a:pPr algn="ctr">
              <a:lnSpc>
                <a:spcPct val="90000"/>
              </a:lnSpc>
              <a:buClrTx/>
              <a:defRPr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ГОСУДАРСТВЕННОГО КОНТРОЛЯ (НАДЗОРА) В РАМКАХ ЕАЭС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Стрелка вправо 66">
            <a:extLst>
              <a:ext uri="{FF2B5EF4-FFF2-40B4-BE49-F238E27FC236}">
                <a16:creationId xmlns:a16="http://schemas.microsoft.com/office/drawing/2014/main" xmlns="" id="{4A958E63-2139-4399-A4D7-454926249911}"/>
              </a:ext>
            </a:extLst>
          </p:cNvPr>
          <p:cNvSpPr/>
          <p:nvPr/>
        </p:nvSpPr>
        <p:spPr>
          <a:xfrm>
            <a:off x="4962920" y="721991"/>
            <a:ext cx="372768" cy="23063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z="-190500" extrusionH="12700" prstMaterial="plastic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FDB0F47-D4EA-4FAB-8D50-1B9EAC47AAD9}"/>
              </a:ext>
            </a:extLst>
          </p:cNvPr>
          <p:cNvSpPr txBox="1"/>
          <p:nvPr/>
        </p:nvSpPr>
        <p:spPr>
          <a:xfrm>
            <a:off x="107506" y="699545"/>
            <a:ext cx="4942492" cy="311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000" dirty="0">
                <a:latin typeface="Arial" panose="020B0604020202020204" pitchFamily="34" charset="0"/>
              </a:rPr>
              <a:t>ДОГОВОР О ЕВРАЗИЙСКОМ ЭКОНОМИЧЕСКОМ СОЮЗЕ </a:t>
            </a:r>
            <a:br>
              <a:rPr lang="ru-RU" sz="1000" dirty="0">
                <a:latin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</a:rPr>
              <a:t>(раздел </a:t>
            </a:r>
            <a:r>
              <a:rPr lang="en-US" sz="1000" dirty="0">
                <a:latin typeface="Arial" panose="020B0604020202020204" pitchFamily="34" charset="0"/>
              </a:rPr>
              <a:t>X</a:t>
            </a:r>
            <a:r>
              <a:rPr lang="ru-RU" sz="1000" dirty="0">
                <a:latin typeface="Arial" panose="020B0604020202020204" pitchFamily="34" charset="0"/>
              </a:rPr>
              <a:t>, приложение 11)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29A414C-8018-4440-B8CC-58738E6825EE}"/>
              </a:ext>
            </a:extLst>
          </p:cNvPr>
          <p:cNvSpPr/>
          <p:nvPr/>
        </p:nvSpPr>
        <p:spPr>
          <a:xfrm>
            <a:off x="5220072" y="707881"/>
            <a:ext cx="3539336" cy="334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altLang="ru-RU" sz="1050" b="1" i="1" u="sng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</a:t>
            </a:r>
            <a:r>
              <a:rPr lang="ru-RU" sz="1050" b="1" i="1" u="sng" dirty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европейских и международных </a:t>
            </a:r>
            <a:r>
              <a:rPr lang="ru-RU" sz="1050" b="1" i="1" u="sng" dirty="0" smtClean="0">
                <a:solidFill>
                  <a:srgbClr val="7E0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подходов</a:t>
            </a:r>
            <a:endParaRPr lang="en-GB" altLang="ru-RU" sz="1050" b="1" i="1" u="sng" dirty="0">
              <a:solidFill>
                <a:srgbClr val="7E0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4">
            <a:extLst>
              <a:ext uri="{FF2B5EF4-FFF2-40B4-BE49-F238E27FC236}">
                <a16:creationId xmlns:a16="http://schemas.microsoft.com/office/drawing/2014/main" xmlns="" id="{19B8D300-D114-4912-AF9C-8BDC3000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6" y="1111576"/>
            <a:ext cx="3583492" cy="4950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Гармонизированные подходы и принципы государственного контроля (надзора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технического регулирования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67"/>
          <p:cNvGrpSpPr/>
          <p:nvPr/>
        </p:nvGrpSpPr>
        <p:grpSpPr>
          <a:xfrm>
            <a:off x="515621" y="1649812"/>
            <a:ext cx="2767262" cy="529498"/>
            <a:chOff x="2876901" y="1772816"/>
            <a:chExt cx="3929981" cy="755587"/>
          </a:xfrm>
        </p:grpSpPr>
        <p:pic>
          <p:nvPicPr>
            <p:cNvPr id="69" name="Picture 4" descr="C:\Users\enokyan.EEC\Desktop\image14161415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901" y="1783296"/>
              <a:ext cx="605322" cy="4117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5" t="26015" r="62869" b="49535"/>
            <a:stretch>
              <a:fillRect/>
            </a:stretch>
          </p:blipFill>
          <p:spPr bwMode="auto">
            <a:xfrm>
              <a:off x="3668142" y="1782620"/>
              <a:ext cx="606611" cy="3856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7" t="28441" r="67473" b="49933"/>
            <a:stretch>
              <a:fillRect/>
            </a:stretch>
          </p:blipFill>
          <p:spPr bwMode="auto">
            <a:xfrm>
              <a:off x="4503951" y="1772816"/>
              <a:ext cx="622749" cy="4111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6" t="26131" r="59029" b="45511"/>
            <a:stretch>
              <a:fillRect/>
            </a:stretch>
          </p:blipFill>
          <p:spPr bwMode="auto">
            <a:xfrm>
              <a:off x="6203418" y="1772816"/>
              <a:ext cx="603464" cy="3954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09" name="Picture 2" descr="C:\Users\klimov\Desktop\Разное\3D Фигуры для презентаций\КР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537" y="1772817"/>
              <a:ext cx="553662" cy="3954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3072657" y="2165374"/>
              <a:ext cx="384803" cy="3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64745" y="2165373"/>
              <a:ext cx="384803" cy="3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81596" y="2166068"/>
              <a:ext cx="384803" cy="3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545692" y="2165377"/>
              <a:ext cx="384803" cy="3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56109" y="2165377"/>
              <a:ext cx="578765" cy="36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170222" y="2053529"/>
            <a:ext cx="3393666" cy="302771"/>
          </a:xfrm>
          <a:prstGeom prst="rect">
            <a:avLst/>
          </a:prstGeom>
          <a:noFill/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органов госконтроля (надзора)  в сфере ТР</a:t>
            </a:r>
          </a:p>
        </p:txBody>
      </p:sp>
      <p:sp>
        <p:nvSpPr>
          <p:cNvPr id="116" name="Rectangle 9">
            <a:extLst>
              <a:ext uri="{FF2B5EF4-FFF2-40B4-BE49-F238E27FC236}">
                <a16:creationId xmlns:a16="http://schemas.microsoft.com/office/drawing/2014/main" xmlns="" id="{EABDBCEF-ED0C-4CE4-A5F6-DF16BC14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5" y="1049040"/>
            <a:ext cx="4921189" cy="391846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E0E19"/>
              </a:buClr>
            </a:pPr>
            <a:r>
              <a:rPr lang="ru-RU" sz="1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государств – членов ЕАЭС 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государственного контроля (надзора)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1012CE04-2357-433D-AA77-870EC3A66426}"/>
              </a:ext>
            </a:extLst>
          </p:cNvPr>
          <p:cNvSpPr txBox="1"/>
          <p:nvPr/>
        </p:nvSpPr>
        <p:spPr>
          <a:xfrm>
            <a:off x="4684328" y="1447952"/>
            <a:ext cx="4280286" cy="2933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defTabSz="457200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C0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800" i="1" dirty="0">
                <a:solidFill>
                  <a:srgbClr val="7E0E19"/>
                </a:solidFill>
                <a:latin typeface="Arial" panose="020B0604020202020204" pitchFamily="34" charset="0"/>
              </a:rPr>
              <a:t>Распоряжением Совета ЕЭК  от 14 сентября 2018 года № 36 направлен для проведения ВГП  в государства-члены ЕАЭС</a:t>
            </a:r>
          </a:p>
        </p:txBody>
      </p:sp>
      <p:sp>
        <p:nvSpPr>
          <p:cNvPr id="119" name="Rectangle 9">
            <a:extLst>
              <a:ext uri="{FF2B5EF4-FFF2-40B4-BE49-F238E27FC236}">
                <a16:creationId xmlns:a16="http://schemas.microsoft.com/office/drawing/2014/main" xmlns="" id="{EABDBCEF-ED0C-4CE4-A5F6-DF16BC14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55" y="1757405"/>
            <a:ext cx="4380075" cy="454305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рекомендации ЕЭК 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обеспечения единообразных подходов осуществления государственного контроля (надзора) </a:t>
            </a:r>
          </a:p>
        </p:txBody>
      </p:sp>
      <p:sp>
        <p:nvSpPr>
          <p:cNvPr id="120" name="Прямоугольник 4">
            <a:extLst>
              <a:ext uri="{FF2B5EF4-FFF2-40B4-BE49-F238E27FC236}">
                <a16:creationId xmlns:a16="http://schemas.microsoft.com/office/drawing/2014/main" xmlns="" id="{19B8D300-D114-4912-AF9C-8BDC3000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322668"/>
            <a:ext cx="4289452" cy="623833"/>
          </a:xfrm>
          <a:prstGeom prst="rect">
            <a:avLst/>
          </a:prstGeom>
          <a:noFill/>
          <a:ln>
            <a:solidFill>
              <a:srgbClr val="7E0E19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законодательство при осуществлении государственного контроля (надзора) за соблюдением требований:</a:t>
            </a:r>
            <a:endParaRPr lang="ru-RU" sz="1050" b="1" dirty="0">
              <a:solidFill>
                <a:srgbClr val="003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9">
            <a:extLst>
              <a:ext uri="{FF2B5EF4-FFF2-40B4-BE49-F238E27FC236}">
                <a16:creationId xmlns:a16="http://schemas.microsoft.com/office/drawing/2014/main" xmlns="" id="{EABDBCEF-ED0C-4CE4-A5F6-DF16BC14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55" y="2357436"/>
            <a:ext cx="4380075" cy="60483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Clr>
                <a:srgbClr val="7E0E19"/>
              </a:buClr>
            </a:pPr>
            <a:r>
              <a:rPr lang="ru-RU" sz="1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пилотный проект </a:t>
            </a:r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по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 ЕАЭС </a:t>
            </a:r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для детей, игрушки,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низковольтное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оборудование,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колесные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транспортные средства, </a:t>
            </a:r>
          </a:p>
          <a:p>
            <a:pPr algn="ctr">
              <a:lnSpc>
                <a:spcPct val="80000"/>
              </a:lnSpc>
              <a:buClr>
                <a:srgbClr val="7E0E19"/>
              </a:buClr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молочная и мясная продукция)</a:t>
            </a:r>
          </a:p>
        </p:txBody>
      </p:sp>
      <p:sp>
        <p:nvSpPr>
          <p:cNvPr id="124" name="Rectangle 9"/>
          <p:cNvSpPr>
            <a:spLocks noChangeArrowheads="1"/>
          </p:cNvSpPr>
          <p:nvPr/>
        </p:nvSpPr>
        <p:spPr bwMode="auto">
          <a:xfrm>
            <a:off x="88799" y="4041644"/>
            <a:ext cx="3979145" cy="8205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хозяйствования всех отраслей промышленности и сельского хозяйства, </a:t>
            </a:r>
            <a:b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бизнеса, в </a:t>
            </a:r>
            <a:r>
              <a:rPr lang="ru-RU" sz="1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экспортеры</a:t>
            </a:r>
          </a:p>
          <a:p>
            <a:pPr marL="285750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  <a:p>
            <a:pPr marL="285750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Уполномоченные государственные органы</a:t>
            </a:r>
          </a:p>
          <a:p>
            <a:pPr marL="285750" indent="-285750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endParaRPr lang="ru-RU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72373" y="3651870"/>
            <a:ext cx="879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необоснованных ограничений при взаимных поставках</a:t>
            </a:r>
          </a:p>
        </p:txBody>
      </p:sp>
      <p:sp>
        <p:nvSpPr>
          <p:cNvPr id="127" name="Rectangle 9"/>
          <p:cNvSpPr>
            <a:spLocks noChangeArrowheads="1"/>
          </p:cNvSpPr>
          <p:nvPr/>
        </p:nvSpPr>
        <p:spPr bwMode="auto">
          <a:xfrm>
            <a:off x="4427985" y="4041654"/>
            <a:ext cx="4464496" cy="82055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уровня компетентности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доверия к применяемым процедурам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соблюдения единого технического законодательства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ответственности всех участников рынка ЕАЭС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436615" y="3872169"/>
            <a:ext cx="2223619" cy="188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900" b="1" dirty="0">
                <a:solidFill>
                  <a:srgbClr val="003E7E"/>
                </a:solidFill>
              </a:rPr>
              <a:t>РЕЗУЛЬТАТЫ	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18768" y="3872169"/>
            <a:ext cx="2343428" cy="188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900" b="1" dirty="0">
                <a:solidFill>
                  <a:srgbClr val="003E7E"/>
                </a:solidFill>
              </a:rPr>
              <a:t>ЗАИНТЕРЕСОВАННЫЕ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4459673" y="3130442"/>
            <a:ext cx="224654" cy="2209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5393" y="3025207"/>
            <a:ext cx="17972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порядки взаимодействия </a:t>
            </a:r>
            <a:b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надзора в сфере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4073" y="2977572"/>
            <a:ext cx="2204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регулирования</a:t>
            </a:r>
            <a:endParaRPr lang="ru-RU" sz="1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6729418" y="3065589"/>
            <a:ext cx="224654" cy="11045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6729418" y="3297839"/>
            <a:ext cx="224654" cy="11045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89745" y="3222017"/>
            <a:ext cx="873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СФС мер</a:t>
            </a:r>
            <a:endParaRPr lang="ru-RU" sz="1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6" y="2943274"/>
            <a:ext cx="4289450" cy="2539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регламентов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6" y="3203099"/>
            <a:ext cx="4289450" cy="3508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применения ветеринарных, санитарных, </a:t>
            </a:r>
            <a:br>
              <a:rPr lang="ru-RU" sz="105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фитосанитарных мер</a:t>
            </a:r>
            <a:endParaRPr lang="ru-RU" sz="1050" dirty="0">
              <a:solidFill>
                <a:srgbClr val="003E7E"/>
              </a:solidFill>
            </a:endParaRPr>
          </a:p>
        </p:txBody>
      </p:sp>
      <p:sp>
        <p:nvSpPr>
          <p:cNvPr id="45" name="Стрелка вправо 66">
            <a:extLst>
              <a:ext uri="{FF2B5EF4-FFF2-40B4-BE49-F238E27FC236}">
                <a16:creationId xmlns:a16="http://schemas.microsoft.com/office/drawing/2014/main" xmlns="" id="{4A958E63-2139-4399-A4D7-454926249911}"/>
              </a:ext>
            </a:extLst>
          </p:cNvPr>
          <p:cNvSpPr/>
          <p:nvPr/>
        </p:nvSpPr>
        <p:spPr>
          <a:xfrm>
            <a:off x="3630616" y="1111576"/>
            <a:ext cx="372768" cy="23063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z="-190500" extrusionH="12700" prstMaterial="plastic"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9652" y="119048"/>
            <a:ext cx="609600" cy="381000"/>
          </a:xfrm>
        </p:spPr>
        <p:txBody>
          <a:bodyPr/>
          <a:lstStyle/>
          <a:p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7DD3BBBA-5861-4733-BE38-AADB08C5D80B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7576</TotalTime>
  <Words>1543</Words>
  <Application>Microsoft Office PowerPoint</Application>
  <PresentationFormat>Экран (16:9)</PresentationFormat>
  <Paragraphs>254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Batang</vt:lpstr>
      <vt:lpstr>맑은 고딕</vt:lpstr>
      <vt:lpstr>Arial</vt:lpstr>
      <vt:lpstr>Arial Narrow</vt:lpstr>
      <vt:lpstr>Calibri</vt:lpstr>
      <vt:lpstr>Georgia</vt:lpstr>
      <vt:lpstr>Roboto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СТРАТЕГИЧЕСКИЕ НАПРАВЛЕНИЯ РАЗВИТИЯ  ЕВРАЗИЙСКОЙ ЭКОНОМИЧЕСКОЙ ИНТЕГРАЦИИ ДО 2025 ГОДА</vt:lpstr>
      <vt:lpstr>СТРАТЕГИЧЕСКИЕ НАПРАВЛЕНИЯ РАЗВИТИЯ  ЕВРАЗИЙСКОЙ ЭКОНОМИЧЕСКОЙ ИНТЕГРАЦИИ ДО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ЦИФРОВИЗАЦИЯ СИСТЕМЫ ТЕХНИЧЕСКОГО РЕГУЛИРОВАНИЯ  В РАМКАХ ОБЩЕЙ «ЦИФРОВОЙ ПОВЕСТКИ» ЕАЭС</vt:lpstr>
      <vt:lpstr>КОНЦЕПЦИЯ   КОНФЕРЕНЦИИ ПО ТЕХНИЧЕСКОМУ РЕГУЛИРОВАНИЮ ЕАЭС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Шакирова Д.</dc:creator>
  <cp:lastModifiedBy>Гросс Юрий Иванович</cp:lastModifiedBy>
  <cp:revision>884</cp:revision>
  <cp:lastPrinted>2020-05-15T07:59:23Z</cp:lastPrinted>
  <dcterms:created xsi:type="dcterms:W3CDTF">2019-09-05T14:27:53Z</dcterms:created>
  <dcterms:modified xsi:type="dcterms:W3CDTF">2020-05-15T08:21:36Z</dcterms:modified>
</cp:coreProperties>
</file>