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</p:sldIdLst>
  <p:sldSz cx="9144000" cy="6858000" type="screen4x3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9" autoAdjust="0"/>
  </p:normalViewPr>
  <p:slideViewPr>
    <p:cSldViewPr>
      <p:cViewPr varScale="1">
        <p:scale>
          <a:sx n="65" d="100"/>
          <a:sy n="65" d="100"/>
        </p:scale>
        <p:origin x="64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786" cy="496967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413" tIns="45705" rIns="91413" bIns="45705" rtlCol="0"/>
          <a:lstStyle>
            <a:lvl1pPr algn="r">
              <a:defRPr sz="1200"/>
            </a:lvl1pPr>
          </a:lstStyle>
          <a:p>
            <a:fld id="{F686081E-CA32-4261-80C6-2CF3C428E595}" type="datetimeFigureOut">
              <a:rPr lang="ru-RU" smtClean="0"/>
              <a:t>18.05.2020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5" rIns="91413" bIns="45705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13" tIns="45705" rIns="91413" bIns="4570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6" cy="496967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9" y="9440649"/>
            <a:ext cx="2949786" cy="496967"/>
          </a:xfrm>
          <a:prstGeom prst="rect">
            <a:avLst/>
          </a:prstGeom>
        </p:spPr>
        <p:txBody>
          <a:bodyPr vert="horz" lIns="91413" tIns="45705" rIns="91413" bIns="45705" rtlCol="0" anchor="b"/>
          <a:lstStyle>
            <a:lvl1pPr algn="r">
              <a:defRPr sz="1200"/>
            </a:lvl1pPr>
          </a:lstStyle>
          <a:p>
            <a:fld id="{E712A9A2-0104-4FDF-B61A-4CC1E5D8A20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325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2B36C-5D34-4ADF-BCB6-C54DC317C0D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54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85C4EF-A7A3-4E3F-A193-76AA57B023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0AEC2-C385-4813-8295-64E53C1CAB2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6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516A4B-CE26-45A3-8944-DBF367F1E73D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4C77B9-D26F-47CE-BCF9-FE2BAF83C88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70952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516A4B-CE26-45A3-8944-DBF367F1E73D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4C77B9-D26F-47CE-BCF9-FE2BAF83C88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45688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C3F19-2C76-4FAA-A501-C45352D77F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913017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B0F5F-C012-4DB2-8D71-5ACC30B44A1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774899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CEB05-B049-4107-9731-60E1F3D260E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659440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5DA0-5B79-44DD-82E4-B0607C5D91C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230017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56E5-B0A8-4102-BAF6-2AE703A6F28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Номер слайда 5"/>
          <p:cNvSpPr>
            <a:spLocks noGrp="1"/>
          </p:cNvSpPr>
          <p:nvPr userDrawn="1">
            <p:ph type="sldNum" sz="quarter" idx="12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3026228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28425-1817-433D-9B7B-83CA829267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00069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91CB-50E0-4749-8881-CB18F63A72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714555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41126-3339-47A7-BA03-4B06D4E6122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  <a:latin typeface="Times"/>
                <a:cs typeface="Times"/>
              </a:rPr>
              <a:t>|  </a:t>
            </a:r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63816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3BA4E4-76F5-4F5F-8854-A5AE06D0F4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A12AF-7AA0-42CC-ADDD-FFF41BB437F7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4407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C1B54-0F71-4753-B7DB-B50CB001D69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34400" y="888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1E7D417E-0BF3-C440-BCB6-3BA684BB87BE}" type="slidenum">
              <a:rPr lang="ru-RU" smtClean="0">
                <a:solidFill>
                  <a:prstClr val="white"/>
                </a:solidFill>
                <a:latin typeface="Times"/>
                <a:cs typeface="Times"/>
              </a:rPr>
              <a:pPr/>
              <a:t>‹#›</a:t>
            </a:fld>
            <a:endParaRPr lang="ru-RU" dirty="0">
              <a:solidFill>
                <a:prstClr val="white"/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935633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64FAC-3ED4-4D65-A3A7-250312EEB6F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77200" y="660400"/>
            <a:ext cx="609600" cy="381001"/>
          </a:xfrm>
          <a:prstGeom prst="rect">
            <a:avLst/>
          </a:prstGeom>
        </p:spPr>
        <p:txBody>
          <a:bodyPr/>
          <a:lstStyle/>
          <a:p>
            <a:fld id="{1E7D417E-0BF3-C440-BCB6-3BA684BB87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64952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009C2-1663-41BC-9797-4825204FDC8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77200" y="660400"/>
            <a:ext cx="609600" cy="381001"/>
          </a:xfrm>
          <a:prstGeom prst="rect">
            <a:avLst/>
          </a:prstGeom>
        </p:spPr>
        <p:txBody>
          <a:bodyPr/>
          <a:lstStyle/>
          <a:p>
            <a:fld id="{1E7D417E-0BF3-C440-BCB6-3BA684BB87B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47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3FF8F9-3A29-4687-87FA-C0D96A3FD7C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31F033-29D0-40E4-91CB-1927F097C76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1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3F7428-9C87-4C21-9468-A82F56D87D1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998BE1-6961-4798-B415-0A5B70873195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6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56A53D-6ACF-4D09-9C33-CAA836BDE89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061A18-F9F0-4C30-BCD9-A475290A3E5C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05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3D3196-5276-4006-83E4-5F47BA70715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C631E-FF70-4ACE-81A3-2E75CAC64FF3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02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516A4B-CE26-45A3-8944-DBF367F1E73D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4C77B9-D26F-47CE-BCF9-FE2BAF83C88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12692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1D4258-12BE-421D-8B05-40612EA20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861A6-DA82-42D3-941C-8FB207CA5A0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241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4A932A-EE15-4FFA-97BE-8B8FFB1D00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60FBD9-4B3C-4689-A030-321BCA6C715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06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16E56-EEA3-4AA6-93F3-21E1D230D65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1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top_new3.pdf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40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4638" y="223838"/>
            <a:ext cx="5932161" cy="234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A472DA8-2B58-4A7F-B99F-A20765717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18.05.2020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8432800" y="177798"/>
            <a:ext cx="609600" cy="381001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32953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en-US" dirty="0" smtClean="0">
                <a:solidFill>
                  <a:srgbClr val="BCB08D"/>
                </a:solidFill>
                <a:latin typeface="Times"/>
                <a:cs typeface="Times"/>
              </a:rPr>
              <a:t>|</a:t>
            </a:r>
            <a:r>
              <a:rPr lang="en-US" dirty="0" smtClean="0">
                <a:latin typeface="Times"/>
                <a:cs typeface="Times"/>
              </a:rPr>
              <a:t>  </a:t>
            </a:r>
            <a:fld id="{1E7D417E-0BF3-C440-BCB6-3BA684BB87BE}" type="slidenum">
              <a:rPr lang="ru-RU" smtClean="0">
                <a:latin typeface="Times"/>
                <a:cs typeface="Times"/>
              </a:rPr>
              <a:pPr defTabSz="457200"/>
              <a:t>‹#›</a:t>
            </a:fld>
            <a:endParaRPr lang="ru-RU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62233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1800" kern="1200">
          <a:solidFill>
            <a:srgbClr val="032953"/>
          </a:solidFill>
          <a:latin typeface="Times"/>
          <a:ea typeface="+mj-ea"/>
          <a:cs typeface="Time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Time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Time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Time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Time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2.wdp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microsoft.com/office/2007/relationships/hdphoto" Target="../media/hdphoto3.wdp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" y="11639"/>
            <a:ext cx="9144000" cy="686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41543"/>
            <a:ext cx="1296144" cy="957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87824" y="612941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FFFFFF"/>
                </a:solidFill>
                <a:latin typeface="Times"/>
                <a:cs typeface="Times"/>
              </a:rPr>
              <a:t>г. Москва, </a:t>
            </a:r>
            <a:r>
              <a:rPr lang="ru-RU" dirty="0" smtClean="0">
                <a:solidFill>
                  <a:srgbClr val="FFFFFF"/>
                </a:solidFill>
                <a:latin typeface="Times"/>
                <a:cs typeface="Times"/>
              </a:rPr>
              <a:t>2020 </a:t>
            </a:r>
            <a:endParaRPr lang="ru-RU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15" name="TextBox 4"/>
          <p:cNvSpPr txBox="1"/>
          <p:nvPr/>
        </p:nvSpPr>
        <p:spPr>
          <a:xfrm>
            <a:off x="579805" y="2060848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600"/>
              </a:lnSpc>
            </a:pPr>
            <a:r>
              <a:rPr lang="ru-RU" sz="4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Стратегические </a:t>
            </a:r>
            <a:endParaRPr lang="ru-RU" sz="4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/>
              <a:cs typeface="Times"/>
            </a:endParaRPr>
          </a:p>
          <a:p>
            <a:pPr algn="ctr">
              <a:lnSpc>
                <a:spcPts val="3600"/>
              </a:lnSpc>
            </a:pPr>
            <a:r>
              <a:rPr lang="ru-RU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направления развития евразийской экономической интеграции до 2025 </a:t>
            </a:r>
            <a:r>
              <a:rPr lang="ru-RU" sz="4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года</a:t>
            </a:r>
          </a:p>
          <a:p>
            <a:pPr algn="ctr">
              <a:lnSpc>
                <a:spcPts val="3600"/>
              </a:lnSpc>
            </a:pPr>
            <a:endParaRPr lang="ru-RU" sz="4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/>
              <a:cs typeface="Times"/>
            </a:endParaRPr>
          </a:p>
          <a:p>
            <a:pPr algn="r">
              <a:lnSpc>
                <a:spcPts val="1800"/>
              </a:lnSpc>
            </a:pP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Член Коллегии (Министр) </a:t>
            </a: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/>
            </a:r>
            <a:b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</a:b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по </a:t>
            </a:r>
            <a:r>
              <a:rPr lang="ru-RU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интеграции и макроэкономике </a:t>
            </a:r>
            <a:endParaRPr lang="ru-RU" sz="2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/>
              <a:cs typeface="Times"/>
            </a:endParaRPr>
          </a:p>
          <a:p>
            <a:pPr algn="r">
              <a:lnSpc>
                <a:spcPts val="3600"/>
              </a:lnSpc>
            </a:pPr>
            <a:r>
              <a:rPr lang="ru-RU" sz="2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"/>
                <a:cs typeface="Times"/>
              </a:rPr>
              <a:t>С.Ю. Глазьев</a:t>
            </a:r>
            <a:endParaRPr lang="ru-RU" sz="20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/>
              <a:cs typeface="Times"/>
            </a:endParaRPr>
          </a:p>
          <a:p>
            <a:pPr algn="ctr">
              <a:lnSpc>
                <a:spcPts val="3600"/>
              </a:lnSpc>
            </a:pPr>
            <a:endParaRPr lang="ru-RU" sz="3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32365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208404" y="177798"/>
            <a:ext cx="833996" cy="381001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53775"/>
            <a:ext cx="582043" cy="4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763688" y="8620"/>
            <a:ext cx="649106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endParaRPr lang="ru-RU" sz="1600" dirty="0" smtClean="0"/>
          </a:p>
          <a:p>
            <a:pPr>
              <a:spcAft>
                <a:spcPts val="600"/>
              </a:spcAft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2012" y="138698"/>
            <a:ext cx="796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СТРАТЕГИЧЕСКИЕ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НАПРАВЛЕНИЯ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развития евразийской экономической интеграции до 2025 года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1768380" y="1052736"/>
            <a:ext cx="6264696" cy="1080120"/>
          </a:xfrm>
          <a:prstGeom prst="roundRect">
            <a:avLst/>
          </a:prstGeom>
          <a:solidFill>
            <a:schemeClr val="tx2">
              <a:lumMod val="40000"/>
              <a:lumOff val="6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  <a:defRPr/>
            </a:pP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научно-технологической политики и приоритетных направлений НТП</a:t>
            </a:r>
          </a:p>
        </p:txBody>
      </p:sp>
      <p:sp>
        <p:nvSpPr>
          <p:cNvPr id="22" name="Овал 21"/>
          <p:cNvSpPr/>
          <p:nvPr/>
        </p:nvSpPr>
        <p:spPr>
          <a:xfrm>
            <a:off x="4809456" y="4255647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809456" y="3064900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10471" y="3064900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10471" y="4255647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47564" y="2676089"/>
            <a:ext cx="3852428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совместных целевых программ и высокотехнологичных проектов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7564" y="3866838"/>
            <a:ext cx="3852428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совместных исследований в сфере научно-технологического и инновационного развития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государств-членов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47564" y="5057586"/>
            <a:ext cx="3852428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технологических разработок инновационных компаний и внедрение современных методов технологического прогнозирования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211842" y="2676090"/>
            <a:ext cx="3824654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Взаимное информирование о планах в области фундаментальных и прикладных научных исследований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211842" y="3866837"/>
            <a:ext cx="3824654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критериев организации совместных исследований и инновационных проектов, в сферах, представляющих взаимный интерес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11842" y="5057585"/>
            <a:ext cx="3824654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национальных баз данных информации по науке и </a:t>
            </a:r>
            <a:r>
              <a:rPr lang="ru-RU" sz="1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технологиямза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4809456" y="5446395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210471" y="5446395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195647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208404" y="177798"/>
            <a:ext cx="833996" cy="381001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53775"/>
            <a:ext cx="582043" cy="4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763688" y="8620"/>
            <a:ext cx="649106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endParaRPr lang="ru-RU" sz="1600" dirty="0" smtClean="0"/>
          </a:p>
          <a:p>
            <a:pPr>
              <a:spcAft>
                <a:spcPts val="600"/>
              </a:spcAft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2012" y="138698"/>
            <a:ext cx="796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СТРАТЕГИЧЕСКИЕ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НАПРАВЛЕНИЯ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развития евразийской экономической интеграции до 2025 года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35168" y="1052736"/>
            <a:ext cx="8572009" cy="504056"/>
          </a:xfrm>
          <a:prstGeom prst="roundRect">
            <a:avLst>
              <a:gd name="adj" fmla="val 10000"/>
            </a:avLst>
          </a:prstGeom>
          <a:solidFill>
            <a:schemeClr val="accent1">
              <a:lumMod val="60000"/>
              <a:lumOff val="40000"/>
            </a:schemeClr>
          </a:soli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-40" normalizeH="0" baseline="0" noProof="0" dirty="0" smtClean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11 направлений развития евразийской экономической  интеграции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35168" y="1814966"/>
            <a:ext cx="8612359" cy="39604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устранение барьеров и максимальное сокращение изъятий и ограничений для свободного передвижения товаров, услуг, капитала и рабочей силы на внутреннем рынке ЕАЭС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функционирования рынков товаров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таможенного регулирования в рамках ЕАЭС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гарантий качества, безопасности обращаемых товаров и надлежащей защиты прав потребителей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цифрового пространства ЕАЭС, цифровых инфраструктур и экосистем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гибких механизмов целевого содействия экономическому развитию 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Выстраивание эффективной системы управления и финансирования совместных кооперационных проектов, создание и развитие высокопроизводительных, в том числе экспортоориентированных секторов экономики 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усилий для стимулирования проведения совместных научно-исследовательских работ 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максимально действенной институциональной системы ЕАЭС, гарантирующей выполнение принятых договоренностей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Расширение экономического сотрудничества в области образования, здравоохранения, туризма и спорта</a:t>
            </a:r>
          </a:p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ru-RU" sz="1400" b="1" i="0" u="none" strike="noStrike" kern="0" cap="none" spc="-3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ЕАЭС как одного из наиболее значимых центров развития современного мира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2483768" y="6135445"/>
            <a:ext cx="3686581" cy="576063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330 мер и механизмов</a:t>
            </a:r>
          </a:p>
        </p:txBody>
      </p:sp>
      <p:sp>
        <p:nvSpPr>
          <p:cNvPr id="45" name="Стрелка вправо 44"/>
          <p:cNvSpPr/>
          <p:nvPr/>
        </p:nvSpPr>
        <p:spPr>
          <a:xfrm rot="5400000">
            <a:off x="2648845" y="5775406"/>
            <a:ext cx="360040" cy="36004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90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6" name="Стрелка вправо 45"/>
          <p:cNvSpPr/>
          <p:nvPr/>
        </p:nvSpPr>
        <p:spPr>
          <a:xfrm rot="5400000">
            <a:off x="5723337" y="5775406"/>
            <a:ext cx="360040" cy="36004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90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907704" y="1550646"/>
            <a:ext cx="288032" cy="25817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4499992" y="1550646"/>
            <a:ext cx="288032" cy="25817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7092280" y="1550646"/>
            <a:ext cx="288032" cy="25817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0528" y="6127170"/>
            <a:ext cx="575208" cy="584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40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208404" y="177798"/>
            <a:ext cx="833996" cy="381001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53775"/>
            <a:ext cx="582043" cy="4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763688" y="8620"/>
            <a:ext cx="649106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endParaRPr lang="ru-RU" sz="1600" dirty="0" smtClean="0"/>
          </a:p>
          <a:p>
            <a:pPr>
              <a:spcAft>
                <a:spcPts val="600"/>
              </a:spcAft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2012" y="138698"/>
            <a:ext cx="796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СТРАТЕГИЧЕСКИЕ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НАПРАВЛЕНИЯ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развития евразийской экономической интеграции до 2025 года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3635894" y="1521115"/>
            <a:ext cx="2088233" cy="1440160"/>
          </a:xfrm>
          <a:prstGeom prst="roundRect">
            <a:avLst/>
          </a:prstGeom>
          <a:solidFill>
            <a:schemeClr val="tx2">
              <a:lumMod val="40000"/>
              <a:lumOff val="6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/>
            <a:r>
              <a:rPr lang="ru-RU" sz="2000" b="1" kern="0" spc="-7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</a:p>
          <a:p>
            <a:pPr algn="ctr"/>
            <a:r>
              <a:rPr lang="ru-RU" sz="2000" b="1" kern="0" spc="-7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Стратегических направлений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539552" y="1203986"/>
            <a:ext cx="2469556" cy="3897965"/>
            <a:chOff x="395536" y="1268760"/>
            <a:chExt cx="2469556" cy="3897965"/>
          </a:xfrm>
        </p:grpSpPr>
        <p:sp>
          <p:nvSpPr>
            <p:cNvPr id="30" name="Скругленный прямоугольник 29"/>
            <p:cNvSpPr/>
            <p:nvPr/>
          </p:nvSpPr>
          <p:spPr>
            <a:xfrm>
              <a:off x="395536" y="1268760"/>
              <a:ext cx="2469556" cy="1065651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Повышение инвестиционной активности и модернизация экономик  государств-членов на основе нового технологического уклада</a:t>
              </a:r>
            </a:p>
          </p:txBody>
        </p:sp>
        <p:sp>
          <p:nvSpPr>
            <p:cNvPr id="33" name="Скругленный прямоугольник 32"/>
            <p:cNvSpPr/>
            <p:nvPr/>
          </p:nvSpPr>
          <p:spPr>
            <a:xfrm>
              <a:off x="395536" y="2684917"/>
              <a:ext cx="2469556" cy="1065651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Повышение уровня локализации производства и импортозамещения</a:t>
              </a:r>
            </a:p>
          </p:txBody>
        </p:sp>
        <p:sp>
          <p:nvSpPr>
            <p:cNvPr id="34" name="Скругленный прямоугольник 33"/>
            <p:cNvSpPr/>
            <p:nvPr/>
          </p:nvSpPr>
          <p:spPr>
            <a:xfrm>
              <a:off x="395536" y="4101074"/>
              <a:ext cx="2469556" cy="1065651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Формирование сбалансированного аграрного рынка</a:t>
              </a: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6300192" y="1203986"/>
            <a:ext cx="2497886" cy="3897965"/>
            <a:chOff x="395536" y="1268760"/>
            <a:chExt cx="2497886" cy="3897965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395536" y="1268760"/>
              <a:ext cx="2469556" cy="1065651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Совершенствование системы технического регулирования и применения СФС-мер в ЕАЭС</a:t>
              </a:r>
            </a:p>
          </p:txBody>
        </p:sp>
        <p:sp>
          <p:nvSpPr>
            <p:cNvPr id="40" name="Скругленный прямоугольник 39"/>
            <p:cNvSpPr/>
            <p:nvPr/>
          </p:nvSpPr>
          <p:spPr>
            <a:xfrm>
              <a:off x="395536" y="2655316"/>
              <a:ext cx="2469556" cy="1065651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Повышение энергосбережения и энергоэффективности, разрешение существующих экологических проблем и устойчивого развития</a:t>
              </a:r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423866" y="4019845"/>
              <a:ext cx="2469556" cy="1146880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3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Последовательное и поэтапное формирование единого транспортного </a:t>
              </a:r>
              <a:r>
                <a:rPr lang="ru-RU" sz="13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пространства</a:t>
              </a:r>
              <a:endPara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3" name="Овал 22"/>
          <p:cNvSpPr/>
          <p:nvPr/>
        </p:nvSpPr>
        <p:spPr>
          <a:xfrm>
            <a:off x="5859944" y="3010939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5837573" y="4301215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859944" y="1594782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131840" y="1594782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131840" y="4427096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645464" y="4598844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3101176" y="3010939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PT Sans Narrow"/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18150">
            <a:off x="4000208" y="3002574"/>
            <a:ext cx="1328161" cy="1389187"/>
          </a:xfrm>
          <a:prstGeom prst="rect">
            <a:avLst/>
          </a:prstGeom>
        </p:spPr>
      </p:pic>
      <p:sp>
        <p:nvSpPr>
          <p:cNvPr id="43" name="Скругленный прямоугольник 42"/>
          <p:cNvSpPr/>
          <p:nvPr/>
        </p:nvSpPr>
        <p:spPr>
          <a:xfrm>
            <a:off x="3510587" y="5070346"/>
            <a:ext cx="2615018" cy="1382990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1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</a:t>
            </a:r>
            <a:r>
              <a:rPr lang="ru-RU" sz="1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Союза и  интенсификация экономического сотрудничества с зарубежными странами и международными организациями</a:t>
            </a:r>
          </a:p>
          <a:p>
            <a:pPr algn="ctr">
              <a:lnSpc>
                <a:spcPct val="80000"/>
              </a:lnSpc>
            </a:pPr>
            <a:endParaRPr lang="ru-RU" sz="1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80000"/>
              </a:lnSpc>
            </a:pPr>
            <a:endParaRPr lang="ru-RU" sz="1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65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208404" y="177798"/>
            <a:ext cx="833996" cy="381001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53775"/>
            <a:ext cx="582043" cy="4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763688" y="8620"/>
            <a:ext cx="649106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endParaRPr lang="ru-RU" sz="1600" dirty="0" smtClean="0"/>
          </a:p>
          <a:p>
            <a:pPr>
              <a:spcAft>
                <a:spcPts val="600"/>
              </a:spcAft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2012" y="138698"/>
            <a:ext cx="796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СТРАТЕГИЧЕСКИЕ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НАПРАВЛЕНИЯ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развития евразийской экономической интеграции до 2025 года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35168" y="1052736"/>
            <a:ext cx="8572009" cy="504056"/>
          </a:xfrm>
          <a:prstGeom prst="roundRect">
            <a:avLst>
              <a:gd name="adj" fmla="val 10000"/>
            </a:avLst>
          </a:prstGeom>
          <a:gradFill rotWithShape="1">
            <a:gsLst>
              <a:gs pos="100000">
                <a:schemeClr val="tx2">
                  <a:lumMod val="40000"/>
                  <a:lumOff val="60000"/>
                </a:schemeClr>
              </a:gs>
              <a:gs pos="100000">
                <a:srgbClr val="70AD47">
                  <a:lumMod val="105000"/>
                  <a:satMod val="103000"/>
                  <a:tint val="73000"/>
                </a:srgbClr>
              </a:gs>
              <a:gs pos="100000">
                <a:srgbClr val="70AD47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70AD47"/>
            </a:solidFill>
            <a:prstDash val="solid"/>
            <a:miter lim="800000"/>
          </a:ln>
          <a:effectLst/>
        </p:spPr>
        <p:txBody>
          <a:bodyPr/>
          <a:lstStyle/>
          <a:p>
            <a:pPr lvl="0" algn="ctr">
              <a:lnSpc>
                <a:spcPts val="2400"/>
              </a:lnSpc>
            </a:pPr>
            <a:r>
              <a:rPr lang="ru-RU" sz="1600" b="1" dirty="0">
                <a:latin typeface="Times New Roman"/>
                <a:ea typeface="Calibri"/>
              </a:rPr>
              <a:t>Завершение формирования общего рынка товаров, услуг, капитала и рабочей силы</a:t>
            </a:r>
            <a:endParaRPr kumimoji="0" lang="ru-RU" sz="1600" b="1" i="0" u="none" strike="noStrike" kern="0" cap="none" spc="-40" normalizeH="0" baseline="0" noProof="0" dirty="0" smtClean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60" y="1689016"/>
            <a:ext cx="898230" cy="89823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15" y="2742390"/>
            <a:ext cx="904431" cy="90443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60" y="3861048"/>
            <a:ext cx="1011886" cy="101188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15" y="5085184"/>
            <a:ext cx="1080120" cy="1008112"/>
          </a:xfrm>
          <a:prstGeom prst="rect">
            <a:avLst/>
          </a:prstGeom>
          <a:effectLst/>
        </p:spPr>
      </p:pic>
      <p:pic>
        <p:nvPicPr>
          <p:cNvPr id="15" name="Google Shape;5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182012" y="1700808"/>
            <a:ext cx="2957940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Скругленный прямоугольник 25"/>
          <p:cNvSpPr/>
          <p:nvPr/>
        </p:nvSpPr>
        <p:spPr>
          <a:xfrm>
            <a:off x="3707904" y="1700808"/>
            <a:ext cx="5336517" cy="792088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устранение барьеров и максимальное сокращение изъятий и ограничений для свободного передвижения товаров, услуг, капитала и рабочей силы на внутреннем рынке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Союза</a:t>
            </a:r>
          </a:p>
          <a:p>
            <a:pPr algn="just"/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707904" y="2646515"/>
            <a:ext cx="5341196" cy="1070517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общего платежного пространства в соответствии с Концепцией формирования общего финансового рынка Союза, а также разработка предложений по расширению использования национальных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валют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707904" y="3809805"/>
            <a:ext cx="5341845" cy="720080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 мер по полноценной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государственных закупок в государствах-членах ЕАЭС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707904" y="5733256"/>
            <a:ext cx="5336517" cy="864096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spc="-6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Проработка вопроса создания Евразийской электронной биржи труда и создание унифицированной системы поиска «Работа без границ»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707904" y="4713136"/>
            <a:ext cx="5341846" cy="876104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spc="-6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Дальнейшая либерализация рынка услуг – дополнение перечня секторов (подсекторов) услуг, по которым формирование ЕРУ осуществляется в соответствии с планами </a:t>
            </a:r>
            <a:r>
              <a:rPr lang="ru-RU" sz="1400" b="1" spc="-6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либерализации</a:t>
            </a:r>
            <a:endParaRPr lang="ru-RU" sz="1400" b="1" spc="-6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0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208404" y="177798"/>
            <a:ext cx="833996" cy="381001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53775"/>
            <a:ext cx="582043" cy="4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763688" y="8620"/>
            <a:ext cx="649106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endParaRPr lang="ru-RU" sz="1600" dirty="0" smtClean="0"/>
          </a:p>
          <a:p>
            <a:pPr>
              <a:spcAft>
                <a:spcPts val="600"/>
              </a:spcAft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2012" y="138698"/>
            <a:ext cx="796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СТРАТЕГИЧЕСКИЕ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НАПРАВЛЕНИЯ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развития евразийской экономической интеграции до 2025 года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1768380" y="1052736"/>
            <a:ext cx="6264696" cy="1224136"/>
          </a:xfrm>
          <a:prstGeom prst="roundRect">
            <a:avLst/>
          </a:prstGeom>
          <a:solidFill>
            <a:schemeClr val="tx2">
              <a:lumMod val="40000"/>
              <a:lumOff val="6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lvl="0" algn="ctr">
              <a:lnSpc>
                <a:spcPts val="2400"/>
              </a:lnSpc>
              <a:defRPr/>
            </a:pP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регулирования </a:t>
            </a:r>
            <a: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рынка ЕАЭС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611560" y="3431722"/>
            <a:ext cx="3960440" cy="2481809"/>
            <a:chOff x="395536" y="4101074"/>
            <a:chExt cx="2469556" cy="2481809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395536" y="4101074"/>
              <a:ext cx="2469556" cy="1065651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Устранение </a:t>
              </a:r>
              <a:r>
                <a:rPr lang="ru-RU" sz="1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изъятий из единого таможенного </a:t>
              </a:r>
              <a:r>
                <a:rPr lang="ru-RU" sz="16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тарифа</a:t>
              </a:r>
              <a:endPara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Скругленный прямоугольник 35"/>
            <p:cNvSpPr/>
            <p:nvPr/>
          </p:nvSpPr>
          <p:spPr>
            <a:xfrm>
              <a:off x="395536" y="5517232"/>
              <a:ext cx="2469556" cy="1065651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Формирование </a:t>
              </a:r>
              <a:r>
                <a:rPr lang="ru-RU" sz="1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биржевого рынка товаров</a:t>
              </a:r>
            </a:p>
            <a:p>
              <a:pPr algn="ctr">
                <a:lnSpc>
                  <a:spcPct val="80000"/>
                </a:lnSpc>
              </a:pPr>
              <a:endPara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5274920" y="3431722"/>
            <a:ext cx="3752600" cy="2481809"/>
            <a:chOff x="395536" y="4101074"/>
            <a:chExt cx="2469556" cy="2481809"/>
          </a:xfrm>
        </p:grpSpPr>
        <p:sp>
          <p:nvSpPr>
            <p:cNvPr id="40" name="Скругленный прямоугольник 39"/>
            <p:cNvSpPr/>
            <p:nvPr/>
          </p:nvSpPr>
          <p:spPr>
            <a:xfrm>
              <a:off x="395536" y="4101074"/>
              <a:ext cx="2469556" cy="1065651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Завершение </a:t>
              </a:r>
              <a:r>
                <a:rPr lang="ru-RU" sz="1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формирования энергетических рынков</a:t>
              </a:r>
            </a:p>
            <a:p>
              <a:pPr algn="ctr">
                <a:lnSpc>
                  <a:spcPct val="80000"/>
                </a:lnSpc>
              </a:pPr>
              <a:endPara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Скругленный прямоугольник 40"/>
            <p:cNvSpPr/>
            <p:nvPr/>
          </p:nvSpPr>
          <p:spPr>
            <a:xfrm>
              <a:off x="424832" y="5517232"/>
              <a:ext cx="2440260" cy="1065651"/>
            </a:xfrm>
            <a:prstGeom prst="roundRect">
              <a:avLst/>
            </a:prstGeom>
            <a:solidFill>
              <a:schemeClr val="tx2">
                <a:lumMod val="20000"/>
                <a:lumOff val="80000"/>
                <a:alpha val="90000"/>
              </a:schemeClr>
            </a:solidFill>
            <a:ln w="12700">
              <a:solidFill>
                <a:schemeClr val="accent3">
                  <a:lumMod val="40000"/>
                  <a:lumOff val="60000"/>
                </a:schemeClr>
              </a:solidFill>
            </a:ln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ru-RU" sz="1600" b="1" dirty="0" smtClean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Обеспечение </a:t>
              </a:r>
              <a:r>
                <a:rPr lang="ru-RU" sz="1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защиты конкуренции и антимонопольного регулирования на трансграничных рынках</a:t>
              </a:r>
            </a:p>
            <a:p>
              <a:pPr algn="ctr">
                <a:lnSpc>
                  <a:spcPct val="80000"/>
                </a:lnSpc>
              </a:pPr>
              <a:endParaRPr lang="ru-RU" sz="1200" b="1" spc="-3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Овал 21"/>
          <p:cNvSpPr/>
          <p:nvPr/>
        </p:nvSpPr>
        <p:spPr>
          <a:xfrm>
            <a:off x="4874974" y="5236689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874974" y="3820531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179512" y="3820531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179512" y="5092673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8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420888"/>
            <a:ext cx="1152128" cy="792088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18150">
            <a:off x="5793959" y="2247171"/>
            <a:ext cx="1512184" cy="119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5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208404" y="177798"/>
            <a:ext cx="833996" cy="381001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53775"/>
            <a:ext cx="582043" cy="4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763688" y="8620"/>
            <a:ext cx="649106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endParaRPr lang="ru-RU" sz="1600" dirty="0" smtClean="0"/>
          </a:p>
          <a:p>
            <a:pPr>
              <a:spcAft>
                <a:spcPts val="600"/>
              </a:spcAft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2012" y="138698"/>
            <a:ext cx="796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СТРАТЕГИЧЕСКИЕ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НАПРАВЛЕНИЯ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развития евразийской экономической интеграции до 2025 года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1768380" y="1052736"/>
            <a:ext cx="6264696" cy="1080120"/>
          </a:xfrm>
          <a:prstGeom prst="roundRect">
            <a:avLst/>
          </a:prstGeom>
          <a:solidFill>
            <a:schemeClr val="tx2">
              <a:lumMod val="40000"/>
              <a:lumOff val="6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  <a:defRPr/>
            </a:pP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гарантий </a:t>
            </a:r>
            <a: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</a:t>
            </a: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безопасности товаров</a:t>
            </a:r>
          </a:p>
        </p:txBody>
      </p:sp>
      <p:sp>
        <p:nvSpPr>
          <p:cNvPr id="22" name="Овал 21"/>
          <p:cNvSpPr/>
          <p:nvPr/>
        </p:nvSpPr>
        <p:spPr>
          <a:xfrm>
            <a:off x="4809456" y="4255647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809456" y="3064900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10471" y="3064900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210471" y="4255647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47564" y="2676089"/>
            <a:ext cx="3852428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эффективного механизма защиты общего рынка Союза от небезопасной продукции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7564" y="3866838"/>
            <a:ext cx="3852428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Евразийской системы качества обращаемой на общем рынке продукции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47564" y="5057586"/>
            <a:ext cx="3852428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 обеспечения единообразного подхода к толкованию и применению технических регламентов Союза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211842" y="2676090"/>
            <a:ext cx="3824654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системного развития стандартизации и метрологии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211842" y="3866837"/>
            <a:ext cx="3824654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электронные формы разрешительных документов в сфере оценки соответствия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211842" y="5057585"/>
            <a:ext cx="3824654" cy="106565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 дальнейшего развития общих рынков лекарственных средств и медицинских изделий Союза</a:t>
            </a:r>
          </a:p>
        </p:txBody>
      </p:sp>
      <p:sp>
        <p:nvSpPr>
          <p:cNvPr id="39" name="Овал 38"/>
          <p:cNvSpPr/>
          <p:nvPr/>
        </p:nvSpPr>
        <p:spPr>
          <a:xfrm>
            <a:off x="4809456" y="5446395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210471" y="5446395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167237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208404" y="177798"/>
            <a:ext cx="833996" cy="381001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53775"/>
            <a:ext cx="582043" cy="4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763688" y="8620"/>
            <a:ext cx="649106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endParaRPr lang="ru-RU" sz="1600" dirty="0" smtClean="0"/>
          </a:p>
          <a:p>
            <a:pPr>
              <a:spcAft>
                <a:spcPts val="600"/>
              </a:spcAft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2012" y="138698"/>
            <a:ext cx="796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СТРАТЕГИЧЕСКИЕ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НАПРАВЛЕНИЯ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развития евразийской экономической интеграции до 2025 года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1768380" y="1052736"/>
            <a:ext cx="6264696" cy="864096"/>
          </a:xfrm>
          <a:prstGeom prst="roundRect">
            <a:avLst/>
          </a:prstGeom>
          <a:solidFill>
            <a:schemeClr val="tx2">
              <a:lumMod val="40000"/>
              <a:lumOff val="6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  <a:defRPr/>
            </a:pP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цифрового пространства Союза, цифровых инфраструктур и экосистем</a:t>
            </a:r>
          </a:p>
        </p:txBody>
      </p:sp>
      <p:sp>
        <p:nvSpPr>
          <p:cNvPr id="22" name="Овал 21"/>
          <p:cNvSpPr/>
          <p:nvPr/>
        </p:nvSpPr>
        <p:spPr>
          <a:xfrm>
            <a:off x="441416" y="5019698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41416" y="2538693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41416" y="3335398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82152" y="2287281"/>
            <a:ext cx="7607188" cy="70967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прослеживаемости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товаров, ввозимых на таможенную территорию Союза и перемещаемых между государствами-членами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82153" y="3146783"/>
            <a:ext cx="7607188" cy="665263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единого цифрового каталога товаров Союза на основе интеграции национальных каталогов государств-членов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75850" y="3961877"/>
            <a:ext cx="7607188" cy="653332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трансграничного пространства доверия, информационного взаимодействия и электронного документооборота</a:t>
            </a:r>
          </a:p>
        </p:txBody>
      </p:sp>
      <p:sp>
        <p:nvSpPr>
          <p:cNvPr id="39" name="Овал 38"/>
          <p:cNvSpPr/>
          <p:nvPr/>
        </p:nvSpPr>
        <p:spPr>
          <a:xfrm>
            <a:off x="441416" y="5929519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441416" y="4144527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91780" y="4765040"/>
            <a:ext cx="7607188" cy="797348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кросс-отраслевых цифровых экосистем в рамках цифровой трансформации в Союзе (в частности, в сфере промышленной кооперации, транспорта и логистики, трудоустройства и занятости и др.)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75850" y="5712219"/>
            <a:ext cx="7607188" cy="797348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общих подходов по созданию благоприятных условий для развития электронной торговли в Союзе</a:t>
            </a:r>
          </a:p>
        </p:txBody>
      </p:sp>
    </p:spTree>
    <p:extLst>
      <p:ext uri="{BB962C8B-B14F-4D97-AF65-F5344CB8AC3E}">
        <p14:creationId xmlns:p14="http://schemas.microsoft.com/office/powerpoint/2010/main" val="212442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208404" y="177798"/>
            <a:ext cx="833996" cy="381001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53775"/>
            <a:ext cx="582043" cy="4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763688" y="8620"/>
            <a:ext cx="649106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endParaRPr lang="ru-RU" sz="1600" dirty="0" smtClean="0"/>
          </a:p>
          <a:p>
            <a:pPr>
              <a:spcAft>
                <a:spcPts val="600"/>
              </a:spcAft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2012" y="138698"/>
            <a:ext cx="796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СТРАТЕГИЧЕСКИЕ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НАПРАВЛЕНИЯ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развития евразийской экономической интеграции до 2025 года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1768380" y="1052736"/>
            <a:ext cx="6264696" cy="864096"/>
          </a:xfrm>
          <a:prstGeom prst="roundRect">
            <a:avLst/>
          </a:prstGeom>
          <a:solidFill>
            <a:schemeClr val="tx2">
              <a:lumMod val="40000"/>
              <a:lumOff val="6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  <a:defRPr/>
            </a:pP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гибких механизмов </a:t>
            </a:r>
            <a: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целевого </a:t>
            </a: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содействия экономическому развитию</a:t>
            </a:r>
          </a:p>
        </p:txBody>
      </p:sp>
      <p:sp>
        <p:nvSpPr>
          <p:cNvPr id="22" name="Овал 21"/>
          <p:cNvSpPr/>
          <p:nvPr/>
        </p:nvSpPr>
        <p:spPr>
          <a:xfrm>
            <a:off x="461533" y="5109831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61533" y="2538693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72242" y="3395739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82152" y="2287281"/>
            <a:ext cx="7607188" cy="70967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принципов и критериев поддержки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 государств-членов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82153" y="3146783"/>
            <a:ext cx="7607188" cy="665263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системы стратегического планирования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75850" y="3961877"/>
            <a:ext cx="7607188" cy="653332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общих принципов и подходов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продовольственной безопасности</a:t>
            </a:r>
          </a:p>
        </p:txBody>
      </p:sp>
      <p:sp>
        <p:nvSpPr>
          <p:cNvPr id="39" name="Овал 38"/>
          <p:cNvSpPr/>
          <p:nvPr/>
        </p:nvSpPr>
        <p:spPr>
          <a:xfrm>
            <a:off x="441416" y="5966877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461533" y="4252785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91780" y="4765040"/>
            <a:ext cx="7607188" cy="797348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перечня приоритетных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интеграционных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инфраструктурных проектов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75850" y="5712219"/>
            <a:ext cx="7607188" cy="797348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совместных целевых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проектов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проектов по импортозамещению</a:t>
            </a:r>
          </a:p>
        </p:txBody>
      </p:sp>
    </p:spTree>
    <p:extLst>
      <p:ext uri="{BB962C8B-B14F-4D97-AF65-F5344CB8AC3E}">
        <p14:creationId xmlns:p14="http://schemas.microsoft.com/office/powerpoint/2010/main" val="179155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208404" y="177798"/>
            <a:ext cx="833996" cy="381001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3" b="100000" l="172" r="9948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53775"/>
            <a:ext cx="582043" cy="429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 txBox="1">
            <a:spLocks/>
          </p:cNvSpPr>
          <p:nvPr/>
        </p:nvSpPr>
        <p:spPr>
          <a:xfrm>
            <a:off x="1763688" y="8620"/>
            <a:ext cx="6491064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Aft>
                <a:spcPts val="600"/>
              </a:spcAft>
              <a:defRPr/>
            </a:pPr>
            <a:endParaRPr lang="ru-RU" sz="1600" dirty="0" smtClean="0"/>
          </a:p>
          <a:p>
            <a:pPr>
              <a:spcAft>
                <a:spcPts val="600"/>
              </a:spcAft>
              <a:defRPr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2012" y="138698"/>
            <a:ext cx="79619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СТРАТЕГИЧЕСКИЕ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НАПРАВЛЕНИЯ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развития евразийской экономической интеграции до 2025 года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1768380" y="1052736"/>
            <a:ext cx="6264696" cy="936104"/>
          </a:xfrm>
          <a:prstGeom prst="roundRect">
            <a:avLst/>
          </a:prstGeom>
          <a:solidFill>
            <a:schemeClr val="tx2">
              <a:lumMod val="40000"/>
              <a:lumOff val="6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  <a:defRPr/>
            </a:pP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Выстраивание эффективной системы </a:t>
            </a:r>
            <a: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kern="0" spc="-40" dirty="0" smtClean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2000" b="1" kern="0" spc="-40" dirty="0">
                <a:solidFill>
                  <a:srgbClr val="44546A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финансирования совместных кооперационных проектов</a:t>
            </a:r>
          </a:p>
        </p:txBody>
      </p:sp>
      <p:sp>
        <p:nvSpPr>
          <p:cNvPr id="22" name="Овал 21"/>
          <p:cNvSpPr/>
          <p:nvPr/>
        </p:nvSpPr>
        <p:spPr>
          <a:xfrm>
            <a:off x="460791" y="4590306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60791" y="2564903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60791" y="3668029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82152" y="2204864"/>
            <a:ext cx="7607188" cy="1008111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потенциала международных финансовых институтов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финансовых центров государств-членов в целях стимулирования инвестиционной активности и привлечения финансирования на реализацию инвестиционных проектов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882152" y="3479414"/>
            <a:ext cx="7607188" cy="665263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механизмов стимулирования промышленной кооперации и содействия повышению экспорта продукции производителей</a:t>
            </a:r>
          </a:p>
        </p:txBody>
      </p:sp>
      <p:sp>
        <p:nvSpPr>
          <p:cNvPr id="39" name="Овал 38"/>
          <p:cNvSpPr/>
          <p:nvPr/>
        </p:nvSpPr>
        <p:spPr>
          <a:xfrm>
            <a:off x="460791" y="5678845"/>
            <a:ext cx="288032" cy="28803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solidFill>
              <a:schemeClr val="accent4">
                <a:lumMod val="20000"/>
                <a:lumOff val="80000"/>
              </a:scheme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400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28016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92024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56032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20040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84048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448056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5120640" algn="l" defTabSz="128016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ysClr val="window" lastClr="FFFFFF"/>
              </a:solidFill>
              <a:latin typeface="PT Sans Narrow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82152" y="4335648"/>
            <a:ext cx="7607188" cy="797348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механизма 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кредитования кооперации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совместного производства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82152" y="5291716"/>
            <a:ext cx="7607188" cy="992335"/>
          </a:xfrm>
          <a:prstGeom prst="roundRect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предложений по стимулированию производств, создающих региональные производственно-технологические цепочки добавленной стоимости для развития кооперационных связей между предприятиями государств-членов</a:t>
            </a:r>
          </a:p>
        </p:txBody>
      </p:sp>
    </p:spTree>
    <p:extLst>
      <p:ext uri="{BB962C8B-B14F-4D97-AF65-F5344CB8AC3E}">
        <p14:creationId xmlns:p14="http://schemas.microsoft.com/office/powerpoint/2010/main" val="396279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00B0F0"/>
          </a:solidFill>
        </a:ln>
      </a:spPr>
      <a:bodyPr/>
      <a:lstStyle/>
      <a:style>
        <a:lnRef idx="2">
          <a:schemeClr val="accent3">
            <a:hueOff val="0"/>
            <a:satOff val="0"/>
            <a:lumOff val="0"/>
            <a:alphaOff val="0"/>
          </a:schemeClr>
        </a:lnRef>
        <a:fillRef idx="1">
          <a:schemeClr val="lt1">
            <a:alpha val="90000"/>
            <a:hueOff val="0"/>
            <a:satOff val="0"/>
            <a:lumOff val="0"/>
            <a:alphaOff val="0"/>
          </a:schemeClr>
        </a:fillRef>
        <a:effectRef idx="0">
          <a:schemeClr val="lt1">
            <a:alpha val="90000"/>
            <a:hueOff val="0"/>
            <a:satOff val="0"/>
            <a:lumOff val="0"/>
            <a:alphaOff val="0"/>
          </a:schemeClr>
        </a:effectRef>
        <a:fontRef idx="minor">
          <a:schemeClr val="dk1">
            <a:hueOff val="0"/>
            <a:satOff val="0"/>
            <a:lumOff val="0"/>
            <a:alphaOff val="0"/>
          </a:schemeClr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752</Words>
  <Application>Microsoft Office PowerPoint</Application>
  <PresentationFormat>Экран (4:3)</PresentationFormat>
  <Paragraphs>117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PT Sans Narrow</vt:lpstr>
      <vt:lpstr>Times</vt:lpstr>
      <vt:lpstr>Times New Roman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Коршакова Алла Викторовна</dc:creator>
  <cp:lastModifiedBy>LotsmanovAV</cp:lastModifiedBy>
  <cp:revision>59</cp:revision>
  <cp:lastPrinted>2020-05-14T11:53:56Z</cp:lastPrinted>
  <dcterms:created xsi:type="dcterms:W3CDTF">2019-12-03T17:00:49Z</dcterms:created>
  <dcterms:modified xsi:type="dcterms:W3CDTF">2020-05-18T10:30:11Z</dcterms:modified>
</cp:coreProperties>
</file>