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67" r:id="rId2"/>
    <p:sldId id="478" r:id="rId3"/>
    <p:sldId id="468" r:id="rId4"/>
    <p:sldId id="479" r:id="rId5"/>
    <p:sldId id="483" r:id="rId6"/>
    <p:sldId id="456" r:id="rId7"/>
    <p:sldId id="476" r:id="rId8"/>
    <p:sldId id="457" r:id="rId9"/>
    <p:sldId id="480" r:id="rId10"/>
    <p:sldId id="471" r:id="rId11"/>
    <p:sldId id="481" r:id="rId12"/>
    <p:sldId id="482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D"/>
    <a:srgbClr val="008080"/>
    <a:srgbClr val="52BA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 autoAdjust="0"/>
    <p:restoredTop sz="99634" autoAdjust="0"/>
  </p:normalViewPr>
  <p:slideViewPr>
    <p:cSldViewPr>
      <p:cViewPr>
        <p:scale>
          <a:sx n="80" d="100"/>
          <a:sy n="80" d="100"/>
        </p:scale>
        <p:origin x="-804" y="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527340332458442"/>
          <c:w val="1"/>
          <c:h val="0.844726596675415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6285411198600173"/>
                  <c:y val="-8.637540099154272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проекты НПА РФ
</a:t>
                    </a:r>
                    <a:r>
                      <a:rPr lang="ru-RU" sz="1600" b="1" dirty="0" smtClean="0"/>
                      <a:t>41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348775153105863"/>
                  <c:y val="0.1141396908719743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проекты решений ЕЭК
</a:t>
                    </a:r>
                    <a:r>
                      <a:rPr lang="ru-RU" sz="1600" b="1" dirty="0" smtClean="0"/>
                      <a:t>35</a:t>
                    </a:r>
                    <a:endParaRPr lang="ru-RU" sz="16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Лист1!$C$5:$C$6</c:f>
              <c:strCache>
                <c:ptCount val="2"/>
                <c:pt idx="0">
                  <c:v>проекты НПА РФ</c:v>
                </c:pt>
                <c:pt idx="1">
                  <c:v>проекты решений ЕЭК</c:v>
                </c:pt>
              </c:strCache>
            </c:strRef>
          </c:cat>
          <c:val>
            <c:numRef>
              <c:f>Лист1!$D$5:$D$6</c:f>
              <c:numCache>
                <c:formatCode>General</c:formatCode>
                <c:ptCount val="2"/>
                <c:pt idx="0">
                  <c:v>41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E9-B92F-43A8-B753-8223E3BE8AFF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DE3-022E-47A3-AD51-054F9F4D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4926-7B6C-465C-BEBE-076709D9BF56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839-D17D-4E2A-B425-CF68DC79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5425" y="236538"/>
            <a:ext cx="6199188" cy="4651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666" y="5059831"/>
            <a:ext cx="6152525" cy="446526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 между Россией и Францией активно развиваются несмотря на сложную политическую обстановку.  Например 25 мая этого года в рамках бизнес-диалога «Россия-Франция» на Петербургском международном экономическом форуме состоялось подписание Меморандума о сотрудничестве в области индустрии будущего между Российским союзом промышленников и предпринимателей и МЕДЕФ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Интернасиональ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Соглашение позволит российской и французской промышленности объединить усилия в области цифрового реинжиниринга производственных процессов.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13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г.  уже запланирована серия мероприятий по расширению  сотрудничества между российской и французской промышленностью по  обмену информацией по цифровым технологиям в рамках  подписанного Соглашения о сотрудничества между  РСПП и MEDEF на Санкт-Петербургском экономическом форуме.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4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523-63EC-4AC0-8566-6909E166B210}" type="datetime1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B7-6A10-4609-A14D-4AFF840F5BED}" type="datetime1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314506" y="6534006"/>
            <a:ext cx="1410185" cy="278875"/>
          </a:xfrm>
        </p:spPr>
        <p:txBody>
          <a:bodyPr/>
          <a:lstStyle/>
          <a:p>
            <a:fld id="{0ED215C0-DD4E-4B6E-85C2-57308CE01492}" type="datetime1">
              <a:rPr lang="ru-RU" smtClean="0">
                <a:solidFill>
                  <a:srgbClr val="2E3E46">
                    <a:lumMod val="60000"/>
                    <a:lumOff val="40000"/>
                  </a:srgbClr>
                </a:solidFill>
              </a:rPr>
              <a:t>21.01.2020</a:t>
            </a:fld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  <a:t>Seite </a:t>
            </a:r>
            <a:fld id="{046A4056-0F3D-452C-8422-2686DCAFBA82}" type="slidenum">
              <a:rPr>
                <a:solidFill>
                  <a:srgbClr val="2E3E46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10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558-E8D2-4E69-B3FB-4BA2D280DAFD}" type="datetime1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6F6-ED74-4CFB-A1EF-8EB360886717}" type="datetime1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EB7-856E-4144-A77B-37B2550D5A04}" type="datetime1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5B5-76AC-47D9-BFA8-F46249EA577D}" type="datetime1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F5A-D2C0-48F9-AE8F-E4F31432939D}" type="datetime1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74F-D5A7-4CAE-93DB-C02D11E753B7}" type="datetime1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768-4552-4D27-9C18-36968A7844A8}" type="datetime1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2DC-104F-4749-91E1-CB66E29727BC}" type="datetime1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696F-F07E-49A3-B883-71EE3403DC21}" type="datetime1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www.RGT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2E3E46">
                    <a:lumMod val="60000"/>
                    <a:lumOff val="40000"/>
                  </a:srgbClr>
                </a:solidFill>
              </a:rPr>
              <a:t>Seite </a:t>
            </a:r>
            <a:fld id="{046A4056-0F3D-452C-8422-2686DCAFBA82}" type="slidenum">
              <a:rPr lang="en-US" smtClean="0">
                <a:solidFill>
                  <a:srgbClr val="2E3E46">
                    <a:lumMod val="60000"/>
                    <a:lumOff val="40000"/>
                  </a:srgbClr>
                </a:solidFill>
              </a:rPr>
              <a:pPr/>
              <a:t>1</a:t>
            </a:fld>
            <a:endParaRPr lang="en-US" dirty="0">
              <a:solidFill>
                <a:srgbClr val="2E3E4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800" y="2753633"/>
            <a:ext cx="824440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работе Комитета РСПП 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2019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636336"/>
            <a:ext cx="9144000" cy="124644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algn="ctr"/>
            <a:r>
              <a:rPr lang="ru-RU" sz="1600" b="1" spc="150" dirty="0" smtClean="0">
                <a:ln w="1143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15 ЛЕТ – НА БЛАГО РАЗВИТИЯ РОССИЙСКОЙ ПРОМЫШЛЕННОСТИ</a:t>
            </a:r>
            <a:endParaRPr lang="ru-RU" sz="2200" b="1" spc="150" dirty="0" smtClean="0">
              <a:ln w="11430"/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3390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608512" cy="9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96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3456" y="251356"/>
            <a:ext cx="5838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УЧАСТИЕ В МЕЖДУНАРОДНЫХ РАБОЧИХ ГРУППАХ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AutoShape 2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taneev.music.mos.ru/upload/medialibrary/c38/znak-mchs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820472" y="64813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pic>
        <p:nvPicPr>
          <p:cNvPr id="28" name="Picture 2" descr="http://gkz-rf.ru/sites/default/files/styles/news_500x570/public/news/photo_3.jpg?itok=PTPCUol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7434"/>
            <a:ext cx="1025663" cy="9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762406" cy="70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4" y="3385675"/>
            <a:ext cx="1461648" cy="4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5" y="4149080"/>
            <a:ext cx="67128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9" y="5085184"/>
            <a:ext cx="1077888" cy="55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601" y="5794926"/>
            <a:ext cx="8647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Комитет принимает участие на регулярной основе в работе двусторонних межправительственных рабочих групп в области стандартизации и технического регулирования.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78026" y="1414517"/>
            <a:ext cx="7358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</a:rPr>
              <a:t>Рабочая группа по </a:t>
            </a:r>
            <a:r>
              <a:rPr lang="ru-RU" dirty="0">
                <a:solidFill>
                  <a:srgbClr val="002060"/>
                </a:solidFill>
              </a:rPr>
              <a:t>политике в области стандартизации и сотрудничества по вопросам нормативного регулирования РГ 6 ЕЭК ООН.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98508" y="2492896"/>
            <a:ext cx="6617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</a:rPr>
              <a:t>Участие в 84-ой </a:t>
            </a:r>
            <a:r>
              <a:rPr lang="ru-RU" dirty="0">
                <a:solidFill>
                  <a:srgbClr val="002060"/>
                </a:solidFill>
              </a:rPr>
              <a:t>Генеральной ассамблее ИСО.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7" y="3214717"/>
            <a:ext cx="7073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</a:rPr>
              <a:t>Рабочая группа </a:t>
            </a:r>
            <a:r>
              <a:rPr lang="ru-RU" dirty="0">
                <a:solidFill>
                  <a:srgbClr val="002060"/>
                </a:solidFill>
              </a:rPr>
              <a:t>по построению Единого Экономического Пространства  от Лиссабона до Владивостока.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70516" y="4149080"/>
            <a:ext cx="7049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Рабочая группа по техническому регулированию Ассоциации европейского бизнеса в России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ru-RU" dirty="0" smtClean="0">
                <a:solidFill>
                  <a:srgbClr val="002060"/>
                </a:solidFill>
              </a:rPr>
              <a:t>Диалог </a:t>
            </a:r>
            <a:r>
              <a:rPr lang="ru-RU" dirty="0">
                <a:solidFill>
                  <a:srgbClr val="002060"/>
                </a:solidFill>
              </a:rPr>
              <a:t>по техническому регулированию между Германией и Евразийской экономической комиссией (ЕЭК).</a:t>
            </a:r>
          </a:p>
        </p:txBody>
      </p:sp>
    </p:spTree>
    <p:extLst>
      <p:ext uri="{BB962C8B-B14F-4D97-AF65-F5344CB8AC3E}">
        <p14:creationId xmlns:p14="http://schemas.microsoft.com/office/powerpoint/2010/main" val="130740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7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9816" y="235967"/>
            <a:ext cx="607605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БЛИЖАЙШИЕ МЕРОПРИЯТИЯ</a:t>
            </a:r>
            <a:endParaRPr lang="ru-RU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klyubanovain\Desktop\img1_2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5445"/>
            <a:ext cx="1296145" cy="129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89814"/>
              </p:ext>
            </p:extLst>
          </p:nvPr>
        </p:nvGraphicFramePr>
        <p:xfrm>
          <a:off x="306383" y="2485643"/>
          <a:ext cx="4115064" cy="3823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5064"/>
              </a:tblGrid>
              <a:tr h="1155224">
                <a:tc>
                  <a:txBody>
                    <a:bodyPr/>
                    <a:lstStyle/>
                    <a:p>
                      <a:pPr marL="93663" marR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Форум по техническому регулированию</a:t>
                      </a:r>
                    </a:p>
                    <a:p>
                      <a:pPr marL="93663" marR="1111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и стандартизации</a:t>
                      </a:r>
                    </a:p>
                    <a:p>
                      <a:pPr marL="93663" marR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17 марта 2020,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Москва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08" marR="44108" marT="0" marB="0" anchor="ctr">
                    <a:solidFill>
                      <a:srgbClr val="00B0F0"/>
                    </a:solidFill>
                  </a:tcPr>
                </a:tc>
              </a:tr>
              <a:tr h="2668453">
                <a:tc>
                  <a:txBody>
                    <a:bodyPr/>
                    <a:lstStyle/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МЕСТО ПРОВЕДЕНИЯ:</a:t>
                      </a:r>
                    </a:p>
                    <a:p>
                      <a:pPr marL="0" marR="118745" indent="93663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отель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«Ритц – 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Карлтон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Москва, 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ул.Тверская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д. 3, конференц-зал «Бальный I»</a:t>
                      </a: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КОНТАКТЫ ОРГАНИЗАТОРОВ:  </a:t>
                      </a: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(495) 663-04-50</a:t>
                      </a: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pr-rgtr@rspp.ru</a:t>
                      </a: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www.nrb-rspp.ru </a:t>
                      </a:r>
                    </a:p>
                    <a:p>
                      <a:pPr marL="0" marR="12001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11874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Участие – бесплатное, </a:t>
                      </a:r>
                    </a:p>
                    <a:p>
                      <a:pPr marL="0" marR="118745" indent="93663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 предварительной регистрации на сайте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08" marR="4410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59537"/>
              </p:ext>
            </p:extLst>
          </p:nvPr>
        </p:nvGraphicFramePr>
        <p:xfrm>
          <a:off x="4719184" y="2492896"/>
          <a:ext cx="4101288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1288"/>
              </a:tblGrid>
              <a:tr h="1174316">
                <a:tc>
                  <a:txBody>
                    <a:bodyPr/>
                    <a:lstStyle/>
                    <a:p>
                      <a:pPr marL="43180" marR="11112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X Международная научно-практическая конференция «ИТ-Стандарт – 2020»</a:t>
                      </a:r>
                    </a:p>
                    <a:p>
                      <a:pPr marL="43180" marR="11112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18 марта 2020, Москва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4108" marR="44108" marT="0" marB="0" anchor="ctr">
                    <a:solidFill>
                      <a:srgbClr val="4C4C7A"/>
                    </a:solidFill>
                  </a:tcPr>
                </a:tc>
              </a:tr>
              <a:tr h="2642108">
                <a:tc>
                  <a:txBody>
                    <a:bodyPr/>
                    <a:lstStyle/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МЕСТО ПРОВЕДЕНИЯ:</a:t>
                      </a:r>
                    </a:p>
                    <a:p>
                      <a:pPr marR="118745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МИРЭА </a:t>
                      </a: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 Российский технологический университет</a:t>
                      </a: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Москва, </a:t>
                      </a:r>
                      <a:r>
                        <a:rPr lang="ru-RU" sz="12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пр.Вернадского</a:t>
                      </a: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д.78</a:t>
                      </a: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ru-RU" sz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КОНТАКТЫ ОРГАНИЗАТОРОВ: </a:t>
                      </a: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ru-RU" sz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+</a:t>
                      </a: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7 (903) 263 85 05 </a:t>
                      </a:r>
                      <a:endParaRPr lang="ru-RU" sz="16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R="111760" algn="ctr">
                        <a:spcAft>
                          <a:spcPts val="0"/>
                        </a:spcAft>
                        <a:tabLst>
                          <a:tab pos="2070100" algn="l"/>
                        </a:tabLs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tk22@itstandard.ru</a:t>
                      </a:r>
                      <a:endParaRPr lang="ru-RU" sz="16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R="111760" algn="ctr">
                        <a:spcAft>
                          <a:spcPts val="0"/>
                        </a:spcAft>
                        <a:tabLst>
                          <a:tab pos="2070100" algn="l"/>
                        </a:tabLst>
                      </a:pPr>
                      <a:r>
                        <a:rPr lang="ru-RU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www.cksit-rspp.ru</a:t>
                      </a: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Участие </a:t>
                      </a:r>
                      <a:r>
                        <a:rPr lang="ru-RU" sz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в конференции</a:t>
                      </a:r>
                      <a:r>
                        <a:rPr lang="ru-RU" sz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– платное.</a:t>
                      </a:r>
                    </a:p>
                    <a:p>
                      <a:pPr marR="120015" algn="ctr"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ru-RU" sz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marL="44108" marR="44108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3" descr="C:\Users\klyubanovain\AppData\Local\Microsoft\Windows\Temporary Internet Files\Content.Outlook\FA8B8619\nrb2020_logo_rus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9229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0946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043608" y="2276798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634276" y="1484784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4"/>
              </a:rPr>
              <a:t>https://www.facebook.com/www.RGTR.ru</a:t>
            </a:r>
            <a:r>
              <a:rPr lang="ru-RU" u="sng" dirty="0">
                <a:hlinkClick r:id="rId4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448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3981251"/>
            <a:ext cx="8208911" cy="2688109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83969" y="1412776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течение года проведено </a:t>
            </a:r>
            <a:r>
              <a:rPr lang="ru-RU" dirty="0" smtClean="0">
                <a:solidFill>
                  <a:srgbClr val="002060"/>
                </a:solidFill>
              </a:rPr>
              <a:t>обсуждение: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002060"/>
                </a:solidFill>
              </a:rPr>
              <a:t>35 </a:t>
            </a:r>
            <a:r>
              <a:rPr lang="ru-RU" b="1" dirty="0" smtClean="0">
                <a:solidFill>
                  <a:srgbClr val="002060"/>
                </a:solidFill>
              </a:rPr>
              <a:t>проектов  </a:t>
            </a:r>
            <a:r>
              <a:rPr lang="ru-RU" b="1" dirty="0">
                <a:solidFill>
                  <a:srgbClr val="002060"/>
                </a:solidFill>
              </a:rPr>
              <a:t>решений ЕЭК.</a:t>
            </a: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41 </a:t>
            </a:r>
            <a:r>
              <a:rPr lang="ru-RU" b="1" dirty="0">
                <a:solidFill>
                  <a:srgbClr val="002060"/>
                </a:solidFill>
              </a:rPr>
              <a:t>проекта </a:t>
            </a:r>
            <a:r>
              <a:rPr lang="ru-RU" b="1" dirty="0" smtClean="0">
                <a:solidFill>
                  <a:srgbClr val="002060"/>
                </a:solidFill>
              </a:rPr>
              <a:t>НПА РФ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Получено и обработано более </a:t>
            </a:r>
            <a:r>
              <a:rPr lang="ru-RU" b="1" dirty="0" smtClean="0">
                <a:solidFill>
                  <a:srgbClr val="002060"/>
                </a:solidFill>
              </a:rPr>
              <a:t>200</a:t>
            </a:r>
            <a:r>
              <a:rPr lang="ru-RU" dirty="0" smtClean="0">
                <a:solidFill>
                  <a:srgbClr val="002060"/>
                </a:solidFill>
              </a:rPr>
              <a:t> экспертных заключений.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48570"/>
            <a:ext cx="585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ЭКСПЕРТИЗА НОРМАТИВНЫХ ПРАВОВЫХ АКТОВ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053259"/>
            <a:ext cx="80648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Комитетом </a:t>
            </a:r>
            <a:r>
              <a:rPr lang="ru-RU" b="1" dirty="0"/>
              <a:t>подготовлены отрицательные заключения </a:t>
            </a:r>
            <a:r>
              <a:rPr lang="ru-RU" dirty="0"/>
              <a:t>на:</a:t>
            </a:r>
          </a:p>
          <a:p>
            <a:r>
              <a:rPr lang="ru-RU" dirty="0" smtClean="0"/>
              <a:t>- проект </a:t>
            </a:r>
            <a:r>
              <a:rPr lang="ru-RU" dirty="0"/>
              <a:t>внесения изменений в 116-ФЗ «О промышленной безопасности» </a:t>
            </a:r>
            <a:r>
              <a:rPr lang="ru-RU" dirty="0" smtClean="0"/>
              <a:t>/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позиция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Комитета поддержана компаниями НГК 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Минэнерго </a:t>
            </a:r>
          </a:p>
          <a:p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- поправки </a:t>
            </a:r>
            <a:r>
              <a:rPr lang="ru-RU" dirty="0"/>
              <a:t>в 162-ФЗ «О стандартизации в РФ» в части введения запрета на производство продукции по ГОСТ с придуманными </a:t>
            </a:r>
            <a:r>
              <a:rPr lang="ru-RU" dirty="0" smtClean="0"/>
              <a:t>наименованиями / 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работа по законопроекту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приостановлена</a:t>
            </a:r>
          </a:p>
          <a:p>
            <a:endParaRPr lang="ru-RU" sz="1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- законопроект по внесению </a:t>
            </a:r>
            <a:r>
              <a:rPr lang="ru-RU" dirty="0"/>
              <a:t>изменений в 384-ФЗ «Технический регламент о безопасности зданий и сооружений</a:t>
            </a:r>
            <a:r>
              <a:rPr lang="ru-RU" dirty="0" smtClean="0"/>
              <a:t>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8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203171"/>
              </p:ext>
            </p:extLst>
          </p:nvPr>
        </p:nvGraphicFramePr>
        <p:xfrm>
          <a:off x="-48324" y="779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3859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67544" y="243595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«РЕГУЛЯТОРНАЯ ГИЛЬОТИНА»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45940" y="1020505"/>
            <a:ext cx="61384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</a:rPr>
              <a:t>Правительством </a:t>
            </a:r>
            <a:r>
              <a:rPr lang="ru-RU" sz="1700">
                <a:solidFill>
                  <a:srgbClr val="002060"/>
                </a:solidFill>
              </a:rPr>
              <a:t>создана </a:t>
            </a:r>
            <a:r>
              <a:rPr lang="ru-RU" sz="1700" smtClean="0">
                <a:solidFill>
                  <a:srgbClr val="002060"/>
                </a:solidFill>
              </a:rPr>
              <a:t>41 </a:t>
            </a:r>
            <a:r>
              <a:rPr lang="ru-RU" sz="1700" dirty="0">
                <a:solidFill>
                  <a:srgbClr val="002060"/>
                </a:solidFill>
              </a:rPr>
              <a:t>рабочая группа по видам контрольно-надзорной деятельности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700" dirty="0" smtClean="0">
                <a:solidFill>
                  <a:srgbClr val="002060"/>
                </a:solidFill>
              </a:rPr>
              <a:t>Идет подготовка </a:t>
            </a:r>
            <a:r>
              <a:rPr lang="ru-RU" sz="1700" dirty="0">
                <a:solidFill>
                  <a:srgbClr val="002060"/>
                </a:solidFill>
              </a:rPr>
              <a:t>проектов перечней нормативных правовых актов, подлежащих отмене с 2021 года, а также целевых структур нормативного регулирования по сферам </a:t>
            </a:r>
            <a:r>
              <a:rPr lang="ru-RU" sz="1700" dirty="0" smtClean="0">
                <a:solidFill>
                  <a:srgbClr val="002060"/>
                </a:solidFill>
              </a:rPr>
              <a:t>деятельности.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76056" y="4359295"/>
            <a:ext cx="376156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</a:rPr>
              <a:t>Принято </a:t>
            </a:r>
            <a:r>
              <a:rPr lang="ru-RU" sz="1700" dirty="0">
                <a:solidFill>
                  <a:srgbClr val="002060"/>
                </a:solidFill>
              </a:rPr>
              <a:t>решение о пересмотре 982 постановления Правительства РФ (перечни продукции по обязательной сертификации и декларированию) с учетом мнения Бюро Правления РСПП.</a:t>
            </a:r>
            <a:endParaRPr lang="ru-RU" sz="1700" dirty="0" smtClean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504" y="3868593"/>
            <a:ext cx="4689394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50" dirty="0" smtClean="0">
                <a:solidFill>
                  <a:srgbClr val="002060"/>
                </a:solidFill>
              </a:rPr>
              <a:t>По </a:t>
            </a:r>
            <a:r>
              <a:rPr lang="ru-RU" sz="1650" dirty="0">
                <a:solidFill>
                  <a:srgbClr val="002060"/>
                </a:solidFill>
              </a:rPr>
              <a:t>инициативе Комитета главные метрологи </a:t>
            </a:r>
            <a:r>
              <a:rPr lang="ru-RU" sz="1650" dirty="0" err="1">
                <a:solidFill>
                  <a:srgbClr val="002060"/>
                </a:solidFill>
              </a:rPr>
              <a:t>Росатома</a:t>
            </a:r>
            <a:r>
              <a:rPr lang="ru-RU" sz="1650" dirty="0">
                <a:solidFill>
                  <a:srgbClr val="002060"/>
                </a:solidFill>
              </a:rPr>
              <a:t>, </a:t>
            </a:r>
            <a:r>
              <a:rPr lang="ru-RU" sz="1650" dirty="0" err="1">
                <a:solidFill>
                  <a:srgbClr val="002060"/>
                </a:solidFill>
              </a:rPr>
              <a:t>Роскосмоса</a:t>
            </a:r>
            <a:r>
              <a:rPr lang="ru-RU" sz="1650" dirty="0">
                <a:solidFill>
                  <a:srgbClr val="002060"/>
                </a:solidFill>
              </a:rPr>
              <a:t>, </a:t>
            </a:r>
            <a:r>
              <a:rPr lang="ru-RU" sz="1650" dirty="0" smtClean="0">
                <a:solidFill>
                  <a:srgbClr val="002060"/>
                </a:solidFill>
              </a:rPr>
              <a:t>Роснефти</a:t>
            </a:r>
            <a:r>
              <a:rPr lang="ru-RU" sz="1650" dirty="0">
                <a:solidFill>
                  <a:srgbClr val="002060"/>
                </a:solidFill>
              </a:rPr>
              <a:t>, а также Председатель Межотраслевого совета по прикладной метрологии при Комитете </a:t>
            </a:r>
            <a:r>
              <a:rPr lang="ru-RU" sz="1650" dirty="0" smtClean="0">
                <a:solidFill>
                  <a:srgbClr val="002060"/>
                </a:solidFill>
              </a:rPr>
              <a:t>РСПП дополнительно включены </a:t>
            </a:r>
            <a:r>
              <a:rPr lang="ru-RU" sz="1650" dirty="0">
                <a:solidFill>
                  <a:srgbClr val="002060"/>
                </a:solidFill>
              </a:rPr>
              <a:t>в состав рабочей группы</a:t>
            </a:r>
            <a:r>
              <a:rPr lang="ru-RU" sz="165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50" dirty="0">
                <a:solidFill>
                  <a:srgbClr val="002060"/>
                </a:solidFill>
              </a:rPr>
              <a:t>Обсуждение документов ведется с участием метрологов широкого круга предприятий, входящих в состав Межотраслевого совета, работающего в составе Комитета уже более 10 лет. </a:t>
            </a:r>
            <a:endParaRPr lang="ru-RU" sz="1650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1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" name="Picture 2" descr="https://cpp-group.ru/uploadedFiles/images/statyi/%D0%BF%D1%80%D0%B0%D0%B2%D0%B8%D1%82%D0%B5%D0%BB%D1%8C%D1%81%D1%82%D0%B2%D0%BE-%D0%A0%D0%A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6" y="1124744"/>
            <a:ext cx="156766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mycdn.me/i?r=AzEPZsRbOZEKgBhR0XGMT1RksVhjRP-OCdQPfcFHzEwlM6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52882"/>
            <a:ext cx="1490464" cy="10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irkdeklein.files.wordpress.com/2016/06/the-guillotine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72" y="1020505"/>
            <a:ext cx="1186746" cy="15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1368152" cy="11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16216" y="2780928"/>
            <a:ext cx="262778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РГ в сфере оценки соответствия.</a:t>
            </a:r>
          </a:p>
          <a:p>
            <a:pPr algn="just"/>
            <a:r>
              <a:rPr lang="ru-RU" sz="1600" i="1" dirty="0">
                <a:solidFill>
                  <a:srgbClr val="002060"/>
                </a:solidFill>
              </a:rPr>
              <a:t>Сопредседатели: 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</a:rPr>
              <a:t>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Херсонцев</a:t>
            </a:r>
            <a:r>
              <a:rPr lang="ru-RU" sz="1600" i="1" dirty="0" smtClean="0">
                <a:solidFill>
                  <a:srgbClr val="002060"/>
                </a:solidFill>
              </a:rPr>
              <a:t> А.И. 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                   </a:t>
            </a:r>
            <a:r>
              <a:rPr lang="ru-RU" sz="1600" i="1" dirty="0" err="1" smtClean="0">
                <a:solidFill>
                  <a:srgbClr val="002060"/>
                </a:solidFill>
              </a:rPr>
              <a:t>Саламатов</a:t>
            </a:r>
            <a:r>
              <a:rPr lang="ru-RU" sz="1600" i="1" dirty="0" smtClean="0">
                <a:solidFill>
                  <a:srgbClr val="002060"/>
                </a:solidFill>
              </a:rPr>
              <a:t>  В.Ю.</a:t>
            </a:r>
            <a:endParaRPr lang="ru-RU" sz="1600" b="1" i="1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82806" y="2753052"/>
            <a:ext cx="3249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РГ в сфере </a:t>
            </a:r>
            <a:r>
              <a:rPr lang="ru-RU" sz="1700" b="1" dirty="0">
                <a:solidFill>
                  <a:srgbClr val="002060"/>
                </a:solidFill>
              </a:rPr>
              <a:t>обеспечения единства измерений</a:t>
            </a:r>
            <a:r>
              <a:rPr lang="ru-RU" sz="17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600" i="1" dirty="0" smtClean="0">
                <a:solidFill>
                  <a:srgbClr val="002060"/>
                </a:solidFill>
              </a:rPr>
              <a:t>Сопредседатели: Абрамов А.В.</a:t>
            </a:r>
          </a:p>
          <a:p>
            <a:pPr algn="just"/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</a:rPr>
              <a:t>                                 Лоцманов А.Н.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134" y="2564904"/>
            <a:ext cx="4805772" cy="4189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46208" y="2564904"/>
            <a:ext cx="4013310" cy="4189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59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89801"/>
            <a:ext cx="6189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СТАНДАРТЫ И РЕГУЛЯТОРНАЯ ГИЛЬОТИНА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34810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 descr="https://static.auction.ru/offer_images/2015/12/14/11/big/Y/YN37EOIRCRF/gosudarstvennye_standarty_sssr_ukazatel_199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05" y="3335568"/>
            <a:ext cx="1330901" cy="19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www.lib26.ru/bimg/40/61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21" y="3911632"/>
            <a:ext cx="926383" cy="1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irkdeklein.files.wordpress.com/2016/06/the-guillotine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34" y="1052735"/>
            <a:ext cx="1703962" cy="22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45814"/>
            <a:ext cx="5217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Опрос Комитета </a:t>
            </a:r>
            <a:r>
              <a:rPr lang="ru-RU" sz="2000" b="1" dirty="0">
                <a:solidFill>
                  <a:srgbClr val="FF0000"/>
                </a:solidFill>
              </a:rPr>
              <a:t>РСПП  по возможности отмены в рамках «Регуляторной гильотины» стандартов, принятых до </a:t>
            </a:r>
            <a:r>
              <a:rPr lang="ru-RU" sz="2000" b="1" dirty="0" smtClean="0">
                <a:solidFill>
                  <a:srgbClr val="FF0000"/>
                </a:solidFill>
              </a:rPr>
              <a:t>1992 г.</a:t>
            </a:r>
            <a:endParaRPr lang="ru-RU" sz="20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690985"/>
              </p:ext>
            </p:extLst>
          </p:nvPr>
        </p:nvGraphicFramePr>
        <p:xfrm>
          <a:off x="179512" y="2276872"/>
          <a:ext cx="7056784" cy="2491484"/>
        </p:xfrm>
        <a:graphic>
          <a:graphicData uri="http://schemas.openxmlformats.org/drawingml/2006/table">
            <a:tbl>
              <a:tblPr/>
              <a:tblGrid>
                <a:gridCol w="5544616"/>
                <a:gridCol w="792088"/>
                <a:gridCol w="720080"/>
              </a:tblGrid>
              <a:tr h="586484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Получено отзывов от </a:t>
                      </a:r>
                      <a:r>
                        <a:rPr lang="ru-RU" sz="1600" b="1" dirty="0" smtClean="0"/>
                        <a:t>127</a:t>
                      </a:r>
                      <a:r>
                        <a:rPr lang="ru-RU" sz="1600" dirty="0" smtClean="0"/>
                        <a:t> ТК, корпораций и предприятий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Полученные данные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%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Проанализировано стандартов, в том числе: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22247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которые могут быть отменены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725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3,3%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требующие пересмотра и внесения изменений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9046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40,7%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которые могут применяться без внесения изменений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12476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56%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0" y="5661248"/>
            <a:ext cx="8706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Достигнута договоренность с </a:t>
            </a:r>
            <a:r>
              <a:rPr lang="ru-RU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dirty="0" smtClean="0">
                <a:solidFill>
                  <a:srgbClr val="002060"/>
                </a:solidFill>
              </a:rPr>
              <a:t> о </a:t>
            </a:r>
            <a:r>
              <a:rPr lang="ru-RU" dirty="0">
                <a:solidFill>
                  <a:srgbClr val="002060"/>
                </a:solidFill>
              </a:rPr>
              <a:t>разработке </a:t>
            </a:r>
            <a:r>
              <a:rPr lang="ru-RU" b="1" dirty="0">
                <a:solidFill>
                  <a:srgbClr val="002060"/>
                </a:solidFill>
              </a:rPr>
              <a:t>Методики по </a:t>
            </a:r>
            <a:r>
              <a:rPr lang="ru-RU" b="1" dirty="0" smtClean="0">
                <a:solidFill>
                  <a:srgbClr val="002060"/>
                </a:solidFill>
              </a:rPr>
              <a:t>ускоренному пересмотру стандартов,</a:t>
            </a:r>
            <a:r>
              <a:rPr lang="ru-RU" dirty="0" smtClean="0">
                <a:solidFill>
                  <a:srgbClr val="002060"/>
                </a:solidFill>
              </a:rPr>
              <a:t> принятых </a:t>
            </a:r>
            <a:r>
              <a:rPr lang="ru-RU" dirty="0">
                <a:solidFill>
                  <a:srgbClr val="002060"/>
                </a:solidFill>
              </a:rPr>
              <a:t>до 1992 </a:t>
            </a:r>
            <a:r>
              <a:rPr lang="ru-RU" dirty="0" smtClean="0">
                <a:solidFill>
                  <a:srgbClr val="002060"/>
                </a:solidFill>
              </a:rPr>
              <a:t>г. и которые могут применяться без внесения изменений.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126" y="4788441"/>
            <a:ext cx="7088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Результаты опроса с предложениями по актуализации фонда стандартов доведены до руководства </a:t>
            </a:r>
            <a:r>
              <a:rPr lang="ru-RU" dirty="0" err="1">
                <a:solidFill>
                  <a:srgbClr val="002060"/>
                </a:solidFill>
              </a:rPr>
              <a:t>Минпромторга</a:t>
            </a:r>
            <a:r>
              <a:rPr lang="ru-RU" dirty="0">
                <a:solidFill>
                  <a:srgbClr val="002060"/>
                </a:solidFill>
              </a:rPr>
              <a:t> России и Росстандарта.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30964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502116" cy="655272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                 ЗНАЧЕНИЕ МЕЖГОСУДАРСТВЕННОЙ СТАНДАРТИЗАЦИИ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МГС  12  СТРАН                                                       ЕАЭС  5 СТРАН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5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200" dirty="0" smtClean="0"/>
              <a:t>     </a:t>
            </a:r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endParaRPr lang="ru-RU" sz="1200" dirty="0"/>
          </a:p>
          <a:p>
            <a:pPr marL="0" indent="0" algn="just">
              <a:buNone/>
              <a:defRPr/>
            </a:pPr>
            <a:endParaRPr lang="ru-RU" sz="1200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      </a:t>
            </a:r>
          </a:p>
          <a:p>
            <a:pPr marL="0" indent="0" algn="just">
              <a:buNone/>
              <a:defRPr/>
            </a:pPr>
            <a:endParaRPr lang="ru-RU" sz="1200" b="1" dirty="0"/>
          </a:p>
          <a:p>
            <a:pPr marL="0" indent="0" algn="just">
              <a:buNone/>
              <a:defRPr/>
            </a:pPr>
            <a:endParaRPr lang="ru-RU" sz="1200" b="1" dirty="0" smtClean="0"/>
          </a:p>
          <a:p>
            <a:pPr marL="0" indent="0" algn="just">
              <a:buNone/>
              <a:defRPr/>
            </a:pPr>
            <a:r>
              <a:rPr lang="ru-RU" sz="1200" b="1" dirty="0" smtClean="0"/>
              <a:t>   </a:t>
            </a:r>
            <a:r>
              <a:rPr lang="ru-RU" sz="1200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200" b="1" dirty="0" smtClean="0"/>
              <a:t>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2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1026" name="Picture 2" descr="C:\Users\Sapeginms\Pictures\Укра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65" y="5955927"/>
            <a:ext cx="592212" cy="3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2" y="1435491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63" y="1843005"/>
            <a:ext cx="622561" cy="3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712224"/>
            <a:ext cx="647367" cy="3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2262388"/>
            <a:ext cx="639906" cy="36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Sapeginms\Pictures\Таджикиста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0" y="4714052"/>
            <a:ext cx="574564" cy="3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1558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5" descr="C:\Users\Sapeginms\Pictures\Узбекистан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6" y="5519540"/>
            <a:ext cx="537610" cy="3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2" y="3323947"/>
            <a:ext cx="697125" cy="41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LOBANO~1\AppData\Local\Temp\Image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3" y="3799072"/>
            <a:ext cx="642781" cy="3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BANO~1\AppData\Local\Temp\Image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3" y="4244040"/>
            <a:ext cx="720080" cy="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OBANO~1\AppData\Local\Temp\Image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9" y="5085926"/>
            <a:ext cx="645285" cy="3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Sapeginms\Pictures\Армен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52" y="1021559"/>
            <a:ext cx="632433" cy="3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Sapeginms\Pictures\Беларус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304" y="1447856"/>
            <a:ext cx="620227" cy="3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Sapeginms\Pictures\Казахстан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7" y="1869897"/>
            <a:ext cx="576065" cy="33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\\eka\files\Profiles\UserFolders\Sapeginms\Рабочий стол\Киргизия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42" y="2275761"/>
            <a:ext cx="591010" cy="3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\\eka\files\Profiles\UserFolders\Sapeginms\Рабочий стол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52" y="2712224"/>
            <a:ext cx="605933" cy="3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35696" y="1055296"/>
            <a:ext cx="259228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35696" y="1464593"/>
            <a:ext cx="2592288" cy="35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1869897"/>
            <a:ext cx="259228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2262388"/>
            <a:ext cx="259228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2712224"/>
            <a:ext cx="259228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696" y="3356992"/>
            <a:ext cx="25922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Азербайджан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46594" y="3799072"/>
            <a:ext cx="2592288" cy="320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Грузия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46594" y="4244040"/>
            <a:ext cx="2592288" cy="361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Молдова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846594" y="4714052"/>
            <a:ext cx="2592288" cy="271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Таджикистан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35696" y="5104820"/>
            <a:ext cx="2557640" cy="344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Туркменистан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35696" y="5519540"/>
            <a:ext cx="2557640" cy="30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Узбекистан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835696" y="5966035"/>
            <a:ext cx="2557640" cy="312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Украина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1021864"/>
            <a:ext cx="2232248" cy="357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Армения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660232" y="1447856"/>
            <a:ext cx="2232248" cy="338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Беларусь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60232" y="1869897"/>
            <a:ext cx="2232248" cy="33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Казахстан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60232" y="2277100"/>
            <a:ext cx="2232248" cy="338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Кыргызстан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60232" y="2712224"/>
            <a:ext cx="2232248" cy="340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Россия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179512" y="3144672"/>
            <a:ext cx="8856984" cy="13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65206" y="3428493"/>
            <a:ext cx="4428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76456" y="6300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9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3889" y="3653144"/>
            <a:ext cx="541425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sz="2400" dirty="0" smtClean="0">
                <a:solidFill>
                  <a:srgbClr val="002060"/>
                </a:solidFill>
              </a:rPr>
              <a:t> и Комитетом РСПП проведен опрос по применению межгосударственных стандартов.</a:t>
            </a:r>
          </a:p>
          <a:p>
            <a:pPr algn="just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Из 53 предприятий, приславших анкеты 47 применяют преимущественно ГОСТы. </a:t>
            </a:r>
          </a:p>
        </p:txBody>
      </p:sp>
    </p:spTree>
    <p:extLst>
      <p:ext uri="{BB962C8B-B14F-4D97-AF65-F5344CB8AC3E}">
        <p14:creationId xmlns:p14="http://schemas.microsoft.com/office/powerpoint/2010/main" val="62017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801" y="4560875"/>
            <a:ext cx="8848776" cy="1986783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geum.ru/next/images/57834-nomer-m139393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8" y="5713003"/>
            <a:ext cx="81984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pp-group.ru/uploadedFiles/images/statyi/%D0%BF%D1%80%D0%B0%D0%B2%D0%B8%D1%82%D0%B5%D0%BB%D1%8C%D1%81%D1%82%D0%B2%D0%BE-%D0%A0%D0%A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7" y="5171996"/>
            <a:ext cx="1076096" cy="7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0305" y="4560875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</a:rPr>
              <a:t>В течение 2019 г. Комитет принимал участие в подготовке и согласовании изменений в ФЗ-162 «О стандартизации в Российской Федерации»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48570"/>
            <a:ext cx="585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КЛЮЧЕВЫЕ РЕШЕНИЯ  ПО СТАНДАРТИЗАЦИИ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8769" y="5136939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По итогам </a:t>
            </a:r>
            <a:r>
              <a:rPr lang="ru-RU" sz="1600" dirty="0">
                <a:solidFill>
                  <a:srgbClr val="002060"/>
                </a:solidFill>
              </a:rPr>
              <a:t>обращения </a:t>
            </a:r>
            <a:r>
              <a:rPr lang="ru-RU" sz="1600" dirty="0" smtClean="0">
                <a:solidFill>
                  <a:srgbClr val="002060"/>
                </a:solidFill>
              </a:rPr>
              <a:t>Президента РСПП Шохина А.Н. к Заместителю </a:t>
            </a:r>
            <a:r>
              <a:rPr lang="ru-RU" sz="1600" dirty="0">
                <a:solidFill>
                  <a:srgbClr val="002060"/>
                </a:solidFill>
              </a:rPr>
              <a:t>Председателя Правительства </a:t>
            </a:r>
            <a:r>
              <a:rPr lang="ru-RU" sz="1600" dirty="0" smtClean="0">
                <a:solidFill>
                  <a:srgbClr val="002060"/>
                </a:solidFill>
              </a:rPr>
              <a:t>РФ </a:t>
            </a:r>
            <a:r>
              <a:rPr lang="ru-RU" sz="1600" dirty="0" err="1" smtClean="0">
                <a:solidFill>
                  <a:srgbClr val="002060"/>
                </a:solidFill>
              </a:rPr>
              <a:t>Д.Н.Козаку</a:t>
            </a:r>
            <a:r>
              <a:rPr lang="ru-RU" sz="1600" dirty="0" smtClean="0">
                <a:solidFill>
                  <a:srgbClr val="002060"/>
                </a:solidFill>
              </a:rPr>
              <a:t> доработка законопроекта  </a:t>
            </a:r>
            <a:r>
              <a:rPr lang="ru-RU" sz="1600" dirty="0">
                <a:solidFill>
                  <a:srgbClr val="002060"/>
                </a:solidFill>
              </a:rPr>
              <a:t>проводилась с участием </a:t>
            </a:r>
            <a:r>
              <a:rPr lang="ru-RU" sz="1600" dirty="0" smtClean="0">
                <a:solidFill>
                  <a:srgbClr val="002060"/>
                </a:solidFill>
              </a:rPr>
              <a:t>представителей Комитета </a:t>
            </a:r>
            <a:r>
              <a:rPr lang="ru-RU" sz="1600" dirty="0">
                <a:solidFill>
                  <a:srgbClr val="002060"/>
                </a:solidFill>
              </a:rPr>
              <a:t>РСПП.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57427" y="5929027"/>
            <a:ext cx="7272808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Предложения </a:t>
            </a:r>
            <a:r>
              <a:rPr lang="ru-RU" sz="1600" b="1" dirty="0">
                <a:solidFill>
                  <a:srgbClr val="002060"/>
                </a:solidFill>
              </a:rPr>
              <a:t>РСПП учтены в полном </a:t>
            </a:r>
            <a:r>
              <a:rPr lang="ru-RU" sz="1600" b="1" dirty="0" smtClean="0">
                <a:solidFill>
                  <a:srgbClr val="002060"/>
                </a:solidFill>
              </a:rPr>
              <a:t>объеме,</a:t>
            </a:r>
            <a:r>
              <a:rPr lang="ru-RU" sz="15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законопроект представлен в </a:t>
            </a:r>
            <a:r>
              <a:rPr lang="ru-RU" sz="1600" b="1" dirty="0" smtClean="0">
                <a:solidFill>
                  <a:srgbClr val="002060"/>
                </a:solidFill>
              </a:rPr>
              <a:t>Правительство РФ.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8843" y="1052736"/>
            <a:ext cx="8783761" cy="3240360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0306" y="105273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На площадке Комитета РСПП неоднократно </a:t>
            </a:r>
            <a:r>
              <a:rPr lang="ru-RU" sz="1600" dirty="0">
                <a:solidFill>
                  <a:srgbClr val="002060"/>
                </a:solidFill>
              </a:rPr>
              <a:t>обсуждался проект Концепции развития системы стандартизации </a:t>
            </a:r>
            <a:r>
              <a:rPr lang="ru-RU" sz="1600" dirty="0" smtClean="0">
                <a:solidFill>
                  <a:srgbClr val="002060"/>
                </a:solidFill>
              </a:rPr>
              <a:t>РФ на </a:t>
            </a:r>
            <a:r>
              <a:rPr lang="ru-RU" sz="1600" dirty="0">
                <a:solidFill>
                  <a:srgbClr val="002060"/>
                </a:solidFill>
              </a:rPr>
              <a:t>период до 2027 </a:t>
            </a:r>
            <a:r>
              <a:rPr lang="ru-RU" sz="1600" dirty="0" smtClean="0">
                <a:solidFill>
                  <a:srgbClr val="002060"/>
                </a:solidFill>
              </a:rPr>
              <a:t>года.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3" name="Picture 4" descr="https://www.gost.ru/newsRST/image-api/view.ido?uuid=15695994239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7" y="1718011"/>
            <a:ext cx="2249923" cy="14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555776" y="1643316"/>
            <a:ext cx="61899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 соответствии с поручением Заместителя Председателя Правительства РФ  Д.Н. Козака Комитет РСПП совместно с </a:t>
            </a:r>
            <a:r>
              <a:rPr lang="ru-RU" sz="1600" dirty="0" err="1">
                <a:solidFill>
                  <a:srgbClr val="002060"/>
                </a:solidFill>
              </a:rPr>
              <a:t>Росстандартом</a:t>
            </a:r>
            <a:r>
              <a:rPr lang="ru-RU" sz="1600" dirty="0">
                <a:solidFill>
                  <a:srgbClr val="002060"/>
                </a:solidFill>
              </a:rPr>
              <a:t> и </a:t>
            </a:r>
            <a:r>
              <a:rPr lang="ru-RU" sz="1600" dirty="0" err="1">
                <a:solidFill>
                  <a:srgbClr val="002060"/>
                </a:solidFill>
              </a:rPr>
              <a:t>Минпромторгом</a:t>
            </a:r>
            <a:r>
              <a:rPr lang="ru-RU" sz="1600" dirty="0">
                <a:solidFill>
                  <a:srgbClr val="002060"/>
                </a:solidFill>
              </a:rPr>
              <a:t> участвовал </a:t>
            </a:r>
            <a:r>
              <a:rPr lang="ru-RU" sz="1600" dirty="0" smtClean="0">
                <a:solidFill>
                  <a:srgbClr val="002060"/>
                </a:solidFill>
              </a:rPr>
              <a:t>в подготовке и </a:t>
            </a:r>
            <a:r>
              <a:rPr lang="ru-RU" sz="1600" dirty="0">
                <a:solidFill>
                  <a:srgbClr val="002060"/>
                </a:solidFill>
              </a:rPr>
              <a:t>согласовании проекта «Плана мероприятий ("дорожной карты") развития стандартизации в Российской Федерации на период до 2027 </a:t>
            </a:r>
            <a:r>
              <a:rPr lang="ru-RU" sz="1600" dirty="0" smtClean="0">
                <a:solidFill>
                  <a:srgbClr val="002060"/>
                </a:solidFill>
              </a:rPr>
              <a:t>года»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0305" y="3318083"/>
            <a:ext cx="8568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15 ноября </a:t>
            </a:r>
            <a:r>
              <a:rPr lang="ru-RU" sz="1600" dirty="0" smtClean="0">
                <a:solidFill>
                  <a:srgbClr val="002060"/>
                </a:solidFill>
              </a:rPr>
              <a:t>2019 г. Заместитель </a:t>
            </a:r>
            <a:r>
              <a:rPr lang="ru-RU" sz="1600" dirty="0">
                <a:solidFill>
                  <a:srgbClr val="002060"/>
                </a:solidFill>
              </a:rPr>
              <a:t>Председателя Правительства Российской </a:t>
            </a:r>
            <a:r>
              <a:rPr lang="ru-RU" sz="1600" dirty="0" smtClean="0">
                <a:solidFill>
                  <a:srgbClr val="002060"/>
                </a:solidFill>
              </a:rPr>
              <a:t>Федерации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Д.Н. </a:t>
            </a:r>
            <a:r>
              <a:rPr lang="ru-RU" sz="1600" dirty="0" smtClean="0">
                <a:solidFill>
                  <a:srgbClr val="002060"/>
                </a:solidFill>
              </a:rPr>
              <a:t>Козак </a:t>
            </a:r>
            <a:r>
              <a:rPr lang="ru-RU" sz="1600" b="1" dirty="0" smtClean="0">
                <a:solidFill>
                  <a:srgbClr val="002060"/>
                </a:solidFill>
              </a:rPr>
              <a:t>утвердил </a:t>
            </a:r>
            <a:r>
              <a:rPr lang="ru-RU" sz="1600" b="1" dirty="0">
                <a:solidFill>
                  <a:srgbClr val="002060"/>
                </a:solidFill>
              </a:rPr>
              <a:t>«План мероприятий ("</a:t>
            </a:r>
            <a:r>
              <a:rPr lang="ru-RU" sz="1600" b="1" dirty="0" smtClean="0">
                <a:solidFill>
                  <a:srgbClr val="002060"/>
                </a:solidFill>
              </a:rPr>
              <a:t>дорожную карту") </a:t>
            </a:r>
            <a:r>
              <a:rPr lang="ru-RU" sz="1600" b="1" dirty="0">
                <a:solidFill>
                  <a:srgbClr val="002060"/>
                </a:solidFill>
              </a:rPr>
              <a:t>развития стандартизации в РФ на период до 2027 </a:t>
            </a:r>
            <a:r>
              <a:rPr lang="ru-RU" sz="1600" b="1" dirty="0" smtClean="0">
                <a:solidFill>
                  <a:srgbClr val="002060"/>
                </a:solidFill>
              </a:rPr>
              <a:t>года»</a:t>
            </a:r>
            <a:r>
              <a:rPr lang="ru-RU" sz="1600" dirty="0" smtClean="0">
                <a:solidFill>
                  <a:srgbClr val="002060"/>
                </a:solidFill>
              </a:rPr>
              <a:t>, где учтены предложения РСПП.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06818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3177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33400" y="5085184"/>
            <a:ext cx="8831088" cy="1582252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432" y="1094276"/>
            <a:ext cx="9073135" cy="1792489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008" y="3068960"/>
            <a:ext cx="8964488" cy="1815883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12313" y="1124744"/>
            <a:ext cx="7392720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dirty="0">
                <a:solidFill>
                  <a:srgbClr val="002060"/>
                </a:solidFill>
              </a:rPr>
              <a:t>В течение года </a:t>
            </a:r>
            <a:r>
              <a:rPr lang="ru-RU" sz="1550" dirty="0" smtClean="0">
                <a:solidFill>
                  <a:srgbClr val="002060"/>
                </a:solidFill>
              </a:rPr>
              <a:t>Комитет </a:t>
            </a:r>
            <a:r>
              <a:rPr lang="ru-RU" sz="1550" dirty="0">
                <a:solidFill>
                  <a:srgbClr val="002060"/>
                </a:solidFill>
              </a:rPr>
              <a:t>неоднократно </a:t>
            </a:r>
            <a:r>
              <a:rPr lang="ru-RU" sz="1550" dirty="0" smtClean="0">
                <a:solidFill>
                  <a:srgbClr val="002060"/>
                </a:solidFill>
              </a:rPr>
              <a:t>поднимал </a:t>
            </a:r>
            <a:r>
              <a:rPr lang="ru-RU" sz="1550" b="1" dirty="0" smtClean="0">
                <a:solidFill>
                  <a:srgbClr val="002060"/>
                </a:solidFill>
              </a:rPr>
              <a:t>вопросы формирования </a:t>
            </a:r>
            <a:r>
              <a:rPr lang="ru-RU" sz="1550" b="1" dirty="0">
                <a:solidFill>
                  <a:srgbClr val="002060"/>
                </a:solidFill>
              </a:rPr>
              <a:t>Национального института стандартизации</a:t>
            </a:r>
            <a:r>
              <a:rPr lang="ru-RU" sz="1550" dirty="0">
                <a:solidFill>
                  <a:srgbClr val="002060"/>
                </a:solidFill>
              </a:rPr>
              <a:t> </a:t>
            </a:r>
            <a:r>
              <a:rPr lang="ru-RU" sz="1550" dirty="0" smtClean="0">
                <a:solidFill>
                  <a:srgbClr val="002060"/>
                </a:solidFill>
              </a:rPr>
              <a:t>на базе объединённого института «</a:t>
            </a:r>
            <a:r>
              <a:rPr lang="ru-RU" sz="1550" dirty="0" err="1" smtClean="0">
                <a:solidFill>
                  <a:srgbClr val="002060"/>
                </a:solidFill>
              </a:rPr>
              <a:t>Стандартинформ</a:t>
            </a:r>
            <a:r>
              <a:rPr lang="ru-RU" sz="1550" dirty="0" smtClean="0">
                <a:solidFill>
                  <a:srgbClr val="002060"/>
                </a:solidFill>
              </a:rPr>
              <a:t>» и </a:t>
            </a:r>
            <a:r>
              <a:rPr lang="ru-RU" sz="1550" dirty="0">
                <a:solidFill>
                  <a:srgbClr val="002060"/>
                </a:solidFill>
              </a:rPr>
              <a:t>организационно-методического обеспечения деятельности </a:t>
            </a:r>
            <a:r>
              <a:rPr lang="ru-RU" sz="1550" dirty="0" smtClean="0">
                <a:solidFill>
                  <a:srgbClr val="002060"/>
                </a:solidFill>
              </a:rPr>
              <a:t>ТК.</a:t>
            </a:r>
          </a:p>
          <a:p>
            <a:pPr algn="just"/>
            <a:r>
              <a:rPr lang="ru-RU" sz="1550" dirty="0" smtClean="0">
                <a:solidFill>
                  <a:srgbClr val="002060"/>
                </a:solidFill>
              </a:rPr>
              <a:t>24.12.2019 г. на совместном </a:t>
            </a:r>
            <a:r>
              <a:rPr lang="ru-RU" sz="1550" dirty="0">
                <a:solidFill>
                  <a:srgbClr val="002060"/>
                </a:solidFill>
              </a:rPr>
              <a:t>заседании Общественного Совета и Совета по стандартизации при </a:t>
            </a:r>
            <a:r>
              <a:rPr lang="ru-RU" sz="1550" dirty="0" err="1" smtClean="0">
                <a:solidFill>
                  <a:srgbClr val="002060"/>
                </a:solidFill>
              </a:rPr>
              <a:t>Росстандарте</a:t>
            </a:r>
            <a:r>
              <a:rPr lang="ru-RU" sz="1550" dirty="0" smtClean="0">
                <a:solidFill>
                  <a:srgbClr val="002060"/>
                </a:solidFill>
              </a:rPr>
              <a:t> с участием руководителей ведомства и представителей Комитета были обсуждены актуальные вопросы создания и функционирования Национального </a:t>
            </a:r>
            <a:r>
              <a:rPr lang="ru-RU" sz="1550" dirty="0">
                <a:solidFill>
                  <a:srgbClr val="002060"/>
                </a:solidFill>
              </a:rPr>
              <a:t>института </a:t>
            </a:r>
            <a:r>
              <a:rPr lang="ru-RU" sz="1550" dirty="0" smtClean="0">
                <a:solidFill>
                  <a:srgbClr val="002060"/>
                </a:solidFill>
              </a:rPr>
              <a:t>стандартизации.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48570"/>
            <a:ext cx="585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КЛЮЧЕВЫЕ РЕШЕНИЯ  ПО СТАНДАРТИЗАЦИИ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90910" y="3112636"/>
            <a:ext cx="75359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В </a:t>
            </a:r>
            <a:r>
              <a:rPr lang="ru-RU" sz="1600" dirty="0" smtClean="0">
                <a:solidFill>
                  <a:srgbClr val="002060"/>
                </a:solidFill>
              </a:rPr>
              <a:t>течение </a:t>
            </a:r>
            <a:r>
              <a:rPr lang="ru-RU" sz="1600" dirty="0">
                <a:solidFill>
                  <a:srgbClr val="002060"/>
                </a:solidFill>
              </a:rPr>
              <a:t>года Комитет участвовал в работе </a:t>
            </a:r>
            <a:r>
              <a:rPr lang="ru-RU" sz="1600" b="1" dirty="0">
                <a:solidFill>
                  <a:srgbClr val="002060"/>
                </a:solidFill>
              </a:rPr>
              <a:t>по внесению изменений в основополагающие национальные </a:t>
            </a:r>
            <a:r>
              <a:rPr lang="ru-RU" sz="1600" b="1" dirty="0" smtClean="0">
                <a:solidFill>
                  <a:srgbClr val="002060"/>
                </a:solidFill>
              </a:rPr>
              <a:t>стандарты ГОСТ </a:t>
            </a:r>
            <a:r>
              <a:rPr lang="ru-RU" sz="1600" b="1" dirty="0">
                <a:solidFill>
                  <a:srgbClr val="002060"/>
                </a:solidFill>
              </a:rPr>
              <a:t>Р 1.1 </a:t>
            </a:r>
            <a:r>
              <a:rPr lang="ru-RU" sz="1600" b="1" dirty="0" smtClean="0">
                <a:solidFill>
                  <a:srgbClr val="002060"/>
                </a:solidFill>
              </a:rPr>
              <a:t>и ГОСТ </a:t>
            </a:r>
            <a:r>
              <a:rPr lang="ru-RU" sz="1600" b="1" dirty="0">
                <a:solidFill>
                  <a:srgbClr val="002060"/>
                </a:solidFill>
              </a:rPr>
              <a:t>Р </a:t>
            </a:r>
            <a:r>
              <a:rPr lang="ru-RU" sz="1600" b="1" dirty="0" smtClean="0">
                <a:solidFill>
                  <a:srgbClr val="002060"/>
                </a:solidFill>
              </a:rPr>
              <a:t>1.2.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</a:rPr>
              <a:t>Учитывая большое количество замечаний к проектам </a:t>
            </a:r>
            <a:r>
              <a:rPr lang="ru-RU" sz="1600" dirty="0" smtClean="0">
                <a:solidFill>
                  <a:srgbClr val="002060"/>
                </a:solidFill>
              </a:rPr>
              <a:t>ГОСТов в ноябре проведено расширенное заседание совместно </a:t>
            </a:r>
            <a:r>
              <a:rPr lang="ru-RU" sz="1600" dirty="0">
                <a:solidFill>
                  <a:srgbClr val="002060"/>
                </a:solidFill>
              </a:rPr>
              <a:t>с Комитетом ТПП по техническому регулированию и качеству </a:t>
            </a:r>
            <a:r>
              <a:rPr lang="ru-RU" sz="1600" dirty="0" smtClean="0">
                <a:solidFill>
                  <a:srgbClr val="002060"/>
                </a:solidFill>
              </a:rPr>
              <a:t>продукции.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Дальнейшее обсуждение проектов документов пройдет 22.01.20 г. на совместном заседании профильных Комитетов РСПП, ТПП, Деловой России и Опоры России.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5" name="Picture 2" descr="http://www.smolcsm.ru/images/Sbor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" y="3068960"/>
            <a:ext cx="1296144" cy="18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6" y="5085184"/>
            <a:ext cx="1798712" cy="15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092782" y="522920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Представители Комитета приняли участие в подготовке и проведении </a:t>
            </a:r>
            <a:r>
              <a:rPr lang="ru-RU" sz="1600" b="1" dirty="0" smtClean="0">
                <a:solidFill>
                  <a:srgbClr val="002060"/>
                </a:solidFill>
              </a:rPr>
              <a:t>Форума </a:t>
            </a:r>
            <a:r>
              <a:rPr lang="ru-RU" sz="1600" b="1" dirty="0">
                <a:solidFill>
                  <a:srgbClr val="002060"/>
                </a:solidFill>
              </a:rPr>
              <a:t>«СТАНДАРТИЗАЦИЯ – 2019»</a:t>
            </a:r>
            <a:r>
              <a:rPr lang="ru-RU" sz="1600" dirty="0">
                <a:solidFill>
                  <a:srgbClr val="002060"/>
                </a:solidFill>
              </a:rPr>
              <a:t>,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который </a:t>
            </a:r>
            <a:r>
              <a:rPr lang="ru-RU" sz="1600" dirty="0" smtClean="0">
                <a:solidFill>
                  <a:srgbClr val="002060"/>
                </a:solidFill>
              </a:rPr>
              <a:t>прошел 9 - 11 </a:t>
            </a:r>
            <a:r>
              <a:rPr lang="ru-RU" sz="1600" dirty="0">
                <a:solidFill>
                  <a:srgbClr val="002060"/>
                </a:solidFill>
              </a:rPr>
              <a:t>октября 2019 г. в Санкт-Петербурге.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123727" y="609870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sz="1600" dirty="0" smtClean="0">
                <a:solidFill>
                  <a:srgbClr val="002060"/>
                </a:solidFill>
              </a:rPr>
              <a:t> принято решение о ежегодном проведении указанного форума.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92480" y="65160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4</a:t>
            </a:r>
          </a:p>
        </p:txBody>
      </p:sp>
      <p:pic>
        <p:nvPicPr>
          <p:cNvPr id="1026" name="Picture 2" descr="https://im0-tub-ru.yandex.net/i?id=fc4f568707d2a66247621630caf8e343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3" y="122851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12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OvechkoVV\Downloads\Безымянныйуу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5" y="1127989"/>
            <a:ext cx="1340055" cy="8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751641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5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22057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РАЗВИТИЕ СИСТЕМ ДОБРОВОЛЬНОЙ СЕРТИФИКАЦИИ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75250" y="1124744"/>
            <a:ext cx="732723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</a:rPr>
              <a:t>В 2019 году Комитет продолжил работу </a:t>
            </a:r>
            <a:r>
              <a:rPr lang="ru-RU" sz="1700" dirty="0">
                <a:solidFill>
                  <a:srgbClr val="002060"/>
                </a:solidFill>
              </a:rPr>
              <a:t>по проекту изменений ФЗ 184 </a:t>
            </a:r>
            <a:r>
              <a:rPr lang="ru-RU" sz="1700" dirty="0" smtClean="0">
                <a:solidFill>
                  <a:srgbClr val="002060"/>
                </a:solidFill>
              </a:rPr>
              <a:t>в </a:t>
            </a:r>
            <a:r>
              <a:rPr lang="ru-RU" sz="1700" dirty="0">
                <a:solidFill>
                  <a:srgbClr val="002060"/>
                </a:solidFill>
              </a:rPr>
              <a:t>части упрощения требований к субъектам малого и среднего предпринимательства при прохождении ими добровольной </a:t>
            </a:r>
            <a:r>
              <a:rPr lang="ru-RU" sz="1700" dirty="0" smtClean="0">
                <a:solidFill>
                  <a:srgbClr val="002060"/>
                </a:solidFill>
              </a:rPr>
              <a:t>сертификации.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3047" y="4941168"/>
            <a:ext cx="8748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sz="1600" dirty="0" smtClean="0">
                <a:solidFill>
                  <a:srgbClr val="002060"/>
                </a:solidFill>
              </a:rPr>
              <a:t> подготовлен проект </a:t>
            </a:r>
            <a:r>
              <a:rPr lang="ru-RU" sz="1600" dirty="0">
                <a:solidFill>
                  <a:srgbClr val="002060"/>
                </a:solidFill>
              </a:rPr>
              <a:t>Концепции развития добровольного подтверждения соответствия в Российской </a:t>
            </a:r>
            <a:r>
              <a:rPr lang="ru-RU" sz="1600" dirty="0" smtClean="0">
                <a:solidFill>
                  <a:srgbClr val="002060"/>
                </a:solidFill>
              </a:rPr>
              <a:t>Федерации, доработка которого будет продолжена в 2020 г.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4" y="2658128"/>
            <a:ext cx="2639422" cy="177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77053" y="5681243"/>
            <a:ext cx="825327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</a:rPr>
              <a:t>Комитет РСПП совместно </a:t>
            </a:r>
            <a:r>
              <a:rPr lang="ru-RU" sz="1700" b="1" dirty="0">
                <a:solidFill>
                  <a:srgbClr val="002060"/>
                </a:solidFill>
              </a:rPr>
              <a:t>с </a:t>
            </a:r>
            <a:r>
              <a:rPr lang="ru-RU" sz="1700" b="1" dirty="0" smtClean="0">
                <a:solidFill>
                  <a:srgbClr val="002060"/>
                </a:solidFill>
              </a:rPr>
              <a:t>Минэнерго </a:t>
            </a:r>
            <a:r>
              <a:rPr lang="ru-RU" sz="1700" b="1" dirty="0">
                <a:solidFill>
                  <a:srgbClr val="002060"/>
                </a:solidFill>
              </a:rPr>
              <a:t>России, ПАО «НК «</a:t>
            </a:r>
            <a:r>
              <a:rPr lang="ru-RU" sz="1700" b="1" dirty="0" smtClean="0">
                <a:solidFill>
                  <a:srgbClr val="002060"/>
                </a:solidFill>
              </a:rPr>
              <a:t>Роснефть», </a:t>
            </a:r>
            <a:r>
              <a:rPr lang="ru-RU" sz="1700" b="1" dirty="0">
                <a:solidFill>
                  <a:srgbClr val="002060"/>
                </a:solidFill>
              </a:rPr>
              <a:t>ПАО «Газпром»  и др. компаниями </a:t>
            </a:r>
            <a:r>
              <a:rPr lang="ru-RU" sz="1700" b="1" dirty="0" smtClean="0">
                <a:solidFill>
                  <a:srgbClr val="002060"/>
                </a:solidFill>
              </a:rPr>
              <a:t>НГК участвует в подготовке предложений по </a:t>
            </a:r>
            <a:r>
              <a:rPr lang="ru-RU" sz="1700" b="1" dirty="0">
                <a:solidFill>
                  <a:srgbClr val="002060"/>
                </a:solidFill>
              </a:rPr>
              <a:t>совершенствованию деятельности Национальной системы </a:t>
            </a:r>
            <a:r>
              <a:rPr lang="ru-RU" sz="1700" b="1" dirty="0" smtClean="0">
                <a:solidFill>
                  <a:srgbClr val="002060"/>
                </a:solidFill>
              </a:rPr>
              <a:t>сертификации.</a:t>
            </a:r>
            <a:endParaRPr lang="ru-RU" sz="1700" b="1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43808" y="2495798"/>
            <a:ext cx="5761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На площадке Комитета РСПП предприятия НГК разработали предложения </a:t>
            </a:r>
            <a:r>
              <a:rPr lang="ru-RU" sz="1600" dirty="0">
                <a:solidFill>
                  <a:srgbClr val="002060"/>
                </a:solidFill>
              </a:rPr>
              <a:t>по совершенствованию Национальной системы добровольной </a:t>
            </a:r>
            <a:r>
              <a:rPr lang="ru-RU" sz="1600" dirty="0" smtClean="0">
                <a:solidFill>
                  <a:srgbClr val="002060"/>
                </a:solidFill>
              </a:rPr>
              <a:t>сертификации, которые были поддержаны  Минэнерго.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13261" y="3501008"/>
            <a:ext cx="5938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Создание </a:t>
            </a:r>
            <a:r>
              <a:rPr lang="ru-RU" sz="1600" dirty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Отраслевой нефтегазовой инициативы по стандартизации и оценке соответствия</a:t>
            </a:r>
            <a:r>
              <a:rPr lang="ru-RU" sz="1600" dirty="0" smtClean="0">
                <a:solidFill>
                  <a:srgbClr val="002060"/>
                </a:solidFill>
              </a:rPr>
              <a:t>» поддержано </a:t>
            </a:r>
            <a:r>
              <a:rPr lang="ru-RU" sz="1600" dirty="0">
                <a:solidFill>
                  <a:srgbClr val="002060"/>
                </a:solidFill>
              </a:rPr>
              <a:t>на </a:t>
            </a:r>
            <a:r>
              <a:rPr lang="ru-RU" sz="1600" dirty="0" smtClean="0">
                <a:solidFill>
                  <a:srgbClr val="002060"/>
                </a:solidFill>
              </a:rPr>
              <a:t>IX</a:t>
            </a:r>
            <a:r>
              <a:rPr lang="ru-RU" sz="1600" dirty="0">
                <a:solidFill>
                  <a:srgbClr val="002060"/>
                </a:solidFill>
              </a:rPr>
              <a:t> Петербургском международном газовом </a:t>
            </a:r>
            <a:r>
              <a:rPr lang="ru-RU" sz="1600" dirty="0" smtClean="0">
                <a:solidFill>
                  <a:srgbClr val="002060"/>
                </a:solidFill>
              </a:rPr>
              <a:t>форуме </a:t>
            </a:r>
            <a:r>
              <a:rPr lang="ru-RU" sz="1600" dirty="0">
                <a:solidFill>
                  <a:srgbClr val="002060"/>
                </a:solidFill>
              </a:rPr>
              <a:t>и конференции «Нефтегазстандарт-2019»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2773" y="2142287"/>
            <a:ext cx="8395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Учитывая замечания </a:t>
            </a:r>
            <a:r>
              <a:rPr lang="ru-RU" sz="1600" dirty="0">
                <a:solidFill>
                  <a:srgbClr val="002060"/>
                </a:solidFill>
              </a:rPr>
              <a:t>промышленности  </a:t>
            </a:r>
            <a:r>
              <a:rPr lang="ru-RU" sz="1600" dirty="0" err="1" smtClean="0">
                <a:solidFill>
                  <a:srgbClr val="002060"/>
                </a:solidFill>
              </a:rPr>
              <a:t>ГосДума</a:t>
            </a:r>
            <a:r>
              <a:rPr lang="ru-RU" sz="1600" dirty="0" smtClean="0">
                <a:solidFill>
                  <a:srgbClr val="002060"/>
                </a:solidFill>
              </a:rPr>
              <a:t> отложила второе  </a:t>
            </a:r>
            <a:r>
              <a:rPr lang="ru-RU" sz="1600" dirty="0">
                <a:solidFill>
                  <a:srgbClr val="002060"/>
                </a:solidFill>
              </a:rPr>
              <a:t>чтение </a:t>
            </a:r>
            <a:r>
              <a:rPr lang="ru-RU" sz="1600" dirty="0" smtClean="0">
                <a:solidFill>
                  <a:srgbClr val="002060"/>
                </a:solidFill>
              </a:rPr>
              <a:t>законопроекта.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666777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06818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9816" y="73273"/>
            <a:ext cx="60760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МЕЖДУНАРОДНАЯ  ДЕЯТЕЛЬНОСТЬ </a:t>
            </a:r>
          </a:p>
          <a:p>
            <a:pPr algn="just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КОМИТЕТА  РСПП</a:t>
            </a:r>
            <a:endParaRPr lang="ru-RU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1292562"/>
            <a:ext cx="6617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Совет по техническому регулированию и стандартизации для цифровой экономики Комитета РСПП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Восточного комитета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германской экономики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Созданы экспертные группы по 13 направлениям.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Проведено более 15 встреч экспертов и 4 заседания Совета по техническому регулированию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стандартизации для цифровой экономики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Создана платформа для обмена документами.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Начата разработка рекомендаций Совета.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s://lisbon-vladivostok.pro/wp-content/uploads/2018/09/OA-OEV-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96"/>
            <a:ext cx="205714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900igr.net/up/datai/117654/0009-049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4" y="2924944"/>
            <a:ext cx="218257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fuelsandlubes.com/wp-content/uploads/2016/08/API-New-American_Petroleum_Institut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3" y="4221088"/>
            <a:ext cx="151978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ecert.ru/wp-content/uploads/2016/06/ASME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5" y="4941088"/>
            <a:ext cx="161214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900igr.net/up/datai/117654/0009-049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3" y="5805264"/>
            <a:ext cx="218257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505" y="1196753"/>
            <a:ext cx="884897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71091" y="4423925"/>
            <a:ext cx="62053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Апрель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2019 г.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с участием представителей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ASME, API,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ASTM проведена конференция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Москве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Ноябрь 2019 г.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Комитетом получена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информация от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API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законодательном регулировании прокладки трубопроводов в США.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5" y="4149080"/>
            <a:ext cx="8850156" cy="2416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83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Экран (4:3)</PresentationFormat>
  <Paragraphs>191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2019-02-25T14:57:00Z</dcterms:created>
  <dcterms:modified xsi:type="dcterms:W3CDTF">2020-01-21T16:58:17Z</dcterms:modified>
</cp:coreProperties>
</file>