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5" r:id="rId4"/>
    <p:sldId id="377" r:id="rId5"/>
    <p:sldId id="344" r:id="rId6"/>
    <p:sldId id="357" r:id="rId7"/>
    <p:sldId id="364" r:id="rId8"/>
    <p:sldId id="365" r:id="rId9"/>
    <p:sldId id="366" r:id="rId10"/>
    <p:sldId id="367" r:id="rId11"/>
    <p:sldId id="380" r:id="rId12"/>
    <p:sldId id="381" r:id="rId13"/>
    <p:sldId id="372" r:id="rId14"/>
    <p:sldId id="373" r:id="rId15"/>
    <p:sldId id="374" r:id="rId16"/>
    <p:sldId id="375" r:id="rId17"/>
    <p:sldId id="378" r:id="rId18"/>
    <p:sldId id="306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053" autoAdjust="0"/>
    <p:restoredTop sz="94660"/>
  </p:normalViewPr>
  <p:slideViewPr>
    <p:cSldViewPr>
      <p:cViewPr varScale="1">
        <p:scale>
          <a:sx n="65" d="100"/>
          <a:sy n="65" d="100"/>
        </p:scale>
        <p:origin x="64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63043008282777"/>
          <c:y val="8.6260950636429218E-2"/>
          <c:w val="0.70878935895183914"/>
          <c:h val="0.900118899263081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89-4B21-9355-59D23685857B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89-4B21-9355-59D23685857B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89-4B21-9355-59D23685857B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89-4B21-9355-59D23685857B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89-4B21-9355-59D236858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accent3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11971-9027-42F1-8662-CB2346540898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8A6DA-C488-4E65-BB3A-72E45171D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11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B49C5-E996-4853-992A-8C5521A072E6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4D907-7A4C-4776-BBE5-C9E48B4B5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9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080" cy="4466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09" name="CustomShape 3"/>
          <p:cNvSpPr/>
          <p:nvPr/>
        </p:nvSpPr>
        <p:spPr>
          <a:xfrm>
            <a:off x="3850560" y="9430200"/>
            <a:ext cx="294444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E604228-EFA0-473B-9DE3-A6B6E5F0261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B622-B4D1-4992-AB67-17F705CFC62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4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82EA-F85C-4933-8AFD-60B6CC49EB1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4E31-D698-4E51-9D25-A1F53F182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1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82EA-F85C-4933-8AFD-60B6CC49EB1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4E31-D698-4E51-9D25-A1F53F182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82EA-F85C-4933-8AFD-60B6CC49EB1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4E31-D698-4E51-9D25-A1F53F182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7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82EA-F85C-4933-8AFD-60B6CC49EB1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4E31-D698-4E51-9D25-A1F53F182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3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82EA-F85C-4933-8AFD-60B6CC49EB1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4E31-D698-4E51-9D25-A1F53F182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9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82EA-F85C-4933-8AFD-60B6CC49EB1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4E31-D698-4E51-9D25-A1F53F182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5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82EA-F85C-4933-8AFD-60B6CC49EB1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4E31-D698-4E51-9D25-A1F53F182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4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82EA-F85C-4933-8AFD-60B6CC49EB1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4E31-D698-4E51-9D25-A1F53F182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7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82EA-F85C-4933-8AFD-60B6CC49EB1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4E31-D698-4E51-9D25-A1F53F182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1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82EA-F85C-4933-8AFD-60B6CC49EB1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4E31-D698-4E51-9D25-A1F53F182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10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82EA-F85C-4933-8AFD-60B6CC49EB1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4E31-D698-4E51-9D25-A1F53F182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88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982EA-F85C-4933-8AFD-60B6CC49EB1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E31-D698-4E51-9D25-A1F53F182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2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ebook.com/www.RGT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oyuz01.com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yuzcement.ru/" TargetMode="External"/><Relationship Id="rId5" Type="http://schemas.openxmlformats.org/officeDocument/2006/relationships/image" Target="../media/image14.emf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95288" y="1643063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928938" y="3571875"/>
            <a:ext cx="308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г. Астана,  25 февраля 2011 г.</a:t>
            </a:r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gray">
          <a:xfrm>
            <a:off x="40481" y="0"/>
            <a:ext cx="8858250" cy="6858000"/>
          </a:xfrm>
          <a:prstGeom prst="rect">
            <a:avLst/>
          </a:prstGeom>
          <a:solidFill>
            <a:srgbClr val="FFFFFF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000" b="1" kern="0" dirty="0">
              <a:solidFill>
                <a:schemeClr val="lt1"/>
              </a:solidFill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6072188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WWW.RGTR.RU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			RGTR@RSPP.RU</a:t>
            </a:r>
            <a:endParaRPr lang="ru-R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43608" y="4221088"/>
            <a:ext cx="723044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А.Н.ЛОЦМАНОВ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Первый </a:t>
            </a: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заместитель  Председателя Комитета  РСПП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по техническому регулированию, </a:t>
            </a: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стандартизации и </a:t>
            </a: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оценке </a:t>
            </a: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соответствия</a:t>
            </a:r>
          </a:p>
          <a:p>
            <a:pPr algn="ctr">
              <a:defRPr/>
            </a:pPr>
            <a:endParaRPr lang="ru-RU" sz="8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600" b="1" i="1" dirty="0">
                <a:solidFill>
                  <a:schemeClr val="tx2"/>
                </a:solidFill>
              </a:rPr>
              <a:t>Председатель Совета по техническому регулированию и стандартизации при </a:t>
            </a:r>
            <a:r>
              <a:rPr lang="ru-RU" sz="1600" b="1" i="1" dirty="0" err="1">
                <a:solidFill>
                  <a:schemeClr val="tx2"/>
                </a:solidFill>
              </a:rPr>
              <a:t>Минпромторге</a:t>
            </a:r>
            <a:r>
              <a:rPr lang="ru-RU" sz="1600" b="1" i="1" dirty="0">
                <a:solidFill>
                  <a:schemeClr val="tx2"/>
                </a:solidFill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</a:rPr>
              <a:t>России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03" y="1643063"/>
            <a:ext cx="8229600" cy="2434009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7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2004 -  КОМИТЕТУ </a:t>
            </a:r>
            <a:r>
              <a:rPr lang="ru-RU" sz="27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РСПП </a:t>
            </a:r>
            <a:r>
              <a:rPr lang="ru-RU" sz="27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16 </a:t>
            </a:r>
            <a:r>
              <a:rPr lang="ru-RU" sz="27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ЛЕТ </a:t>
            </a:r>
            <a:r>
              <a:rPr lang="ru-RU" sz="27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- 2020</a:t>
            </a:r>
            <a:r>
              <a:rPr lang="ru-RU" sz="27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400" b="1" i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О работе РСПП в области </a:t>
            </a:r>
            <a:br>
              <a:rPr lang="ru-RU" sz="3400" b="1" i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400" b="1" i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технического регулирования</a:t>
            </a:r>
            <a:endParaRPr lang="ru-RU" sz="340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75" y="188640"/>
            <a:ext cx="1508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3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/>
          </p:cNvPr>
          <p:cNvSpPr txBox="1"/>
          <p:nvPr/>
        </p:nvSpPr>
        <p:spPr>
          <a:xfrm>
            <a:off x="179388" y="333375"/>
            <a:ext cx="5976937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радиаторов отопления после введения обязательной сертификации.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179388" y="1741488"/>
            <a:ext cx="8470900" cy="286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75" tIns="40087" rIns="80175" bIns="400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Рост доли отечественных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отопительных приборов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на российском рынке </a:t>
            </a:r>
            <a:endParaRPr lang="ru-RU" altLang="ru-RU" sz="23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Вырос с </a:t>
            </a:r>
            <a:r>
              <a:rPr lang="ru-RU" altLang="ru-RU" sz="23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17 %</a:t>
            </a:r>
            <a:r>
              <a:rPr lang="ru-RU" altLang="ru-RU" sz="23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в 2015 году до</a:t>
            </a:r>
            <a:endParaRPr lang="ru-RU" altLang="ru-RU" sz="23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FF0000"/>
                </a:solidFill>
                <a:latin typeface="Arial" charset="0"/>
                <a:cs typeface="Arial" charset="0"/>
              </a:rPr>
              <a:t>до 70%</a:t>
            </a:r>
            <a:r>
              <a:rPr lang="ru-RU" altLang="ru-RU" sz="2300" dirty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в 2020 </a:t>
            </a:r>
            <a:r>
              <a:rPr lang="ru-RU" altLang="ru-RU" sz="23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году.</a:t>
            </a:r>
            <a:endParaRPr lang="ru-RU" altLang="ru-RU" sz="23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300" dirty="0" smtClean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000" dirty="0">
                <a:solidFill>
                  <a:srgbClr val="40404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2000" dirty="0">
                <a:solidFill>
                  <a:srgbClr val="404040"/>
                </a:solidFill>
                <a:latin typeface="Arial" charset="0"/>
                <a:cs typeface="Arial" charset="0"/>
              </a:rPr>
            </a:br>
            <a:endParaRPr lang="ru-RU" altLang="ru-RU" sz="2000" dirty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179388" y="3035300"/>
            <a:ext cx="868680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ru-RU" altLang="ru-RU" sz="20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C 201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4</a:t>
            </a:r>
            <a:r>
              <a:rPr lang="en-US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по 2019:</a:t>
            </a:r>
            <a:endParaRPr lang="en-US" altLang="ru-RU" sz="23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ru-RU" altLang="ru-RU" sz="23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Создано 24 </a:t>
            </a:r>
            <a:r>
              <a:rPr lang="ru-RU" altLang="ru-RU" sz="2300" dirty="0">
                <a:solidFill>
                  <a:srgbClr val="FF0000"/>
                </a:solidFill>
                <a:latin typeface="Arial" charset="0"/>
                <a:cs typeface="Arial" charset="0"/>
              </a:rPr>
              <a:t>новых производства                  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ru-RU" altLang="ru-RU" sz="23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Вложено более </a:t>
            </a:r>
            <a:r>
              <a:rPr lang="ru-RU" altLang="ru-RU" sz="2300" dirty="0">
                <a:solidFill>
                  <a:srgbClr val="FF0000"/>
                </a:solidFill>
                <a:latin typeface="Arial" charset="0"/>
                <a:cs typeface="Arial" charset="0"/>
              </a:rPr>
              <a:t>20 млрд 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рублей                                                                   частных </a:t>
            </a:r>
            <a:r>
              <a:rPr lang="ru-RU" altLang="ru-RU" sz="23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инвестиций.</a:t>
            </a:r>
            <a:endParaRPr lang="ru-RU" altLang="ru-RU" sz="23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ru-RU" altLang="ru-RU" sz="23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Создано свыше </a:t>
            </a:r>
            <a:r>
              <a:rPr lang="ru-RU" altLang="ru-RU" sz="2300" dirty="0">
                <a:solidFill>
                  <a:srgbClr val="FF0000"/>
                </a:solidFill>
                <a:latin typeface="Arial" charset="0"/>
                <a:cs typeface="Arial" charset="0"/>
              </a:rPr>
              <a:t>30 тысяч 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новых рабочих мест                                               на производстве и в смежных транспортно-торговых </a:t>
            </a:r>
            <a:r>
              <a:rPr lang="ru-RU" altLang="ru-RU" sz="23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секторах.</a:t>
            </a:r>
            <a:r>
              <a:rPr lang="ru-RU" altLang="ru-RU" sz="2300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  <a:endParaRPr lang="ru-RU" altLang="ru-RU" sz="2300" dirty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pic>
        <p:nvPicPr>
          <p:cNvPr id="9221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25766"/>
            <a:ext cx="4427984" cy="31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OvechkoVV\Desktop\3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16631"/>
            <a:ext cx="1714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6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65686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УСЛОВИЯ  ВЫПОЛНЕНИЯ  ОСНОВНОЙ ЗАДАЧИ ЭКОНОМИЧЕСКОЙ ПОВЕСТКИ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ecostructura.ru/wp-content/uploads/2018/05/s0-1200x8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://ecostructura.ru/wp-content/uploads/2018/05/s0-1200x86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http://ecostructura.ru/wp-content/uploads/2018/05/s0-1200x86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8" descr="http://ecostructura.ru/wp-content/uploads/2018/05/s0-1200x86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http://ecostructura.ru/wp-content/uploads/2018/05/s0-1200x86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object 5"/>
          <p:cNvSpPr/>
          <p:nvPr/>
        </p:nvSpPr>
        <p:spPr>
          <a:xfrm>
            <a:off x="612775" y="1556793"/>
            <a:ext cx="1411224" cy="217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6"/>
          <p:cNvSpPr txBox="1"/>
          <p:nvPr/>
        </p:nvSpPr>
        <p:spPr>
          <a:xfrm>
            <a:off x="1" y="886303"/>
            <a:ext cx="9036496" cy="6693499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815"/>
              </a:spcBef>
            </a:pPr>
            <a:r>
              <a:rPr lang="ru-RU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восстановления экономики и защиты интересов добросовестных производителей стран ЕАЭС необходимо</a:t>
            </a:r>
            <a:r>
              <a:rPr lang="ru-RU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65810" indent="-514350">
              <a:lnSpc>
                <a:spcPct val="100000"/>
              </a:lnSpc>
              <a:spcBef>
                <a:spcPts val="815"/>
              </a:spcBef>
              <a:buAutoNum type="arabicPeriod"/>
            </a:pPr>
            <a:r>
              <a:rPr lang="ru-RU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обязательных процедур оценки соответствия на </a:t>
            </a:r>
            <a:r>
              <a:rPr lang="ru-RU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стандартов.</a:t>
            </a:r>
          </a:p>
          <a:p>
            <a:pPr marL="765810" indent="-514350">
              <a:lnSpc>
                <a:spcPct val="100000"/>
              </a:lnSpc>
              <a:spcBef>
                <a:spcPts val="815"/>
              </a:spcBef>
              <a:buAutoNum type="arabicPeriod"/>
            </a:pPr>
            <a:r>
              <a:rPr lang="ru-RU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эффективного и единообразного контроля выполнения требований технических регламентов во всех странах ЕАЭС.</a:t>
            </a:r>
          </a:p>
          <a:p>
            <a:pPr marL="765810" indent="-514350">
              <a:lnSpc>
                <a:spcPct val="100000"/>
              </a:lnSpc>
              <a:spcBef>
                <a:spcPts val="815"/>
              </a:spcBef>
              <a:buAutoNum type="arabicPeriod"/>
            </a:pPr>
            <a:endParaRPr lang="ru-RU" sz="2800" spc="-5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 Создание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оперативного информирования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выявленной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несоответствующей обязательным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требованиям продукции.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1460">
              <a:lnSpc>
                <a:spcPct val="100000"/>
              </a:lnSpc>
              <a:spcBef>
                <a:spcPts val="815"/>
              </a:spcBef>
            </a:pPr>
            <a:endParaRPr lang="en-US" sz="2900" spc="-5" dirty="0">
              <a:solidFill>
                <a:schemeClr val="tx2"/>
              </a:solidFill>
              <a:latin typeface="Calibri (Основной текст)"/>
              <a:cs typeface="Calibri"/>
            </a:endParaRPr>
          </a:p>
          <a:p>
            <a:pPr marL="251460">
              <a:lnSpc>
                <a:spcPct val="100000"/>
              </a:lnSpc>
              <a:spcBef>
                <a:spcPts val="815"/>
              </a:spcBef>
            </a:pPr>
            <a:endParaRPr sz="2900" dirty="0">
              <a:solidFill>
                <a:schemeClr val="tx2"/>
              </a:solidFill>
              <a:latin typeface="Calibri (Основной текст)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18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2123728" y="1138222"/>
            <a:ext cx="4824536" cy="401897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89801"/>
            <a:ext cx="62658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Обязательные требования в сфере строительства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724016"/>
            <a:ext cx="70022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Решением </a:t>
            </a:r>
            <a:r>
              <a:rPr lang="ru-RU" sz="2200" b="1" dirty="0">
                <a:solidFill>
                  <a:srgbClr val="002060"/>
                </a:solidFill>
              </a:rPr>
              <a:t>Подкомитета ЕЭК по вопросам технического регулирования в строительстве от 13.08.20 №1-НВ/ПР данное предложение не поддержано, внесение изменений в Договор о </a:t>
            </a:r>
            <a:r>
              <a:rPr lang="ru-RU" sz="2200" b="1" dirty="0" smtClean="0">
                <a:solidFill>
                  <a:srgbClr val="002060"/>
                </a:solidFill>
              </a:rPr>
              <a:t>ЕАЭС </a:t>
            </a:r>
            <a:r>
              <a:rPr lang="ru-RU" sz="2200" b="1" dirty="0">
                <a:solidFill>
                  <a:srgbClr val="002060"/>
                </a:solidFill>
              </a:rPr>
              <a:t>признано нецелесообразным и нереализуемым.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1138222"/>
            <a:ext cx="8802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В течение 8 лет предлагалось </a:t>
            </a:r>
            <a:r>
              <a:rPr lang="ru-RU" sz="2200" dirty="0">
                <a:solidFill>
                  <a:srgbClr val="002060"/>
                </a:solidFill>
              </a:rPr>
              <a:t>принять ТР ЕАЭС, предусматривающий введение обязательных строительных </a:t>
            </a:r>
            <a:r>
              <a:rPr lang="ru-RU" sz="2200" dirty="0" smtClean="0">
                <a:solidFill>
                  <a:srgbClr val="002060"/>
                </a:solidFill>
              </a:rPr>
              <a:t>норм и </a:t>
            </a:r>
            <a:r>
              <a:rPr lang="ru-RU" sz="2200" dirty="0">
                <a:solidFill>
                  <a:srgbClr val="002060"/>
                </a:solidFill>
              </a:rPr>
              <a:t>внесение </a:t>
            </a:r>
            <a:r>
              <a:rPr lang="ru-RU" sz="2200" dirty="0" smtClean="0">
                <a:solidFill>
                  <a:srgbClr val="002060"/>
                </a:solidFill>
              </a:rPr>
              <a:t>соответствующих изменений </a:t>
            </a:r>
            <a:r>
              <a:rPr lang="ru-RU" sz="2200" dirty="0">
                <a:solidFill>
                  <a:srgbClr val="002060"/>
                </a:solidFill>
              </a:rPr>
              <a:t>в Договор о </a:t>
            </a:r>
            <a:r>
              <a:rPr lang="ru-RU" sz="2200" dirty="0" smtClean="0">
                <a:solidFill>
                  <a:srgbClr val="002060"/>
                </a:solidFill>
              </a:rPr>
              <a:t>ЕАЭС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BF18A01-22C1-4073-B088-792739A8C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" y="2924944"/>
            <a:ext cx="163351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www.secuteck.ru/hubfs/Minpromtorg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0" y="4869160"/>
            <a:ext cx="1633510" cy="12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31028" y="5013176"/>
            <a:ext cx="70719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30.09.2020 г. На заседании Совета по техническому регулированию и стандартизации при </a:t>
            </a:r>
            <a:r>
              <a:rPr lang="ru-RU" sz="2200" b="1" dirty="0" err="1" smtClean="0">
                <a:solidFill>
                  <a:srgbClr val="002060"/>
                </a:solidFill>
              </a:rPr>
              <a:t>Минпромторге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>
                <a:solidFill>
                  <a:srgbClr val="002060"/>
                </a:solidFill>
              </a:rPr>
              <a:t>России </a:t>
            </a:r>
            <a:r>
              <a:rPr lang="ru-RU" sz="2200" b="1" dirty="0" smtClean="0">
                <a:solidFill>
                  <a:srgbClr val="002060"/>
                </a:solidFill>
              </a:rPr>
              <a:t>четыре крупнейших бизнес-объединения России </a:t>
            </a:r>
            <a:r>
              <a:rPr lang="ru-RU" sz="2200" b="1" dirty="0">
                <a:solidFill>
                  <a:srgbClr val="002060"/>
                </a:solidFill>
              </a:rPr>
              <a:t>поддержали разработку ТР ЕАЭС «О безопасности строительных материалов и изделий».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" y="5821425"/>
            <a:ext cx="995292" cy="94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im0-tub-ru.yandex.net/i?id=d480b8e9bb6ef097601f61ba7be4e797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926339"/>
            <a:ext cx="915412" cy="9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36000" y="0"/>
            <a:ext cx="8649360" cy="107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Calibri"/>
                <a:ea typeface="DejaVu Sans"/>
              </a:rPr>
              <a:t>ПОДПИСАНИЕ СОГЛАШЕНИЯ </a:t>
            </a:r>
            <a:r>
              <a:t/>
            </a:r>
            <a:br/>
            <a:r>
              <a:rPr lang="ru-RU" sz="1600" b="1" strike="noStrike" spc="-1">
                <a:solidFill>
                  <a:srgbClr val="C00000"/>
                </a:solidFill>
                <a:latin typeface="Calibri"/>
                <a:ea typeface="DejaVu Sans"/>
              </a:rPr>
              <a:t>РСПП - ВОСТОЧНЫЙ КОМИТЕТ ГЕРМАНСКОЙ ЭКОНОМИКИ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337" name="Picture 3"/>
          <p:cNvPicPr/>
          <p:nvPr/>
        </p:nvPicPr>
        <p:blipFill>
          <a:blip r:embed="rId2"/>
          <a:stretch/>
        </p:blipFill>
        <p:spPr>
          <a:xfrm>
            <a:off x="1957320" y="1485360"/>
            <a:ext cx="5662440" cy="4246560"/>
          </a:xfrm>
          <a:prstGeom prst="rect">
            <a:avLst/>
          </a:prstGeom>
          <a:ln w="3240">
            <a:solidFill>
              <a:srgbClr val="C00000"/>
            </a:solidFill>
            <a:round/>
          </a:ln>
        </p:spPr>
      </p:pic>
      <p:sp>
        <p:nvSpPr>
          <p:cNvPr id="338" name="CustomShape 2"/>
          <p:cNvSpPr/>
          <p:nvPr/>
        </p:nvSpPr>
        <p:spPr>
          <a:xfrm>
            <a:off x="93240" y="5842440"/>
            <a:ext cx="895608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Calibri"/>
                <a:ea typeface="DejaVu Sans"/>
              </a:rPr>
              <a:t>10 ИЮЛЯ 2018 ГОДА СОЗДАН СОВЕТ ПО ТЕХНИЧЕСКОМУ РЕГУЛИРОВАНИЮ И СТАНДАРТИЗАЦИИ ДЛЯ ЦИФРОВОЙ ЭКОНОМИКИ  РСПП И ВОСТОЧНОГО КОМИТЕТА ГЕРМАНСКОЙ ЭКОНОМИКИ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39" name="Рисунок 4"/>
          <p:cNvPicPr/>
          <p:nvPr/>
        </p:nvPicPr>
        <p:blipFill>
          <a:blip r:embed="rId3"/>
          <a:stretch/>
        </p:blipFill>
        <p:spPr>
          <a:xfrm>
            <a:off x="6444360" y="1485360"/>
            <a:ext cx="2662920" cy="124452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340" name="Рисунок 5"/>
          <p:cNvPicPr/>
          <p:nvPr/>
        </p:nvPicPr>
        <p:blipFill>
          <a:blip r:embed="rId4"/>
          <a:stretch/>
        </p:blipFill>
        <p:spPr>
          <a:xfrm>
            <a:off x="36000" y="1485360"/>
            <a:ext cx="2950560" cy="124416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341" name="CustomShape 3"/>
          <p:cNvSpPr/>
          <p:nvPr/>
        </p:nvSpPr>
        <p:spPr>
          <a:xfrm>
            <a:off x="0" y="901800"/>
            <a:ext cx="9142560" cy="14940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42" name="Picture 2"/>
          <p:cNvPicPr/>
          <p:nvPr/>
        </p:nvPicPr>
        <p:blipFill>
          <a:blip r:embed="rId5"/>
          <a:stretch/>
        </p:blipFill>
        <p:spPr>
          <a:xfrm>
            <a:off x="6265800" y="129240"/>
            <a:ext cx="2570400" cy="543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7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107640" y="44640"/>
            <a:ext cx="8979840" cy="7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953735"/>
                </a:solidFill>
                <a:latin typeface="Calibri"/>
                <a:ea typeface="DejaVu Sans"/>
              </a:rPr>
              <a:t>СТРУКТУРА СОВЕТА ПО ТЕХНИЧЕСКОМУ РЕГУЛИРОВАНИЮ И СТАНДАРТИЗАЦИИ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953735"/>
                </a:solidFill>
                <a:latin typeface="Calibri"/>
                <a:ea typeface="DejaVu Sans"/>
              </a:rPr>
              <a:t>ДЛЯ ЦИФРОВОЙ ЭКОНОМИКИ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471600" y="3968280"/>
            <a:ext cx="1473120" cy="439920"/>
          </a:xfrm>
          <a:prstGeom prst="accentBorderCallout1">
            <a:avLst>
              <a:gd name="adj1" fmla="val 19768"/>
              <a:gd name="adj2" fmla="val -2098"/>
              <a:gd name="adj3" fmla="val 22066"/>
              <a:gd name="adj4" fmla="val -225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Стандартизация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45" name="CustomShape 3"/>
          <p:cNvSpPr/>
          <p:nvPr/>
        </p:nvSpPr>
        <p:spPr>
          <a:xfrm>
            <a:off x="467640" y="4559040"/>
            <a:ext cx="1473120" cy="439920"/>
          </a:xfrm>
          <a:prstGeom prst="accentBorderCallout1">
            <a:avLst>
              <a:gd name="adj1" fmla="val 19768"/>
              <a:gd name="adj2" fmla="val -2098"/>
              <a:gd name="adj3" fmla="val 20987"/>
              <a:gd name="adj4" fmla="val -2285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Аккредитация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46" name="CustomShape 4"/>
          <p:cNvSpPr/>
          <p:nvPr/>
        </p:nvSpPr>
        <p:spPr>
          <a:xfrm>
            <a:off x="467640" y="5162760"/>
            <a:ext cx="1473120" cy="43992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2123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Оценка соответствия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47" name="CustomShape 5"/>
          <p:cNvSpPr/>
          <p:nvPr/>
        </p:nvSpPr>
        <p:spPr>
          <a:xfrm>
            <a:off x="405360" y="3141000"/>
            <a:ext cx="1726920" cy="70236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09173"/>
              <a:gd name="adj6" fmla="val -1268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1" strike="noStrike" spc="-1">
                <a:solidFill>
                  <a:srgbClr val="262626"/>
                </a:solidFill>
                <a:latin typeface="Calibri"/>
                <a:ea typeface="DejaVu Sans"/>
              </a:rPr>
              <a:t>ИНФРАСТРУКТУРА КАЧЕСТВА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48" name="CustomShape 6"/>
          <p:cNvSpPr/>
          <p:nvPr/>
        </p:nvSpPr>
        <p:spPr>
          <a:xfrm flipH="1">
            <a:off x="2232720" y="3983040"/>
            <a:ext cx="1553760" cy="439920"/>
          </a:xfrm>
          <a:prstGeom prst="accentBorderCallout1">
            <a:avLst>
              <a:gd name="adj1" fmla="val 19768"/>
              <a:gd name="adj2" fmla="val -2098"/>
              <a:gd name="adj3" fmla="val 20987"/>
              <a:gd name="adj4" fmla="val -2770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Строительные материалы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49" name="CustomShape 7"/>
          <p:cNvSpPr/>
          <p:nvPr/>
        </p:nvSpPr>
        <p:spPr>
          <a:xfrm flipH="1">
            <a:off x="2232720" y="4559040"/>
            <a:ext cx="1553760" cy="439920"/>
          </a:xfrm>
          <a:prstGeom prst="accentBorderCallout1">
            <a:avLst>
              <a:gd name="adj1" fmla="val 19768"/>
              <a:gd name="adj2" fmla="val -2098"/>
              <a:gd name="adj3" fmla="val 22067"/>
              <a:gd name="adj4" fmla="val -2678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Железнодорожный транспорт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50" name="CustomShape 8"/>
          <p:cNvSpPr/>
          <p:nvPr/>
        </p:nvSpPr>
        <p:spPr>
          <a:xfrm flipH="1">
            <a:off x="2228760" y="5172120"/>
            <a:ext cx="1553760" cy="439920"/>
          </a:xfrm>
          <a:prstGeom prst="accentBorderCallout1">
            <a:avLst>
              <a:gd name="adj1" fmla="val 19768"/>
              <a:gd name="adj2" fmla="val -2098"/>
              <a:gd name="adj3" fmla="val 22066"/>
              <a:gd name="adj4" fmla="val -2617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Машиностроение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51" name="CustomShape 9"/>
          <p:cNvSpPr/>
          <p:nvPr/>
        </p:nvSpPr>
        <p:spPr>
          <a:xfrm flipH="1">
            <a:off x="2228040" y="3155400"/>
            <a:ext cx="1711800" cy="70236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02989"/>
              <a:gd name="adj6" fmla="val -1346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1" strike="noStrike" spc="-1">
                <a:solidFill>
                  <a:srgbClr val="262626"/>
                </a:solidFill>
                <a:latin typeface="Calibri"/>
                <a:ea typeface="DejaVu Sans"/>
              </a:rPr>
              <a:t>ТЕХНИЧЕСКИЕ РЕГЛАМЕНТЫ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52" name="CustomShape 10"/>
          <p:cNvSpPr/>
          <p:nvPr/>
        </p:nvSpPr>
        <p:spPr>
          <a:xfrm>
            <a:off x="4998240" y="3983040"/>
            <a:ext cx="1648800" cy="43992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Онтология и семантика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53" name="CustomShape 11"/>
          <p:cNvSpPr/>
          <p:nvPr/>
        </p:nvSpPr>
        <p:spPr>
          <a:xfrm>
            <a:off x="4931640" y="4680720"/>
            <a:ext cx="1652760" cy="43992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Кибербезопасность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54" name="CustomShape 12"/>
          <p:cNvSpPr/>
          <p:nvPr/>
        </p:nvSpPr>
        <p:spPr>
          <a:xfrm>
            <a:off x="4950720" y="3141000"/>
            <a:ext cx="1582920" cy="70236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239843"/>
              <a:gd name="adj6" fmla="val -1468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262626"/>
                </a:solidFill>
                <a:latin typeface="Calibri"/>
                <a:ea typeface="DejaVu Sans"/>
              </a:rPr>
              <a:t>ГОРИЗОНТАЛЬНЫЕ АСПЕКТЫ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55" name="CustomShape 13"/>
          <p:cNvSpPr/>
          <p:nvPr/>
        </p:nvSpPr>
        <p:spPr>
          <a:xfrm flipH="1">
            <a:off x="6709680" y="4680720"/>
            <a:ext cx="1892880" cy="43992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Умное производство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56" name="CustomShape 14"/>
          <p:cNvSpPr/>
          <p:nvPr/>
        </p:nvSpPr>
        <p:spPr>
          <a:xfrm flipH="1">
            <a:off x="6702840" y="3985200"/>
            <a:ext cx="1892880" cy="43992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Умные сети для электроснабжение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57" name="CustomShape 15"/>
          <p:cNvSpPr/>
          <p:nvPr/>
        </p:nvSpPr>
        <p:spPr>
          <a:xfrm flipH="1">
            <a:off x="6677640" y="3141000"/>
            <a:ext cx="1924200" cy="70236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232635"/>
              <a:gd name="adj6" fmla="val -1734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1" strike="noStrike" spc="-1">
                <a:solidFill>
                  <a:srgbClr val="262626"/>
                </a:solidFill>
                <a:latin typeface="Calibri"/>
                <a:ea typeface="DejaVu Sans"/>
              </a:rPr>
              <a:t>ВЕРТИКАЛЬНЫЕ ПРИЛОЖЕНИЯ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58" name="CustomShape 16"/>
          <p:cNvSpPr/>
          <p:nvPr/>
        </p:nvSpPr>
        <p:spPr>
          <a:xfrm>
            <a:off x="405360" y="1484640"/>
            <a:ext cx="718920" cy="50292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rgbClr val="52BA9F"/>
            </a:solidFill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9" name="CustomShape 17"/>
          <p:cNvSpPr/>
          <p:nvPr/>
        </p:nvSpPr>
        <p:spPr>
          <a:xfrm>
            <a:off x="323640" y="1150560"/>
            <a:ext cx="3959280" cy="585360"/>
          </a:xfrm>
          <a:prstGeom prst="rect">
            <a:avLst/>
          </a:prstGeom>
          <a:solidFill>
            <a:srgbClr val="52BA9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Российская сторона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Д.А. Пумпянский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60" name="CustomShape 18"/>
          <p:cNvSpPr/>
          <p:nvPr/>
        </p:nvSpPr>
        <p:spPr>
          <a:xfrm flipH="1">
            <a:off x="8111880" y="1484640"/>
            <a:ext cx="718920" cy="50292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chemeClr val="accent2"/>
            </a:solidFill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1" name="CustomShape 19"/>
          <p:cNvSpPr/>
          <p:nvPr/>
        </p:nvSpPr>
        <p:spPr>
          <a:xfrm>
            <a:off x="4640040" y="1150560"/>
            <a:ext cx="4251240" cy="585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Немецкая сторона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 Дамен (B. Dahmen)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62" name="CustomShape 20"/>
          <p:cNvSpPr/>
          <p:nvPr/>
        </p:nvSpPr>
        <p:spPr>
          <a:xfrm>
            <a:off x="323640" y="764640"/>
            <a:ext cx="8568000" cy="384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РУКОВОДСТВО ПРОЕКТОМ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63" name="CustomShape 21"/>
          <p:cNvSpPr/>
          <p:nvPr/>
        </p:nvSpPr>
        <p:spPr>
          <a:xfrm flipH="1">
            <a:off x="3940920" y="2061000"/>
            <a:ext cx="718920" cy="50292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chemeClr val="accent4">
                <a:lumMod val="75000"/>
              </a:schemeClr>
            </a:solidFill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4" name="CustomShape 22"/>
          <p:cNvSpPr/>
          <p:nvPr/>
        </p:nvSpPr>
        <p:spPr>
          <a:xfrm>
            <a:off x="4212000" y="2061000"/>
            <a:ext cx="718920" cy="50292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chemeClr val="accent4">
                <a:lumMod val="75000"/>
              </a:schemeClr>
            </a:solidFill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5" name="CustomShape 23"/>
          <p:cNvSpPr/>
          <p:nvPr/>
        </p:nvSpPr>
        <p:spPr>
          <a:xfrm>
            <a:off x="4932000" y="2277000"/>
            <a:ext cx="3900240" cy="502920"/>
          </a:xfrm>
          <a:prstGeom prst="roundRect">
            <a:avLst>
              <a:gd name="adj" fmla="val 4653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2 Цифровая Трансформация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(С.А.Головин/М.Райгль (M.Reigl)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66" name="CustomShape 24"/>
          <p:cNvSpPr/>
          <p:nvPr/>
        </p:nvSpPr>
        <p:spPr>
          <a:xfrm>
            <a:off x="270000" y="2342520"/>
            <a:ext cx="3671280" cy="453600"/>
          </a:xfrm>
          <a:prstGeom prst="roundRect">
            <a:avLst>
              <a:gd name="adj" fmla="val 4653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 Инфраструктура качества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(А.Н. Лоцманов /У. Бонсак (U.Bohnsack) 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67" name="CustomShape 25"/>
          <p:cNvSpPr/>
          <p:nvPr/>
        </p:nvSpPr>
        <p:spPr>
          <a:xfrm>
            <a:off x="1114920" y="1845000"/>
            <a:ext cx="6997320" cy="358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60"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РАБОЧИЕ ГРУППЫ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68" name="CustomShape 26"/>
          <p:cNvSpPr/>
          <p:nvPr/>
        </p:nvSpPr>
        <p:spPr>
          <a:xfrm>
            <a:off x="1208880" y="2797200"/>
            <a:ext cx="360" cy="34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5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9" name="CustomShape 27"/>
          <p:cNvSpPr/>
          <p:nvPr/>
        </p:nvSpPr>
        <p:spPr>
          <a:xfrm>
            <a:off x="2843640" y="2797200"/>
            <a:ext cx="360" cy="34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5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" name="CustomShape 28"/>
          <p:cNvSpPr/>
          <p:nvPr/>
        </p:nvSpPr>
        <p:spPr>
          <a:xfrm>
            <a:off x="5889240" y="2781000"/>
            <a:ext cx="360" cy="34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6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1" name="CustomShape 29"/>
          <p:cNvSpPr/>
          <p:nvPr/>
        </p:nvSpPr>
        <p:spPr>
          <a:xfrm>
            <a:off x="7524360" y="2781000"/>
            <a:ext cx="360" cy="34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6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30"/>
          <p:cNvSpPr/>
          <p:nvPr/>
        </p:nvSpPr>
        <p:spPr>
          <a:xfrm>
            <a:off x="8599680" y="6309360"/>
            <a:ext cx="2962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1418048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3123720" y="635544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2"/>
          <p:cNvSpPr/>
          <p:nvPr/>
        </p:nvSpPr>
        <p:spPr>
          <a:xfrm>
            <a:off x="6552360" y="635544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82DF59B-FBBC-4833-8614-055B7A5527EA}" type="slidenum"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15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318600" y="102960"/>
            <a:ext cx="8370000" cy="76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  <a:ea typeface="DejaVu Sans"/>
              </a:rPr>
              <a:t>ИТОГИ  РАБОТЫ ЭКСПЕРТНЫХ ГРУПП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  <a:ea typeface="DejaVu Sans"/>
              </a:rPr>
              <a:t>(по результатам онлайн-заседания 03.07.2020)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76" name="CustomShape 4"/>
          <p:cNvSpPr/>
          <p:nvPr/>
        </p:nvSpPr>
        <p:spPr>
          <a:xfrm>
            <a:off x="2592000" y="1073160"/>
            <a:ext cx="6189480" cy="533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Направление </a:t>
            </a:r>
            <a:r>
              <a:rPr lang="ru-RU" sz="2000" b="1" strike="noStrike" spc="-1">
                <a:solidFill>
                  <a:srgbClr val="F10D0C"/>
                </a:solidFill>
                <a:latin typeface="Arial"/>
                <a:ea typeface="DejaVu Sans"/>
              </a:rPr>
              <a:t>«Инфраструктура качества».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- Создание условий для </a:t>
            </a:r>
            <a:r>
              <a:rPr lang="ru-RU" sz="2000" b="1" strike="noStrike" spc="-1">
                <a:solidFill>
                  <a:srgbClr val="3465A4"/>
                </a:solidFill>
                <a:latin typeface="Arial"/>
                <a:ea typeface="DejaVu Sans"/>
              </a:rPr>
              <a:t>цифровой оценки соответствия продукции и  проведения виртуальных испытаний</a:t>
            </a:r>
            <a:r>
              <a:rPr lang="ru-RU" sz="2000" b="0" strike="noStrike" spc="-1">
                <a:solidFill>
                  <a:srgbClr val="3465A4"/>
                </a:solidFill>
                <a:latin typeface="Arial"/>
                <a:ea typeface="DejaVu Sans"/>
              </a:rPr>
              <a:t>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Направление</a:t>
            </a:r>
            <a:r>
              <a:rPr lang="ru-RU" sz="2000" b="0" strike="noStrike" spc="-1">
                <a:solidFill>
                  <a:srgbClr val="F10D0C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F10D0C"/>
                </a:solidFill>
                <a:latin typeface="Arial"/>
                <a:ea typeface="DejaVu Sans"/>
              </a:rPr>
              <a:t>«Технические регламенты».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Работа по </a:t>
            </a:r>
            <a:r>
              <a:rPr lang="ru-RU" sz="2000" b="0" strike="noStrike" spc="-1">
                <a:solidFill>
                  <a:srgbClr val="3465A4"/>
                </a:solidFill>
                <a:latin typeface="Arial"/>
                <a:ea typeface="Microsoft YaHei"/>
              </a:rPr>
              <a:t>г</a:t>
            </a:r>
            <a:r>
              <a:rPr lang="ru-RU" sz="2000" b="1" strike="noStrike" spc="-1">
                <a:solidFill>
                  <a:srgbClr val="3465A4"/>
                </a:solidFill>
                <a:latin typeface="Arial"/>
                <a:ea typeface="Microsoft YaHei"/>
              </a:rPr>
              <a:t>армонизации российских и европейских стандартов и условий для сертификации продукции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в области железнодорожного транспорта и строительных  материалов.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Создание условий для реализации пилотного </a:t>
            </a:r>
            <a:r>
              <a:rPr lang="ru-RU" sz="2000" b="1" strike="noStrike" spc="-1">
                <a:solidFill>
                  <a:srgbClr val="3465A4"/>
                </a:solidFill>
                <a:latin typeface="Arial"/>
                <a:ea typeface="Microsoft YaHei"/>
              </a:rPr>
              <a:t>проекта «Образцовое выполнение заказа промышленным предприятием». 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77" name="Рисунок 376"/>
          <p:cNvPicPr/>
          <p:nvPr/>
        </p:nvPicPr>
        <p:blipFill>
          <a:blip r:embed="rId2"/>
          <a:stretch/>
        </p:blipFill>
        <p:spPr>
          <a:xfrm>
            <a:off x="432000" y="1512000"/>
            <a:ext cx="1656000" cy="2016000"/>
          </a:xfrm>
          <a:prstGeom prst="rect">
            <a:avLst/>
          </a:prstGeom>
          <a:ln>
            <a:noFill/>
          </a:ln>
        </p:spPr>
      </p:pic>
      <p:pic>
        <p:nvPicPr>
          <p:cNvPr id="378" name="Рисунок 377"/>
          <p:cNvPicPr/>
          <p:nvPr/>
        </p:nvPicPr>
        <p:blipFill>
          <a:blip r:embed="rId3"/>
          <a:stretch/>
        </p:blipFill>
        <p:spPr>
          <a:xfrm>
            <a:off x="288000" y="3843000"/>
            <a:ext cx="1954800" cy="1629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65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3123720" y="6355440"/>
            <a:ext cx="28933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2"/>
          <p:cNvSpPr/>
          <p:nvPr/>
        </p:nvSpPr>
        <p:spPr>
          <a:xfrm>
            <a:off x="6552360" y="635544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B2F3638-A958-4535-A718-3DAB50FD8572}" type="slidenum"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16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381" name="CustomShape 3"/>
          <p:cNvSpPr/>
          <p:nvPr/>
        </p:nvSpPr>
        <p:spPr>
          <a:xfrm>
            <a:off x="318600" y="102960"/>
            <a:ext cx="8370000" cy="76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  <a:ea typeface="DejaVu Sans"/>
              </a:rPr>
              <a:t>ИТОГИ  РАБОТЫ ЭКСПЕРТНЫХ ГРУПП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  <a:ea typeface="DejaVu Sans"/>
              </a:rPr>
              <a:t>(по результатам онлайн-заседания 03.07.2020)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82" name="CustomShape 4"/>
          <p:cNvSpPr/>
          <p:nvPr/>
        </p:nvSpPr>
        <p:spPr>
          <a:xfrm>
            <a:off x="2520000" y="867240"/>
            <a:ext cx="6261480" cy="611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Направление </a:t>
            </a:r>
            <a:r>
              <a:rPr lang="ru-RU" sz="2000" b="1" strike="noStrike" spc="-1">
                <a:solidFill>
                  <a:srgbClr val="F10D0C"/>
                </a:solidFill>
                <a:latin typeface="Arial"/>
                <a:ea typeface="Microsoft YaHei"/>
              </a:rPr>
              <a:t>«Цифровая трансформация».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Разработан </a:t>
            </a:r>
            <a:r>
              <a:rPr lang="ru-RU" sz="2000" b="1" strike="noStrike" spc="-1">
                <a:solidFill>
                  <a:srgbClr val="3465A4"/>
                </a:solidFill>
                <a:latin typeface="Arial"/>
                <a:ea typeface="Microsoft YaHei"/>
              </a:rPr>
              <a:t>глоссарий терминов для Индустрии 4.0</a:t>
            </a:r>
            <a:r>
              <a:rPr lang="ru-RU" sz="2000" b="0" strike="noStrike" spc="-1">
                <a:solidFill>
                  <a:srgbClr val="3465A4"/>
                </a:solidFill>
                <a:latin typeface="Arial"/>
                <a:ea typeface="Microsoft YaHei"/>
              </a:rPr>
              <a:t> 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на русском английском и немецком языках.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Консорциум «Кодекс» на базе классификатора eCl@ss начал </a:t>
            </a:r>
            <a:r>
              <a:rPr lang="ru-RU" sz="2000" b="1" strike="noStrike" spc="-1">
                <a:solidFill>
                  <a:srgbClr val="3465A4"/>
                </a:solidFill>
                <a:latin typeface="Arial"/>
                <a:ea typeface="Microsoft YaHei"/>
              </a:rPr>
              <a:t>разработку специализированного продукта  по направлению нормативно-справочных систем</a:t>
            </a:r>
            <a:r>
              <a:rPr lang="ru-RU" sz="2000" b="0" strike="noStrike" spc="-1">
                <a:solidFill>
                  <a:srgbClr val="3465A4"/>
                </a:solidFill>
                <a:latin typeface="Arial"/>
                <a:ea typeface="Microsoft YaHei"/>
              </a:rPr>
              <a:t>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Начата работа по реализации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проекта </a:t>
            </a:r>
            <a:r>
              <a:rPr lang="ru-RU" sz="2000" b="1" strike="noStrike" spc="-1">
                <a:solidFill>
                  <a:srgbClr val="3465A4"/>
                </a:solidFill>
                <a:latin typeface="Arial"/>
                <a:ea typeface="Microsoft YaHei"/>
              </a:rPr>
              <a:t>«Цифровые системы динамического мониторинга состояния и режимов работы воздушных линий электропередач напряжением 35-220 кВ»</a:t>
            </a:r>
            <a:r>
              <a:rPr lang="ru-RU" sz="2000" b="0" strike="noStrike" spc="-1">
                <a:solidFill>
                  <a:srgbClr val="3465A4"/>
                </a:solidFill>
                <a:latin typeface="Arial"/>
                <a:ea typeface="Microsoft YaHei"/>
              </a:rPr>
              <a:t>,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что позволит значительно сократить расходы на ремонт и эксплуатацию сетей.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383" name="Рисунок 382"/>
          <p:cNvPicPr/>
          <p:nvPr/>
        </p:nvPicPr>
        <p:blipFill>
          <a:blip r:embed="rId2"/>
          <a:stretch/>
        </p:blipFill>
        <p:spPr>
          <a:xfrm>
            <a:off x="504000" y="3024000"/>
            <a:ext cx="1800000" cy="1080000"/>
          </a:xfrm>
          <a:prstGeom prst="rect">
            <a:avLst/>
          </a:prstGeom>
          <a:ln>
            <a:noFill/>
          </a:ln>
        </p:spPr>
      </p:pic>
      <p:pic>
        <p:nvPicPr>
          <p:cNvPr id="384" name="Рисунок 383"/>
          <p:cNvPicPr/>
          <p:nvPr/>
        </p:nvPicPr>
        <p:blipFill>
          <a:blip r:embed="rId3"/>
          <a:stretch/>
        </p:blipFill>
        <p:spPr>
          <a:xfrm>
            <a:off x="72000" y="3841200"/>
            <a:ext cx="2483640" cy="982800"/>
          </a:xfrm>
          <a:prstGeom prst="rect">
            <a:avLst/>
          </a:prstGeom>
          <a:ln>
            <a:noFill/>
          </a:ln>
        </p:spPr>
      </p:pic>
      <p:pic>
        <p:nvPicPr>
          <p:cNvPr id="385" name="Рисунок 384"/>
          <p:cNvPicPr/>
          <p:nvPr/>
        </p:nvPicPr>
        <p:blipFill>
          <a:blip r:embed="rId4"/>
          <a:stretch/>
        </p:blipFill>
        <p:spPr>
          <a:xfrm>
            <a:off x="144000" y="1584000"/>
            <a:ext cx="2211480" cy="1428480"/>
          </a:xfrm>
          <a:prstGeom prst="rect">
            <a:avLst/>
          </a:prstGeom>
          <a:ln>
            <a:noFill/>
          </a:ln>
        </p:spPr>
      </p:pic>
      <p:pic>
        <p:nvPicPr>
          <p:cNvPr id="386" name="Рисунок 385"/>
          <p:cNvPicPr/>
          <p:nvPr/>
        </p:nvPicPr>
        <p:blipFill>
          <a:blip r:embed="rId5"/>
          <a:stretch/>
        </p:blipFill>
        <p:spPr>
          <a:xfrm>
            <a:off x="177480" y="4752000"/>
            <a:ext cx="2126520" cy="1868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24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764704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79512" y="44624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Ближайшие мероприятия, 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организуемые Комитетом РСПП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73973" y="1052736"/>
            <a:ext cx="68094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13.10.2020 г.  </a:t>
            </a:r>
            <a:r>
              <a:rPr lang="ru-RU" sz="2200" b="1" dirty="0">
                <a:solidFill>
                  <a:srgbClr val="002060"/>
                </a:solidFill>
              </a:rPr>
              <a:t>Обсуждение и </a:t>
            </a:r>
            <a:r>
              <a:rPr lang="ru-RU" sz="2200" b="1" dirty="0" smtClean="0">
                <a:solidFill>
                  <a:srgbClr val="002060"/>
                </a:solidFill>
              </a:rPr>
              <a:t>консолидация предложений промышленности по внесению изменений в 102-ФЗ «Об обеспечении единства измерений»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knigisosklada.ru/images/books/2455/big/2455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8" y="1146460"/>
            <a:ext cx="1797299" cy="25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4503311"/>
            <a:ext cx="918220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16-19.11.2020 г. Международная конференция «Нефтегазстандарт-2020»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Цифровая </a:t>
            </a:r>
            <a:r>
              <a:rPr lang="ru-RU" sz="2000" dirty="0">
                <a:solidFill>
                  <a:srgbClr val="002060"/>
                </a:solidFill>
              </a:rPr>
              <a:t>трансформация предприятий, разработка и применение IT- стандартов в интересах нефтегазового комплекса.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dirty="0">
                <a:solidFill>
                  <a:srgbClr val="002060"/>
                </a:solidFill>
              </a:rPr>
              <a:t>Создание отраслевой системы добровольной сертификации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Актуальные </a:t>
            </a:r>
            <a:r>
              <a:rPr lang="ru-RU" sz="2000" dirty="0">
                <a:solidFill>
                  <a:srgbClr val="002060"/>
                </a:solidFill>
              </a:rPr>
              <a:t>вопросы нормативного регулирования в строительном комплексе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41" y="2935996"/>
            <a:ext cx="7129459" cy="134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52266" y="6285483"/>
            <a:ext cx="48560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Приглашаем принять участие!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1" y="3143250"/>
            <a:ext cx="3200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gray">
          <a:xfrm>
            <a:off x="3730227" y="3752166"/>
            <a:ext cx="422912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4000" b="1" kern="0" dirty="0">
                <a:ln w="50800"/>
                <a:solidFill>
                  <a:schemeClr val="accent1">
                    <a:lumMod val="75000"/>
                    <a:alpha val="42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(495) 663-04-50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3629025" y="4472184"/>
            <a:ext cx="4586313" cy="56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RGTR@RSPP.RU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gray">
          <a:xfrm>
            <a:off x="3664769" y="5062185"/>
            <a:ext cx="451482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www.RGTR.RU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СХЕМА ВЗАИМОДЕЙСТВИЯ</a:t>
            </a:r>
            <a:endParaRPr lang="ru-RU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2875"/>
            <a:ext cx="8929688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29688" y="3214688"/>
            <a:ext cx="214312" cy="3643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29688" y="1071563"/>
            <a:ext cx="214312" cy="20716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043608" y="2276798"/>
            <a:ext cx="7652501" cy="792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Bef>
                <a:spcPts val="4800"/>
              </a:spcBef>
              <a:defRPr/>
            </a:pPr>
            <a:r>
              <a:rPr lang="ru-RU" sz="600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600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gray">
          <a:xfrm>
            <a:off x="634276" y="1484784"/>
            <a:ext cx="82582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spcFirstLastPara="1" anchor="ctr">
            <a:prstTxWarp prst="textArch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6000" b="1" kern="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СПАСИБО</a:t>
            </a:r>
            <a:endParaRPr lang="ru-RU" sz="6000" b="1" kern="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5589240"/>
            <a:ext cx="5869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Наша страница в </a:t>
            </a:r>
            <a:r>
              <a:rPr lang="en-US" sz="2000" dirty="0"/>
              <a:t>Facebook</a:t>
            </a:r>
            <a:r>
              <a:rPr lang="ru-RU" sz="2000" dirty="0"/>
              <a:t>: </a:t>
            </a:r>
            <a:r>
              <a:rPr lang="ru-RU" sz="2000" u="sng" dirty="0">
                <a:hlinkClick r:id="rId4"/>
              </a:rPr>
              <a:t>https://www.facebook.com/www.RGTR.ru</a:t>
            </a:r>
            <a:r>
              <a:rPr lang="ru-RU" u="sng" dirty="0">
                <a:hlinkClick r:id="rId4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491064" cy="7921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КОМИТЕТУ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РСПП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16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ЛЕТ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gray">
          <a:xfrm>
            <a:off x="3071802" y="2420938"/>
            <a:ext cx="596469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charset="0"/>
              </a:rPr>
              <a:t>Участие в разработке технических регламентов и нормативных правовых документов.</a:t>
            </a:r>
            <a:endParaRPr lang="ru-RU" b="1" kern="0" dirty="0">
              <a:solidFill>
                <a:srgbClr val="002060"/>
              </a:solidFill>
              <a:cs typeface="Arial" charset="0"/>
            </a:endParaRPr>
          </a:p>
          <a:p>
            <a:pPr marL="285750" indent="-28575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charset="0"/>
              </a:rPr>
              <a:t>Выработка консолидированного мнения промышленности и бизнеса  по вопросам технического регулирования, стандартизации и оценки соответствия.</a:t>
            </a:r>
            <a:endParaRPr lang="ru-RU" b="1" kern="0" dirty="0">
              <a:solidFill>
                <a:srgbClr val="002060"/>
              </a:solidFill>
              <a:cs typeface="Arial" charset="0"/>
            </a:endParaRPr>
          </a:p>
          <a:p>
            <a:pPr marL="285750" indent="-28575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charset="0"/>
              </a:rPr>
              <a:t>Обеспечение  взаимодействия </a:t>
            </a:r>
            <a:r>
              <a:rPr lang="ru-RU" b="1" kern="0" dirty="0">
                <a:solidFill>
                  <a:srgbClr val="002060"/>
                </a:solidFill>
                <a:cs typeface="Arial" charset="0"/>
              </a:rPr>
              <a:t>промышленных ассоциаций с органами государственной </a:t>
            </a:r>
            <a:r>
              <a:rPr lang="ru-RU" b="1" kern="0" dirty="0" smtClean="0">
                <a:solidFill>
                  <a:srgbClr val="002060"/>
                </a:solidFill>
                <a:cs typeface="Arial" charset="0"/>
              </a:rPr>
              <a:t>власти.</a:t>
            </a:r>
            <a:endParaRPr lang="ru-RU" b="1" kern="0" dirty="0">
              <a:solidFill>
                <a:srgbClr val="002060"/>
              </a:solidFill>
              <a:cs typeface="Arial" charset="0"/>
            </a:endParaRPr>
          </a:p>
          <a:p>
            <a:pPr marL="285750" indent="-285750" algn="just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ru-RU" b="1" kern="0" dirty="0" smtClean="0">
                <a:solidFill>
                  <a:srgbClr val="002060"/>
                </a:solidFill>
                <a:cs typeface="Arial" charset="0"/>
              </a:rPr>
              <a:t>Расширение международного сотрудничества </a:t>
            </a:r>
            <a:r>
              <a:rPr lang="ru-RU" b="1" kern="0" dirty="0">
                <a:solidFill>
                  <a:srgbClr val="002060"/>
                </a:solidFill>
                <a:cs typeface="Arial" charset="0"/>
              </a:rPr>
              <a:t>в области технического </a:t>
            </a:r>
            <a:r>
              <a:rPr lang="ru-RU" b="1" kern="0" dirty="0" smtClean="0">
                <a:solidFill>
                  <a:srgbClr val="002060"/>
                </a:solidFill>
                <a:cs typeface="Arial" charset="0"/>
              </a:rPr>
              <a:t>регулирования и стандартизации.</a:t>
            </a:r>
            <a:r>
              <a:rPr lang="ru-RU" kern="0" dirty="0" smtClean="0">
                <a:solidFill>
                  <a:srgbClr val="002060"/>
                </a:solidFill>
                <a:cs typeface="Arial" charset="0"/>
              </a:rPr>
              <a:t> </a:t>
            </a:r>
            <a:endParaRPr lang="ru-RU" kern="0" dirty="0">
              <a:solidFill>
                <a:srgbClr val="002060"/>
              </a:solidFill>
              <a:cs typeface="Arial" charset="0"/>
            </a:endParaRPr>
          </a:p>
          <a:p>
            <a:pPr marL="357188" indent="-357188">
              <a:lnSpc>
                <a:spcPct val="80000"/>
              </a:lnSpc>
              <a:spcBef>
                <a:spcPct val="20000"/>
              </a:spcBef>
              <a:defRPr/>
            </a:pPr>
            <a:endParaRPr lang="ru-RU" sz="1400" kern="0" dirty="0">
              <a:latin typeface="+mn-lt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21" y="5032374"/>
            <a:ext cx="2786082" cy="1301895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Д.А. ПУМПЯНСКИЙ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Член Бюро Правления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РСПП,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Председатель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Комитета, Председатель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Совета директоров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ПАО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«ТМК»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GB" sz="600" dirty="0">
              <a:solidFill>
                <a:schemeClr val="bg1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51" name="Rectangle 6"/>
          <p:cNvSpPr>
            <a:spLocks noChangeArrowheads="1"/>
          </p:cNvSpPr>
          <p:nvPr/>
        </p:nvSpPr>
        <p:spPr bwMode="auto">
          <a:xfrm>
            <a:off x="3071803" y="1177925"/>
            <a:ext cx="58213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 </a:t>
            </a:r>
            <a:r>
              <a:rPr lang="ru-RU" sz="2200" b="1" dirty="0">
                <a:solidFill>
                  <a:srgbClr val="002060"/>
                </a:solidFill>
              </a:rPr>
              <a:t>работе Комитета РСПП принимает участие более </a:t>
            </a:r>
            <a:r>
              <a:rPr lang="ru-RU" sz="2200" b="1" dirty="0" smtClean="0">
                <a:solidFill>
                  <a:srgbClr val="002060"/>
                </a:solidFill>
              </a:rPr>
              <a:t>3000 </a:t>
            </a:r>
            <a:r>
              <a:rPr lang="ru-RU" sz="2200" b="1" dirty="0">
                <a:solidFill>
                  <a:srgbClr val="002060"/>
                </a:solidFill>
              </a:rPr>
              <a:t>экспертов из всех отраслей промышленности.</a:t>
            </a:r>
            <a:endParaRPr lang="ru-RU" sz="2200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3" y="1268760"/>
            <a:ext cx="2486079" cy="35459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901856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2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04" y="1640994"/>
            <a:ext cx="4407892" cy="266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" y="1560116"/>
            <a:ext cx="4450893" cy="274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51520" y="4797152"/>
            <a:ext cx="8784977" cy="1800200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824844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71700" y="1098450"/>
            <a:ext cx="1224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2019 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148570"/>
            <a:ext cx="585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ЭКСПЕРТИЗА НОРМАТИВНЫХ ПРАВОВЫХ АКТОВ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937" y="4941168"/>
            <a:ext cx="8562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Несмотря на условия пандемии  за девять месяцев 2020 г. в рамках Комитета РСПП обсуждено больше нормативных правовых актов, чем за 2019 год 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2080" y="111328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а 9 месяцев 2020 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1484784"/>
            <a:ext cx="2301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проекты </a:t>
            </a:r>
            <a:endParaRPr lang="ru-RU" sz="2000" b="1" dirty="0" smtClean="0"/>
          </a:p>
          <a:p>
            <a:r>
              <a:rPr lang="ru-RU" sz="2000" b="1" dirty="0" smtClean="0"/>
              <a:t>решений ЕЭК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645869" y="2781607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проекты </a:t>
            </a:r>
          </a:p>
          <a:p>
            <a:pPr algn="ctr"/>
            <a:r>
              <a:rPr lang="ru-RU" sz="2000" b="1" dirty="0"/>
              <a:t>НПА </a:t>
            </a:r>
            <a:r>
              <a:rPr lang="ru-RU" sz="2000" b="1" dirty="0" smtClean="0"/>
              <a:t>РФ </a:t>
            </a:r>
            <a:r>
              <a:rPr lang="ru-RU" sz="2800" b="1" dirty="0" smtClean="0"/>
              <a:t>4</a:t>
            </a:r>
            <a:r>
              <a:rPr lang="en-US" sz="2800" b="1" dirty="0"/>
              <a:t>9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83768" y="2321590"/>
            <a:ext cx="17027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роекты </a:t>
            </a:r>
          </a:p>
          <a:p>
            <a:pPr algn="ctr"/>
            <a:r>
              <a:rPr lang="ru-RU" sz="2000" b="1" dirty="0"/>
              <a:t>р</a:t>
            </a:r>
            <a:r>
              <a:rPr lang="ru-RU" sz="2000" b="1" dirty="0" smtClean="0"/>
              <a:t>ешений ЕЭК </a:t>
            </a:r>
            <a:r>
              <a:rPr lang="ru-RU" sz="2800" b="1" dirty="0" smtClean="0"/>
              <a:t>35 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66627" y="2636912"/>
            <a:ext cx="1702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роекты </a:t>
            </a:r>
          </a:p>
          <a:p>
            <a:pPr algn="ctr"/>
            <a:r>
              <a:rPr lang="ru-RU" sz="2000" b="1" dirty="0" smtClean="0"/>
              <a:t>НПА РФ </a:t>
            </a:r>
            <a:r>
              <a:rPr lang="ru-RU" sz="2800" b="1" dirty="0" smtClean="0"/>
              <a:t>41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04248" y="2132856"/>
            <a:ext cx="501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9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781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9512" y="884143"/>
            <a:ext cx="8856984" cy="5903326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004" y="648363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17" y="70531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79512" y="148570"/>
            <a:ext cx="39604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ВАЖНЕЙШИЕ НПА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937" y="946658"/>
            <a:ext cx="867355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Изменения </a:t>
            </a: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162-ФЗ </a:t>
            </a:r>
            <a:r>
              <a:rPr lang="ru-RU" sz="2000" b="1" dirty="0">
                <a:solidFill>
                  <a:srgbClr val="002060"/>
                </a:solidFill>
              </a:rPr>
              <a:t>«О стандартизации в РФ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FF0000"/>
                </a:solidFill>
              </a:rPr>
              <a:t>- поддержаны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определения ТК</a:t>
            </a:r>
            <a:r>
              <a:rPr lang="en-US" sz="2000" i="1" dirty="0">
                <a:solidFill>
                  <a:srgbClr val="002060"/>
                </a:solidFill>
              </a:rPr>
              <a:t>/</a:t>
            </a:r>
            <a:r>
              <a:rPr lang="ru-RU" sz="2000" i="1" dirty="0">
                <a:solidFill>
                  <a:srgbClr val="002060"/>
                </a:solidFill>
              </a:rPr>
              <a:t>ПТК как  «формы сотрудничества заинтересованных юридических лиц…для разработки документов по стандартизации…»</a:t>
            </a:r>
            <a:r>
              <a:rPr lang="en-US" sz="2000" i="1" dirty="0">
                <a:solidFill>
                  <a:srgbClr val="002060"/>
                </a:solidFill>
              </a:rPr>
              <a:t>;</a:t>
            </a:r>
            <a:endParaRPr lang="ru-RU" sz="2000" i="1" dirty="0">
              <a:solidFill>
                <a:srgbClr val="002060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FF0000"/>
                </a:solidFill>
              </a:rPr>
              <a:t>- не </a:t>
            </a:r>
            <a:r>
              <a:rPr lang="ru-RU" sz="2000" i="1" dirty="0">
                <a:solidFill>
                  <a:srgbClr val="FF0000"/>
                </a:solidFill>
              </a:rPr>
              <a:t>поддержано</a:t>
            </a:r>
            <a:r>
              <a:rPr lang="ru-RU" sz="2000" i="1" dirty="0">
                <a:solidFill>
                  <a:srgbClr val="002060"/>
                </a:solidFill>
              </a:rPr>
              <a:t> приравнивание сводов правил к стандартам и разработка сводов правил на строительные материалы, изделия и конструкции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Пересмотр </a:t>
            </a:r>
            <a:r>
              <a:rPr lang="ru-RU" sz="2000" b="1" dirty="0">
                <a:solidFill>
                  <a:srgbClr val="002060"/>
                </a:solidFill>
              </a:rPr>
              <a:t>ППРФ от 01.12.2009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№ </a:t>
            </a:r>
            <a:r>
              <a:rPr lang="ru-RU" sz="2000" b="1" dirty="0" smtClean="0">
                <a:solidFill>
                  <a:srgbClr val="002060"/>
                </a:solidFill>
              </a:rPr>
              <a:t>982.</a:t>
            </a:r>
          </a:p>
          <a:p>
            <a:pPr algn="just"/>
            <a:endParaRPr lang="en-US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Изменения </a:t>
            </a: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 384-ФЗ </a:t>
            </a:r>
            <a:r>
              <a:rPr lang="ru-RU" sz="2000" b="1" dirty="0">
                <a:solidFill>
                  <a:srgbClr val="002060"/>
                </a:solidFill>
              </a:rPr>
              <a:t>«ТР о безопасности зданий и сооружений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sz="2000" i="1" dirty="0">
                <a:solidFill>
                  <a:srgbClr val="002060"/>
                </a:solidFill>
              </a:rPr>
              <a:t>п</a:t>
            </a:r>
            <a:r>
              <a:rPr lang="ru-RU" sz="2000" i="1" dirty="0" smtClean="0">
                <a:solidFill>
                  <a:srgbClr val="002060"/>
                </a:solidFill>
              </a:rPr>
              <a:t>редложение в </a:t>
            </a:r>
            <a:r>
              <a:rPr lang="ru-RU" sz="2000" i="1" dirty="0">
                <a:solidFill>
                  <a:srgbClr val="002060"/>
                </a:solidFill>
              </a:rPr>
              <a:t>части введения нового вида обязательных документов - строительных </a:t>
            </a:r>
            <a:r>
              <a:rPr lang="ru-RU" sz="2000" i="1" dirty="0" smtClean="0">
                <a:solidFill>
                  <a:srgbClr val="002060"/>
                </a:solidFill>
              </a:rPr>
              <a:t>норм </a:t>
            </a:r>
            <a:r>
              <a:rPr lang="ru-RU" sz="2000" i="1" dirty="0" smtClean="0">
                <a:solidFill>
                  <a:srgbClr val="FF0000"/>
                </a:solidFill>
              </a:rPr>
              <a:t>не поддержано.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Изменения </a:t>
            </a:r>
            <a:r>
              <a:rPr lang="ru-RU" sz="2000" b="1" dirty="0">
                <a:solidFill>
                  <a:srgbClr val="002060"/>
                </a:solidFill>
              </a:rPr>
              <a:t>в 102-ФЗ 384 </a:t>
            </a:r>
            <a:r>
              <a:rPr lang="ru-RU" sz="2000" b="1" dirty="0" smtClean="0">
                <a:solidFill>
                  <a:srgbClr val="002060"/>
                </a:solidFill>
              </a:rPr>
              <a:t>«Об обеспечении единства измерений».</a:t>
            </a:r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i="1" dirty="0">
                <a:solidFill>
                  <a:srgbClr val="FF0000"/>
                </a:solidFill>
              </a:rPr>
              <a:t>Подготовлены</a:t>
            </a:r>
            <a:r>
              <a:rPr lang="ru-RU" sz="2000" i="1" dirty="0">
                <a:solidFill>
                  <a:srgbClr val="002060"/>
                </a:solidFill>
              </a:rPr>
              <a:t> предложения бизнес-сообщества по актуализации требований 102-ФЗ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2000" i="1" dirty="0">
              <a:solidFill>
                <a:srgbClr val="002060"/>
              </a:solidFill>
            </a:endParaRPr>
          </a:p>
          <a:p>
            <a:pPr algn="just"/>
            <a:r>
              <a:rPr lang="ru-RU" sz="2000" i="1" dirty="0">
                <a:solidFill>
                  <a:srgbClr val="002060"/>
                </a:solidFill>
              </a:rPr>
              <a:t>РСПП </a:t>
            </a:r>
            <a:r>
              <a:rPr lang="ru-RU" sz="2000" i="1" dirty="0" smtClean="0">
                <a:solidFill>
                  <a:srgbClr val="FF0000"/>
                </a:solidFill>
              </a:rPr>
              <a:t>поддержал </a:t>
            </a:r>
            <a:r>
              <a:rPr lang="ru-RU" sz="2000" i="1" dirty="0">
                <a:solidFill>
                  <a:srgbClr val="FF0000"/>
                </a:solidFill>
              </a:rPr>
              <a:t>разработку </a:t>
            </a:r>
            <a:r>
              <a:rPr lang="ru-RU" sz="2000" b="1" i="1" dirty="0">
                <a:solidFill>
                  <a:srgbClr val="002060"/>
                </a:solidFill>
              </a:rPr>
              <a:t>ТР ЕАЭС «О безопасности строительных материалов и изделий»</a:t>
            </a:r>
            <a:r>
              <a:rPr lang="ru-RU" sz="2000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401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987592"/>
            <a:ext cx="4572000" cy="2873456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2190" y="5777631"/>
            <a:ext cx="5413945" cy="747713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509120"/>
            <a:ext cx="3024336" cy="720080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4" y="987592"/>
            <a:ext cx="4328545" cy="27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2" y="44624"/>
            <a:ext cx="5472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Реализация протокола КС по взаимодействию ЕЭК и ДС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2071" y="1235985"/>
            <a:ext cx="42656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соответствии с решением заседания Консультативного совета по взаимодействию ЕЭК и Делового совета в марте 2020 г. проведен опрос предприятий по предложениям ЕЭК по усилению мер по обеспечению защиты рынка ЕАЭС от небезопасной продукции.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580973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Анкетирование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177" y="5805264"/>
            <a:ext cx="5405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Проект резолюции Форума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4365104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опросе приняли участие более 100 организаций различных отраслей промышленности.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861588" y="3861048"/>
            <a:ext cx="1227574" cy="62754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051720" y="5229199"/>
            <a:ext cx="909245" cy="54843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4016" y="189801"/>
            <a:ext cx="5940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Результаты анкетирования в марте 2020 г.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016" y="3212976"/>
            <a:ext cx="29700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93 % </a:t>
            </a:r>
            <a:r>
              <a:rPr lang="ru-RU" sz="2000" dirty="0" smtClean="0">
                <a:solidFill>
                  <a:srgbClr val="002060"/>
                </a:solidFill>
              </a:rPr>
              <a:t>поддерживают создание </a:t>
            </a:r>
            <a:r>
              <a:rPr lang="ru-RU" sz="2000" dirty="0">
                <a:solidFill>
                  <a:srgbClr val="002060"/>
                </a:solidFill>
              </a:rPr>
              <a:t>в </a:t>
            </a:r>
            <a:r>
              <a:rPr lang="ru-RU" sz="2000" dirty="0" smtClean="0">
                <a:solidFill>
                  <a:srgbClr val="002060"/>
                </a:solidFill>
              </a:rPr>
              <a:t>ЕАЭС </a:t>
            </a:r>
            <a:r>
              <a:rPr lang="ru-RU" sz="2000" b="1" dirty="0">
                <a:solidFill>
                  <a:srgbClr val="002060"/>
                </a:solidFill>
              </a:rPr>
              <a:t>механизма централизованного планирования, координации и финансирования </a:t>
            </a:r>
            <a:r>
              <a:rPr lang="ru-RU" sz="2000" dirty="0">
                <a:solidFill>
                  <a:srgbClr val="002060"/>
                </a:solidFill>
              </a:rPr>
              <a:t>разработки документов по стандартизации для целей реализации требований </a:t>
            </a:r>
            <a:r>
              <a:rPr lang="ru-RU" sz="2000" dirty="0" smtClean="0">
                <a:solidFill>
                  <a:srgbClr val="002060"/>
                </a:solidFill>
              </a:rPr>
              <a:t>ТР ЕАЭС.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8" y="1052736"/>
            <a:ext cx="248544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31640" y="2348880"/>
            <a:ext cx="648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93%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12421" y="3555074"/>
            <a:ext cx="275345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80 % поддерживают  </a:t>
            </a:r>
            <a:r>
              <a:rPr lang="ru-RU" sz="2200" dirty="0">
                <a:solidFill>
                  <a:srgbClr val="002060"/>
                </a:solidFill>
              </a:rPr>
              <a:t>проведение </a:t>
            </a:r>
            <a:r>
              <a:rPr lang="ru-RU" sz="2200" b="1" dirty="0">
                <a:solidFill>
                  <a:srgbClr val="002060"/>
                </a:solidFill>
              </a:rPr>
              <a:t>взаимных сравнительных оценок органов по аккредитации в ЕАЭС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87" y="1065798"/>
            <a:ext cx="2363341" cy="220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457526" y="2339625"/>
            <a:ext cx="648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80%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66" y="1086699"/>
            <a:ext cx="2185222" cy="218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956375" y="2339625"/>
            <a:ext cx="690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72%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98185" y="3304345"/>
            <a:ext cx="23816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72%  поддерживают </a:t>
            </a:r>
            <a:r>
              <a:rPr lang="ru-RU" sz="2200" b="1" dirty="0" smtClean="0">
                <a:solidFill>
                  <a:srgbClr val="002060"/>
                </a:solidFill>
              </a:rPr>
              <a:t>обязательную сертификацию продукции как один из инструментов по защите отечественных производителей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620688"/>
            <a:ext cx="50405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Фальсификат –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не мелкое мошенничество,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799" y="5013176"/>
            <a:ext cx="82586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ДОЛЯ ТЕНЕВОЙ ЭКОНОМИКИ СОСТАВЛЯЕТ  22% ВВП.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careerist.ru/news/wp-content/uploads/2017/07/ec841f5788fc142ff9fd2a872a7c8abb-810x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0688"/>
            <a:ext cx="3500388" cy="282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500" y="2852936"/>
            <a:ext cx="8756972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500" y="3405099"/>
            <a:ext cx="88149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подрыв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экономических</a:t>
            </a: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10895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925" y="761871"/>
            <a:ext cx="66967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производителей радиаторов отопления (АПРО).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«ЭЛЕКТРОКАБЕЛЬ».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Алюминиевая ассоциация.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Межреспубликанский концерн «ПОДШИПНИК».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 производителей цемента «СОЮЗЦЕМЕНТ».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производителей пожарно-спасательной продукции и услуг «Союз01». 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Челябинский тракторный завод - УРАЛТРАК</a:t>
            </a:r>
          </a:p>
          <a:p>
            <a:pPr>
              <a:buClr>
                <a:srgbClr val="C00000"/>
              </a:buClr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38651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ПРОМЫШЛЕННЫЕ   АСОЦИАЦИИ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5" name="Рисунок 4" descr="C:\Users\Александр\Desktop\НП АПРО\Лого АПРО\APRO_RU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2" y="836712"/>
            <a:ext cx="1872208" cy="650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АССОЦИАЦИЯ ЭЛЕКТРОКАБЕЛЬ-11-14%-син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7617"/>
            <a:ext cx="1078854" cy="69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Алюминиевая Ассоци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95" y="2060848"/>
            <a:ext cx="784721" cy="7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53208"/>
            <a:ext cx="155257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soyuzcement.ru/img/header_logo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0" y="3443808"/>
            <a:ext cx="1809750" cy="42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Ассоциация производителей Союз01">
            <a:hlinkClick r:id="rId8" tgtFrame="&quot;_self&quot;" tooltip="&quot;Союз 01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2" y="4149080"/>
            <a:ext cx="9239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chtz27.ru/images/stories/chtzlogo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03" y="4941168"/>
            <a:ext cx="1905100" cy="951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7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901856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72550" y="6550223"/>
            <a:ext cx="371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3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00024"/>
            <a:ext cx="7012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ОЦЕНКА ЭФФЕКТИВНОСТИ ВВЕДЕНИЯ ОБЯЗАТЕЛЬНОЙ СЕРТИФИКАЦИИ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ЦЕМЕНТА  ЗА 2018 Г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17" y="1338499"/>
            <a:ext cx="338316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26"/>
              </a:spcAft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Финансовые потери российских производителей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цемента снижены в два раза</a:t>
            </a:r>
            <a:endParaRPr lang="ru-RU" sz="2000" b="1" dirty="0">
              <a:solidFill>
                <a:srgbClr val="002060"/>
              </a:solidFill>
              <a:latin typeface="+mj-lt"/>
              <a:ea typeface="Roboto Condensed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717" y="2799619"/>
            <a:ext cx="4173519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26"/>
              </a:spcAft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Потери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бюджета  снижены </a:t>
            </a:r>
          </a:p>
          <a:p>
            <a:pPr>
              <a:spcAft>
                <a:spcPts val="1026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на 4 млрд. руб.</a:t>
            </a:r>
            <a:endParaRPr lang="ru-RU" sz="2000" b="1" dirty="0">
              <a:solidFill>
                <a:srgbClr val="002060"/>
              </a:solidFill>
              <a:latin typeface="+mj-lt"/>
              <a:ea typeface="Roboto Condensed" panose="02000000000000000000" pitchFamily="2" charset="0"/>
              <a:cs typeface="Calibri Light" panose="020F030202020403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28424" y="3780962"/>
          <a:ext cx="3552432" cy="279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844552" y="4815860"/>
            <a:ext cx="2016224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513"/>
              </a:spcAft>
            </a:pPr>
            <a:r>
              <a:rPr lang="ru-RU" sz="32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4</a:t>
            </a:r>
            <a:r>
              <a:rPr lang="en-US" sz="32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.</a:t>
            </a:r>
            <a:r>
              <a:rPr lang="ru-RU" sz="32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8 </a:t>
            </a:r>
            <a:r>
              <a:rPr lang="ru-RU" sz="16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млн тонн</a:t>
            </a:r>
          </a:p>
          <a:p>
            <a:pPr lvl="0" algn="ctr">
              <a:spcAft>
                <a:spcPts val="513"/>
              </a:spcAft>
            </a:pPr>
            <a:r>
              <a:rPr lang="ru-RU" sz="16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 цемента </a:t>
            </a:r>
          </a:p>
          <a:p>
            <a:pPr lvl="0" algn="ctr">
              <a:spcAft>
                <a:spcPts val="513"/>
              </a:spcAft>
            </a:pPr>
            <a:r>
              <a:rPr lang="ru-RU" sz="16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 2018 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68" y="3735740"/>
            <a:ext cx="3563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</a:rPr>
              <a:t>Незаконный оборот цемента в РФ</a:t>
            </a:r>
            <a:endParaRPr lang="ru-RU" sz="1600" b="1" u="sng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912" y="1196752"/>
            <a:ext cx="2808312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2015 г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  44</a:t>
            </a:r>
            <a:r>
              <a:rPr lang="ru-RU" sz="2400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млрд. </a:t>
            </a:r>
            <a:r>
              <a:rPr lang="ru-RU" sz="1400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рублей</a:t>
            </a:r>
            <a:br>
              <a:rPr lang="ru-RU" sz="1400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2018 </a:t>
            </a:r>
            <a:r>
              <a:rPr lang="ru-RU" sz="24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г </a:t>
            </a:r>
            <a:r>
              <a:rPr lang="ru-RU" sz="2400" b="1" dirty="0" smtClean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-   22 </a:t>
            </a:r>
            <a:r>
              <a:rPr lang="ru-RU" sz="1400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млрд. рублей</a:t>
            </a:r>
            <a:endParaRPr lang="ru-RU" sz="2400" b="1" dirty="0">
              <a:solidFill>
                <a:srgbClr val="FF0000"/>
              </a:solidFill>
              <a:ea typeface="Roboto Condensed" panose="02000000000000000000" pitchFamily="2" charset="0"/>
              <a:cs typeface="Calibri Light" panose="020F0302020204030204" pitchFamily="34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+mj-lt"/>
              <a:ea typeface="Roboto Condensed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9912" y="2751323"/>
            <a:ext cx="280831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2015 г -   8</a:t>
            </a:r>
            <a:r>
              <a:rPr lang="ru-RU" sz="2400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млрд. </a:t>
            </a:r>
            <a:r>
              <a:rPr lang="ru-RU" sz="1400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рублей</a:t>
            </a:r>
          </a:p>
          <a:p>
            <a:pPr>
              <a:tabLst>
                <a:tab pos="11684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2018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г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-   4 </a:t>
            </a:r>
            <a:r>
              <a:rPr lang="ru-RU" sz="1400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млрд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. </a:t>
            </a:r>
            <a:r>
              <a:rPr lang="ru-RU" sz="1400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рублей</a:t>
            </a:r>
            <a:endParaRPr lang="ru-RU" sz="2400" b="1" dirty="0">
              <a:solidFill>
                <a:srgbClr val="FF0000"/>
              </a:solidFill>
              <a:latin typeface="+mj-lt"/>
              <a:ea typeface="Roboto Condensed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9912" y="4327613"/>
            <a:ext cx="24734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26"/>
              </a:spcAft>
            </a:pP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Доля контрафакта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Roboto Condensed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21490" y="4601762"/>
            <a:ext cx="23711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2015 г - 18</a:t>
            </a:r>
            <a:r>
              <a:rPr lang="ru-RU" sz="3200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 %</a:t>
            </a:r>
          </a:p>
          <a:p>
            <a:r>
              <a:rPr lang="ru-RU" sz="3200" b="1" dirty="0" smtClean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2018 </a:t>
            </a:r>
            <a:r>
              <a:rPr lang="ru-RU" sz="32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г - </a:t>
            </a:r>
            <a:r>
              <a:rPr lang="ru-RU" sz="3200" b="1" dirty="0" smtClean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9</a:t>
            </a:r>
            <a:r>
              <a:rPr lang="ru-RU" sz="3200" dirty="0" smtClean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%</a:t>
            </a:r>
            <a:endParaRPr lang="ru-RU" sz="3200" dirty="0">
              <a:solidFill>
                <a:srgbClr val="FF0000"/>
              </a:solidFill>
              <a:ea typeface="Roboto Condensed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0232" y="1414760"/>
            <a:ext cx="2475706" cy="2949525"/>
          </a:xfrm>
          <a:prstGeom prst="rect">
            <a:avLst/>
          </a:prstGeom>
          <a:solidFill>
            <a:srgbClr val="B3C807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300"/>
              </a:lnSpc>
              <a:spcAft>
                <a:spcPts val="600"/>
              </a:spcAft>
            </a:pPr>
            <a:r>
              <a:rPr lang="ru-RU" sz="2400" b="1" dirty="0" smtClean="0"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До введения обязательной сертификации  </a:t>
            </a:r>
            <a:r>
              <a:rPr lang="ru-RU" sz="2400" b="1" dirty="0"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доля тарированного контрафактного цемента на рынке России  </a:t>
            </a:r>
            <a:r>
              <a:rPr lang="ru-RU" sz="2400" b="1" dirty="0" smtClean="0"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в частном потреблении</a:t>
            </a:r>
            <a:r>
              <a:rPr lang="ru-RU" sz="2400" b="1" dirty="0"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/>
            </a:r>
            <a:br>
              <a:rPr lang="ru-RU" sz="2400" b="1" dirty="0"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</a:br>
            <a:r>
              <a:rPr lang="ru-RU" sz="2400" b="1" dirty="0" smtClean="0"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достигала 40%. </a:t>
            </a:r>
          </a:p>
        </p:txBody>
      </p:sp>
      <p:pic>
        <p:nvPicPr>
          <p:cNvPr id="1026" name="Picture 2" descr="C:\Users\OvechkoVV\Desktop\3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22" y="30809"/>
            <a:ext cx="1800200" cy="84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</Words>
  <Application>Microsoft Office PowerPoint</Application>
  <PresentationFormat>Экран (4:3)</PresentationFormat>
  <Paragraphs>182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Microsoft YaHei</vt:lpstr>
      <vt:lpstr>Arial</vt:lpstr>
      <vt:lpstr>Calibri</vt:lpstr>
      <vt:lpstr>Calibri (Основной текст)</vt:lpstr>
      <vt:lpstr>Calibri Light</vt:lpstr>
      <vt:lpstr>DejaVu Sans</vt:lpstr>
      <vt:lpstr>Roboto Condensed</vt:lpstr>
      <vt:lpstr>Segoe UI Symbol</vt:lpstr>
      <vt:lpstr>Tahoma</vt:lpstr>
      <vt:lpstr>Times New Roman</vt:lpstr>
      <vt:lpstr>Wingdings</vt:lpstr>
      <vt:lpstr>Тема Office</vt:lpstr>
      <vt:lpstr> 2004 -  КОМИТЕТУ РСПП 16 ЛЕТ  - 2020     О работе РСПП в области  технического регулирования</vt:lpstr>
      <vt:lpstr>КОМИТЕТУ  РСПП  16  ЛЕТ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2020-02-11T13:10:10Z</dcterms:created>
  <dcterms:modified xsi:type="dcterms:W3CDTF">2020-10-04T10:42:26Z</dcterms:modified>
</cp:coreProperties>
</file>