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0" r:id="rId5"/>
    <p:sldMasterId id="2147483658" r:id="rId6"/>
    <p:sldMasterId id="2147483666" r:id="rId7"/>
    <p:sldMasterId id="2147483674" r:id="rId8"/>
    <p:sldMasterId id="2147483686" r:id="rId9"/>
    <p:sldMasterId id="2147483692" r:id="rId10"/>
    <p:sldMasterId id="2147483700" r:id="rId11"/>
  </p:sldMasterIdLst>
  <p:notesMasterIdLst>
    <p:notesMasterId r:id="rId19"/>
  </p:notesMasterIdLst>
  <p:handoutMasterIdLst>
    <p:handoutMasterId r:id="rId20"/>
  </p:handoutMasterIdLst>
  <p:sldIdLst>
    <p:sldId id="357" r:id="rId12"/>
    <p:sldId id="393" r:id="rId13"/>
    <p:sldId id="375" r:id="rId14"/>
    <p:sldId id="402" r:id="rId15"/>
    <p:sldId id="403" r:id="rId16"/>
    <p:sldId id="404" r:id="rId17"/>
    <p:sldId id="401" r:id="rId18"/>
  </p:sldIdLst>
  <p:sldSz cx="9144000" cy="5143500" type="screen16x9"/>
  <p:notesSz cx="6797675" cy="9872663"/>
  <p:custDataLst>
    <p:tags r:id="rId21"/>
  </p:custDataLst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968"/>
    <a:srgbClr val="006468"/>
    <a:srgbClr val="2C4B84"/>
    <a:srgbClr val="006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948" y="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06.07.2020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06.07.2020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88721"/>
            <a:ext cx="5438775" cy="44442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467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1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9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8449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81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7B9066-B46A-4CE8-BF54-4B72AD0536A1}" type="datetimeFigureOut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06.07.2020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972193-FA19-4B4E-BF5C-1B3510AD7B3A}" type="slidenum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‹Nr.›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0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5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45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8503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61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394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11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15960EF8-07DE-44E6-8416-14C9AC4ED47B}" type="slidenum">
              <a:rPr lang="de-DE" altLang="de-DE">
                <a:solidFill>
                  <a:srgbClr val="143968"/>
                </a:solidFill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86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01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6622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06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06187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8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15960EF8-07DE-44E6-8416-14C9AC4ED47B}" type="slidenum">
              <a:rPr lang="de-DE" altLang="de-DE">
                <a:solidFill>
                  <a:srgbClr val="143968"/>
                </a:solidFill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0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2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948929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725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12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7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948929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725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12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2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14513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2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5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948929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725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12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99" y="1387780"/>
            <a:ext cx="1806864" cy="3098834"/>
          </a:xfrm>
          <a:prstGeom prst="rect">
            <a:avLst/>
          </a:prstGeom>
        </p:spPr>
      </p:pic>
      <p:sp>
        <p:nvSpPr>
          <p:cNvPr id="10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53816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3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936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737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14513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261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99" y="1387780"/>
            <a:ext cx="1806864" cy="3098834"/>
          </a:xfrm>
          <a:prstGeom prst="rect">
            <a:avLst/>
          </a:prstGeom>
        </p:spPr>
      </p:pic>
      <p:sp>
        <p:nvSpPr>
          <p:cNvPr id="10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8" y="1328737"/>
            <a:ext cx="53816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3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374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82735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8C00EEF-86D5-DF4F-B456-224A3244A2F2}" type="slidenum">
              <a:rPr lang="de-DE" smtClean="0">
                <a:solidFill>
                  <a:srgbClr val="82735F">
                    <a:tint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827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5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49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395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GSA_Logo_CMYK_Clai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9" y="161305"/>
            <a:ext cx="1262544" cy="4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6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364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710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514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119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2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69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6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11.xml"/><Relationship Id="rId9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18.xml"/><Relationship Id="rId9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26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25.xml"/><Relationship Id="rId9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ags" Target="../tags/tag7.xml"/><Relationship Id="rId5" Type="http://schemas.openxmlformats.org/officeDocument/2006/relationships/vmlDrawing" Target="../drawings/vmlDrawing6.vml"/><Relationship Id="rId4" Type="http://schemas.openxmlformats.org/officeDocument/2006/relationships/theme" Target="../theme/theme6.xml"/><Relationship Id="rId9" Type="http://schemas.openxmlformats.org/officeDocument/2006/relationships/image" Target="../media/image5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36.xml"/><Relationship Id="rId10" Type="http://schemas.openxmlformats.org/officeDocument/2006/relationships/tags" Target="../tags/tag8.xml"/><Relationship Id="rId4" Type="http://schemas.openxmlformats.org/officeDocument/2006/relationships/slideLayout" Target="../slideLayouts/slideLayout35.xml"/><Relationship Id="rId9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8.vml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43.xml"/><Relationship Id="rId10" Type="http://schemas.openxmlformats.org/officeDocument/2006/relationships/oleObject" Target="../embeddings/oleObject8.bin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E68736-8125-46FC-83C8-2204824D30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989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24A44A5-7231-4E34-89C1-E16CA95AB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443827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10" imgW="415" imgH="416" progId="TCLayout.ActiveDocument.1">
                  <p:embed/>
                </p:oleObj>
              </mc:Choice>
              <mc:Fallback>
                <p:oleObj name="think-cell Folie" r:id="rId10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0DDB150-A4F9-484B-B157-DBB6A075039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781955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11" imgW="415" imgH="416" progId="TCLayout.ActiveDocument.1">
                  <p:embed/>
                </p:oleObj>
              </mc:Choice>
              <mc:Fallback>
                <p:oleObj name="think-cell Folie" r:id="rId11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D9DD68A-4290-4484-9014-963010FEE7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162082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11" imgW="415" imgH="416" progId="TCLayout.ActiveDocument.1">
                  <p:embed/>
                </p:oleObj>
              </mc:Choice>
              <mc:Fallback>
                <p:oleObj name="think-cell Folie" r:id="rId11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B0AD7DA-86EF-4E75-A9FB-66EBBE9B6D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715206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11" imgW="415" imgH="416" progId="TCLayout.ActiveDocument.1">
                  <p:embed/>
                </p:oleObj>
              </mc:Choice>
              <mc:Fallback>
                <p:oleObj name="think-cell Folie" r:id="rId11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C7CF2255-6E20-4CA5-B544-36D12B2CAD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87052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7" imgW="415" imgH="416" progId="TCLayout.ActiveDocument.1">
                  <p:embed/>
                </p:oleObj>
              </mc:Choice>
              <mc:Fallback>
                <p:oleObj name="think-cell Folie" r:id="rId7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Bild 17" descr="GSA_Logo_CMYK_Claim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9" y="161303"/>
            <a:ext cx="1262544" cy="410462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420688" y="4691480"/>
            <a:ext cx="3224212" cy="276999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b="0" i="1" kern="1200" noProof="0" dirty="0">
                <a:solidFill>
                  <a:srgbClr val="AA133E"/>
                </a:solidFill>
                <a:latin typeface="Helvetica"/>
                <a:ea typeface="ヒラギノ角ゴ Pro W3" pitchFamily="84" charset="-128"/>
                <a:cs typeface="Helvetica"/>
              </a:rPr>
              <a:t>Arbeitsfrühstück Russland 18.01.2019</a:t>
            </a:r>
            <a:endParaRPr lang="de-DE" sz="750" b="0" i="1" kern="1200" dirty="0">
              <a:solidFill>
                <a:srgbClr val="AA133E"/>
              </a:solidFill>
              <a:latin typeface="Helvetica"/>
              <a:ea typeface="ヒラギノ角ゴ Pro W3" pitchFamily="84" charset="-128"/>
              <a:cs typeface="Helvetica"/>
            </a:endParaRPr>
          </a:p>
          <a:p>
            <a:r>
              <a:rPr lang="nl-NL" sz="750" b="0" i="1" kern="1200" noProof="0" dirty="0">
                <a:solidFill>
                  <a:srgbClr val="B5B1A7"/>
                </a:solidFill>
                <a:latin typeface="Helvetica"/>
                <a:ea typeface="ヒラギノ角ゴ Pro W3" pitchFamily="84" charset="-128"/>
                <a:cs typeface="Helvetica"/>
              </a:rPr>
              <a:t>Berlin</a:t>
            </a:r>
            <a:endParaRPr lang="en-GB" sz="750" b="0" i="1" kern="1200" noProof="0" dirty="0">
              <a:solidFill>
                <a:srgbClr val="B5B1A7"/>
              </a:solidFill>
              <a:latin typeface="Helvetica"/>
              <a:ea typeface="ヒラギノ角ゴ Pro W3" pitchFamily="84" charset="-128"/>
              <a:cs typeface="Helvetica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7843027" y="4770319"/>
            <a:ext cx="861237" cy="2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eaLnBrk="0" hangingPunct="0">
              <a:lnSpc>
                <a:spcPts val="899"/>
              </a:lnSpc>
              <a:defRPr/>
            </a:pPr>
            <a:fld id="{E0C6ABB8-9CA7-B146-B961-01C00E15A20A}" type="slidenum">
              <a:rPr lang="de-DE" sz="750" b="0" i="1" kern="1200" smtClean="0">
                <a:solidFill>
                  <a:srgbClr val="B5B1A7"/>
                </a:solidFill>
                <a:latin typeface="Helvetica"/>
                <a:ea typeface="ヒラギノ角ゴ Pro W3" pitchFamily="84" charset="-128"/>
                <a:cs typeface="Helvetica"/>
              </a:rPr>
              <a:pPr algn="r" eaLnBrk="0" hangingPunct="0">
                <a:lnSpc>
                  <a:spcPts val="899"/>
                </a:lnSpc>
                <a:defRPr/>
              </a:pPr>
              <a:t>‹Nr.›</a:t>
            </a:fld>
            <a:endParaRPr lang="de-DE" sz="750" b="0" i="1" kern="1200" dirty="0">
              <a:solidFill>
                <a:srgbClr val="B5B1A7"/>
              </a:solidFill>
              <a:latin typeface="Helvetica"/>
              <a:ea typeface="ヒラギノ角ゴ Pro W3" pitchFamily="8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346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6722277-9D2C-4625-A059-89E9C5E0C7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931402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Folie" r:id="rId11" imgW="415" imgH="416" progId="TCLayout.ActiveDocument.1">
                  <p:embed/>
                </p:oleObj>
              </mc:Choice>
              <mc:Fallback>
                <p:oleObj name="think-cell Folie" r:id="rId11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Bild 17" descr="GSA_Logo_CMYK_Claim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9" y="161305"/>
            <a:ext cx="1262544" cy="410462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7843028" y="4770319"/>
            <a:ext cx="861237" cy="2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eaLnBrk="0" hangingPunct="0">
              <a:lnSpc>
                <a:spcPts val="674"/>
              </a:lnSpc>
              <a:defRPr/>
            </a:pPr>
            <a:fld id="{E0C6ABB8-9CA7-B146-B961-01C00E15A20A}" type="slidenum">
              <a:rPr lang="de-DE" sz="563" b="0" i="1" kern="1200" smtClean="0">
                <a:solidFill>
                  <a:srgbClr val="B5B1A7"/>
                </a:solidFill>
                <a:latin typeface="Helvetica"/>
                <a:ea typeface="ヒラギノ角ゴ Pro W3" pitchFamily="84" charset="-128"/>
                <a:cs typeface="Helvetica"/>
              </a:rPr>
              <a:pPr algn="r" eaLnBrk="0" hangingPunct="0">
                <a:lnSpc>
                  <a:spcPts val="674"/>
                </a:lnSpc>
                <a:defRPr/>
              </a:pPr>
              <a:t>‹Nr.›</a:t>
            </a:fld>
            <a:endParaRPr lang="de-DE" sz="563" b="0" i="1" kern="1200" dirty="0">
              <a:solidFill>
                <a:srgbClr val="B5B1A7"/>
              </a:solidFill>
              <a:latin typeface="Helvetica"/>
              <a:ea typeface="ヒラギノ角ゴ Pro W3" pitchFamily="8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9510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AF946209-A747-4D08-8E4D-8352282F9A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409336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Folie" r:id="rId10" imgW="415" imgH="416" progId="TCLayout.ActiveDocument.1">
                  <p:embed/>
                </p:oleObj>
              </mc:Choice>
              <mc:Fallback>
                <p:oleObj name="think-cell Folie" r:id="rId10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d 2" descr="OA-OEV_ppt-16-9_Folie_en.jp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.de/en/innovation-and-research/industry-4-0/standardization-roadma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3.png"/><Relationship Id="rId11" Type="http://schemas.openxmlformats.org/officeDocument/2006/relationships/image" Target="../media/image19.gif"/><Relationship Id="rId5" Type="http://schemas.openxmlformats.org/officeDocument/2006/relationships/image" Target="../media/image15.png"/><Relationship Id="rId10" Type="http://schemas.openxmlformats.org/officeDocument/2006/relationships/image" Target="../media/image27.png"/><Relationship Id="rId4" Type="http://schemas.openxmlformats.org/officeDocument/2006/relationships/hyperlink" Target="https://www.plattform-i40.de/PI40/Redaktion/EN/Downloads/Publikation/vws-in-detail-presentation.html" TargetMode="Externa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15.png"/><Relationship Id="rId21" Type="http://schemas.openxmlformats.org/officeDocument/2006/relationships/image" Target="../media/image42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19.gif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6.png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16C9C4D-7718-490D-B223-D3C997DCE18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5959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B78859BB-8562-4DB7-B39B-C74B6DE6B9B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600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971600" y="1131590"/>
            <a:ext cx="7776864" cy="2396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 err="1">
                <a:latin typeface="Calibri" panose="020F0502020204030204" pitchFamily="34" charset="0"/>
              </a:rPr>
              <a:t>Innoprom</a:t>
            </a:r>
            <a:r>
              <a:rPr lang="de-DE" sz="1800" dirty="0">
                <a:latin typeface="Calibri" panose="020F0502020204030204" pitchFamily="34" charset="0"/>
              </a:rPr>
              <a:t> 2020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Online-Session: </a:t>
            </a:r>
            <a:r>
              <a:rPr lang="en-US" sz="1800" dirty="0">
                <a:latin typeface="Calibri" panose="020F0502020204030204" pitchFamily="34" charset="0"/>
              </a:rPr>
              <a:t>STANDARDIZATION AS BASIS FOR INDUSTRY 4.0</a:t>
            </a:r>
            <a:br>
              <a:rPr lang="de-DE" sz="1800" dirty="0">
                <a:latin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</a:rPr>
              <a:t>Advantages of participating in </a:t>
            </a:r>
            <a:r>
              <a:rPr lang="en-US" sz="2400" dirty="0" err="1">
                <a:latin typeface="Calibri" panose="020F0502020204030204" pitchFamily="34" charset="0"/>
              </a:rPr>
              <a:t>Industrie</a:t>
            </a:r>
            <a:r>
              <a:rPr lang="en-US" sz="2400" dirty="0">
                <a:latin typeface="Calibri" panose="020F0502020204030204" pitchFamily="34" charset="0"/>
              </a:rPr>
              <a:t> 4.0 for SIEMENS AG</a:t>
            </a:r>
            <a:br>
              <a:rPr lang="en-US" sz="2400" dirty="0">
                <a:latin typeface="Calibri" panose="020F0502020204030204" pitchFamily="34" charset="0"/>
              </a:rPr>
            </a:br>
            <a:r>
              <a:rPr lang="en-US" sz="2400" dirty="0">
                <a:solidFill>
                  <a:srgbClr val="009A38"/>
                </a:solidFill>
                <a:latin typeface="Calibri" panose="020F0502020204030204" pitchFamily="34" charset="0"/>
              </a:rPr>
              <a:t>- why Russia and Germany will co-operate for </a:t>
            </a:r>
            <a:r>
              <a:rPr lang="en-US" sz="2400" dirty="0" err="1">
                <a:solidFill>
                  <a:srgbClr val="009A38"/>
                </a:solidFill>
                <a:latin typeface="Calibri" panose="020F0502020204030204" pitchFamily="34" charset="0"/>
              </a:rPr>
              <a:t>Industrie</a:t>
            </a:r>
            <a:r>
              <a:rPr lang="en-US" sz="2400" dirty="0">
                <a:solidFill>
                  <a:srgbClr val="009A38"/>
                </a:solidFill>
                <a:latin typeface="Calibri" panose="020F0502020204030204" pitchFamily="34" charset="0"/>
              </a:rPr>
              <a:t> 4.0 -</a:t>
            </a:r>
            <a:br>
              <a:rPr lang="de-DE" sz="2400" dirty="0">
                <a:latin typeface="Calibri" panose="020F0502020204030204" pitchFamily="34" charset="0"/>
              </a:rPr>
            </a:br>
            <a:br>
              <a:rPr lang="de-DE" altLang="de-DE" sz="20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r>
              <a:rPr lang="en-US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  <a:t>Markus Reigl</a:t>
            </a:r>
            <a:r>
              <a:rPr lang="en-US" altLang="de-DE" sz="1600" b="0" dirty="0">
                <a:latin typeface="Calibri" panose="020F0502020204030204" pitchFamily="34" charset="0"/>
                <a:cs typeface="Candara" panose="020E0502030303020204" pitchFamily="34" charset="0"/>
              </a:rPr>
              <a:t> (Dipl.-Ing., M.A.)</a:t>
            </a:r>
            <a:br>
              <a:rPr lang="en-US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r>
              <a:rPr lang="en-US" altLang="de-DE" sz="1600" b="0" dirty="0">
                <a:latin typeface="Calibri" panose="020F0502020204030204" pitchFamily="34" charset="0"/>
                <a:cs typeface="Candara" panose="020E0502030303020204" pitchFamily="34" charset="0"/>
              </a:rPr>
              <a:t>Director of technical regulation and standardization at SIEMENS AG.</a:t>
            </a: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endParaRPr lang="de-DE" altLang="de-DE" sz="1400" dirty="0">
              <a:latin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72200" y="3939902"/>
            <a:ext cx="240699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Moscow, 7th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July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7634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D69BD51-60AD-45E0-9B6E-2F9918CA591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73389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platzhalter 5"/>
          <p:cNvSpPr>
            <a:spLocks noGrp="1"/>
          </p:cNvSpPr>
          <p:nvPr>
            <p:ph type="body" sz="quarter" idx="17"/>
          </p:nvPr>
        </p:nvSpPr>
        <p:spPr bwMode="auto">
          <a:xfrm>
            <a:off x="5148464" y="699542"/>
            <a:ext cx="3600000" cy="3283200"/>
          </a:xfrm>
          <a:noFill/>
          <a:ln>
            <a:noFill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 err="1">
                <a:solidFill>
                  <a:srgbClr val="006468"/>
                </a:solidFill>
              </a:rPr>
              <a:t>Completely</a:t>
            </a:r>
            <a:r>
              <a:rPr lang="de-DE" altLang="de-DE" sz="1600" dirty="0">
                <a:solidFill>
                  <a:srgbClr val="006468"/>
                </a:solidFill>
              </a:rPr>
              <a:t> </a:t>
            </a:r>
            <a:r>
              <a:rPr lang="de-DE" altLang="de-DE" sz="1600" dirty="0" err="1">
                <a:solidFill>
                  <a:srgbClr val="006468"/>
                </a:solidFill>
              </a:rPr>
              <a:t>networked</a:t>
            </a:r>
            <a:r>
              <a:rPr lang="de-DE" altLang="de-DE" sz="1600" dirty="0">
                <a:solidFill>
                  <a:srgbClr val="006468"/>
                </a:solidFill>
              </a:rPr>
              <a:t> </a:t>
            </a:r>
            <a:r>
              <a:rPr lang="de-DE" altLang="de-DE" sz="1600" dirty="0" err="1">
                <a:solidFill>
                  <a:srgbClr val="006468"/>
                </a:solidFill>
              </a:rPr>
              <a:t>manufacturing</a:t>
            </a: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6468"/>
                </a:solidFill>
              </a:rPr>
              <a:t>National </a:t>
            </a:r>
            <a:r>
              <a:rPr lang="de-DE" altLang="de-DE" sz="1600" dirty="0" err="1">
                <a:solidFill>
                  <a:srgbClr val="006468"/>
                </a:solidFill>
              </a:rPr>
              <a:t>solutions</a:t>
            </a:r>
            <a:r>
              <a:rPr lang="de-DE" altLang="de-DE" sz="1600" dirty="0">
                <a:solidFill>
                  <a:srgbClr val="006468"/>
                </a:solidFill>
              </a:rPr>
              <a:t> </a:t>
            </a:r>
            <a:r>
              <a:rPr lang="de-DE" altLang="de-DE" sz="1600" dirty="0" err="1">
                <a:solidFill>
                  <a:srgbClr val="006468"/>
                </a:solidFill>
              </a:rPr>
              <a:t>are</a:t>
            </a:r>
            <a:r>
              <a:rPr lang="de-DE" altLang="de-DE" sz="1600" dirty="0">
                <a:solidFill>
                  <a:srgbClr val="006468"/>
                </a:solidFill>
              </a:rPr>
              <a:t> a </a:t>
            </a:r>
            <a:r>
              <a:rPr lang="de-DE" altLang="de-DE" sz="1600" dirty="0" err="1">
                <a:solidFill>
                  <a:srgbClr val="006468"/>
                </a:solidFill>
              </a:rPr>
              <a:t>phase</a:t>
            </a:r>
            <a:r>
              <a:rPr lang="de-DE" altLang="de-DE" sz="1600" dirty="0">
                <a:solidFill>
                  <a:srgbClr val="006468"/>
                </a:solidFill>
              </a:rPr>
              <a:t>-out </a:t>
            </a:r>
            <a:r>
              <a:rPr lang="de-DE" altLang="de-DE" sz="1600" dirty="0" err="1">
                <a:solidFill>
                  <a:srgbClr val="006468"/>
                </a:solidFill>
              </a:rPr>
              <a:t>model</a:t>
            </a: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6468"/>
                </a:solidFill>
              </a:rPr>
              <a:t>Cloud </a:t>
            </a:r>
            <a:r>
              <a:rPr lang="de-DE" altLang="de-DE" sz="1600" dirty="0" err="1">
                <a:solidFill>
                  <a:srgbClr val="006468"/>
                </a:solidFill>
              </a:rPr>
              <a:t>solutions</a:t>
            </a:r>
            <a:r>
              <a:rPr lang="de-DE" altLang="de-DE" sz="1600" dirty="0">
                <a:solidFill>
                  <a:srgbClr val="006468"/>
                </a:solidFill>
              </a:rPr>
              <a:t> </a:t>
            </a:r>
            <a:r>
              <a:rPr lang="de-DE" altLang="de-DE" sz="1600" dirty="0" err="1">
                <a:solidFill>
                  <a:srgbClr val="006468"/>
                </a:solidFill>
              </a:rPr>
              <a:t>are</a:t>
            </a:r>
            <a:r>
              <a:rPr lang="de-DE" altLang="de-DE" sz="1600" dirty="0">
                <a:solidFill>
                  <a:srgbClr val="006468"/>
                </a:solidFill>
              </a:rPr>
              <a:t> </a:t>
            </a:r>
            <a:r>
              <a:rPr lang="de-DE" altLang="de-DE" sz="1600" dirty="0" err="1">
                <a:solidFill>
                  <a:srgbClr val="006468"/>
                </a:solidFill>
              </a:rPr>
              <a:t>preferred</a:t>
            </a: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dirty="0">
                <a:solidFill>
                  <a:srgbClr val="006468"/>
                </a:solidFill>
              </a:rPr>
              <a:t>Digitalization of all industrial process including </a:t>
            </a:r>
            <a:r>
              <a:rPr lang="de-DE" altLang="de-DE" sz="1600" dirty="0">
                <a:solidFill>
                  <a:srgbClr val="006468"/>
                </a:solidFill>
              </a:rPr>
              <a:t>Sales, Services and </a:t>
            </a:r>
            <a:r>
              <a:rPr lang="de-DE" altLang="de-DE" sz="1600" dirty="0" err="1">
                <a:solidFill>
                  <a:srgbClr val="006468"/>
                </a:solidFill>
              </a:rPr>
              <a:t>Logistics</a:t>
            </a:r>
            <a:r>
              <a:rPr lang="de-DE" altLang="de-DE" sz="1600" dirty="0">
                <a:solidFill>
                  <a:srgbClr val="006468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de-DE" altLang="de-DE" sz="1600" dirty="0">
                <a:solidFill>
                  <a:srgbClr val="006468"/>
                </a:solidFill>
              </a:rPr>
              <a:t>Simulation Software Digital Twin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de-DE" sz="1600" dirty="0">
                <a:solidFill>
                  <a:srgbClr val="00B050"/>
                </a:solidFill>
              </a:rPr>
              <a:t>Common technical language is required</a:t>
            </a:r>
            <a:br>
              <a:rPr lang="en-US" altLang="de-DE" sz="1600" dirty="0">
                <a:solidFill>
                  <a:srgbClr val="00B050"/>
                </a:solidFill>
              </a:rPr>
            </a:br>
            <a:r>
              <a:rPr lang="en-US" altLang="de-DE" sz="1600" dirty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en-US" altLang="de-DE" sz="1600" dirty="0" err="1">
                <a:solidFill>
                  <a:srgbClr val="00B050"/>
                </a:solidFill>
                <a:sym typeface="Wingdings" panose="05000000000000000000" pitchFamily="2" charset="2"/>
              </a:rPr>
              <a:t>Standardisation</a:t>
            </a:r>
            <a:r>
              <a:rPr lang="en-US" altLang="de-DE" sz="1600" dirty="0">
                <a:solidFill>
                  <a:srgbClr val="00B050"/>
                </a:solidFill>
                <a:sym typeface="Wingdings" panose="05000000000000000000" pitchFamily="2" charset="2"/>
              </a:rPr>
              <a:t>  Standards</a:t>
            </a:r>
            <a:br>
              <a:rPr lang="en-US" altLang="de-DE" sz="1600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altLang="de-DE" sz="1600" dirty="0">
                <a:solidFill>
                  <a:srgbClr val="00B050"/>
                </a:solidFill>
                <a:sym typeface="Wingdings" panose="05000000000000000000" pitchFamily="2" charset="2"/>
              </a:rPr>
              <a:t> </a:t>
            </a:r>
            <a:r>
              <a:rPr lang="ru-RU" altLang="de-DE" sz="1600" dirty="0">
                <a:solidFill>
                  <a:srgbClr val="00B050"/>
                </a:solidFill>
                <a:sym typeface="Wingdings" panose="05000000000000000000" pitchFamily="2" charset="2"/>
              </a:rPr>
              <a:t>раз, два, три</a:t>
            </a:r>
            <a:r>
              <a:rPr lang="de-DE" altLang="de-DE" sz="1600" dirty="0">
                <a:solidFill>
                  <a:srgbClr val="00B050"/>
                </a:solidFill>
                <a:sym typeface="Wingdings" panose="05000000000000000000" pitchFamily="2" charset="2"/>
              </a:rPr>
              <a:t> !</a:t>
            </a:r>
            <a:endParaRPr lang="en-US" altLang="de-DE" sz="1600" dirty="0">
              <a:solidFill>
                <a:srgbClr val="00B050"/>
              </a:solidFill>
            </a:endParaRPr>
          </a:p>
          <a:p>
            <a:pPr indent="0">
              <a:lnSpc>
                <a:spcPct val="150000"/>
              </a:lnSpc>
              <a:spcBef>
                <a:spcPct val="0"/>
              </a:spcBef>
              <a:buNone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endParaRPr lang="de-DE" altLang="de-DE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endParaRPr lang="de-DE" altLang="de-DE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endParaRPr lang="de-DE" altLang="de-DE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</a:pPr>
            <a:endParaRPr lang="de-DE" altLang="de-DE" dirty="0">
              <a:solidFill>
                <a:srgbClr val="00206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0ED0BE2-B0D5-49F3-8E59-2B76CC3ECE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1556336"/>
            <a:ext cx="3610360" cy="2030828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6A3F235B-7C55-4DDF-91BA-7A1CEC803470}"/>
              </a:ext>
            </a:extLst>
          </p:cNvPr>
          <p:cNvSpPr txBox="1">
            <a:spLocks/>
          </p:cNvSpPr>
          <p:nvPr/>
        </p:nvSpPr>
        <p:spPr>
          <a:xfrm>
            <a:off x="0" y="-56466"/>
            <a:ext cx="9144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540000" tIns="72000" rIns="72000" bIns="7200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ru-RU" sz="2000" dirty="0"/>
              <a:t>Цитата из лекции Г-н Буркхарт Дахмен</a:t>
            </a:r>
            <a:endParaRPr lang="de-DE" sz="2000" dirty="0"/>
          </a:p>
          <a:p>
            <a:pPr lvl="0">
              <a:defRPr/>
            </a:pPr>
            <a:r>
              <a:rPr lang="de-DE" sz="2000" b="1" dirty="0">
                <a:solidFill>
                  <a:srgbClr val="006468"/>
                </a:solidFill>
                <a:latin typeface="Calibri" panose="020F0502020204030204" pitchFamily="34" charset="0"/>
              </a:rPr>
              <a:t>„Industrie 4.0“ a German Invention </a:t>
            </a:r>
            <a:r>
              <a:rPr lang="de-DE" sz="1600" dirty="0">
                <a:solidFill>
                  <a:srgbClr val="006468"/>
                </a:solidFill>
                <a:latin typeface="Calibri" panose="020F0502020204030204" pitchFamily="34" charset="0"/>
              </a:rPr>
              <a:t>(</a:t>
            </a:r>
            <a:r>
              <a:rPr lang="de-DE" sz="1600" dirty="0" err="1">
                <a:solidFill>
                  <a:srgbClr val="006468"/>
                </a:solidFill>
                <a:latin typeface="Calibri" panose="020F0502020204030204" pitchFamily="34" charset="0"/>
              </a:rPr>
              <a:t>for</a:t>
            </a:r>
            <a:r>
              <a:rPr lang="de-DE" sz="1600" dirty="0">
                <a:solidFill>
                  <a:srgbClr val="006468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68"/>
                </a:solidFill>
                <a:latin typeface="Calibri" panose="020F0502020204030204" pitchFamily="34" charset="0"/>
              </a:rPr>
              <a:t>the</a:t>
            </a:r>
            <a:r>
              <a:rPr lang="de-DE" sz="1600" dirty="0">
                <a:solidFill>
                  <a:srgbClr val="006468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68"/>
                </a:solidFill>
                <a:latin typeface="Calibri" panose="020F0502020204030204" pitchFamily="34" charset="0"/>
              </a:rPr>
              <a:t>world</a:t>
            </a:r>
            <a:r>
              <a:rPr lang="de-DE" sz="1600" dirty="0">
                <a:solidFill>
                  <a:srgbClr val="006468"/>
                </a:solidFill>
                <a:latin typeface="Calibri" panose="020F0502020204030204" pitchFamily="34" charset="0"/>
              </a:rPr>
              <a:t> </a:t>
            </a:r>
            <a:r>
              <a:rPr lang="de-DE" sz="1600" dirty="0" err="1">
                <a:solidFill>
                  <a:srgbClr val="006468"/>
                </a:solidFill>
                <a:latin typeface="Calibri" panose="020F0502020204030204" pitchFamily="34" charset="0"/>
              </a:rPr>
              <a:t>market</a:t>
            </a:r>
            <a:r>
              <a:rPr lang="de-DE" sz="1600" dirty="0">
                <a:solidFill>
                  <a:srgbClr val="006468"/>
                </a:solidFill>
                <a:latin typeface="Calibri" panose="020F0502020204030204" pitchFamily="34" charset="0"/>
              </a:rPr>
              <a:t>)</a:t>
            </a:r>
            <a:endParaRPr lang="de-DE" sz="2000" b="1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10B40BB-EE2B-48E9-899D-43B97ED88A8A}"/>
              </a:ext>
            </a:extLst>
          </p:cNvPr>
          <p:cNvCxnSpPr>
            <a:cxnSpLocks/>
          </p:cNvCxnSpPr>
          <p:nvPr/>
        </p:nvCxnSpPr>
        <p:spPr bwMode="auto">
          <a:xfrm>
            <a:off x="4572000" y="915566"/>
            <a:ext cx="0" cy="3528392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rgbClr val="41AAA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7626F2B-4488-4F6D-BFB1-6058A7578EA6}"/>
              </a:ext>
            </a:extLst>
          </p:cNvPr>
          <p:cNvGrpSpPr/>
          <p:nvPr/>
        </p:nvGrpSpPr>
        <p:grpSpPr>
          <a:xfrm>
            <a:off x="4270982" y="1971515"/>
            <a:ext cx="602037" cy="1200468"/>
            <a:chOff x="8582025" y="3324171"/>
            <a:chExt cx="348734" cy="695379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1056BA7C-45A6-4159-8CC9-D9090E130842}"/>
                </a:ext>
              </a:extLst>
            </p:cNvPr>
            <p:cNvSpPr/>
            <p:nvPr/>
          </p:nvSpPr>
          <p:spPr bwMode="auto">
            <a:xfrm>
              <a:off x="8582025" y="3324171"/>
              <a:ext cx="348734" cy="695379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879BAA"/>
                  </a:solidFill>
                  <a:miter lim="800000"/>
                </a14:hiddenLine>
              </a:ext>
            </a:extLst>
          </p:spPr>
          <p:txBody>
            <a:bodyPr wrap="square" lIns="108000" tIns="108000" rIns="108000" bIns="108000" numCol="1" spcCol="72000" rtlCol="0" anchor="t" anchorCtr="0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887AF75F-7A6C-44DE-8CDA-44598DBDE662}"/>
                </a:ext>
              </a:extLst>
            </p:cNvPr>
            <p:cNvGrpSpPr/>
            <p:nvPr/>
          </p:nvGrpSpPr>
          <p:grpSpPr>
            <a:xfrm>
              <a:off x="8656464" y="3437307"/>
              <a:ext cx="199857" cy="469106"/>
              <a:chOff x="8648227" y="3429000"/>
              <a:chExt cx="199857" cy="469106"/>
            </a:xfrm>
          </p:grpSpPr>
          <p:sp>
            <p:nvSpPr>
              <p:cNvPr id="13" name="Eingekerbter Richtungspfeil 10">
                <a:extLst>
                  <a:ext uri="{FF2B5EF4-FFF2-40B4-BE49-F238E27FC236}">
                    <a16:creationId xmlns:a16="http://schemas.microsoft.com/office/drawing/2014/main" id="{B5B0D46C-02AB-4550-879E-1EFF6ED08812}"/>
                  </a:ext>
                </a:extLst>
              </p:cNvPr>
              <p:cNvSpPr/>
              <p:nvPr/>
            </p:nvSpPr>
            <p:spPr bwMode="auto">
              <a:xfrm>
                <a:off x="8648227" y="3555528"/>
                <a:ext cx="80165" cy="216050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Eingekerbter Richtungspfeil 30">
                <a:extLst>
                  <a:ext uri="{FF2B5EF4-FFF2-40B4-BE49-F238E27FC236}">
                    <a16:creationId xmlns:a16="http://schemas.microsoft.com/office/drawing/2014/main" id="{55484BFF-7D28-495C-8020-7BF4A0BE13A8}"/>
                  </a:ext>
                </a:extLst>
              </p:cNvPr>
              <p:cNvSpPr/>
              <p:nvPr/>
            </p:nvSpPr>
            <p:spPr bwMode="auto">
              <a:xfrm>
                <a:off x="8674023" y="3429000"/>
                <a:ext cx="174061" cy="469106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9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78769" y="771550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0" y="-56466"/>
            <a:ext cx="9144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540000" tIns="72000" rIns="72000" bIns="7200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az-Cyrl-AZ" sz="2000" dirty="0">
                <a:solidFill>
                  <a:srgbClr val="00B050"/>
                </a:solidFill>
              </a:rPr>
              <a:t>Раз</a:t>
            </a:r>
            <a:endParaRPr lang="de-DE" sz="2000" dirty="0">
              <a:solidFill>
                <a:srgbClr val="00B050"/>
              </a:solidFill>
            </a:endParaRPr>
          </a:p>
          <a:p>
            <a:pPr lvl="0">
              <a:defRPr/>
            </a:pPr>
            <a:r>
              <a:rPr lang="de-DE" sz="2000" b="1" dirty="0" err="1"/>
              <a:t>Make</a:t>
            </a:r>
            <a:r>
              <a:rPr lang="de-DE" sz="2000" b="1" dirty="0"/>
              <a:t> a Plan („</a:t>
            </a:r>
            <a:r>
              <a:rPr lang="de-DE" sz="2000" b="1" dirty="0" err="1"/>
              <a:t>Standardization</a:t>
            </a:r>
            <a:r>
              <a:rPr lang="de-DE" sz="2000" b="1" dirty="0"/>
              <a:t> Roadmap“)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B7514D8-4ABE-4F7B-BDFA-ACEFF5A8F389}"/>
              </a:ext>
            </a:extLst>
          </p:cNvPr>
          <p:cNvCxnSpPr>
            <a:cxnSpLocks/>
          </p:cNvCxnSpPr>
          <p:nvPr/>
        </p:nvCxnSpPr>
        <p:spPr bwMode="auto">
          <a:xfrm>
            <a:off x="4572000" y="915566"/>
            <a:ext cx="0" cy="3528392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rgbClr val="41AAA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99551A6-F084-424B-B6A7-576790B7AA04}"/>
              </a:ext>
            </a:extLst>
          </p:cNvPr>
          <p:cNvGrpSpPr/>
          <p:nvPr/>
        </p:nvGrpSpPr>
        <p:grpSpPr>
          <a:xfrm>
            <a:off x="4270982" y="1971515"/>
            <a:ext cx="602037" cy="1200468"/>
            <a:chOff x="8582025" y="3324171"/>
            <a:chExt cx="348734" cy="695379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2C7D6C0-D67D-4240-AE5B-F5EFFB53AEF7}"/>
                </a:ext>
              </a:extLst>
            </p:cNvPr>
            <p:cNvSpPr/>
            <p:nvPr/>
          </p:nvSpPr>
          <p:spPr bwMode="auto">
            <a:xfrm>
              <a:off x="8582025" y="3324171"/>
              <a:ext cx="348734" cy="695379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879BAA"/>
                  </a:solidFill>
                  <a:miter lim="800000"/>
                </a14:hiddenLine>
              </a:ext>
            </a:extLst>
          </p:spPr>
          <p:txBody>
            <a:bodyPr wrap="square" lIns="108000" tIns="108000" rIns="108000" bIns="108000" numCol="1" spcCol="72000" rtlCol="0" anchor="t" anchorCtr="0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9E318F1-B506-45B0-88AF-7F3564554E7F}"/>
                </a:ext>
              </a:extLst>
            </p:cNvPr>
            <p:cNvGrpSpPr/>
            <p:nvPr/>
          </p:nvGrpSpPr>
          <p:grpSpPr>
            <a:xfrm>
              <a:off x="8656464" y="3437307"/>
              <a:ext cx="199857" cy="469106"/>
              <a:chOff x="8648227" y="3429000"/>
              <a:chExt cx="199857" cy="469106"/>
            </a:xfrm>
          </p:grpSpPr>
          <p:sp>
            <p:nvSpPr>
              <p:cNvPr id="12" name="Eingekerbter Richtungspfeil 10">
                <a:extLst>
                  <a:ext uri="{FF2B5EF4-FFF2-40B4-BE49-F238E27FC236}">
                    <a16:creationId xmlns:a16="http://schemas.microsoft.com/office/drawing/2014/main" id="{C5DBEEEB-77A8-45EC-9832-5754432A3DE7}"/>
                  </a:ext>
                </a:extLst>
              </p:cNvPr>
              <p:cNvSpPr/>
              <p:nvPr/>
            </p:nvSpPr>
            <p:spPr bwMode="auto">
              <a:xfrm>
                <a:off x="8648227" y="3555528"/>
                <a:ext cx="80165" cy="216050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Eingekerbter Richtungspfeil 30">
                <a:extLst>
                  <a:ext uri="{FF2B5EF4-FFF2-40B4-BE49-F238E27FC236}">
                    <a16:creationId xmlns:a16="http://schemas.microsoft.com/office/drawing/2014/main" id="{6AF5658F-8AD9-4BC9-AD46-4DD9AF2DCBB6}"/>
                  </a:ext>
                </a:extLst>
              </p:cNvPr>
              <p:cNvSpPr/>
              <p:nvPr/>
            </p:nvSpPr>
            <p:spPr bwMode="auto">
              <a:xfrm>
                <a:off x="8674023" y="3429000"/>
                <a:ext cx="174061" cy="469106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3922AB70-ED4C-41C1-A2A1-955161E6E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4762">
            <a:off x="4942010" y="1548702"/>
            <a:ext cx="1780175" cy="2496723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8137A23F-45CB-4945-A598-2CFE4ABE3916}"/>
              </a:ext>
            </a:extLst>
          </p:cNvPr>
          <p:cNvSpPr/>
          <p:nvPr/>
        </p:nvSpPr>
        <p:spPr>
          <a:xfrm>
            <a:off x="4594268" y="8126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https://www.din.de/en/innovation-and-research/industry-4-0/standardization-roadmap</a:t>
            </a:r>
            <a:r>
              <a:rPr lang="de-DE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D904143-956E-495F-A147-948399CA7963}"/>
              </a:ext>
            </a:extLst>
          </p:cNvPr>
          <p:cNvSpPr txBox="1"/>
          <p:nvPr/>
        </p:nvSpPr>
        <p:spPr>
          <a:xfrm>
            <a:off x="6679087" y="3273351"/>
            <a:ext cx="1659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>
                <a:solidFill>
                  <a:srgbClr val="C00000"/>
                </a:solidFill>
              </a:rPr>
              <a:t>Why</a:t>
            </a:r>
            <a:r>
              <a:rPr lang="de-DE" i="1" dirty="0">
                <a:solidFill>
                  <a:srgbClr val="C00000"/>
                </a:solidFill>
              </a:rPr>
              <a:t> not </a:t>
            </a:r>
            <a:r>
              <a:rPr lang="de-DE" i="1" dirty="0" err="1">
                <a:solidFill>
                  <a:srgbClr val="C00000"/>
                </a:solidFill>
              </a:rPr>
              <a:t>make</a:t>
            </a:r>
            <a:endParaRPr lang="de-DE" i="1" dirty="0">
              <a:solidFill>
                <a:srgbClr val="C00000"/>
              </a:solidFill>
            </a:endParaRPr>
          </a:p>
          <a:p>
            <a:r>
              <a:rPr lang="de-DE" i="1" dirty="0">
                <a:solidFill>
                  <a:srgbClr val="C00000"/>
                </a:solidFill>
              </a:rPr>
              <a:t>a </a:t>
            </a:r>
            <a:r>
              <a:rPr lang="de-DE" i="1" dirty="0" err="1">
                <a:solidFill>
                  <a:srgbClr val="C00000"/>
                </a:solidFill>
              </a:rPr>
              <a:t>Russian</a:t>
            </a:r>
            <a:endParaRPr lang="de-DE" i="1" dirty="0">
              <a:solidFill>
                <a:srgbClr val="C00000"/>
              </a:solidFill>
            </a:endParaRPr>
          </a:p>
          <a:p>
            <a:r>
              <a:rPr lang="de-DE" i="1" dirty="0" err="1">
                <a:solidFill>
                  <a:srgbClr val="C00000"/>
                </a:solidFill>
              </a:rPr>
              <a:t>version</a:t>
            </a:r>
            <a:r>
              <a:rPr lang="de-DE" i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" name="Picture 2" descr="Bildergebnis für plattform industrie 4.0">
            <a:extLst>
              <a:ext uri="{FF2B5EF4-FFF2-40B4-BE49-F238E27FC236}">
                <a16:creationId xmlns:a16="http://schemas.microsoft.com/office/drawing/2014/main" id="{2B87B513-BD9D-4B8C-BFBF-0F524A60B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15566"/>
            <a:ext cx="2341495" cy="3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8F4C965-2CB4-4EC5-9E86-2EB46EA04C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28" y="1403631"/>
            <a:ext cx="2347861" cy="71480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B3816DC-E0B7-4EE4-97D0-46F2CD1F7FF6}"/>
              </a:ext>
            </a:extLst>
          </p:cNvPr>
          <p:cNvSpPr txBox="1"/>
          <p:nvPr/>
        </p:nvSpPr>
        <p:spPr>
          <a:xfrm>
            <a:off x="594425" y="2283718"/>
            <a:ext cx="3344505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AutoNum type="arabicPeriod"/>
            </a:pPr>
            <a:r>
              <a:rPr lang="de-DE" dirty="0" err="1"/>
              <a:t>Collect</a:t>
            </a:r>
            <a:r>
              <a:rPr lang="de-DE" dirty="0"/>
              <a:t> Use Cases</a:t>
            </a:r>
          </a:p>
          <a:p>
            <a:pPr marL="271463" indent="-271463">
              <a:spcAft>
                <a:spcPts val="600"/>
              </a:spcAft>
              <a:buAutoNum type="arabicPeriod"/>
            </a:pPr>
            <a:r>
              <a:rPr lang="de-DE" dirty="0" err="1"/>
              <a:t>Determine</a:t>
            </a:r>
            <a:r>
              <a:rPr lang="de-DE" dirty="0"/>
              <a:t> </a:t>
            </a:r>
            <a:r>
              <a:rPr lang="de-DE" dirty="0" err="1"/>
              <a:t>Concepts</a:t>
            </a:r>
            <a:endParaRPr lang="de-DE" dirty="0"/>
          </a:p>
          <a:p>
            <a:pPr marL="271463" indent="-271463">
              <a:spcAft>
                <a:spcPts val="600"/>
              </a:spcAft>
              <a:buAutoNum type="arabicPeriod"/>
            </a:pPr>
            <a:r>
              <a:rPr lang="de-DE" dirty="0" err="1"/>
              <a:t>Identify</a:t>
            </a:r>
            <a:r>
              <a:rPr lang="de-DE" dirty="0"/>
              <a:t> Technologies</a:t>
            </a:r>
          </a:p>
          <a:p>
            <a:pPr marL="271463" indent="-271463">
              <a:spcAft>
                <a:spcPts val="600"/>
              </a:spcAft>
              <a:buAutoNum type="arabicPeriod"/>
            </a:pPr>
            <a:r>
              <a:rPr lang="de-DE" dirty="0" err="1"/>
              <a:t>Identify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standards</a:t>
            </a:r>
            <a:endParaRPr lang="de-DE" dirty="0"/>
          </a:p>
          <a:p>
            <a:pPr marL="449263" lvl="2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Complement</a:t>
            </a:r>
            <a:r>
              <a:rPr lang="de-DE" dirty="0"/>
              <a:t>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stds</a:t>
            </a:r>
            <a:r>
              <a:rPr lang="de-DE" dirty="0"/>
              <a:t>.</a:t>
            </a:r>
          </a:p>
          <a:p>
            <a:pPr marL="449263" lvl="2" indent="-177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Develope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720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0" y="-56466"/>
            <a:ext cx="9144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540000" tIns="72000" rIns="72000" bIns="7200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ru-RU" altLang="de-DE" sz="2000" dirty="0">
                <a:solidFill>
                  <a:srgbClr val="00B050"/>
                </a:solidFill>
                <a:sym typeface="Wingdings" panose="05000000000000000000" pitchFamily="2" charset="2"/>
              </a:rPr>
              <a:t>Два</a:t>
            </a:r>
            <a:endParaRPr lang="de-DE" altLang="de-DE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de-DE" sz="2000" b="1" dirty="0" err="1"/>
              <a:t>Define</a:t>
            </a:r>
            <a:r>
              <a:rPr lang="de-DE" sz="2000" b="1" dirty="0"/>
              <a:t> an Architecture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3799827-7BB6-4A0A-A656-79DBC903D192}"/>
              </a:ext>
            </a:extLst>
          </p:cNvPr>
          <p:cNvCxnSpPr>
            <a:cxnSpLocks/>
          </p:cNvCxnSpPr>
          <p:nvPr/>
        </p:nvCxnSpPr>
        <p:spPr bwMode="auto">
          <a:xfrm>
            <a:off x="4572000" y="915566"/>
            <a:ext cx="0" cy="3528392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rgbClr val="41AAA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0F08F18-26CC-4D78-B4C3-F0D2727BDF5A}"/>
              </a:ext>
            </a:extLst>
          </p:cNvPr>
          <p:cNvGrpSpPr/>
          <p:nvPr/>
        </p:nvGrpSpPr>
        <p:grpSpPr>
          <a:xfrm>
            <a:off x="4270982" y="1971515"/>
            <a:ext cx="602037" cy="1200468"/>
            <a:chOff x="8582025" y="3324171"/>
            <a:chExt cx="348734" cy="69537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A860C50-4B2B-43E7-B794-48EFFE5C3149}"/>
                </a:ext>
              </a:extLst>
            </p:cNvPr>
            <p:cNvSpPr/>
            <p:nvPr/>
          </p:nvSpPr>
          <p:spPr bwMode="auto">
            <a:xfrm>
              <a:off x="8582025" y="3324171"/>
              <a:ext cx="348734" cy="695379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879BAA"/>
                  </a:solidFill>
                  <a:miter lim="800000"/>
                </a14:hiddenLine>
              </a:ext>
            </a:extLst>
          </p:spPr>
          <p:txBody>
            <a:bodyPr wrap="square" lIns="108000" tIns="108000" rIns="108000" bIns="108000" numCol="1" spcCol="72000" rtlCol="0" anchor="t" anchorCtr="0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3F886BC-0C89-419B-87AB-36C706B193A2}"/>
                </a:ext>
              </a:extLst>
            </p:cNvPr>
            <p:cNvGrpSpPr/>
            <p:nvPr/>
          </p:nvGrpSpPr>
          <p:grpSpPr>
            <a:xfrm>
              <a:off x="8656464" y="3437307"/>
              <a:ext cx="199857" cy="469106"/>
              <a:chOff x="8648227" y="3429000"/>
              <a:chExt cx="199857" cy="469106"/>
            </a:xfrm>
          </p:grpSpPr>
          <p:sp>
            <p:nvSpPr>
              <p:cNvPr id="10" name="Eingekerbter Richtungspfeil 10">
                <a:extLst>
                  <a:ext uri="{FF2B5EF4-FFF2-40B4-BE49-F238E27FC236}">
                    <a16:creationId xmlns:a16="http://schemas.microsoft.com/office/drawing/2014/main" id="{99D90D5A-BADD-4DB6-B722-1D36711F644D}"/>
                  </a:ext>
                </a:extLst>
              </p:cNvPr>
              <p:cNvSpPr/>
              <p:nvPr/>
            </p:nvSpPr>
            <p:spPr bwMode="auto">
              <a:xfrm>
                <a:off x="8648227" y="3555528"/>
                <a:ext cx="80165" cy="216050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Eingekerbter Richtungspfeil 30">
                <a:extLst>
                  <a:ext uri="{FF2B5EF4-FFF2-40B4-BE49-F238E27FC236}">
                    <a16:creationId xmlns:a16="http://schemas.microsoft.com/office/drawing/2014/main" id="{C9E38569-CCF5-443D-8DDB-68501F88EB9E}"/>
                  </a:ext>
                </a:extLst>
              </p:cNvPr>
              <p:cNvSpPr/>
              <p:nvPr/>
            </p:nvSpPr>
            <p:spPr bwMode="auto">
              <a:xfrm>
                <a:off x="8674023" y="3429000"/>
                <a:ext cx="174061" cy="469106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2" name="Grafik 16">
            <a:extLst>
              <a:ext uri="{FF2B5EF4-FFF2-40B4-BE49-F238E27FC236}">
                <a16:creationId xmlns:a16="http://schemas.microsoft.com/office/drawing/2014/main" id="{C36C52D5-2FA7-4123-93FF-2A78B3B9D1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40" y="915566"/>
            <a:ext cx="2393735" cy="23349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087607A-50FA-42EB-B499-576A2CAED798}"/>
              </a:ext>
            </a:extLst>
          </p:cNvPr>
          <p:cNvSpPr/>
          <p:nvPr/>
        </p:nvSpPr>
        <p:spPr>
          <a:xfrm>
            <a:off x="5364088" y="3353868"/>
            <a:ext cx="205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473F3F"/>
                </a:solidFill>
                <a:latin typeface="inherit"/>
              </a:rPr>
              <a:t>IEC PAS 63088:2017</a:t>
            </a:r>
          </a:p>
        </p:txBody>
      </p:sp>
      <p:pic>
        <p:nvPicPr>
          <p:cNvPr id="13" name="Picture 15" descr="Bildergebnis für iec">
            <a:extLst>
              <a:ext uri="{FF2B5EF4-FFF2-40B4-BE49-F238E27FC236}">
                <a16:creationId xmlns:a16="http://schemas.microsoft.com/office/drawing/2014/main" id="{4213CBD9-F566-483A-B44F-BA48C1A8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641" y="3368343"/>
            <a:ext cx="345431" cy="345431"/>
          </a:xfrm>
          <a:prstGeom prst="rect">
            <a:avLst/>
          </a:prstGeom>
          <a:noFill/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FECD7069-AB30-4B77-8B0F-2D210561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23878"/>
            <a:ext cx="543693" cy="5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8A9C97C-FDA3-4107-B274-0343C7ABDE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494" y="3316012"/>
            <a:ext cx="1185790" cy="1127946"/>
          </a:xfrm>
          <a:prstGeom prst="rect">
            <a:avLst/>
          </a:prstGeom>
        </p:spPr>
      </p:pic>
      <p:pic>
        <p:nvPicPr>
          <p:cNvPr id="12292" name="Picture 4" descr="St IEC/PAS 63088:2017">
            <a:extLst>
              <a:ext uri="{FF2B5EF4-FFF2-40B4-BE49-F238E27FC236}">
                <a16:creationId xmlns:a16="http://schemas.microsoft.com/office/drawing/2014/main" id="{D1547E6A-5EC4-4010-BC65-4C259E219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580" y="3779700"/>
            <a:ext cx="408235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F7A598C-6F62-4B3A-8112-BCC9F1CD2105}"/>
              </a:ext>
            </a:extLst>
          </p:cNvPr>
          <p:cNvSpPr/>
          <p:nvPr/>
        </p:nvSpPr>
        <p:spPr>
          <a:xfrm>
            <a:off x="4760372" y="4144670"/>
            <a:ext cx="3195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43968"/>
                </a:solidFill>
                <a:latin typeface="Roboto"/>
              </a:rPr>
              <a:t>Интеллектуальное производство. Модель эталонной архитектуры industry 4.0</a:t>
            </a:r>
            <a:endParaRPr lang="de-DE" sz="1200" dirty="0">
              <a:solidFill>
                <a:srgbClr val="143968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96E99BC-DD69-48E5-A495-B105CEF2E231}"/>
              </a:ext>
            </a:extLst>
          </p:cNvPr>
          <p:cNvSpPr/>
          <p:nvPr/>
        </p:nvSpPr>
        <p:spPr>
          <a:xfrm>
            <a:off x="5689020" y="3826447"/>
            <a:ext cx="17488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1600" b="1" dirty="0"/>
              <a:t>МЭК</a:t>
            </a:r>
            <a:r>
              <a:rPr lang="de-DE" sz="1600" b="1" dirty="0"/>
              <a:t> </a:t>
            </a:r>
            <a:r>
              <a:rPr lang="az-Cyrl-AZ" sz="1600" b="1" dirty="0"/>
              <a:t>ПАС 63088</a:t>
            </a:r>
            <a:endParaRPr lang="de-DE" sz="1600" b="1" i="0" dirty="0">
              <a:solidFill>
                <a:srgbClr val="473F3F"/>
              </a:solidFill>
              <a:effectLst/>
              <a:latin typeface="Helvetica Neue"/>
            </a:endParaRPr>
          </a:p>
        </p:txBody>
      </p:sp>
      <p:pic>
        <p:nvPicPr>
          <p:cNvPr id="20" name="Picture 13" descr="Bildergebnis für iso">
            <a:extLst>
              <a:ext uri="{FF2B5EF4-FFF2-40B4-BE49-F238E27FC236}">
                <a16:creationId xmlns:a16="http://schemas.microsoft.com/office/drawing/2014/main" id="{07BB2C60-D60A-4F41-87AC-A0E31EC45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97997" y="1675697"/>
            <a:ext cx="867965" cy="800491"/>
          </a:xfrm>
          <a:prstGeom prst="rect">
            <a:avLst/>
          </a:prstGeom>
          <a:noFill/>
        </p:spPr>
      </p:pic>
      <p:pic>
        <p:nvPicPr>
          <p:cNvPr id="21" name="Picture 15" descr="Bildergebnis für iec">
            <a:extLst>
              <a:ext uri="{FF2B5EF4-FFF2-40B4-BE49-F238E27FC236}">
                <a16:creationId xmlns:a16="http://schemas.microsoft.com/office/drawing/2014/main" id="{2E6CE623-1DA3-4DF8-8788-58D62B62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3431" y="2667256"/>
            <a:ext cx="857095" cy="857095"/>
          </a:xfrm>
          <a:prstGeom prst="rect">
            <a:avLst/>
          </a:prstGeom>
          <a:noFill/>
        </p:spPr>
      </p:pic>
      <p:pic>
        <p:nvPicPr>
          <p:cNvPr id="22" name="Picture 2" descr="Bildergebnis für ingenieur icon">
            <a:extLst>
              <a:ext uri="{FF2B5EF4-FFF2-40B4-BE49-F238E27FC236}">
                <a16:creationId xmlns:a16="http://schemas.microsoft.com/office/drawing/2014/main" id="{067021CC-4F83-47F1-BA65-5B94068A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1" y="1630889"/>
            <a:ext cx="1253414" cy="124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643FEAF-59B2-4567-86FA-F989DFB25D44}"/>
              </a:ext>
            </a:extLst>
          </p:cNvPr>
          <p:cNvSpPr txBox="1"/>
          <p:nvPr/>
        </p:nvSpPr>
        <p:spPr>
          <a:xfrm>
            <a:off x="374951" y="2935435"/>
            <a:ext cx="1608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Standardisation</a:t>
            </a:r>
          </a:p>
          <a:p>
            <a:pPr algn="ctr"/>
            <a:r>
              <a:rPr lang="de-DE" sz="1600" dirty="0" err="1"/>
              <a:t>Experts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41054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0" y="-56466"/>
            <a:ext cx="9144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540000" tIns="72000" rIns="72000" bIns="7200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ru-RU" altLang="de-DE" sz="2000" dirty="0">
                <a:solidFill>
                  <a:srgbClr val="00B050"/>
                </a:solidFill>
                <a:sym typeface="Wingdings" panose="05000000000000000000" pitchFamily="2" charset="2"/>
              </a:rPr>
              <a:t>Три</a:t>
            </a:r>
            <a:endParaRPr lang="de-DE" altLang="de-DE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de-DE" sz="2000" b="1" dirty="0"/>
              <a:t>Elaborate on </a:t>
            </a:r>
            <a:r>
              <a:rPr lang="de-DE" sz="2000" b="1" dirty="0" err="1"/>
              <a:t>specific</a:t>
            </a:r>
            <a:r>
              <a:rPr lang="de-DE" sz="2000" b="1" dirty="0"/>
              <a:t> </a:t>
            </a:r>
            <a:r>
              <a:rPr lang="de-DE" sz="2000" b="1" dirty="0" err="1"/>
              <a:t>elements</a:t>
            </a:r>
            <a:r>
              <a:rPr lang="de-DE" sz="2000" b="1" dirty="0"/>
              <a:t> (</a:t>
            </a:r>
            <a:r>
              <a:rPr lang="de-DE" sz="2000" b="1" dirty="0" err="1"/>
              <a:t>make</a:t>
            </a:r>
            <a:r>
              <a:rPr lang="de-DE" sz="2000" b="1" dirty="0"/>
              <a:t> </a:t>
            </a:r>
            <a:r>
              <a:rPr lang="de-DE" sz="2000" b="1" dirty="0" err="1"/>
              <a:t>standards</a:t>
            </a:r>
            <a:r>
              <a:rPr lang="de-DE" sz="2000" b="1" dirty="0"/>
              <a:t>)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43079B8-7B89-4919-9FF5-0D3D2E468FF5}"/>
              </a:ext>
            </a:extLst>
          </p:cNvPr>
          <p:cNvCxnSpPr>
            <a:cxnSpLocks/>
          </p:cNvCxnSpPr>
          <p:nvPr/>
        </p:nvCxnSpPr>
        <p:spPr bwMode="auto">
          <a:xfrm>
            <a:off x="4572000" y="915566"/>
            <a:ext cx="0" cy="3528392"/>
          </a:xfrm>
          <a:prstGeom prst="line">
            <a:avLst/>
          </a:prstGeom>
          <a:solidFill>
            <a:srgbClr val="000000"/>
          </a:solidFill>
          <a:ln w="28575" cap="flat" cmpd="sng" algn="ctr">
            <a:solidFill>
              <a:srgbClr val="41AAAA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BA5638C-8FC8-4160-9CB6-D895C5ADB3AD}"/>
              </a:ext>
            </a:extLst>
          </p:cNvPr>
          <p:cNvGrpSpPr/>
          <p:nvPr/>
        </p:nvGrpSpPr>
        <p:grpSpPr>
          <a:xfrm>
            <a:off x="4270982" y="1971515"/>
            <a:ext cx="602037" cy="1200468"/>
            <a:chOff x="8582025" y="3324171"/>
            <a:chExt cx="348734" cy="695379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B67E54D7-B02B-4D37-87B7-37D4BBF7A82D}"/>
                </a:ext>
              </a:extLst>
            </p:cNvPr>
            <p:cNvSpPr/>
            <p:nvPr/>
          </p:nvSpPr>
          <p:spPr bwMode="auto">
            <a:xfrm>
              <a:off x="8582025" y="3324171"/>
              <a:ext cx="348734" cy="695379"/>
            </a:xfrm>
            <a:prstGeom prst="rect">
              <a:avLst/>
            </a:prstGeom>
            <a:solidFill>
              <a:srgbClr val="FFFFFF"/>
            </a:solidFill>
            <a:ln>
              <a:noFill/>
              <a:miter lim="800000"/>
            </a:ln>
            <a:effectLst/>
            <a:extLst>
              <a:ext uri="{91240B29-F687-4F45-9708-019B960494DF}">
                <a14:hiddenLine xmlns:a14="http://schemas.microsoft.com/office/drawing/2010/main">
                  <a:solidFill>
                    <a:srgbClr val="879BAA"/>
                  </a:solidFill>
                  <a:miter lim="800000"/>
                </a14:hiddenLine>
              </a:ext>
            </a:extLst>
          </p:spPr>
          <p:txBody>
            <a:bodyPr wrap="square" lIns="108000" tIns="108000" rIns="108000" bIns="108000" numCol="1" spcCol="72000" rtlCol="0" anchor="t" anchorCtr="0"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Tx/>
                <a:buNone/>
                <a:tabLst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5A99BD4-15C1-4DDF-986F-82C5C3F44D15}"/>
                </a:ext>
              </a:extLst>
            </p:cNvPr>
            <p:cNvGrpSpPr/>
            <p:nvPr/>
          </p:nvGrpSpPr>
          <p:grpSpPr>
            <a:xfrm>
              <a:off x="8656464" y="3437307"/>
              <a:ext cx="199857" cy="469106"/>
              <a:chOff x="8648227" y="3429000"/>
              <a:chExt cx="199857" cy="469106"/>
            </a:xfrm>
          </p:grpSpPr>
          <p:sp>
            <p:nvSpPr>
              <p:cNvPr id="10" name="Eingekerbter Richtungspfeil 10">
                <a:extLst>
                  <a:ext uri="{FF2B5EF4-FFF2-40B4-BE49-F238E27FC236}">
                    <a16:creationId xmlns:a16="http://schemas.microsoft.com/office/drawing/2014/main" id="{D416E0C1-D580-45C9-90AE-0FE3F9DF2AD3}"/>
                  </a:ext>
                </a:extLst>
              </p:cNvPr>
              <p:cNvSpPr/>
              <p:nvPr/>
            </p:nvSpPr>
            <p:spPr bwMode="auto">
              <a:xfrm>
                <a:off x="8648227" y="3555528"/>
                <a:ext cx="80165" cy="216050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Eingekerbter Richtungspfeil 30">
                <a:extLst>
                  <a:ext uri="{FF2B5EF4-FFF2-40B4-BE49-F238E27FC236}">
                    <a16:creationId xmlns:a16="http://schemas.microsoft.com/office/drawing/2014/main" id="{963D34FB-544A-44F9-93E7-CBCB9D895464}"/>
                  </a:ext>
                </a:extLst>
              </p:cNvPr>
              <p:cNvSpPr/>
              <p:nvPr/>
            </p:nvSpPr>
            <p:spPr bwMode="auto">
              <a:xfrm>
                <a:off x="8674023" y="3429000"/>
                <a:ext cx="174061" cy="469106"/>
              </a:xfrm>
              <a:prstGeom prst="chevron">
                <a:avLst/>
              </a:prstGeom>
              <a:solidFill>
                <a:srgbClr val="41AAAA"/>
              </a:solidFill>
              <a:ln>
                <a:noFill/>
                <a:miter lim="800000"/>
              </a:ln>
              <a:effectLst/>
            </p:spPr>
            <p:txBody>
              <a:bodyPr wrap="square" lIns="108013" tIns="54006" rIns="108013" bIns="54006" numCol="1" spcCol="72000" rtlCol="0" anchor="t" anchorCtr="0"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879BAA"/>
                  </a:buClr>
                  <a:buSzTx/>
                  <a:buFontTx/>
                  <a:buNone/>
                  <a:tabLst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5CD6FCF-10A1-4D16-B318-CBBAA453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25" y="1496403"/>
            <a:ext cx="3686894" cy="215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1AA1DAA-2748-427A-B432-7C379D9B9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525" y="895097"/>
            <a:ext cx="1750468" cy="149016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A7316F0-3EA1-4E3C-93C9-0B07A9DF801A}"/>
              </a:ext>
            </a:extLst>
          </p:cNvPr>
          <p:cNvSpPr txBox="1"/>
          <p:nvPr/>
        </p:nvSpPr>
        <p:spPr>
          <a:xfrm>
            <a:off x="467545" y="827296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e.g.</a:t>
            </a:r>
          </a:p>
          <a:p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concept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dirty="0" err="1"/>
              <a:t>the</a:t>
            </a:r>
            <a:r>
              <a:rPr lang="de-DE" sz="1400" dirty="0"/>
              <a:t> AAS (Asset Administration Shell) </a:t>
            </a:r>
            <a:r>
              <a:rPr lang="de-DE" sz="1400" dirty="0" err="1"/>
              <a:t>as</a:t>
            </a:r>
            <a:r>
              <a:rPr lang="de-DE" sz="1400" dirty="0"/>
              <a:t> a </a:t>
            </a:r>
            <a:r>
              <a:rPr lang="de-DE" sz="1400" dirty="0" err="1"/>
              <a:t>key</a:t>
            </a:r>
            <a:r>
              <a:rPr lang="de-DE" sz="1400" dirty="0"/>
              <a:t> </a:t>
            </a:r>
            <a:r>
              <a:rPr lang="de-DE" sz="1400" dirty="0" err="1"/>
              <a:t>element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Industrie 4.0 </a:t>
            </a:r>
            <a:r>
              <a:rPr lang="de-DE" sz="1400" dirty="0" err="1"/>
              <a:t>realisation</a:t>
            </a:r>
            <a:endParaRPr lang="de-DE" sz="1400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B07FCCD-6B60-409D-B395-1141582A57C6}"/>
              </a:ext>
            </a:extLst>
          </p:cNvPr>
          <p:cNvSpPr/>
          <p:nvPr/>
        </p:nvSpPr>
        <p:spPr>
          <a:xfrm>
            <a:off x="5047573" y="847314"/>
            <a:ext cx="317934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>
                <a:solidFill>
                  <a:srgbClr val="1439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https://www.plattform-i40.de/PI40/Redaktion/EN/Downloads/Publikation/vws-in-detail-presentation.html</a:t>
            </a:r>
            <a:endParaRPr lang="de-DE" sz="1050" dirty="0">
              <a:solidFill>
                <a:srgbClr val="143968"/>
              </a:solidFill>
            </a:endParaRPr>
          </a:p>
        </p:txBody>
      </p:sp>
      <p:pic>
        <p:nvPicPr>
          <p:cNvPr id="16" name="Picture 15" descr="Bildergebnis für iec">
            <a:extLst>
              <a:ext uri="{FF2B5EF4-FFF2-40B4-BE49-F238E27FC236}">
                <a16:creationId xmlns:a16="http://schemas.microsoft.com/office/drawing/2014/main" id="{D255DE5A-02D5-4AD4-97FA-F02393F7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3960398"/>
            <a:ext cx="483560" cy="483560"/>
          </a:xfrm>
          <a:prstGeom prst="rect">
            <a:avLst/>
          </a:prstGeom>
          <a:noFill/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D9FD6EF-2DB5-4DF1-B97E-EB3868D0AAD0}"/>
              </a:ext>
            </a:extLst>
          </p:cNvPr>
          <p:cNvSpPr txBox="1"/>
          <p:nvPr/>
        </p:nvSpPr>
        <p:spPr>
          <a:xfrm>
            <a:off x="6177263" y="3867894"/>
            <a:ext cx="1475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Work Item in</a:t>
            </a:r>
          </a:p>
          <a:p>
            <a:r>
              <a:rPr lang="de-DE" dirty="0"/>
              <a:t>IEC/TC65</a:t>
            </a:r>
          </a:p>
        </p:txBody>
      </p:sp>
      <p:pic>
        <p:nvPicPr>
          <p:cNvPr id="18" name="Picture 6" descr="Bildergebnis für programmierer nerd icon">
            <a:extLst>
              <a:ext uri="{FF2B5EF4-FFF2-40B4-BE49-F238E27FC236}">
                <a16:creationId xmlns:a16="http://schemas.microsoft.com/office/drawing/2014/main" id="{62573438-3CEA-4D62-A771-8CF927F23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0" y="2868388"/>
            <a:ext cx="1071090" cy="10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Bildergebnis für w3c">
            <a:extLst>
              <a:ext uri="{FF2B5EF4-FFF2-40B4-BE49-F238E27FC236}">
                <a16:creationId xmlns:a16="http://schemas.microsoft.com/office/drawing/2014/main" id="{2458D044-A1CA-410B-AF15-4F2C7AF88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1184" y="3897807"/>
            <a:ext cx="538543" cy="366658"/>
          </a:xfrm>
          <a:prstGeom prst="rect">
            <a:avLst/>
          </a:prstGeom>
          <a:noFill/>
        </p:spPr>
      </p:pic>
      <p:pic>
        <p:nvPicPr>
          <p:cNvPr id="20" name="Picture 14" descr="Bildergebnis für ietf">
            <a:extLst>
              <a:ext uri="{FF2B5EF4-FFF2-40B4-BE49-F238E27FC236}">
                <a16:creationId xmlns:a16="http://schemas.microsoft.com/office/drawing/2014/main" id="{6D8094D6-7BEE-4D79-8CA5-98D33EAE2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36" y="2756699"/>
            <a:ext cx="1099551" cy="6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eclass logo small">
            <a:extLst>
              <a:ext uri="{FF2B5EF4-FFF2-40B4-BE49-F238E27FC236}">
                <a16:creationId xmlns:a16="http://schemas.microsoft.com/office/drawing/2014/main" id="{BC12AA89-CCD2-49F0-8057-4BB8AD79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64" y="3456508"/>
            <a:ext cx="1244014" cy="3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E398355-4909-48EA-B4E0-27CD5070DC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88211" y="3803647"/>
            <a:ext cx="504674" cy="554979"/>
          </a:xfrm>
          <a:prstGeom prst="rect">
            <a:avLst/>
          </a:prstGeom>
        </p:spPr>
      </p:pic>
      <p:pic>
        <p:nvPicPr>
          <p:cNvPr id="23" name="Picture 13" descr="Bildergebnis für iso">
            <a:extLst>
              <a:ext uri="{FF2B5EF4-FFF2-40B4-BE49-F238E27FC236}">
                <a16:creationId xmlns:a16="http://schemas.microsoft.com/office/drawing/2014/main" id="{2CADB094-C005-485D-91B5-C10F0C6C8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43606" y="2929280"/>
            <a:ext cx="344205" cy="317447"/>
          </a:xfrm>
          <a:prstGeom prst="rect">
            <a:avLst/>
          </a:prstGeom>
          <a:noFill/>
        </p:spPr>
      </p:pic>
      <p:pic>
        <p:nvPicPr>
          <p:cNvPr id="24" name="Picture 15" descr="Bildergebnis für iec">
            <a:extLst>
              <a:ext uri="{FF2B5EF4-FFF2-40B4-BE49-F238E27FC236}">
                <a16:creationId xmlns:a16="http://schemas.microsoft.com/office/drawing/2014/main" id="{38250179-BC60-4255-81EF-B7694099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2380" y="3403933"/>
            <a:ext cx="339894" cy="339894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4FC1BF2-1DBD-471D-841B-ECA494A5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380" y="3901033"/>
            <a:ext cx="345431" cy="3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534FC7B0-BDE9-4779-8FE4-8AC34270648E}"/>
              </a:ext>
            </a:extLst>
          </p:cNvPr>
          <p:cNvSpPr txBox="1"/>
          <p:nvPr/>
        </p:nvSpPr>
        <p:spPr>
          <a:xfrm>
            <a:off x="608682" y="3888963"/>
            <a:ext cx="869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/>
              <a:t>Coding</a:t>
            </a:r>
          </a:p>
          <a:p>
            <a:pPr algn="ctr"/>
            <a:r>
              <a:rPr lang="de-DE" sz="1600" dirty="0"/>
              <a:t>„Nerds“</a:t>
            </a:r>
          </a:p>
        </p:txBody>
      </p:sp>
    </p:spTree>
    <p:extLst>
      <p:ext uri="{BB962C8B-B14F-4D97-AF65-F5344CB8AC3E}">
        <p14:creationId xmlns:p14="http://schemas.microsoft.com/office/powerpoint/2010/main" val="37524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0" y="-56466"/>
            <a:ext cx="9144000" cy="68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lIns="540000" tIns="72000" rIns="72000" bIns="72000" anchor="ctr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>
              <a:defRPr/>
            </a:pPr>
            <a:r>
              <a:rPr lang="ru-RU" altLang="de-DE" sz="2000" dirty="0">
                <a:solidFill>
                  <a:srgbClr val="00B050"/>
                </a:solidFill>
                <a:sym typeface="Wingdings" panose="05000000000000000000" pitchFamily="2" charset="2"/>
              </a:rPr>
              <a:t>аппелировать:</a:t>
            </a:r>
            <a:endParaRPr lang="de-DE" altLang="de-DE" sz="20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lvl="0">
              <a:defRPr/>
            </a:pPr>
            <a:r>
              <a:rPr lang="az-Cyrl-AZ" sz="2000" b="1" dirty="0"/>
              <a:t>давайте работать вместе</a:t>
            </a:r>
            <a:endParaRPr lang="de-DE" sz="2000" b="1" dirty="0"/>
          </a:p>
        </p:txBody>
      </p:sp>
      <p:pic>
        <p:nvPicPr>
          <p:cNvPr id="8" name="Picture 13" descr="Bildergebnis für iso">
            <a:extLst>
              <a:ext uri="{FF2B5EF4-FFF2-40B4-BE49-F238E27FC236}">
                <a16:creationId xmlns:a16="http://schemas.microsoft.com/office/drawing/2014/main" id="{3052F90B-2097-4DC4-ACA0-F9A448DD4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111" y="1454354"/>
            <a:ext cx="371529" cy="342647"/>
          </a:xfrm>
          <a:prstGeom prst="rect">
            <a:avLst/>
          </a:prstGeom>
          <a:noFill/>
        </p:spPr>
      </p:pic>
      <p:pic>
        <p:nvPicPr>
          <p:cNvPr id="9" name="Picture 15" descr="Bildergebnis für iec">
            <a:extLst>
              <a:ext uri="{FF2B5EF4-FFF2-40B4-BE49-F238E27FC236}">
                <a16:creationId xmlns:a16="http://schemas.microsoft.com/office/drawing/2014/main" id="{00CDC13A-3016-417B-B673-96D59154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7942" y="1451571"/>
            <a:ext cx="345431" cy="345431"/>
          </a:xfrm>
          <a:prstGeom prst="rect">
            <a:avLst/>
          </a:prstGeom>
          <a:noFill/>
        </p:spPr>
      </p:pic>
      <p:pic>
        <p:nvPicPr>
          <p:cNvPr id="12" name="Picture 7" descr="Bildergebnis für w3c">
            <a:extLst>
              <a:ext uri="{FF2B5EF4-FFF2-40B4-BE49-F238E27FC236}">
                <a16:creationId xmlns:a16="http://schemas.microsoft.com/office/drawing/2014/main" id="{2E76D424-0920-47C0-901C-B826E31C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544" y="4149308"/>
            <a:ext cx="538543" cy="366658"/>
          </a:xfrm>
          <a:prstGeom prst="rect">
            <a:avLst/>
          </a:prstGeom>
          <a:noFill/>
        </p:spPr>
      </p:pic>
      <p:pic>
        <p:nvPicPr>
          <p:cNvPr id="14" name="Picture 16" descr="Bildergebnis für ieee sa">
            <a:extLst>
              <a:ext uri="{FF2B5EF4-FFF2-40B4-BE49-F238E27FC236}">
                <a16:creationId xmlns:a16="http://schemas.microsoft.com/office/drawing/2014/main" id="{F77BB3CB-BF52-4D9B-B1CA-1C8ED167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71" y="1923678"/>
            <a:ext cx="1099550" cy="45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class logo small">
            <a:extLst>
              <a:ext uri="{FF2B5EF4-FFF2-40B4-BE49-F238E27FC236}">
                <a16:creationId xmlns:a16="http://schemas.microsoft.com/office/drawing/2014/main" id="{CAEBD363-F74C-43A4-B860-0CC83D73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40" y="3757864"/>
            <a:ext cx="1244014" cy="3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DC13AFA-AB86-4FFA-9254-5FB6123E3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5187" y="4083918"/>
            <a:ext cx="504674" cy="554979"/>
          </a:xfrm>
          <a:prstGeom prst="rect">
            <a:avLst/>
          </a:pr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255C308C-B62E-4FD3-8E36-D97004B5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44" y="1417029"/>
            <a:ext cx="345431" cy="3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4D869B4-B91E-4170-827B-22AA30D627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0392" y="845933"/>
            <a:ext cx="831245" cy="9208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08478A-E545-46BE-BD8F-35ACCED2F8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586" y="814265"/>
            <a:ext cx="831245" cy="915863"/>
          </a:xfrm>
          <a:prstGeom prst="rect">
            <a:avLst/>
          </a:prstGeom>
        </p:spPr>
      </p:pic>
      <p:pic>
        <p:nvPicPr>
          <p:cNvPr id="11270" name="Picture 6" descr="Siemens – Logos Download">
            <a:extLst>
              <a:ext uri="{FF2B5EF4-FFF2-40B4-BE49-F238E27FC236}">
                <a16:creationId xmlns:a16="http://schemas.microsoft.com/office/drawing/2014/main" id="{DE105C28-0F45-4D94-B9DA-1BE9F18AD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3" y="1864467"/>
            <a:ext cx="712025" cy="1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EEFDFE7-B7A4-4A13-970D-383372D502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489" y="2203418"/>
            <a:ext cx="712025" cy="670986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B59F81CF-CE3E-4E29-BF93-3ACAA979FC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0710" y="3880641"/>
            <a:ext cx="909346" cy="57499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23E7D30-1041-4E48-8EA8-77CEA653D43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221" y="3449490"/>
            <a:ext cx="712025" cy="179536"/>
          </a:xfrm>
          <a:prstGeom prst="rect">
            <a:avLst/>
          </a:prstGeom>
        </p:spPr>
      </p:pic>
      <p:sp>
        <p:nvSpPr>
          <p:cNvPr id="30" name="Flussdiagramm: Auszug 29">
            <a:extLst>
              <a:ext uri="{FF2B5EF4-FFF2-40B4-BE49-F238E27FC236}">
                <a16:creationId xmlns:a16="http://schemas.microsoft.com/office/drawing/2014/main" id="{911FD7F4-F2E3-47C4-A346-B6F116B20004}"/>
              </a:ext>
            </a:extLst>
          </p:cNvPr>
          <p:cNvSpPr/>
          <p:nvPr/>
        </p:nvSpPr>
        <p:spPr bwMode="auto">
          <a:xfrm rot="5400000">
            <a:off x="274551" y="2966493"/>
            <a:ext cx="2614010" cy="364263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33" name="Flussdiagramm: Auszug 32">
            <a:extLst>
              <a:ext uri="{FF2B5EF4-FFF2-40B4-BE49-F238E27FC236}">
                <a16:creationId xmlns:a16="http://schemas.microsoft.com/office/drawing/2014/main" id="{122E86AA-DE62-4159-B0E0-2A2C4E350A57}"/>
              </a:ext>
            </a:extLst>
          </p:cNvPr>
          <p:cNvSpPr/>
          <p:nvPr/>
        </p:nvSpPr>
        <p:spPr bwMode="auto">
          <a:xfrm rot="5400000" flipV="1">
            <a:off x="6504584" y="2997788"/>
            <a:ext cx="2614010" cy="331973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5155A190-9C03-439E-A36A-32DB9BFA6D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9713" y="2571750"/>
            <a:ext cx="1200150" cy="109537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1D8E56E0-42C1-46A1-93DD-8E3806CC14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0328" y="2621935"/>
            <a:ext cx="609365" cy="452233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7855F328-A170-460D-B135-3267F1EF508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41760" y="3158790"/>
            <a:ext cx="559891" cy="43573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7E45902-5373-49F1-836E-EBB3B21D66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966803" y="2764947"/>
            <a:ext cx="1123551" cy="787685"/>
          </a:xfrm>
          <a:prstGeom prst="rect">
            <a:avLst/>
          </a:prstGeom>
        </p:spPr>
      </p:pic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E6D441A5-2118-41AD-8028-FEB79087C690}"/>
              </a:ext>
            </a:extLst>
          </p:cNvPr>
          <p:cNvCxnSpPr>
            <a:cxnSpLocks/>
          </p:cNvCxnSpPr>
          <p:nvPr/>
        </p:nvCxnSpPr>
        <p:spPr>
          <a:xfrm>
            <a:off x="2555776" y="3134178"/>
            <a:ext cx="141137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F6565BB-3C80-4B71-9E54-83632A9D2116}"/>
              </a:ext>
            </a:extLst>
          </p:cNvPr>
          <p:cNvCxnSpPr>
            <a:cxnSpLocks/>
          </p:cNvCxnSpPr>
          <p:nvPr/>
        </p:nvCxnSpPr>
        <p:spPr>
          <a:xfrm flipH="1">
            <a:off x="5090354" y="3147814"/>
            <a:ext cx="144711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lussdiagramm: Auszug 49">
            <a:extLst>
              <a:ext uri="{FF2B5EF4-FFF2-40B4-BE49-F238E27FC236}">
                <a16:creationId xmlns:a16="http://schemas.microsoft.com/office/drawing/2014/main" id="{01BDCA72-F317-4282-8FAC-C6AF13662725}"/>
              </a:ext>
            </a:extLst>
          </p:cNvPr>
          <p:cNvSpPr/>
          <p:nvPr/>
        </p:nvSpPr>
        <p:spPr bwMode="auto">
          <a:xfrm flipV="1">
            <a:off x="3983223" y="3539258"/>
            <a:ext cx="1133619" cy="255733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51" name="Flussdiagramm: Auszug 50">
            <a:extLst>
              <a:ext uri="{FF2B5EF4-FFF2-40B4-BE49-F238E27FC236}">
                <a16:creationId xmlns:a16="http://schemas.microsoft.com/office/drawing/2014/main" id="{7A35AA6C-1D3D-4B10-9B7F-2392F62CB0A9}"/>
              </a:ext>
            </a:extLst>
          </p:cNvPr>
          <p:cNvSpPr/>
          <p:nvPr/>
        </p:nvSpPr>
        <p:spPr bwMode="auto">
          <a:xfrm rot="10800000" flipV="1">
            <a:off x="3972272" y="2446809"/>
            <a:ext cx="1133619" cy="255733"/>
          </a:xfrm>
          <a:prstGeom prst="flowChartExtra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9524E9D6-2823-4368-AB83-261C7665FC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65486" y="1864467"/>
            <a:ext cx="701055" cy="75025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CA9BFB79-AF25-4B76-87D3-813FE22F7B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140056" y="4042175"/>
            <a:ext cx="701055" cy="413346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A15964ED-8E61-4925-B95E-0C859787D4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6294" y="3171889"/>
            <a:ext cx="504939" cy="70875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4BB5D8ED-3346-4EEF-93B2-48CB8185A5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42146" y="2746766"/>
            <a:ext cx="747734" cy="26358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8F23A77A-CC23-4A14-AD49-4FE9668ABEA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8391" y="3082121"/>
            <a:ext cx="1142722" cy="1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8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59BC2BF-1074-4EA6-B92A-0251040E2A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7431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33E4D83-34E0-48B4-826D-C8140DBF186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3600" b="1" dirty="0">
              <a:latin typeface="Calibri" panose="020F0502020204030204" pitchFamily="34" charset="0"/>
              <a:ea typeface="ＭＳ Ｐゴシック" panose="020B0600070205080204" pitchFamily="34" charset="-128"/>
              <a:sym typeface="Calibri" panose="020F0502020204030204" pitchFamily="34" charset="0"/>
            </a:endParaRPr>
          </a:p>
        </p:txBody>
      </p:sp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683568" y="1131590"/>
            <a:ext cx="7776864" cy="2396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pPr algn="ctr"/>
            <a:br>
              <a:rPr lang="de-DE" sz="1800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Большое спасибо за ваше внимание</a:t>
            </a:r>
            <a:br>
              <a:rPr lang="de-DE" dirty="0">
                <a:latin typeface="Calibri" panose="020F0502020204030204" pitchFamily="34" charset="0"/>
              </a:rPr>
            </a:br>
            <a:br>
              <a:rPr lang="de-DE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Приветствия нашим друзьям в России</a:t>
            </a:r>
            <a:br>
              <a:rPr lang="de-DE" dirty="0">
                <a:latin typeface="Calibri" panose="020F0502020204030204" pitchFamily="34" charset="0"/>
              </a:rPr>
            </a:br>
            <a:br>
              <a:rPr lang="de-DE" altLang="de-DE" sz="20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endParaRPr lang="de-DE" altLang="de-DE" sz="1400" dirty="0">
              <a:latin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72200" y="3939902"/>
            <a:ext cx="240699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Moscow, 7th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July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89213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SNUPCAQhxcSsMYzRJAO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dNuMWeCFkkRxfWYFDsa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AA133E"/>
      </a:dk2>
      <a:lt2>
        <a:srgbClr val="837C74"/>
      </a:lt2>
      <a:accent1>
        <a:srgbClr val="4B4B4D"/>
      </a:accent1>
      <a:accent2>
        <a:srgbClr val="AA133E"/>
      </a:accent2>
      <a:accent3>
        <a:srgbClr val="EFE7DD"/>
      </a:accent3>
      <a:accent4>
        <a:srgbClr val="C7C6CC"/>
      </a:accent4>
      <a:accent5>
        <a:srgbClr val="AA133E"/>
      </a:accent5>
      <a:accent6>
        <a:srgbClr val="EFE7DD"/>
      </a:accent6>
      <a:hlink>
        <a:srgbClr val="C7C6CC"/>
      </a:hlink>
      <a:folHlink>
        <a:srgbClr val="AA13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AA133E"/>
      </a:dk2>
      <a:lt2>
        <a:srgbClr val="837C74"/>
      </a:lt2>
      <a:accent1>
        <a:srgbClr val="4B4B4D"/>
      </a:accent1>
      <a:accent2>
        <a:srgbClr val="AA133E"/>
      </a:accent2>
      <a:accent3>
        <a:srgbClr val="EFE7DD"/>
      </a:accent3>
      <a:accent4>
        <a:srgbClr val="C7C6CC"/>
      </a:accent4>
      <a:accent5>
        <a:srgbClr val="AA133E"/>
      </a:accent5>
      <a:accent6>
        <a:srgbClr val="EFE7DD"/>
      </a:accent6>
      <a:hlink>
        <a:srgbClr val="C7C6CC"/>
      </a:hlink>
      <a:folHlink>
        <a:srgbClr val="AA13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A51548D18078489EDDD9DFCB52D3D2" ma:contentTypeVersion="8" ma:contentTypeDescription="Ein neues Dokument erstellen." ma:contentTypeScope="" ma:versionID="07f8268708240c004e2f46b8c815a759">
  <xsd:schema xmlns:xsd="http://www.w3.org/2001/XMLSchema" xmlns:xs="http://www.w3.org/2001/XMLSchema" xmlns:p="http://schemas.microsoft.com/office/2006/metadata/properties" xmlns:ns3="1a15154e-3bb0-4c80-acf6-a0e2feb54efa" targetNamespace="http://schemas.microsoft.com/office/2006/metadata/properties" ma:root="true" ma:fieldsID="333861a65b588640bea9a9fd26cffc08" ns3:_="">
    <xsd:import namespace="1a15154e-3bb0-4c80-acf6-a0e2feb54e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154e-3bb0-4c80-acf6-a0e2feb54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E9FA0E-31D5-4ADF-9CF2-6F734B5B2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154e-3bb0-4c80-acf6-a0e2feb54e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DD73B-0701-45D6-BA12-394992E15C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1F7DCD0-3983-4B8D-9D5A-03BCF8C8E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Bildschirmpräsentation (16:9)</PresentationFormat>
  <Paragraphs>53</Paragraphs>
  <Slides>7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3" baseType="lpstr">
      <vt:lpstr>Arial</vt:lpstr>
      <vt:lpstr>Calibri</vt:lpstr>
      <vt:lpstr>Candara</vt:lpstr>
      <vt:lpstr>Helvetica</vt:lpstr>
      <vt:lpstr>Helvetica Neue</vt:lpstr>
      <vt:lpstr>inherit</vt:lpstr>
      <vt:lpstr>Roboto</vt:lpstr>
      <vt:lpstr>Office Theme</vt:lpstr>
      <vt:lpstr>1_Office Theme</vt:lpstr>
      <vt:lpstr>3_Office Theme</vt:lpstr>
      <vt:lpstr>2_Office Theme</vt:lpstr>
      <vt:lpstr>4_Office Theme</vt:lpstr>
      <vt:lpstr>Benutzerdefiniertes Design</vt:lpstr>
      <vt:lpstr>2_Benutzerdefiniertes Design</vt:lpstr>
      <vt:lpstr>5_Office Theme</vt:lpstr>
      <vt:lpstr>think-cell Folie</vt:lpstr>
      <vt:lpstr>Innoprom 2020 Online-Session: STANDARDIZATION AS BASIS FOR INDUSTRY 4.0   Advantages of participating in Industrie 4.0 for SIEMENS AG - why Russia and Germany will co-operate for Industrie 4.0 -  Markus Reigl (Dipl.-Ing., M.A.) Director of technical regulation and standardization at SIEMENS AG.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Большое спасибо за ваше внимание  Приветствия нашим друзьям в России  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Ost-Ausschuss – Osteuropaverein der Deutschen Wirtschaft e.V.</dc:creator>
  <cp:keywords>C_Unrestricted</cp:keywords>
  <cp:lastModifiedBy>Reigl, Markus (CT TIM RSQ)</cp:lastModifiedBy>
  <cp:revision>370</cp:revision>
  <cp:lastPrinted>2020-03-04T13:30:21Z</cp:lastPrinted>
  <dcterms:created xsi:type="dcterms:W3CDTF">2016-06-06T23:09:55Z</dcterms:created>
  <dcterms:modified xsi:type="dcterms:W3CDTF">2020-07-06T14:20:04Z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0x01010015A51548D18078489EDDD9DFCB52D3D2</vt:lpwstr>
  </property>
  <property fmtid="{D5CDD505-2E9C-101B-9397-08002B2CF9AE}" pid="3" name="Document Confidentiality">
    <vt:lpwstr>Unrestricted</vt:lpwstr>
  </property>
  <property fmtid="{D5CDD505-2E9C-101B-9397-08002B2CF9AE}" pid="4" name="sodocoClasLang">
    <vt:lpwstr>Frei verwendbar</vt:lpwstr>
  </property>
  <property fmtid="{D5CDD505-2E9C-101B-9397-08002B2CF9AE}" pid="5" name="sodocoClasLangId">
    <vt:i4>0</vt:i4>
  </property>
  <property fmtid="{D5CDD505-2E9C-101B-9397-08002B2CF9AE}" pid="6" name="sodocoClasId">
    <vt:i4>0</vt:i4>
  </property>
</Properties>
</file>