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28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21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media/image22.jpeg" ContentType="image/jpeg"/>
  <Override PartName="/ppt/media/image23.jpeg" ContentType="image/jpe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32.png" ContentType="image/png"/>
  <Override PartName="/ppt/media/image30.jpeg" ContentType="image/jpeg"/>
  <Override PartName="/ppt/media/image31.jpeg" ContentType="image/jpeg"/>
  <Override PartName="/ppt/media/image33.jpeg" ContentType="image/jpeg"/>
  <Override PartName="/ppt/media/image34.png" ContentType="image/png"/>
  <Override PartName="/ppt/media/image35.png" ContentType="image/png"/>
  <Override PartName="/ppt/media/image3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0080625" cy="567055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75ED771-27A9-4D8B-847A-0412F595A00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92160" y="744480"/>
            <a:ext cx="6611400" cy="3720600"/>
          </a:xfrm>
          <a:prstGeom prst="rect">
            <a:avLst/>
          </a:prstGeom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22FA7F9-A9DE-416B-B0A5-CC17F02D06B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00DB545-0E22-4833-A257-1C2B94C8049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92160" y="744480"/>
            <a:ext cx="6611400" cy="372060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Комитет РСПП по техническому регулированию, стандартизации и оценке соответствия был образован в 2004 году. Бессменным Председателем Комитета является  Дмитрий Александрович Пумпянский - Член Бюро Правления Российского союза промышленников и предпринимателей, председатель совета директоров ПАО «Трубная металлургическая компания».</a:t>
            </a:r>
            <a:endParaRPr b="0" lang="ru-R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В настоящее время в его составе  работает более 2000 экспертов от предприятий и организаций из всех отраслей промышленности, представляющих все регионы России, а также страны Евразийского экономического союза.  В том числе экспертов из представительств европейских компаний, работающих в России.</a:t>
            </a:r>
            <a:endParaRPr b="0" lang="ru-R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Они  принимают самое активное участие в обсуждении проектов технических регламентов, постановлений Правительства и федеральных законов в области технического регулирования и стандартизации, в разработке и обновлении национальных и межгосударственных стандартов.</a:t>
            </a:r>
            <a:endParaRPr b="0" lang="ru-R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B719754-8117-487F-BA91-55BFF052693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A7E7BFD-4924-4659-975C-547405B59D1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Img"/>
          </p:nvPr>
        </p:nvSpPr>
        <p:spPr>
          <a:xfrm>
            <a:off x="382680" y="695160"/>
            <a:ext cx="6090840" cy="3427200"/>
          </a:xfrm>
          <a:prstGeom prst="rect">
            <a:avLst/>
          </a:prstGeom>
        </p:spPr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680" cy="411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92160" y="744480"/>
            <a:ext cx="6611400" cy="3720600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720" cy="4466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3850560" y="943020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D834CEB-D956-4AE7-A533-8983EDB1462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8800"/>
            <a:ext cx="9070560" cy="62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8800"/>
            <a:ext cx="9070560" cy="62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8800"/>
            <a:ext cx="9070560" cy="62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8800"/>
            <a:ext cx="9070560" cy="62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8800"/>
            <a:ext cx="9070560" cy="13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png"/><Relationship Id="rId15" Type="http://schemas.openxmlformats.org/officeDocument/2006/relationships/image" Target="../media/image30.jpeg"/><Relationship Id="rId16" Type="http://schemas.openxmlformats.org/officeDocument/2006/relationships/image" Target="../media/image31.jpeg"/><Relationship Id="rId17" Type="http://schemas.openxmlformats.org/officeDocument/2006/relationships/image" Target="../media/image32.png"/><Relationship Id="rId18" Type="http://schemas.openxmlformats.org/officeDocument/2006/relationships/image" Target="../media/image33.jpeg"/><Relationship Id="rId19" Type="http://schemas.openxmlformats.org/officeDocument/2006/relationships/image" Target="../media/image34.png"/><Relationship Id="rId20" Type="http://schemas.openxmlformats.org/officeDocument/2006/relationships/slideLayout" Target="../slideLayouts/slideLayout13.xml"/><Relationship Id="rId21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hyperlink" Target="https://www.facebook.com/www.RGTR.ru/" TargetMode="External"/><Relationship Id="rId3" Type="http://schemas.openxmlformats.org/officeDocument/2006/relationships/hyperlink" Target="https://www.facebook.com/www.RGTR.ru/" TargetMode="External"/><Relationship Id="rId4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35600" y="1358280"/>
            <a:ext cx="9070560" cy="14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"/>
          <p:cNvSpPr/>
          <p:nvPr/>
        </p:nvSpPr>
        <p:spPr>
          <a:xfrm>
            <a:off x="3425040" y="2953080"/>
            <a:ext cx="3001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latin typeface="Times New Roman"/>
                <a:ea typeface="DejaVu Sans"/>
              </a:rPr>
              <a:t>г. Астана,  25 февраля 2011 г.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0" y="6120"/>
            <a:ext cx="10198080" cy="56685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0" y="5398560"/>
            <a:ext cx="10078560" cy="302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808080"/>
                </a:solidFill>
                <a:latin typeface="Calibri"/>
                <a:ea typeface="DejaVu Sans"/>
              </a:rPr>
              <a:t>WWW.RGTR.RU </a:t>
            </a:r>
            <a:r>
              <a:rPr b="1" lang="ru-RU" sz="1400" spc="-1" strike="noStrike">
                <a:solidFill>
                  <a:srgbClr val="808080"/>
                </a:solidFill>
                <a:latin typeface="Calibri"/>
                <a:ea typeface="DejaVu Sans"/>
              </a:rPr>
              <a:t>	</a:t>
            </a:r>
            <a:r>
              <a:rPr b="1" lang="ru-RU" sz="1400" spc="-1" strike="noStrike">
                <a:solidFill>
                  <a:srgbClr val="808080"/>
                </a:solidFill>
                <a:latin typeface="Calibri"/>
                <a:ea typeface="DejaVu Sans"/>
              </a:rPr>
              <a:t>	</a:t>
            </a:r>
            <a:r>
              <a:rPr b="1" lang="ru-RU" sz="1400" spc="-1" strike="noStrike">
                <a:solidFill>
                  <a:srgbClr val="808080"/>
                </a:solidFill>
                <a:latin typeface="Calibri"/>
                <a:ea typeface="DejaVu Sans"/>
              </a:rPr>
              <a:t>	</a:t>
            </a:r>
            <a:r>
              <a:rPr b="1" lang="ru-RU" sz="1400" spc="-1" strike="noStrike">
                <a:solidFill>
                  <a:srgbClr val="808080"/>
                </a:solidFill>
                <a:latin typeface="Calibri"/>
                <a:ea typeface="DejaVu Sans"/>
              </a:rPr>
              <a:t>RGTR@RSPP.RU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1182960" y="3106080"/>
            <a:ext cx="8737920" cy="1427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DejaVu Sans"/>
              </a:rPr>
              <a:t>WORK OF THE COUNCIL ON TECHNICAL REGULATION AND STANDADIZATION IN DIGITAL ECONOMY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76092"/>
                </a:solidFill>
                <a:latin typeface="Calibri"/>
                <a:ea typeface="DejaVu Sans"/>
              </a:rPr>
              <a:t>Andrey LOTSMANOV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1f497d"/>
                </a:solidFill>
                <a:latin typeface="Calibri"/>
                <a:ea typeface="DejaVu Sans"/>
              </a:rPr>
              <a:t>First Deputy Chairman of the RSPP Committee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1f497d"/>
                </a:solidFill>
                <a:latin typeface="Calibri"/>
                <a:ea typeface="DejaVu Sans"/>
              </a:rPr>
              <a:t>on technical regulation, standardization and conformity assessment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Chairman of the Council for technical regulation and standardization under the Ministry of industry and trade of Russia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0" y="1247400"/>
            <a:ext cx="1007856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1" i="1" lang="ru-RU" sz="4000" spc="140" strike="noStrike">
                <a:solidFill>
                  <a:srgbClr val="0070c0"/>
                </a:solidFill>
                <a:latin typeface="Calibri"/>
                <a:ea typeface="DejaVu Sans"/>
              </a:rPr>
              <a:t>2004</a:t>
            </a:r>
            <a:r>
              <a:rPr b="1" i="1" lang="ru-RU" sz="3600" spc="140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b="1" i="1" lang="ru-RU" sz="3100" spc="140" strike="noStrike">
                <a:solidFill>
                  <a:srgbClr val="0070c0"/>
                </a:solidFill>
                <a:latin typeface="Calibri"/>
                <a:ea typeface="DejaVu Sans"/>
              </a:rPr>
              <a:t>-  </a:t>
            </a:r>
            <a:r>
              <a:rPr b="1" i="1" lang="ru-RU" sz="3200" spc="140" strike="noStrike">
                <a:solidFill>
                  <a:srgbClr val="ff0000"/>
                </a:solidFill>
                <a:latin typeface="Calibri"/>
                <a:ea typeface="DejaVu Sans"/>
              </a:rPr>
              <a:t>RSPP COMMITTE HAS 16 YEARS OLD</a:t>
            </a:r>
            <a:r>
              <a:rPr b="1" i="1" lang="ru-RU" sz="3100" spc="140" strike="noStrike">
                <a:solidFill>
                  <a:srgbClr val="ff0000"/>
                </a:solidFill>
                <a:latin typeface="Calibri"/>
                <a:ea typeface="DejaVu Sans"/>
              </a:rPr>
              <a:t>   </a:t>
            </a:r>
            <a:r>
              <a:rPr b="1" i="1" lang="ru-RU" sz="3100" spc="140" strike="noStrike">
                <a:solidFill>
                  <a:srgbClr val="0070c0"/>
                </a:solidFill>
                <a:latin typeface="Calibri"/>
                <a:ea typeface="DejaVu Sans"/>
              </a:rPr>
              <a:t>- </a:t>
            </a:r>
            <a:r>
              <a:rPr b="1" i="1" lang="ru-RU" sz="4000" spc="140" strike="noStrike">
                <a:solidFill>
                  <a:srgbClr val="0070c0"/>
                </a:solidFill>
                <a:latin typeface="Calibri"/>
                <a:ea typeface="DejaVu Sans"/>
              </a:rPr>
              <a:t>2020</a:t>
            </a:r>
            <a:br/>
            <a:br/>
            <a:br/>
            <a:r>
              <a:rPr b="1" lang="ru-RU" sz="4000" spc="14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4174920" y="354240"/>
            <a:ext cx="1661040" cy="118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443760" y="5255280"/>
            <a:ext cx="3190320" cy="3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"/>
          <p:cNvSpPr/>
          <p:nvPr/>
        </p:nvSpPr>
        <p:spPr>
          <a:xfrm>
            <a:off x="7223760" y="5255280"/>
            <a:ext cx="2350800" cy="3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5ED84CD-4701-4E69-A8DD-2D3CE1D0E297}" type="slidenum"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351360" y="85320"/>
            <a:ext cx="9228240" cy="6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2000"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RESULTS OF EXPERT GROUPS ' WORK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(based on the results of the online session 03.07.2020)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555840" y="717120"/>
            <a:ext cx="9126360" cy="39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Arial"/>
                <a:ea typeface="DejaVu Sans"/>
              </a:rPr>
              <a:t>The "Quality Infrastructure" direction.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Formation of an analog of the industry 4.0 Platform in Russia.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- Creating conditions for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digital conformity assessment of products and conducting virtual tests.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Arial"/>
                <a:ea typeface="DejaVu Sans"/>
              </a:rPr>
              <a:t>The direction of the "Technical regulations".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- Work on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harmonization of Russian and European standards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 and conditions for certification of products in the field of railway transport and construction materials.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- Creating conditions for the implementation of the pilot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project "Exemplary order fulfillment by an industrial enterprise".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Arial"/>
                <a:ea typeface="DejaVu Sans"/>
              </a:rPr>
              <a:t>The direction of "Digital transformation"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- Developed a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Glossary of terms for Industry 4.0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 in Russian, English and German.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- The Codex consortium, based on the eCl@ss classifier, has started developing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 a specialized product in the field of normative reference systems.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- Work has begun on the implementation of the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project "Digital systems for dynamic monitoring of the state and operating modes of overhead power lines with a voltage of 35-220 kV"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, which will significantly reduce the cost of repairing and operating networks.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14" descr=""/>
          <p:cNvPicPr/>
          <p:nvPr/>
        </p:nvPicPr>
        <p:blipFill>
          <a:blip r:embed="rId1"/>
          <a:stretch/>
        </p:blipFill>
        <p:spPr>
          <a:xfrm>
            <a:off x="26280" y="1877400"/>
            <a:ext cx="2328840" cy="981000"/>
          </a:xfrm>
          <a:prstGeom prst="rect">
            <a:avLst/>
          </a:prstGeom>
          <a:ln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-120600" y="9000"/>
            <a:ext cx="1019916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6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9211e"/>
                </a:solidFill>
                <a:latin typeface="Arial"/>
                <a:ea typeface="DejaVu Sans"/>
              </a:rPr>
              <a:t>COUNCIL ON TECHNICAL REGULATION AND STANDARDIZATION FOR THE DIGITAL ECONOMY</a:t>
            </a:r>
            <a:endParaRPr b="1" lang="ru-RU" sz="32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3711960" y="1536120"/>
            <a:ext cx="3729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c00000"/>
                </a:solidFill>
                <a:uFillTx/>
                <a:latin typeface="Calibri"/>
                <a:ea typeface="DejaVu Sans"/>
              </a:rPr>
              <a:t>Business: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50" name="Picture 2" descr=""/>
          <p:cNvPicPr/>
          <p:nvPr/>
        </p:nvPicPr>
        <p:blipFill>
          <a:blip r:embed="rId2"/>
          <a:stretch/>
        </p:blipFill>
        <p:spPr>
          <a:xfrm>
            <a:off x="4813920" y="3432600"/>
            <a:ext cx="1030320" cy="772560"/>
          </a:xfrm>
          <a:prstGeom prst="rect">
            <a:avLst/>
          </a:prstGeom>
          <a:ln>
            <a:noFill/>
          </a:ln>
        </p:spPr>
      </p:pic>
      <p:pic>
        <p:nvPicPr>
          <p:cNvPr id="251" name="Picture 4" descr=""/>
          <p:cNvPicPr/>
          <p:nvPr/>
        </p:nvPicPr>
        <p:blipFill>
          <a:blip r:embed="rId3"/>
          <a:stretch/>
        </p:blipFill>
        <p:spPr>
          <a:xfrm>
            <a:off x="5285160" y="2057400"/>
            <a:ext cx="776880" cy="653400"/>
          </a:xfrm>
          <a:prstGeom prst="rect">
            <a:avLst/>
          </a:prstGeom>
          <a:ln>
            <a:noFill/>
          </a:ln>
        </p:spPr>
      </p:pic>
      <p:pic>
        <p:nvPicPr>
          <p:cNvPr id="252" name="Picture 6" descr=""/>
          <p:cNvPicPr/>
          <p:nvPr/>
        </p:nvPicPr>
        <p:blipFill>
          <a:blip r:embed="rId4"/>
          <a:stretch/>
        </p:blipFill>
        <p:spPr>
          <a:xfrm>
            <a:off x="140040" y="2856600"/>
            <a:ext cx="2101680" cy="355320"/>
          </a:xfrm>
          <a:prstGeom prst="rect">
            <a:avLst/>
          </a:prstGeom>
          <a:ln>
            <a:noFill/>
          </a:ln>
        </p:spPr>
      </p:pic>
      <p:pic>
        <p:nvPicPr>
          <p:cNvPr id="253" name="Picture 8" descr=""/>
          <p:cNvPicPr/>
          <p:nvPr/>
        </p:nvPicPr>
        <p:blipFill>
          <a:blip r:embed="rId5"/>
          <a:stretch/>
        </p:blipFill>
        <p:spPr>
          <a:xfrm>
            <a:off x="2509560" y="2712240"/>
            <a:ext cx="2220840" cy="799200"/>
          </a:xfrm>
          <a:prstGeom prst="rect">
            <a:avLst/>
          </a:prstGeom>
          <a:ln>
            <a:noFill/>
          </a:ln>
        </p:spPr>
      </p:pic>
      <p:pic>
        <p:nvPicPr>
          <p:cNvPr id="254" name="Picture 10" descr=""/>
          <p:cNvPicPr/>
          <p:nvPr/>
        </p:nvPicPr>
        <p:blipFill>
          <a:blip r:embed="rId6"/>
          <a:stretch/>
        </p:blipFill>
        <p:spPr>
          <a:xfrm>
            <a:off x="1730520" y="3587760"/>
            <a:ext cx="2776320" cy="494640"/>
          </a:xfrm>
          <a:prstGeom prst="rect">
            <a:avLst/>
          </a:prstGeom>
          <a:ln>
            <a:noFill/>
          </a:ln>
        </p:spPr>
      </p:pic>
      <p:pic>
        <p:nvPicPr>
          <p:cNvPr id="255" name="Picture 12" descr=""/>
          <p:cNvPicPr/>
          <p:nvPr/>
        </p:nvPicPr>
        <p:blipFill>
          <a:blip r:embed="rId7"/>
          <a:stretch/>
        </p:blipFill>
        <p:spPr>
          <a:xfrm>
            <a:off x="6774480" y="2979720"/>
            <a:ext cx="3213000" cy="330120"/>
          </a:xfrm>
          <a:prstGeom prst="rect">
            <a:avLst/>
          </a:prstGeom>
          <a:ln>
            <a:noFill/>
          </a:ln>
        </p:spPr>
      </p:pic>
      <p:pic>
        <p:nvPicPr>
          <p:cNvPr id="256" name="Picture 16" descr=""/>
          <p:cNvPicPr/>
          <p:nvPr/>
        </p:nvPicPr>
        <p:blipFill>
          <a:blip r:embed="rId8"/>
          <a:stretch/>
        </p:blipFill>
        <p:spPr>
          <a:xfrm>
            <a:off x="6877800" y="2013480"/>
            <a:ext cx="1942920" cy="819000"/>
          </a:xfrm>
          <a:prstGeom prst="rect">
            <a:avLst/>
          </a:prstGeom>
          <a:ln>
            <a:noFill/>
          </a:ln>
        </p:spPr>
      </p:pic>
      <p:pic>
        <p:nvPicPr>
          <p:cNvPr id="257" name="Picture 18" descr=""/>
          <p:cNvPicPr/>
          <p:nvPr/>
        </p:nvPicPr>
        <p:blipFill>
          <a:blip r:embed="rId9"/>
          <a:stretch/>
        </p:blipFill>
        <p:spPr>
          <a:xfrm>
            <a:off x="497160" y="3311280"/>
            <a:ext cx="1387440" cy="1310400"/>
          </a:xfrm>
          <a:prstGeom prst="rect">
            <a:avLst/>
          </a:prstGeom>
          <a:ln>
            <a:noFill/>
          </a:ln>
        </p:spPr>
      </p:pic>
      <p:pic>
        <p:nvPicPr>
          <p:cNvPr id="258" name="Picture 20" descr=""/>
          <p:cNvPicPr/>
          <p:nvPr/>
        </p:nvPicPr>
        <p:blipFill>
          <a:blip r:embed="rId10"/>
          <a:stretch/>
        </p:blipFill>
        <p:spPr>
          <a:xfrm>
            <a:off x="4930560" y="2718360"/>
            <a:ext cx="1704960" cy="786600"/>
          </a:xfrm>
          <a:prstGeom prst="rect">
            <a:avLst/>
          </a:prstGeom>
          <a:ln>
            <a:noFill/>
          </a:ln>
        </p:spPr>
      </p:pic>
      <p:sp>
        <p:nvSpPr>
          <p:cNvPr id="259" name="CustomShape 3"/>
          <p:cNvSpPr/>
          <p:nvPr/>
        </p:nvSpPr>
        <p:spPr>
          <a:xfrm>
            <a:off x="1898280" y="4156200"/>
            <a:ext cx="6031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State bodies: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60" name="Picture 22" descr=""/>
          <p:cNvPicPr/>
          <p:nvPr/>
        </p:nvPicPr>
        <p:blipFill>
          <a:blip r:embed="rId11"/>
          <a:stretch/>
        </p:blipFill>
        <p:spPr>
          <a:xfrm>
            <a:off x="6263280" y="3554640"/>
            <a:ext cx="3371760" cy="527760"/>
          </a:xfrm>
          <a:prstGeom prst="rect">
            <a:avLst/>
          </a:prstGeom>
          <a:ln>
            <a:noFill/>
          </a:ln>
        </p:spPr>
      </p:pic>
      <p:pic>
        <p:nvPicPr>
          <p:cNvPr id="261" name="Picture 24" descr=""/>
          <p:cNvPicPr/>
          <p:nvPr/>
        </p:nvPicPr>
        <p:blipFill>
          <a:blip r:embed="rId12"/>
          <a:stretch/>
        </p:blipFill>
        <p:spPr>
          <a:xfrm>
            <a:off x="-18720" y="4357440"/>
            <a:ext cx="2527200" cy="1257840"/>
          </a:xfrm>
          <a:prstGeom prst="rect">
            <a:avLst/>
          </a:prstGeom>
          <a:ln>
            <a:noFill/>
          </a:ln>
        </p:spPr>
      </p:pic>
      <p:pic>
        <p:nvPicPr>
          <p:cNvPr id="262" name="Picture 26" descr=""/>
          <p:cNvPicPr/>
          <p:nvPr/>
        </p:nvPicPr>
        <p:blipFill>
          <a:blip r:embed="rId13"/>
          <a:stretch/>
        </p:blipFill>
        <p:spPr>
          <a:xfrm>
            <a:off x="2309760" y="4576320"/>
            <a:ext cx="950760" cy="962280"/>
          </a:xfrm>
          <a:prstGeom prst="rect">
            <a:avLst/>
          </a:prstGeom>
          <a:ln>
            <a:noFill/>
          </a:ln>
        </p:spPr>
      </p:pic>
      <p:sp>
        <p:nvSpPr>
          <p:cNvPr id="263" name="CustomShape 4"/>
          <p:cNvSpPr/>
          <p:nvPr/>
        </p:nvSpPr>
        <p:spPr>
          <a:xfrm>
            <a:off x="2118240" y="5311080"/>
            <a:ext cx="1734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Росстандарт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64" name="Picture 2" descr=""/>
          <p:cNvPicPr/>
          <p:nvPr/>
        </p:nvPicPr>
        <p:blipFill>
          <a:blip r:embed="rId14"/>
          <a:stretch/>
        </p:blipFill>
        <p:spPr>
          <a:xfrm>
            <a:off x="2192760" y="2072880"/>
            <a:ext cx="2314440" cy="564120"/>
          </a:xfrm>
          <a:prstGeom prst="rect">
            <a:avLst/>
          </a:prstGeom>
          <a:ln>
            <a:noFill/>
          </a:ln>
        </p:spPr>
      </p:pic>
      <p:pic>
        <p:nvPicPr>
          <p:cNvPr id="265" name="Рисунок 19" descr=""/>
          <p:cNvPicPr/>
          <p:nvPr/>
        </p:nvPicPr>
        <p:blipFill>
          <a:blip r:embed="rId15"/>
          <a:stretch/>
        </p:blipFill>
        <p:spPr>
          <a:xfrm>
            <a:off x="5047200" y="600480"/>
            <a:ext cx="2935440" cy="102888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</p:pic>
      <p:pic>
        <p:nvPicPr>
          <p:cNvPr id="266" name="Picture 2" descr=""/>
          <p:cNvPicPr/>
          <p:nvPr/>
        </p:nvPicPr>
        <p:blipFill>
          <a:blip r:embed="rId16"/>
          <a:stretch/>
        </p:blipFill>
        <p:spPr>
          <a:xfrm>
            <a:off x="1858320" y="588960"/>
            <a:ext cx="3071880" cy="10404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267" name="Picture 4" descr=""/>
          <p:cNvPicPr/>
          <p:nvPr/>
        </p:nvPicPr>
        <p:blipFill>
          <a:blip r:embed="rId17"/>
          <a:stretch/>
        </p:blipFill>
        <p:spPr>
          <a:xfrm>
            <a:off x="6159240" y="4617720"/>
            <a:ext cx="1228680" cy="921240"/>
          </a:xfrm>
          <a:prstGeom prst="rect">
            <a:avLst/>
          </a:prstGeom>
          <a:ln>
            <a:noFill/>
          </a:ln>
        </p:spPr>
      </p:pic>
      <p:pic>
        <p:nvPicPr>
          <p:cNvPr id="268" name="Picture 6" descr=""/>
          <p:cNvPicPr/>
          <p:nvPr/>
        </p:nvPicPr>
        <p:blipFill>
          <a:blip r:embed="rId18"/>
          <a:stretch/>
        </p:blipFill>
        <p:spPr>
          <a:xfrm>
            <a:off x="7750800" y="4848120"/>
            <a:ext cx="2141640" cy="618480"/>
          </a:xfrm>
          <a:prstGeom prst="rect">
            <a:avLst/>
          </a:prstGeom>
          <a:ln>
            <a:noFill/>
          </a:ln>
        </p:spPr>
      </p:pic>
      <p:pic>
        <p:nvPicPr>
          <p:cNvPr id="269" name="Picture 9" descr=""/>
          <p:cNvPicPr/>
          <p:nvPr/>
        </p:nvPicPr>
        <p:blipFill>
          <a:blip r:embed="rId19"/>
          <a:stretch/>
        </p:blipFill>
        <p:spPr>
          <a:xfrm>
            <a:off x="3755880" y="4740120"/>
            <a:ext cx="2306520" cy="82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0" y="244800"/>
            <a:ext cx="9959760" cy="88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PROPOSALS OF THE RSPP COMMITTEE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to the draft "National action plan"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ensuring the restoration of employment and income of the population, economic growth and long-term structural changes."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3030480" y="1350000"/>
            <a:ext cx="70495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Transition of industry to modern planning and management methods based on analogs of "Industry 4.0" platforms.</a:t>
            </a:r>
            <a:endParaRPr b="0" lang="ru-RU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Preparation of an interdepartmental plan for the development and creation of a national platform</a:t>
            </a:r>
            <a:endParaRPr b="0" lang="ru-RU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"Russian industry 4.0".</a:t>
            </a:r>
            <a:endParaRPr b="0" lang="ru-RU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Approval and implementation of the program development and implementation, IT standards for the platform "the Russian Industry 4.0".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72" name="Picture 2" descr=""/>
          <p:cNvPicPr/>
          <p:nvPr/>
        </p:nvPicPr>
        <p:blipFill>
          <a:blip r:embed="rId1"/>
          <a:stretch/>
        </p:blipFill>
        <p:spPr>
          <a:xfrm>
            <a:off x="118440" y="1380960"/>
            <a:ext cx="2967480" cy="37530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4" descr=""/>
          <p:cNvPicPr/>
          <p:nvPr/>
        </p:nvPicPr>
        <p:blipFill>
          <a:blip r:embed="rId1"/>
          <a:stretch/>
        </p:blipFill>
        <p:spPr>
          <a:xfrm>
            <a:off x="485280" y="2598480"/>
            <a:ext cx="3526560" cy="2692080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4111920" y="3102120"/>
            <a:ext cx="4660560" cy="59400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b="1" lang="ru-RU" sz="4000" spc="-1" strike="noStrike">
                <a:solidFill>
                  <a:srgbClr val="376092"/>
                </a:solidFill>
                <a:latin typeface="Calibri"/>
                <a:ea typeface="DejaVu Sans"/>
              </a:rPr>
              <a:t>(495) 663-04-50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000320" y="3697560"/>
            <a:ext cx="5054400" cy="46188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  <a:reflection algn="bl" blurRad="6350" dir="5400000" endA="300" endPos="35000" rotWithShape="0" stA="52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  <a:ea typeface="DejaVu Sans"/>
              </a:rPr>
              <a:t>RGTR@RSPP.RU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4039560" y="4185360"/>
            <a:ext cx="4975560" cy="35316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  <a:ea typeface="DejaVu Sans"/>
              </a:rPr>
              <a:t>www.RGTR.RU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504000" y="171720"/>
            <a:ext cx="9070560" cy="6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СХЕМА ВЗАИМОДЕЙСТВИЯ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0" y="0"/>
            <a:ext cx="10078560" cy="825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6"/>
          <p:cNvSpPr/>
          <p:nvPr/>
        </p:nvSpPr>
        <p:spPr>
          <a:xfrm>
            <a:off x="0" y="118080"/>
            <a:ext cx="9842400" cy="70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9843480" y="2657880"/>
            <a:ext cx="234720" cy="3010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8"/>
          <p:cNvSpPr/>
          <p:nvPr/>
        </p:nvSpPr>
        <p:spPr>
          <a:xfrm>
            <a:off x="9843480" y="885960"/>
            <a:ext cx="234720" cy="1711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9"/>
          <p:cNvSpPr/>
          <p:nvPr/>
        </p:nvSpPr>
        <p:spPr>
          <a:xfrm>
            <a:off x="1287000" y="1414800"/>
            <a:ext cx="8434440" cy="6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2000"/>
          </a:bodyPr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b="0" lang="ru-RU" sz="6000" spc="-1" strike="noStrike" cap="all">
                <a:solidFill>
                  <a:srgbClr val="d99694"/>
                </a:solidFill>
                <a:latin typeface="Calibri"/>
                <a:ea typeface="DejaVu Sans"/>
              </a:rPr>
              <a:t>For ATTENTION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1229400" y="535320"/>
            <a:ext cx="9101880" cy="707400"/>
          </a:xfrm>
          <a:custGeom>
            <a:avLst/>
            <a:gdLst/>
            <a:ahLst/>
            <a:rect l="0" t="0" r="r" b="b"/>
            <a:pathLst>
              <a:path w="25285" h="984">
                <a:moveTo>
                  <a:pt x="0" y="983"/>
                </a:moveTo>
                <a:lnTo>
                  <a:pt x="4" y="959"/>
                </a:lnTo>
                <a:lnTo>
                  <a:pt x="15" y="934"/>
                </a:lnTo>
                <a:lnTo>
                  <a:pt x="34" y="910"/>
                </a:lnTo>
                <a:lnTo>
                  <a:pt x="61" y="886"/>
                </a:lnTo>
                <a:lnTo>
                  <a:pt x="95" y="862"/>
                </a:lnTo>
                <a:lnTo>
                  <a:pt x="137" y="838"/>
                </a:lnTo>
                <a:lnTo>
                  <a:pt x="187" y="814"/>
                </a:lnTo>
                <a:lnTo>
                  <a:pt x="245" y="790"/>
                </a:lnTo>
                <a:lnTo>
                  <a:pt x="310" y="766"/>
                </a:lnTo>
                <a:lnTo>
                  <a:pt x="382" y="742"/>
                </a:lnTo>
                <a:lnTo>
                  <a:pt x="462" y="719"/>
                </a:lnTo>
                <a:lnTo>
                  <a:pt x="550" y="696"/>
                </a:lnTo>
                <a:lnTo>
                  <a:pt x="645" y="672"/>
                </a:lnTo>
                <a:lnTo>
                  <a:pt x="747" y="649"/>
                </a:lnTo>
                <a:lnTo>
                  <a:pt x="857" y="627"/>
                </a:lnTo>
                <a:lnTo>
                  <a:pt x="974" y="604"/>
                </a:lnTo>
                <a:lnTo>
                  <a:pt x="1098" y="582"/>
                </a:lnTo>
                <a:lnTo>
                  <a:pt x="1229" y="560"/>
                </a:lnTo>
                <a:lnTo>
                  <a:pt x="1367" y="538"/>
                </a:lnTo>
                <a:lnTo>
                  <a:pt x="1512" y="516"/>
                </a:lnTo>
                <a:lnTo>
                  <a:pt x="1663" y="495"/>
                </a:lnTo>
                <a:lnTo>
                  <a:pt x="1822" y="474"/>
                </a:lnTo>
                <a:lnTo>
                  <a:pt x="1987" y="453"/>
                </a:lnTo>
                <a:lnTo>
                  <a:pt x="2159" y="433"/>
                </a:lnTo>
                <a:lnTo>
                  <a:pt x="2337" y="413"/>
                </a:lnTo>
                <a:lnTo>
                  <a:pt x="2521" y="394"/>
                </a:lnTo>
                <a:lnTo>
                  <a:pt x="2712" y="374"/>
                </a:lnTo>
                <a:lnTo>
                  <a:pt x="2909" y="355"/>
                </a:lnTo>
                <a:lnTo>
                  <a:pt x="3111" y="337"/>
                </a:lnTo>
                <a:lnTo>
                  <a:pt x="3320" y="319"/>
                </a:lnTo>
                <a:lnTo>
                  <a:pt x="3534" y="301"/>
                </a:lnTo>
                <a:lnTo>
                  <a:pt x="3754" y="284"/>
                </a:lnTo>
                <a:lnTo>
                  <a:pt x="3979" y="267"/>
                </a:lnTo>
                <a:lnTo>
                  <a:pt x="4209" y="250"/>
                </a:lnTo>
                <a:lnTo>
                  <a:pt x="4445" y="234"/>
                </a:lnTo>
                <a:lnTo>
                  <a:pt x="4686" y="219"/>
                </a:lnTo>
                <a:lnTo>
                  <a:pt x="4931" y="204"/>
                </a:lnTo>
                <a:lnTo>
                  <a:pt x="5182" y="189"/>
                </a:lnTo>
                <a:lnTo>
                  <a:pt x="5437" y="175"/>
                </a:lnTo>
                <a:lnTo>
                  <a:pt x="5696" y="162"/>
                </a:lnTo>
                <a:lnTo>
                  <a:pt x="5960" y="148"/>
                </a:lnTo>
                <a:lnTo>
                  <a:pt x="6227" y="136"/>
                </a:lnTo>
                <a:lnTo>
                  <a:pt x="6499" y="124"/>
                </a:lnTo>
                <a:lnTo>
                  <a:pt x="6774" y="112"/>
                </a:lnTo>
                <a:lnTo>
                  <a:pt x="7053" y="101"/>
                </a:lnTo>
                <a:lnTo>
                  <a:pt x="7335" y="91"/>
                </a:lnTo>
                <a:lnTo>
                  <a:pt x="7621" y="81"/>
                </a:lnTo>
                <a:lnTo>
                  <a:pt x="7910" y="71"/>
                </a:lnTo>
                <a:lnTo>
                  <a:pt x="8201" y="63"/>
                </a:lnTo>
                <a:lnTo>
                  <a:pt x="8496" y="54"/>
                </a:lnTo>
                <a:lnTo>
                  <a:pt x="8793" y="47"/>
                </a:lnTo>
                <a:lnTo>
                  <a:pt x="9092" y="40"/>
                </a:lnTo>
                <a:lnTo>
                  <a:pt x="9393" y="33"/>
                </a:lnTo>
                <a:lnTo>
                  <a:pt x="9697" y="27"/>
                </a:lnTo>
                <a:lnTo>
                  <a:pt x="10002" y="22"/>
                </a:lnTo>
                <a:lnTo>
                  <a:pt x="10309" y="17"/>
                </a:lnTo>
                <a:lnTo>
                  <a:pt x="10617" y="13"/>
                </a:lnTo>
                <a:lnTo>
                  <a:pt x="10926" y="9"/>
                </a:lnTo>
                <a:lnTo>
                  <a:pt x="11237" y="6"/>
                </a:lnTo>
                <a:lnTo>
                  <a:pt x="11548" y="4"/>
                </a:lnTo>
                <a:lnTo>
                  <a:pt x="11860" y="2"/>
                </a:lnTo>
                <a:lnTo>
                  <a:pt x="12173" y="1"/>
                </a:lnTo>
                <a:lnTo>
                  <a:pt x="12486" y="0"/>
                </a:lnTo>
                <a:lnTo>
                  <a:pt x="12798" y="0"/>
                </a:lnTo>
                <a:lnTo>
                  <a:pt x="13111" y="1"/>
                </a:lnTo>
                <a:lnTo>
                  <a:pt x="13424" y="2"/>
                </a:lnTo>
                <a:lnTo>
                  <a:pt x="13736" y="4"/>
                </a:lnTo>
                <a:lnTo>
                  <a:pt x="14047" y="6"/>
                </a:lnTo>
                <a:lnTo>
                  <a:pt x="14358" y="9"/>
                </a:lnTo>
                <a:lnTo>
                  <a:pt x="14667" y="13"/>
                </a:lnTo>
                <a:lnTo>
                  <a:pt x="14975" y="17"/>
                </a:lnTo>
                <a:lnTo>
                  <a:pt x="15282" y="22"/>
                </a:lnTo>
                <a:lnTo>
                  <a:pt x="15587" y="27"/>
                </a:lnTo>
                <a:lnTo>
                  <a:pt x="15891" y="33"/>
                </a:lnTo>
                <a:lnTo>
                  <a:pt x="16192" y="40"/>
                </a:lnTo>
                <a:lnTo>
                  <a:pt x="16491" y="47"/>
                </a:lnTo>
                <a:lnTo>
                  <a:pt x="16788" y="54"/>
                </a:lnTo>
                <a:lnTo>
                  <a:pt x="17083" y="63"/>
                </a:lnTo>
                <a:lnTo>
                  <a:pt x="17374" y="71"/>
                </a:lnTo>
                <a:lnTo>
                  <a:pt x="17663" y="81"/>
                </a:lnTo>
                <a:lnTo>
                  <a:pt x="17949" y="91"/>
                </a:lnTo>
                <a:lnTo>
                  <a:pt x="18231" y="101"/>
                </a:lnTo>
                <a:lnTo>
                  <a:pt x="18510" y="112"/>
                </a:lnTo>
                <a:lnTo>
                  <a:pt x="18785" y="124"/>
                </a:lnTo>
                <a:lnTo>
                  <a:pt x="19057" y="136"/>
                </a:lnTo>
                <a:lnTo>
                  <a:pt x="19324" y="148"/>
                </a:lnTo>
                <a:lnTo>
                  <a:pt x="19588" y="162"/>
                </a:lnTo>
                <a:lnTo>
                  <a:pt x="19847" y="175"/>
                </a:lnTo>
                <a:lnTo>
                  <a:pt x="20102" y="189"/>
                </a:lnTo>
                <a:lnTo>
                  <a:pt x="20353" y="204"/>
                </a:lnTo>
                <a:lnTo>
                  <a:pt x="20598" y="219"/>
                </a:lnTo>
                <a:lnTo>
                  <a:pt x="20839" y="234"/>
                </a:lnTo>
                <a:lnTo>
                  <a:pt x="21075" y="250"/>
                </a:lnTo>
                <a:lnTo>
                  <a:pt x="21305" y="267"/>
                </a:lnTo>
                <a:lnTo>
                  <a:pt x="21530" y="284"/>
                </a:lnTo>
                <a:lnTo>
                  <a:pt x="21750" y="301"/>
                </a:lnTo>
                <a:lnTo>
                  <a:pt x="21964" y="319"/>
                </a:lnTo>
                <a:lnTo>
                  <a:pt x="22173" y="337"/>
                </a:lnTo>
                <a:lnTo>
                  <a:pt x="22375" y="355"/>
                </a:lnTo>
                <a:lnTo>
                  <a:pt x="22572" y="374"/>
                </a:lnTo>
                <a:lnTo>
                  <a:pt x="22763" y="394"/>
                </a:lnTo>
                <a:lnTo>
                  <a:pt x="22947" y="413"/>
                </a:lnTo>
                <a:lnTo>
                  <a:pt x="23125" y="433"/>
                </a:lnTo>
                <a:lnTo>
                  <a:pt x="23297" y="453"/>
                </a:lnTo>
                <a:lnTo>
                  <a:pt x="23462" y="474"/>
                </a:lnTo>
                <a:lnTo>
                  <a:pt x="23621" y="495"/>
                </a:lnTo>
                <a:lnTo>
                  <a:pt x="23772" y="516"/>
                </a:lnTo>
                <a:lnTo>
                  <a:pt x="23917" y="538"/>
                </a:lnTo>
                <a:lnTo>
                  <a:pt x="24055" y="560"/>
                </a:lnTo>
                <a:lnTo>
                  <a:pt x="24186" y="582"/>
                </a:lnTo>
                <a:lnTo>
                  <a:pt x="24310" y="604"/>
                </a:lnTo>
                <a:lnTo>
                  <a:pt x="24427" y="627"/>
                </a:lnTo>
                <a:lnTo>
                  <a:pt x="24537" y="649"/>
                </a:lnTo>
                <a:lnTo>
                  <a:pt x="24639" y="672"/>
                </a:lnTo>
                <a:lnTo>
                  <a:pt x="24734" y="696"/>
                </a:lnTo>
                <a:lnTo>
                  <a:pt x="24822" y="719"/>
                </a:lnTo>
                <a:lnTo>
                  <a:pt x="24902" y="742"/>
                </a:lnTo>
                <a:lnTo>
                  <a:pt x="24974" y="766"/>
                </a:lnTo>
                <a:lnTo>
                  <a:pt x="25039" y="790"/>
                </a:lnTo>
                <a:lnTo>
                  <a:pt x="25097" y="814"/>
                </a:lnTo>
                <a:lnTo>
                  <a:pt x="25147" y="838"/>
                </a:lnTo>
                <a:lnTo>
                  <a:pt x="25189" y="862"/>
                </a:lnTo>
                <a:lnTo>
                  <a:pt x="25223" y="886"/>
                </a:lnTo>
                <a:lnTo>
                  <a:pt x="25250" y="910"/>
                </a:lnTo>
                <a:lnTo>
                  <a:pt x="25269" y="934"/>
                </a:lnTo>
                <a:lnTo>
                  <a:pt x="25280" y="959"/>
                </a:lnTo>
                <a:lnTo>
                  <a:pt x="25284" y="983"/>
                </a:lnTo>
              </a:path>
            </a:pathLst>
          </a:custGeom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>
            <a:prstTxWarp prst="textArchUp"/>
            <a:noAutofit/>
          </a:bodyPr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b="1" lang="ru-RU" sz="6000" spc="-1" strike="noStrike" cap="all">
                <a:solidFill>
                  <a:srgbClr val="d99694"/>
                </a:solidFill>
                <a:latin typeface="Calibri"/>
                <a:ea typeface="DejaVu Sans"/>
              </a:rPr>
              <a:t>THANK YOU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84" name="CustomShape 11"/>
          <p:cNvSpPr/>
          <p:nvPr/>
        </p:nvSpPr>
        <p:spPr>
          <a:xfrm>
            <a:off x="3372840" y="4620960"/>
            <a:ext cx="64692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Joint us at Facebook: 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https://www.facebook.com/www.RGTR.ru</a:t>
            </a: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51560" y="3819960"/>
            <a:ext cx="96980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Из презентации О. Гермеса,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Председателя Восточного комитета германской экономики.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Конференция  «Промышленная политика в контексте 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сложных геополитических вызовов»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12.09.2019, отель Лотте-плаза, Москва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7280" y="745560"/>
            <a:ext cx="10078560" cy="1231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7" name="CustomShape 3"/>
          <p:cNvSpPr/>
          <p:nvPr/>
        </p:nvSpPr>
        <p:spPr>
          <a:xfrm>
            <a:off x="182880" y="215280"/>
            <a:ext cx="7154280" cy="5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07.12.19 MEETING of VLADIMIR PUTIN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WITH THE OAOEV DELEGATION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6924600" y="106560"/>
            <a:ext cx="2833560" cy="449280"/>
          </a:xfrm>
          <a:prstGeom prst="rect">
            <a:avLst/>
          </a:prstGeom>
          <a:ln>
            <a:noFill/>
          </a:ln>
        </p:spPr>
      </p:pic>
      <p:pic>
        <p:nvPicPr>
          <p:cNvPr id="169" name="Picture 2" descr=""/>
          <p:cNvPicPr/>
          <p:nvPr/>
        </p:nvPicPr>
        <p:blipFill>
          <a:blip r:embed="rId2"/>
          <a:stretch/>
        </p:blipFill>
        <p:spPr>
          <a:xfrm>
            <a:off x="1061280" y="1008360"/>
            <a:ext cx="8082360" cy="456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04000" y="118080"/>
            <a:ext cx="9070560" cy="6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Calibri"/>
                <a:ea typeface="DejaVu Sans"/>
              </a:rPr>
              <a:t>WORK OF THE RSPP COMITTEE ON TECHNICAL REGULATION, STANDARDIZATION AND CONFORMITY ASSESSMENT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531240" y="2001600"/>
            <a:ext cx="6270480" cy="333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57120" indent="-355680" algn="just">
              <a:lnSpc>
                <a:spcPct val="8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The work of the RSPP Committee allows the industry to:</a:t>
            </a:r>
            <a:endParaRPr b="0" lang="ru-RU" sz="1600" spc="-1" strike="noStrike">
              <a:latin typeface="Arial"/>
            </a:endParaRPr>
          </a:p>
          <a:p>
            <a:pPr marL="284400" indent="-28440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 2" charset="2"/>
              <a:buChar char="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Actively participate in the development of technical regulations and regulatory legal documents.</a:t>
            </a:r>
            <a:endParaRPr b="0" lang="ru-RU" sz="1600" spc="-1" strike="noStrike">
              <a:latin typeface="Arial"/>
            </a:endParaRPr>
          </a:p>
          <a:p>
            <a:pPr marL="284400" indent="-28440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 2" charset="2"/>
              <a:buChar char="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Develop consolidated opinions of various industries on issues of technical regulation, standardization and conformity assessment.</a:t>
            </a:r>
            <a:endParaRPr b="0" lang="ru-RU" sz="1600" spc="-1" strike="noStrike">
              <a:latin typeface="Arial"/>
            </a:endParaRPr>
          </a:p>
          <a:p>
            <a:pPr marL="284400" indent="-28440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 2" charset="2"/>
              <a:buChar char="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Carry out interaction of industrial associations with state authorities.</a:t>
            </a:r>
            <a:endParaRPr b="0" lang="ru-RU" sz="1600" spc="-1" strike="noStrike">
              <a:latin typeface="Arial"/>
            </a:endParaRPr>
          </a:p>
          <a:p>
            <a:pPr marL="284400" indent="-28440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 2" charset="2"/>
              <a:buChar char="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Expand international cooperation in the field of technical regulation and standardization.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15000" y="4098600"/>
            <a:ext cx="3069720" cy="140256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  <a:spcBef>
                <a:spcPts val="119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404040"/>
                </a:solidFill>
                <a:latin typeface="Tahoma"/>
                <a:ea typeface="DejaVu Sans"/>
              </a:rPr>
              <a:t>DMITRY PUMPYANSKY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b="0" lang="ru-RU" sz="1400" spc="-1" strike="noStrike">
                <a:solidFill>
                  <a:srgbClr val="404040"/>
                </a:solidFill>
                <a:latin typeface="Tahoma"/>
                <a:ea typeface="DejaVu Sans"/>
              </a:rPr>
              <a:t>Member of the RSPP Board,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b="0" lang="ru-RU" sz="1400" spc="-1" strike="noStrike">
                <a:solidFill>
                  <a:srgbClr val="404040"/>
                </a:solidFill>
                <a:latin typeface="Tahoma"/>
                <a:ea typeface="DejaVu Sans"/>
              </a:rPr>
              <a:t>Head Of The Committee,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b="0" lang="ru-RU" sz="1400" spc="-1" strike="noStrike">
                <a:solidFill>
                  <a:srgbClr val="404040"/>
                </a:solidFill>
                <a:latin typeface="Tahoma"/>
                <a:ea typeface="DejaVu Sans"/>
              </a:rPr>
              <a:t>Chairman Board of Directors, TMK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119"/>
              </a:spcBef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3849840" y="973800"/>
            <a:ext cx="5712480" cy="106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The Committee was established in 2004.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The RSPP Committee is attended by more than 2,500 experts from all industries.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74" name="Рисунок 1" descr=""/>
          <p:cNvPicPr/>
          <p:nvPr/>
        </p:nvPicPr>
        <p:blipFill>
          <a:blip r:embed="rId1"/>
          <a:stretch/>
        </p:blipFill>
        <p:spPr>
          <a:xfrm>
            <a:off x="759240" y="1048680"/>
            <a:ext cx="2408040" cy="293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9600" y="0"/>
            <a:ext cx="9534960" cy="89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SIGN THE AGREEMENT</a:t>
            </a:r>
            <a:endParaRPr b="1" lang="ru-RU" sz="1800" spc="-1" strike="noStrike">
              <a:solidFill>
                <a:srgbClr val="c921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RSPP-EASTERN COMMITTEE OF THE GERMAN ECONOMY</a:t>
            </a:r>
            <a:endParaRPr b="1" lang="ru-RU" sz="1800" spc="-1" strike="noStrike">
              <a:solidFill>
                <a:srgbClr val="c9211e"/>
              </a:solidFill>
              <a:latin typeface="Arial"/>
            </a:endParaRPr>
          </a:p>
        </p:txBody>
      </p:sp>
      <p:pic>
        <p:nvPicPr>
          <p:cNvPr id="176" name="Picture 3" descr=""/>
          <p:cNvPicPr/>
          <p:nvPr/>
        </p:nvPicPr>
        <p:blipFill>
          <a:blip r:embed="rId1"/>
          <a:stretch/>
        </p:blipFill>
        <p:spPr>
          <a:xfrm>
            <a:off x="2669760" y="1227600"/>
            <a:ext cx="4930920" cy="3511080"/>
          </a:xfrm>
          <a:prstGeom prst="rect">
            <a:avLst/>
          </a:prstGeom>
          <a:ln w="3240">
            <a:solidFill>
              <a:srgbClr val="c00000"/>
            </a:solidFill>
            <a:round/>
          </a:ln>
        </p:spPr>
      </p:pic>
      <p:sp>
        <p:nvSpPr>
          <p:cNvPr id="177" name="CustomShape 2"/>
          <p:cNvSpPr/>
          <p:nvPr/>
        </p:nvSpPr>
        <p:spPr>
          <a:xfrm>
            <a:off x="102600" y="4830120"/>
            <a:ext cx="9873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ON 10 JULY, 2018 ESTABLISHED A COUNCIL FOR TECHNICAL REGULATION AND STANDARDIZATION FOR DIGITAL ECONOMY ENTREPRENEURS AND THE EASTERN COMMITTEE OF GERMAN ECONOMY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78" name="Рисунок 4" descr=""/>
          <p:cNvPicPr/>
          <p:nvPr/>
        </p:nvPicPr>
        <p:blipFill>
          <a:blip r:embed="rId2"/>
          <a:stretch/>
        </p:blipFill>
        <p:spPr>
          <a:xfrm>
            <a:off x="7601040" y="1227960"/>
            <a:ext cx="2438280" cy="102888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</p:pic>
      <p:pic>
        <p:nvPicPr>
          <p:cNvPr id="179" name="Рисунок 5" descr=""/>
          <p:cNvPicPr/>
          <p:nvPr/>
        </p:nvPicPr>
        <p:blipFill>
          <a:blip r:embed="rId3"/>
          <a:stretch/>
        </p:blipFill>
        <p:spPr>
          <a:xfrm>
            <a:off x="39600" y="1227960"/>
            <a:ext cx="2629800" cy="102852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</p:pic>
      <p:sp>
        <p:nvSpPr>
          <p:cNvPr id="180" name="CustomShape 3"/>
          <p:cNvSpPr/>
          <p:nvPr/>
        </p:nvSpPr>
        <p:spPr>
          <a:xfrm>
            <a:off x="0" y="745560"/>
            <a:ext cx="10078560" cy="1231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81" name="Picture 2" descr=""/>
          <p:cNvPicPr/>
          <p:nvPr/>
        </p:nvPicPr>
        <p:blipFill>
          <a:blip r:embed="rId4"/>
          <a:stretch/>
        </p:blipFill>
        <p:spPr>
          <a:xfrm>
            <a:off x="6906960" y="106560"/>
            <a:ext cx="2833560" cy="44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2920" y="74520"/>
            <a:ext cx="906876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DejaVu Sans"/>
              </a:rPr>
              <a:t>NEW CHALLENGES OF STANDARDIZATION –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DejaVu Sans"/>
              </a:rPr>
              <a:t>NEW AREAS OF COOPERATION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02920" y="1326960"/>
            <a:ext cx="9068760" cy="32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>
            <a:off x="287280" y="3893760"/>
            <a:ext cx="496548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The current systems of standardization and conformity assessment were developed more than a hundred years ago in the conditions and for the needs of the second industrial revolution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5" name="Picture 4" descr=""/>
          <p:cNvPicPr/>
          <p:nvPr/>
        </p:nvPicPr>
        <p:blipFill>
          <a:blip r:embed="rId1"/>
          <a:stretch/>
        </p:blipFill>
        <p:spPr>
          <a:xfrm>
            <a:off x="502920" y="1292040"/>
            <a:ext cx="4101840" cy="2449440"/>
          </a:xfrm>
          <a:prstGeom prst="rect">
            <a:avLst/>
          </a:prstGeom>
          <a:ln>
            <a:noFill/>
          </a:ln>
        </p:spPr>
      </p:pic>
      <p:pic>
        <p:nvPicPr>
          <p:cNvPr id="186" name="Picture 5" descr=""/>
          <p:cNvPicPr/>
          <p:nvPr/>
        </p:nvPicPr>
        <p:blipFill>
          <a:blip r:embed="rId2"/>
          <a:stretch/>
        </p:blipFill>
        <p:spPr>
          <a:xfrm>
            <a:off x="5184360" y="1326960"/>
            <a:ext cx="4454280" cy="2446560"/>
          </a:xfrm>
          <a:prstGeom prst="rect">
            <a:avLst/>
          </a:prstGeom>
          <a:ln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4608000" y="2086920"/>
            <a:ext cx="574920" cy="43056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5"/>
          <p:cNvSpPr/>
          <p:nvPr/>
        </p:nvSpPr>
        <p:spPr>
          <a:xfrm>
            <a:off x="5400000" y="3854160"/>
            <a:ext cx="467820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The new industrial structure is based on digital technologies and digital standards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35000" y="66960"/>
            <a:ext cx="90702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  <a:ea typeface="DejaVu Sans"/>
              </a:rPr>
              <a:t>DIFFERENT STANDARDS ARE INSURMOUNTABLE BARRIERS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90" name="Рисунок 316" descr=""/>
          <p:cNvPicPr/>
          <p:nvPr/>
        </p:nvPicPr>
        <p:blipFill>
          <a:blip r:embed="rId1"/>
          <a:stretch/>
        </p:blipFill>
        <p:spPr>
          <a:xfrm>
            <a:off x="2127240" y="1607040"/>
            <a:ext cx="6046200" cy="3400560"/>
          </a:xfrm>
          <a:prstGeom prst="rect">
            <a:avLst/>
          </a:prstGeom>
          <a:ln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360" y="773640"/>
            <a:ext cx="10078200" cy="1231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2" name="Picture 2" descr=""/>
          <p:cNvPicPr/>
          <p:nvPr/>
        </p:nvPicPr>
        <p:blipFill>
          <a:blip r:embed="rId2"/>
          <a:stretch/>
        </p:blipFill>
        <p:spPr>
          <a:xfrm>
            <a:off x="7007040" y="178560"/>
            <a:ext cx="2833200" cy="448920"/>
          </a:xfrm>
          <a:prstGeom prst="rect">
            <a:avLst/>
          </a:prstGeom>
          <a:ln>
            <a:noFill/>
          </a:ln>
        </p:spPr>
      </p:pic>
      <p:sp>
        <p:nvSpPr>
          <p:cNvPr id="193" name="TextShape 3"/>
          <p:cNvSpPr txBox="1"/>
          <p:nvPr/>
        </p:nvSpPr>
        <p:spPr>
          <a:xfrm>
            <a:off x="2592000" y="5184000"/>
            <a:ext cx="187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EUROPE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4" name="TextShape 4"/>
          <p:cNvSpPr txBox="1"/>
          <p:nvPr/>
        </p:nvSpPr>
        <p:spPr>
          <a:xfrm>
            <a:off x="5328000" y="5184000"/>
            <a:ext cx="187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RUSSIA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443760" y="5255280"/>
            <a:ext cx="3190320" cy="3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7223760" y="5255280"/>
            <a:ext cx="2350800" cy="3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AACA7E6-1443-4FE9-A396-ECE4B18D4FDB}" type="slidenum"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51360" y="85320"/>
            <a:ext cx="9228240" cy="6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INDUSTRY 4.0 Platform working groups in Germany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766440" y="969840"/>
            <a:ext cx="4975200" cy="696960"/>
          </a:xfrm>
          <a:prstGeom prst="rect">
            <a:avLst/>
          </a:prstGeom>
          <a:solidFill>
            <a:srgbClr val="92d050"/>
          </a:solidFill>
          <a:ln w="38160">
            <a:solidFill>
              <a:srgbClr val="ff0000"/>
            </a:solidFill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№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 Reference architecture, standards and norms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766080" y="1767960"/>
            <a:ext cx="4975200" cy="696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№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 Scenarios for using the technology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766080" y="2540160"/>
            <a:ext cx="4975200" cy="696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№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 The security of network systems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766080" y="3303360"/>
            <a:ext cx="4975200" cy="696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№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4 Legal base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2" name="CustomShape 8"/>
          <p:cNvSpPr/>
          <p:nvPr/>
        </p:nvSpPr>
        <p:spPr>
          <a:xfrm>
            <a:off x="781920" y="4083840"/>
            <a:ext cx="4975200" cy="696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№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5 Work, eduction, professional trainings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766080" y="4863960"/>
            <a:ext cx="4975200" cy="696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№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6 Digital business models in Industry 4.0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4" name="CustomShape 10"/>
          <p:cNvSpPr/>
          <p:nvPr/>
        </p:nvSpPr>
        <p:spPr>
          <a:xfrm rot="5400000">
            <a:off x="6375240" y="570240"/>
            <a:ext cx="1053000" cy="2208600"/>
          </a:xfrm>
          <a:prstGeom prst="bentArrow">
            <a:avLst>
              <a:gd name="adj1" fmla="val 17659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round/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11"/>
          <p:cNvSpPr/>
          <p:nvPr/>
        </p:nvSpPr>
        <p:spPr>
          <a:xfrm>
            <a:off x="5961960" y="2229120"/>
            <a:ext cx="3454560" cy="1771200"/>
          </a:xfrm>
          <a:prstGeom prst="rect">
            <a:avLst/>
          </a:prstGeom>
          <a:solidFill>
            <a:srgbClr val="ffff00"/>
          </a:solidFill>
          <a:ln>
            <a:round/>
          </a:ln>
          <a:scene3d>
            <a:camera prst="orthographicFront"/>
            <a:lightRig dir="t" rig="threePt"/>
          </a:scene3d>
          <a:sp3d>
            <a:bevelT prst="divot"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Without it standards it is impossible to create an industry 4.0 Platform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This is a governamental task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18440" y="155880"/>
            <a:ext cx="98989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STRUCTURE OF THE COUNSIL ON TECHNICAL REGULATION AND STAB+NDADIXATION FOR DIGITAL ECONOMY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519840" y="3280680"/>
            <a:ext cx="1623600" cy="36324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2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Standardization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515160" y="3769200"/>
            <a:ext cx="1623600" cy="36324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28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Accreditation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515160" y="4268520"/>
            <a:ext cx="1623600" cy="3632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2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Conformity asessment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446400" y="2596680"/>
            <a:ext cx="1903320" cy="58032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97458"/>
              <a:gd name="adj6" fmla="val -148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ru-RU" sz="1600" spc="-1" strike="noStrike">
                <a:solidFill>
                  <a:srgbClr val="262626"/>
                </a:solidFill>
                <a:latin typeface="Calibri"/>
                <a:ea typeface="DejaVu Sans"/>
              </a:rPr>
              <a:t>Quality infrastructure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 flipH="1">
            <a:off x="2460240" y="3292920"/>
            <a:ext cx="1712520" cy="36324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77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Construction materials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2" name="CustomShape 7"/>
          <p:cNvSpPr/>
          <p:nvPr/>
        </p:nvSpPr>
        <p:spPr>
          <a:xfrm flipH="1">
            <a:off x="2460240" y="3769200"/>
            <a:ext cx="1712520" cy="363240"/>
          </a:xfrm>
          <a:prstGeom prst="accentBorderCallout1">
            <a:avLst>
              <a:gd name="adj1" fmla="val 19768"/>
              <a:gd name="adj2" fmla="val -2098"/>
              <a:gd name="adj3" fmla="val 22067"/>
              <a:gd name="adj4" fmla="val -2678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Railway transport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3" name="CustomShape 8"/>
          <p:cNvSpPr/>
          <p:nvPr/>
        </p:nvSpPr>
        <p:spPr>
          <a:xfrm flipH="1">
            <a:off x="2455920" y="4276080"/>
            <a:ext cx="1712520" cy="36324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61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Machinery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4" name="CustomShape 9"/>
          <p:cNvSpPr/>
          <p:nvPr/>
        </p:nvSpPr>
        <p:spPr>
          <a:xfrm flipH="1">
            <a:off x="2455560" y="2582640"/>
            <a:ext cx="1886760" cy="60624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2989"/>
              <a:gd name="adj6" fmla="val -134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ru-RU" sz="1600" spc="-1" strike="noStrike">
                <a:solidFill>
                  <a:srgbClr val="262626"/>
                </a:solidFill>
                <a:latin typeface="Calibri"/>
                <a:ea typeface="DejaVu Sans"/>
              </a:rPr>
              <a:t>Technical regulations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15" name="CustomShape 10"/>
          <p:cNvSpPr/>
          <p:nvPr/>
        </p:nvSpPr>
        <p:spPr>
          <a:xfrm>
            <a:off x="5495400" y="4276080"/>
            <a:ext cx="1821600" cy="3632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56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  <a:ea typeface="DejaVu Sans"/>
              </a:rPr>
              <a:t>Cybersecurity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16" name="CustomShape 11"/>
          <p:cNvSpPr/>
          <p:nvPr/>
        </p:nvSpPr>
        <p:spPr>
          <a:xfrm>
            <a:off x="5457240" y="2596680"/>
            <a:ext cx="1744560" cy="58032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4159"/>
              <a:gd name="adj6" fmla="val -146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262626"/>
                </a:solidFill>
                <a:latin typeface="Calibri"/>
                <a:ea typeface="DejaVu Sans"/>
              </a:rPr>
              <a:t>Horizontal aspects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7" name="CustomShape 12"/>
          <p:cNvSpPr/>
          <p:nvPr/>
        </p:nvSpPr>
        <p:spPr>
          <a:xfrm flipH="1">
            <a:off x="7428600" y="4276080"/>
            <a:ext cx="2086560" cy="3632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Smart manifacturing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8" name="CustomShape 13"/>
          <p:cNvSpPr/>
          <p:nvPr/>
        </p:nvSpPr>
        <p:spPr>
          <a:xfrm flipH="1">
            <a:off x="7388280" y="3524760"/>
            <a:ext cx="2086200" cy="3632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SMART GRIDS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9" name="CustomShape 14"/>
          <p:cNvSpPr/>
          <p:nvPr/>
        </p:nvSpPr>
        <p:spPr>
          <a:xfrm flipH="1">
            <a:off x="7360920" y="2596680"/>
            <a:ext cx="2120760" cy="58032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99630"/>
              <a:gd name="adj6" fmla="val -153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ru-RU" sz="1200" spc="-1" strike="noStrike">
                <a:solidFill>
                  <a:srgbClr val="262626"/>
                </a:solidFill>
                <a:latin typeface="Calibri"/>
                <a:ea typeface="DejaVu Sans"/>
              </a:rPr>
              <a:t>Vertical applies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20" name="CustomShape 15"/>
          <p:cNvSpPr/>
          <p:nvPr/>
        </p:nvSpPr>
        <p:spPr>
          <a:xfrm>
            <a:off x="5450040" y="3528000"/>
            <a:ext cx="1821960" cy="3632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Ontology and Semantics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1" name="CustomShape 16"/>
          <p:cNvSpPr/>
          <p:nvPr/>
        </p:nvSpPr>
        <p:spPr>
          <a:xfrm>
            <a:off x="446760" y="1227240"/>
            <a:ext cx="792360" cy="4154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rgbClr val="52ba9f"/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7"/>
          <p:cNvSpPr/>
          <p:nvPr/>
        </p:nvSpPr>
        <p:spPr>
          <a:xfrm>
            <a:off x="356400" y="951120"/>
            <a:ext cx="4364280" cy="483480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Russian side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Dmitry Pumpyanskiy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3" name="CustomShape 18"/>
          <p:cNvSpPr/>
          <p:nvPr/>
        </p:nvSpPr>
        <p:spPr>
          <a:xfrm flipH="1">
            <a:off x="8941680" y="1227240"/>
            <a:ext cx="792360" cy="4154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2"/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19"/>
          <p:cNvSpPr/>
          <p:nvPr/>
        </p:nvSpPr>
        <p:spPr>
          <a:xfrm>
            <a:off x="5114880" y="951120"/>
            <a:ext cx="4686120" cy="483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German side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Burkhard Dahmen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5" name="CustomShape 20"/>
          <p:cNvSpPr/>
          <p:nvPr/>
        </p:nvSpPr>
        <p:spPr>
          <a:xfrm>
            <a:off x="356400" y="632160"/>
            <a:ext cx="9444600" cy="317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LEADERSHIP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6" name="CustomShape 21"/>
          <p:cNvSpPr/>
          <p:nvPr/>
        </p:nvSpPr>
        <p:spPr>
          <a:xfrm flipH="1">
            <a:off x="4343760" y="1703880"/>
            <a:ext cx="792360" cy="4154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2"/>
          <p:cNvSpPr/>
          <p:nvPr/>
        </p:nvSpPr>
        <p:spPr>
          <a:xfrm>
            <a:off x="4642920" y="1703880"/>
            <a:ext cx="792360" cy="4154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len="med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23"/>
          <p:cNvSpPr/>
          <p:nvPr/>
        </p:nvSpPr>
        <p:spPr>
          <a:xfrm>
            <a:off x="5436720" y="1882440"/>
            <a:ext cx="4299120" cy="415440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 Digital transformation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9" name="CustomShape 24"/>
          <p:cNvSpPr/>
          <p:nvPr/>
        </p:nvSpPr>
        <p:spPr>
          <a:xfrm>
            <a:off x="297360" y="1936440"/>
            <a:ext cx="4046760" cy="374400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Quality infrastructure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0" name="CustomShape 25"/>
          <p:cNvSpPr/>
          <p:nvPr/>
        </p:nvSpPr>
        <p:spPr>
          <a:xfrm>
            <a:off x="1229040" y="1525320"/>
            <a:ext cx="7713360" cy="296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60"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Expert groups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1" name="CustomShape 26"/>
          <p:cNvSpPr/>
          <p:nvPr/>
        </p:nvSpPr>
        <p:spPr>
          <a:xfrm>
            <a:off x="1332360" y="2312640"/>
            <a:ext cx="360" cy="28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7"/>
          <p:cNvSpPr/>
          <p:nvPr/>
        </p:nvSpPr>
        <p:spPr>
          <a:xfrm>
            <a:off x="3134520" y="2312640"/>
            <a:ext cx="360" cy="28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8"/>
          <p:cNvSpPr/>
          <p:nvPr/>
        </p:nvSpPr>
        <p:spPr>
          <a:xfrm>
            <a:off x="6491880" y="2299320"/>
            <a:ext cx="360" cy="28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29"/>
          <p:cNvSpPr/>
          <p:nvPr/>
        </p:nvSpPr>
        <p:spPr>
          <a:xfrm>
            <a:off x="8294400" y="2299320"/>
            <a:ext cx="360" cy="28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30"/>
          <p:cNvSpPr/>
          <p:nvPr/>
        </p:nvSpPr>
        <p:spPr>
          <a:xfrm>
            <a:off x="9494640" y="5216400"/>
            <a:ext cx="296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76092"/>
                </a:solidFill>
                <a:latin typeface="Calibri"/>
                <a:ea typeface="DejaVu Sans"/>
              </a:rPr>
              <a:t>4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2301480" y="208440"/>
            <a:ext cx="5525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MAIN EVENTS OF THE COUNCIL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3570840" y="648000"/>
            <a:ext cx="5317200" cy="5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89" spc="-1" strike="noStrike">
                <a:solidFill>
                  <a:srgbClr val="000000"/>
                </a:solidFill>
                <a:latin typeface="Arial"/>
                <a:ea typeface="DejaVu Sans"/>
              </a:rPr>
              <a:t>December 11-13, 2019</a:t>
            </a:r>
            <a:endParaRPr b="0" lang="ru-RU" sz="14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89" spc="-1" strike="noStrike">
                <a:solidFill>
                  <a:srgbClr val="000000"/>
                </a:solidFill>
                <a:latin typeface="Arial"/>
                <a:ea typeface="DejaVu Sans"/>
              </a:rPr>
              <a:t>Council meeting in SIEMENS Conference Hall, Munich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538080" y="2458440"/>
            <a:ext cx="5317200" cy="122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89" spc="-1" strike="noStrike">
                <a:solidFill>
                  <a:srgbClr val="000000"/>
                </a:solidFill>
                <a:latin typeface="Arial"/>
                <a:ea typeface="DejaVu Sans"/>
              </a:rPr>
              <a:t>February 18, 2020</a:t>
            </a:r>
            <a:endParaRPr b="0" lang="ru-RU" sz="14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89" spc="-1" strike="noStrike">
                <a:solidFill>
                  <a:srgbClr val="000000"/>
                </a:solidFill>
                <a:latin typeface="Arial"/>
                <a:ea typeface="DejaVu Sans"/>
              </a:rPr>
              <a:t>Meeting of the Council“s leadership</a:t>
            </a:r>
            <a:endParaRPr b="0" lang="ru-RU" sz="14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89" spc="-1" strike="noStrike">
                <a:solidFill>
                  <a:srgbClr val="c9211e"/>
                </a:solidFill>
                <a:latin typeface="Arial"/>
                <a:ea typeface="DejaVu Sans"/>
              </a:rPr>
              <a:t>It was decided to create a website for the Council in three languages-Russian, German and English.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3528000" y="4313160"/>
            <a:ext cx="53172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89" spc="-1" strike="noStrike">
                <a:solidFill>
                  <a:srgbClr val="000000"/>
                </a:solidFill>
                <a:latin typeface="Arial"/>
                <a:ea typeface="DejaVu Sans"/>
              </a:rPr>
              <a:t>July 03, 2020</a:t>
            </a:r>
            <a:endParaRPr b="0" lang="ru-RU" sz="148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89" spc="-1" strike="noStrike">
                <a:solidFill>
                  <a:srgbClr val="000000"/>
                </a:solidFill>
                <a:latin typeface="Arial"/>
                <a:ea typeface="DejaVu Sans"/>
              </a:rPr>
              <a:t>Meeting of the Council in online format. More than 40 participants.</a:t>
            </a:r>
            <a:endParaRPr b="0" lang="ru-RU" sz="1489" spc="-1" strike="noStrike">
              <a:latin typeface="Arial"/>
            </a:endParaRPr>
          </a:p>
        </p:txBody>
      </p:sp>
      <p:pic>
        <p:nvPicPr>
          <p:cNvPr id="240" name="Рисунок 563" descr=""/>
          <p:cNvPicPr/>
          <p:nvPr/>
        </p:nvPicPr>
        <p:blipFill>
          <a:blip r:embed="rId1"/>
          <a:stretch/>
        </p:blipFill>
        <p:spPr>
          <a:xfrm>
            <a:off x="864000" y="648000"/>
            <a:ext cx="2706120" cy="1677600"/>
          </a:xfrm>
          <a:prstGeom prst="rect">
            <a:avLst/>
          </a:prstGeom>
          <a:ln>
            <a:noFill/>
          </a:ln>
        </p:spPr>
      </p:pic>
      <p:pic>
        <p:nvPicPr>
          <p:cNvPr id="241" name="Рисунок 241" descr=""/>
          <p:cNvPicPr/>
          <p:nvPr/>
        </p:nvPicPr>
        <p:blipFill>
          <a:blip r:embed="rId2"/>
          <a:stretch/>
        </p:blipFill>
        <p:spPr>
          <a:xfrm>
            <a:off x="864000" y="2447640"/>
            <a:ext cx="2656080" cy="1691280"/>
          </a:xfrm>
          <a:prstGeom prst="rect">
            <a:avLst/>
          </a:prstGeom>
          <a:ln>
            <a:noFill/>
          </a:ln>
        </p:spPr>
      </p:pic>
      <p:pic>
        <p:nvPicPr>
          <p:cNvPr id="242" name="Рисунок 242" descr=""/>
          <p:cNvPicPr/>
          <p:nvPr/>
        </p:nvPicPr>
        <p:blipFill>
          <a:blip r:embed="rId3"/>
          <a:stretch/>
        </p:blipFill>
        <p:spPr>
          <a:xfrm>
            <a:off x="864000" y="4186800"/>
            <a:ext cx="2519280" cy="111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</TotalTime>
  <Application>Trio_Office/6.2.8.2$Windows_x86 LibreOffice_project/</Application>
  <Words>810</Words>
  <Paragraphs>127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2014-05-23T08:41:31Z</dcterms:created>
  <dc:creator>user</dc:creator>
  <dc:description/>
  <dc:language>ru-RU</dc:language>
  <cp:lastModifiedBy/>
  <dcterms:modified xsi:type="dcterms:W3CDTF">2020-07-06T17:20:43Z</dcterms:modified>
  <cp:revision>476</cp:revision>
  <dc:subject/>
  <dc:title>Реформирование системы технического регулирования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