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1" r:id="rId3"/>
    <p:sldMasterId id="2147483697" r:id="rId4"/>
    <p:sldMasterId id="2147483704" r:id="rId5"/>
    <p:sldMasterId id="2147483722" r:id="rId6"/>
  </p:sldMasterIdLst>
  <p:notesMasterIdLst>
    <p:notesMasterId r:id="rId16"/>
  </p:notesMasterIdLst>
  <p:sldIdLst>
    <p:sldId id="322" r:id="rId7"/>
    <p:sldId id="344" r:id="rId8"/>
    <p:sldId id="379" r:id="rId9"/>
    <p:sldId id="380" r:id="rId10"/>
    <p:sldId id="345" r:id="rId11"/>
    <p:sldId id="355" r:id="rId12"/>
    <p:sldId id="381" r:id="rId13"/>
    <p:sldId id="382" r:id="rId14"/>
    <p:sldId id="383" r:id="rId15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A32"/>
    <a:srgbClr val="002060"/>
    <a:srgbClr val="44546A"/>
    <a:srgbClr val="4B555D"/>
    <a:srgbClr val="DA1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>
        <p:scale>
          <a:sx n="66" d="100"/>
          <a:sy n="66" d="100"/>
        </p:scale>
        <p:origin x="-1548" y="-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4DC3-2B7D-4837-8C45-D38293112139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01D62-BC3A-41A0-8CD3-740BFB924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7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072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C20EE65-4070-4506-AE01-504D09CEAE95}" type="slidenum">
              <a:rPr lang="ru-RU" altLang="ru-RU" b="0">
                <a:solidFill>
                  <a:prstClr val="black"/>
                </a:solidFill>
              </a:rPr>
              <a:pPr/>
              <a:t>1</a:t>
            </a:fld>
            <a:endParaRPr lang="ru-RU" altLang="ru-RU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AEE39-1296-467C-852E-07D33E8A525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97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2950"/>
            <a:ext cx="6578600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121B0-E0F1-4F47-BB12-36DF1D663BA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заголовка</a:t>
            </a:r>
            <a:r>
              <a:rPr lang="ru-RU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слайда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используйте размер шрифта 18-28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pt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комфортного восприятия основного текста старайтесь придерживаться размерности </a:t>
            </a: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шрифта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pt.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расположении текстовых блоков обратите внимание на линии «направляющие». Выравнивание текста внутри</a:t>
            </a:r>
            <a:r>
              <a:rPr lang="ru-RU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блока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 левому краю.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забудьте вписать краткое название вашей презентации в нижний колонтитул. </a:t>
            </a:r>
            <a:r>
              <a:rPr lang="ru-RU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Нумерация страниц проставляется автоматически.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A359-ACDD-412F-89D9-416F13CA793E}" type="slidenum">
              <a:rPr lang="ru-RU" smtClean="0"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48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AEE39-1296-467C-852E-07D33E8A525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97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AEE39-1296-467C-852E-07D33E8A525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97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AEE39-1296-467C-852E-07D33E8A525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97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4488" y="1252538"/>
            <a:ext cx="5988050" cy="3368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Отдельно следует отметить возможность унификации технического описания и характеристик изделий. Система управления требованиями на платформе „Техэксперт“ позволяет произвести интеграцию между НСИ предприятия и европейской системой </a:t>
            </a:r>
            <a:r>
              <a:rPr lang="en-US" dirty="0" err="1"/>
              <a:t>eCl@ss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Тем самым обеспечив переход к концепции </a:t>
            </a:r>
            <a:r>
              <a:rPr lang="en-US" dirty="0"/>
              <a:t>Industry 4.0.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62877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Слайд для</a:t>
            </a:r>
            <a:r>
              <a:rPr lang="ru-RU" baseline="0" dirty="0"/>
              <a:t> демонстрации презентации в электронном виде.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CA359-ACDD-412F-89D9-416F13CA793E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2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FB95DA-F4AF-4F3F-8EBC-77DD26AD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A12363-BF6C-4A47-9222-2EDB51897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F3794B-4FE9-4430-A85D-B4596CF0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6772E5F4-F1E4-41DB-B1D8-BB6E833F8F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53090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ACF69FC-3685-4594-B443-D8A339E5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F2BD038-1CD6-46F2-9496-87283199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A6319B-C1BF-40EF-84E1-3F935406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5EE869D0-D520-409E-BC84-8573EE147F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53336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7CD090-2A65-458E-ABBD-FE93C6C4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9D8040-2EB9-4544-8DC4-5E04F086A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5AB4F0-09A6-4932-ABE1-43C6BD78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74CF5081-19D2-42AB-BA00-506413D3DD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93631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6405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xmlns="" id="{BDD0D5C0-718F-4115-B6EB-D33A871584A0}"/>
              </a:ext>
            </a:extLst>
          </p:cNvPr>
          <p:cNvCxnSpPr/>
          <p:nvPr userDrawn="1"/>
        </p:nvCxnSpPr>
        <p:spPr>
          <a:xfrm>
            <a:off x="620714" y="760810"/>
            <a:ext cx="7888287" cy="47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xmlns="" id="{0432F4AD-0A71-4893-BCEE-D44AC1C7A10D}"/>
              </a:ext>
            </a:extLst>
          </p:cNvPr>
          <p:cNvCxnSpPr/>
          <p:nvPr userDrawn="1"/>
        </p:nvCxnSpPr>
        <p:spPr>
          <a:xfrm>
            <a:off x="620714" y="4760119"/>
            <a:ext cx="7888287" cy="47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693B1C4B-C253-42B6-B03A-C5E9B02FCA18}"/>
              </a:ext>
            </a:extLst>
          </p:cNvPr>
          <p:cNvSpPr/>
          <p:nvPr userDrawn="1"/>
        </p:nvSpPr>
        <p:spPr>
          <a:xfrm>
            <a:off x="620714" y="4760119"/>
            <a:ext cx="388937" cy="1702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E03031D1-1175-4177-8868-A3BD3EEC368C}"/>
              </a:ext>
            </a:extLst>
          </p:cNvPr>
          <p:cNvSpPr/>
          <p:nvPr userDrawn="1"/>
        </p:nvSpPr>
        <p:spPr>
          <a:xfrm>
            <a:off x="8116888" y="4764882"/>
            <a:ext cx="184150" cy="169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xmlns="" id="{43F612B9-93BD-4AB6-A37A-665F3D2F505B}"/>
              </a:ext>
            </a:extLst>
          </p:cNvPr>
          <p:cNvSpPr/>
          <p:nvPr userDrawn="1"/>
        </p:nvSpPr>
        <p:spPr>
          <a:xfrm>
            <a:off x="8324850" y="4766073"/>
            <a:ext cx="184150" cy="167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9" name="Freeform 1987">
            <a:extLst>
              <a:ext uri="{FF2B5EF4-FFF2-40B4-BE49-F238E27FC236}">
                <a16:creationId xmlns:a16="http://schemas.microsoft.com/office/drawing/2014/main" xmlns="" id="{BE9106F4-6234-473B-9C77-7D01089E3717}"/>
              </a:ext>
            </a:extLst>
          </p:cNvPr>
          <p:cNvSpPr>
            <a:spLocks/>
          </p:cNvSpPr>
          <p:nvPr userDrawn="1"/>
        </p:nvSpPr>
        <p:spPr bwMode="auto">
          <a:xfrm>
            <a:off x="8397876" y="4801792"/>
            <a:ext cx="53975" cy="96440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91434" tIns="45716" rIns="91434" bIns="45716"/>
          <a:lstStyle/>
          <a:p>
            <a:pPr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44546A"/>
              </a:solidFill>
              <a:latin typeface="Arial" pitchFamily="34" charset="0"/>
            </a:endParaRPr>
          </a:p>
        </p:txBody>
      </p:sp>
      <p:sp>
        <p:nvSpPr>
          <p:cNvPr id="10" name="Freeform 1987">
            <a:extLst>
              <a:ext uri="{FF2B5EF4-FFF2-40B4-BE49-F238E27FC236}">
                <a16:creationId xmlns:a16="http://schemas.microsoft.com/office/drawing/2014/main" xmlns="" id="{D02F6A0D-14A0-4A67-AE32-D10C0C622FE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8178801" y="4801792"/>
            <a:ext cx="53975" cy="96440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91434" tIns="45716" rIns="91434" bIns="45716"/>
          <a:lstStyle/>
          <a:p>
            <a:pPr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44546A"/>
              </a:solidFill>
              <a:latin typeface="Arial" pitchFamily="34" charset="0"/>
            </a:endParaRPr>
          </a:p>
        </p:txBody>
      </p:sp>
      <p:sp>
        <p:nvSpPr>
          <p:cNvPr id="11" name="Rectangle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D0696D9B-84C8-4D54-A8F0-94E1F1C3E4D0}"/>
              </a:ext>
            </a:extLst>
          </p:cNvPr>
          <p:cNvSpPr/>
          <p:nvPr userDrawn="1"/>
        </p:nvSpPr>
        <p:spPr>
          <a:xfrm>
            <a:off x="8094664" y="4763691"/>
            <a:ext cx="204787" cy="18930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6" rIns="91434" bIns="45716" anchor="ctr"/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385" b="1">
              <a:solidFill>
                <a:srgbClr val="FFFFFF"/>
              </a:solidFill>
            </a:endParaRPr>
          </a:p>
        </p:txBody>
      </p:sp>
      <p:sp>
        <p:nvSpPr>
          <p:cNvPr id="12" name="Rectangle 13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15E33AA-7BBF-40E2-B820-52A498F9495D}"/>
              </a:ext>
            </a:extLst>
          </p:cNvPr>
          <p:cNvSpPr/>
          <p:nvPr userDrawn="1"/>
        </p:nvSpPr>
        <p:spPr>
          <a:xfrm>
            <a:off x="8324851" y="4754166"/>
            <a:ext cx="206375" cy="190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6" rIns="91434" bIns="45716" anchor="ctr"/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385" b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4" y="260174"/>
            <a:ext cx="8111680" cy="485812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769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58" y="830996"/>
            <a:ext cx="8087296" cy="245820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163" indent="0">
              <a:buNone/>
              <a:defRPr sz="1939">
                <a:solidFill>
                  <a:schemeClr val="tx1">
                    <a:tint val="75000"/>
                  </a:schemeClr>
                </a:solidFill>
              </a:defRPr>
            </a:lvl2pPr>
            <a:lvl3pPr marL="914325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3pPr>
            <a:lvl4pPr marL="137148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4pPr>
            <a:lvl5pPr marL="1828649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5pPr>
            <a:lvl6pPr marL="2285813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6pPr>
            <a:lvl7pPr marL="2742975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7pPr>
            <a:lvl8pPr marL="320013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8pPr>
            <a:lvl9pPr marL="3657300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D0616268-4690-44DF-A6A3-7491CC9642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4756548"/>
            <a:ext cx="3086100" cy="272653"/>
          </a:xfrm>
          <a:prstGeom prst="rect">
            <a:avLst/>
          </a:prstGeom>
        </p:spPr>
        <p:txBody>
          <a:bodyPr lIns="91433" tIns="45717" rIns="91433" bIns="45717"/>
          <a:lstStyle>
            <a:lvl1pPr algn="ctr" defTabSz="742732">
              <a:defRPr sz="831">
                <a:solidFill>
                  <a:srgbClr val="FFFFFF">
                    <a:lumMod val="65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/>
              <a:t>www.yourwebsitename.co</a:t>
            </a:r>
            <a:endParaRPr lang="bg-BG" b="1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A4481FA4-5302-430E-832C-DDA390F90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14364" y="4758928"/>
            <a:ext cx="396875" cy="176213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 defTabSz="741363">
              <a:defRPr sz="8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7F302F2-987C-40CD-BE12-46D76535527E}" type="slidenum">
              <a:rPr lang="bg-BG" altLang="ru-RU" b="1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bg-BG" altLang="ru-RU" b="1"/>
          </a:p>
        </p:txBody>
      </p:sp>
    </p:spTree>
    <p:extLst>
      <p:ext uri="{BB962C8B-B14F-4D97-AF65-F5344CB8AC3E}">
        <p14:creationId xmlns:p14="http://schemas.microsoft.com/office/powerpoint/2010/main" val="412652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535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479107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095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xmlns="" id="{BDD0D5C0-718F-4115-B6EB-D33A871584A0}"/>
              </a:ext>
            </a:extLst>
          </p:cNvPr>
          <p:cNvCxnSpPr/>
          <p:nvPr userDrawn="1"/>
        </p:nvCxnSpPr>
        <p:spPr>
          <a:xfrm>
            <a:off x="620714" y="760810"/>
            <a:ext cx="7888287" cy="47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xmlns="" id="{0432F4AD-0A71-4893-BCEE-D44AC1C7A10D}"/>
              </a:ext>
            </a:extLst>
          </p:cNvPr>
          <p:cNvCxnSpPr/>
          <p:nvPr userDrawn="1"/>
        </p:nvCxnSpPr>
        <p:spPr>
          <a:xfrm>
            <a:off x="620714" y="4760119"/>
            <a:ext cx="7888287" cy="47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693B1C4B-C253-42B6-B03A-C5E9B02FCA18}"/>
              </a:ext>
            </a:extLst>
          </p:cNvPr>
          <p:cNvSpPr/>
          <p:nvPr userDrawn="1"/>
        </p:nvSpPr>
        <p:spPr>
          <a:xfrm>
            <a:off x="620714" y="4760119"/>
            <a:ext cx="388937" cy="1702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E03031D1-1175-4177-8868-A3BD3EEC368C}"/>
              </a:ext>
            </a:extLst>
          </p:cNvPr>
          <p:cNvSpPr/>
          <p:nvPr userDrawn="1"/>
        </p:nvSpPr>
        <p:spPr>
          <a:xfrm>
            <a:off x="8116888" y="4764882"/>
            <a:ext cx="184150" cy="169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xmlns="" id="{43F612B9-93BD-4AB6-A37A-665F3D2F505B}"/>
              </a:ext>
            </a:extLst>
          </p:cNvPr>
          <p:cNvSpPr/>
          <p:nvPr userDrawn="1"/>
        </p:nvSpPr>
        <p:spPr>
          <a:xfrm>
            <a:off x="8324850" y="4766073"/>
            <a:ext cx="184150" cy="167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9" name="Freeform 1987">
            <a:extLst>
              <a:ext uri="{FF2B5EF4-FFF2-40B4-BE49-F238E27FC236}">
                <a16:creationId xmlns:a16="http://schemas.microsoft.com/office/drawing/2014/main" xmlns="" id="{BE9106F4-6234-473B-9C77-7D01089E3717}"/>
              </a:ext>
            </a:extLst>
          </p:cNvPr>
          <p:cNvSpPr>
            <a:spLocks/>
          </p:cNvSpPr>
          <p:nvPr userDrawn="1"/>
        </p:nvSpPr>
        <p:spPr bwMode="auto">
          <a:xfrm>
            <a:off x="8397876" y="4801792"/>
            <a:ext cx="53975" cy="96440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91434" tIns="45716" rIns="91434" bIns="45716"/>
          <a:lstStyle/>
          <a:p>
            <a:pPr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44546A"/>
              </a:solidFill>
              <a:latin typeface="Arial" pitchFamily="34" charset="0"/>
            </a:endParaRPr>
          </a:p>
        </p:txBody>
      </p:sp>
      <p:sp>
        <p:nvSpPr>
          <p:cNvPr id="10" name="Freeform 1987">
            <a:extLst>
              <a:ext uri="{FF2B5EF4-FFF2-40B4-BE49-F238E27FC236}">
                <a16:creationId xmlns:a16="http://schemas.microsoft.com/office/drawing/2014/main" xmlns="" id="{D02F6A0D-14A0-4A67-AE32-D10C0C622FE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8178801" y="4801792"/>
            <a:ext cx="53975" cy="96440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91434" tIns="45716" rIns="91434" bIns="45716"/>
          <a:lstStyle/>
          <a:p>
            <a:pPr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44546A"/>
              </a:solidFill>
              <a:latin typeface="Arial" pitchFamily="34" charset="0"/>
            </a:endParaRPr>
          </a:p>
        </p:txBody>
      </p:sp>
      <p:sp>
        <p:nvSpPr>
          <p:cNvPr id="11" name="Rectangle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D0696D9B-84C8-4D54-A8F0-94E1F1C3E4D0}"/>
              </a:ext>
            </a:extLst>
          </p:cNvPr>
          <p:cNvSpPr/>
          <p:nvPr userDrawn="1"/>
        </p:nvSpPr>
        <p:spPr>
          <a:xfrm>
            <a:off x="8094664" y="4763691"/>
            <a:ext cx="204787" cy="18930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6" rIns="91434" bIns="45716" anchor="ctr"/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385" b="1">
              <a:solidFill>
                <a:srgbClr val="FFFFFF"/>
              </a:solidFill>
            </a:endParaRPr>
          </a:p>
        </p:txBody>
      </p:sp>
      <p:sp>
        <p:nvSpPr>
          <p:cNvPr id="12" name="Rectangle 13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15E33AA-7BBF-40E2-B820-52A498F9495D}"/>
              </a:ext>
            </a:extLst>
          </p:cNvPr>
          <p:cNvSpPr/>
          <p:nvPr userDrawn="1"/>
        </p:nvSpPr>
        <p:spPr>
          <a:xfrm>
            <a:off x="8324851" y="4754166"/>
            <a:ext cx="206375" cy="190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6" rIns="91434" bIns="45716" anchor="ctr"/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385" b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4" y="260174"/>
            <a:ext cx="8111680" cy="485812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769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58" y="830996"/>
            <a:ext cx="8087296" cy="245820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163" indent="0">
              <a:buNone/>
              <a:defRPr sz="1939">
                <a:solidFill>
                  <a:schemeClr val="tx1">
                    <a:tint val="75000"/>
                  </a:schemeClr>
                </a:solidFill>
              </a:defRPr>
            </a:lvl2pPr>
            <a:lvl3pPr marL="914325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3pPr>
            <a:lvl4pPr marL="137148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4pPr>
            <a:lvl5pPr marL="1828649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5pPr>
            <a:lvl6pPr marL="2285813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6pPr>
            <a:lvl7pPr marL="2742975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7pPr>
            <a:lvl8pPr marL="320013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8pPr>
            <a:lvl9pPr marL="3657300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D0616268-4690-44DF-A6A3-7491CC9642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4756548"/>
            <a:ext cx="3086100" cy="272653"/>
          </a:xfrm>
          <a:prstGeom prst="rect">
            <a:avLst/>
          </a:prstGeom>
        </p:spPr>
        <p:txBody>
          <a:bodyPr lIns="91433" tIns="45717" rIns="91433" bIns="45717"/>
          <a:lstStyle>
            <a:lvl1pPr algn="ctr" defTabSz="742732">
              <a:defRPr sz="831">
                <a:solidFill>
                  <a:srgbClr val="FFFFFF">
                    <a:lumMod val="65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/>
              <a:t>www.yourwebsitename.co</a:t>
            </a:r>
            <a:endParaRPr lang="bg-BG" b="1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A4481FA4-5302-430E-832C-DDA390F90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14364" y="4758928"/>
            <a:ext cx="396875" cy="176213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 defTabSz="741363">
              <a:defRPr sz="8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7F302F2-987C-40CD-BE12-46D76535527E}" type="slidenum">
              <a:rPr lang="bg-BG" altLang="ru-RU" b="1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bg-BG" altLang="ru-RU" b="1"/>
          </a:p>
        </p:txBody>
      </p:sp>
    </p:spTree>
    <p:extLst>
      <p:ext uri="{BB962C8B-B14F-4D97-AF65-F5344CB8AC3E}">
        <p14:creationId xmlns:p14="http://schemas.microsoft.com/office/powerpoint/2010/main" val="2783370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9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257732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2D2FB8-7DBB-4C83-8B78-489CF0887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AC6B8DA-5A11-440C-92FA-6BBD6907F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405A39-E73C-481E-8CDD-EABAFD3C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58270B2B-E3EA-4497-BD90-E026261B3B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492156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20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="" xmlns:a16="http://schemas.microsoft.com/office/drawing/2014/main" id="{BDD0D5C0-718F-4115-B6EB-D33A871584A0}"/>
              </a:ext>
            </a:extLst>
          </p:cNvPr>
          <p:cNvCxnSpPr/>
          <p:nvPr userDrawn="1"/>
        </p:nvCxnSpPr>
        <p:spPr>
          <a:xfrm>
            <a:off x="620714" y="760810"/>
            <a:ext cx="7888287" cy="47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="" xmlns:a16="http://schemas.microsoft.com/office/drawing/2014/main" id="{0432F4AD-0A71-4893-BCEE-D44AC1C7A10D}"/>
              </a:ext>
            </a:extLst>
          </p:cNvPr>
          <p:cNvCxnSpPr/>
          <p:nvPr userDrawn="1"/>
        </p:nvCxnSpPr>
        <p:spPr>
          <a:xfrm>
            <a:off x="620714" y="4760119"/>
            <a:ext cx="7888287" cy="47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693B1C4B-C253-42B6-B03A-C5E9B02FCA18}"/>
              </a:ext>
            </a:extLst>
          </p:cNvPr>
          <p:cNvSpPr/>
          <p:nvPr userDrawn="1"/>
        </p:nvSpPr>
        <p:spPr>
          <a:xfrm>
            <a:off x="620714" y="4760119"/>
            <a:ext cx="388937" cy="1702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E03031D1-1175-4177-8868-A3BD3EEC368C}"/>
              </a:ext>
            </a:extLst>
          </p:cNvPr>
          <p:cNvSpPr/>
          <p:nvPr userDrawn="1"/>
        </p:nvSpPr>
        <p:spPr>
          <a:xfrm>
            <a:off x="8116888" y="4764882"/>
            <a:ext cx="184150" cy="169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8" name="Rectangle 15">
            <a:extLst>
              <a:ext uri="{FF2B5EF4-FFF2-40B4-BE49-F238E27FC236}">
                <a16:creationId xmlns="" xmlns:a16="http://schemas.microsoft.com/office/drawing/2014/main" id="{43F612B9-93BD-4AB6-A37A-665F3D2F505B}"/>
              </a:ext>
            </a:extLst>
          </p:cNvPr>
          <p:cNvSpPr/>
          <p:nvPr userDrawn="1"/>
        </p:nvSpPr>
        <p:spPr>
          <a:xfrm>
            <a:off x="8324850" y="4766073"/>
            <a:ext cx="184150" cy="167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9" name="Freeform 1987">
            <a:extLst>
              <a:ext uri="{FF2B5EF4-FFF2-40B4-BE49-F238E27FC236}">
                <a16:creationId xmlns="" xmlns:a16="http://schemas.microsoft.com/office/drawing/2014/main" id="{BE9106F4-6234-473B-9C77-7D01089E3717}"/>
              </a:ext>
            </a:extLst>
          </p:cNvPr>
          <p:cNvSpPr>
            <a:spLocks/>
          </p:cNvSpPr>
          <p:nvPr userDrawn="1"/>
        </p:nvSpPr>
        <p:spPr bwMode="auto">
          <a:xfrm>
            <a:off x="8397876" y="4801792"/>
            <a:ext cx="53975" cy="96440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91434" tIns="45716" rIns="91434" bIns="45716"/>
          <a:lstStyle/>
          <a:p>
            <a:pPr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44546A"/>
              </a:solidFill>
              <a:latin typeface="Arial" pitchFamily="34" charset="0"/>
            </a:endParaRPr>
          </a:p>
        </p:txBody>
      </p:sp>
      <p:sp>
        <p:nvSpPr>
          <p:cNvPr id="10" name="Freeform 1987">
            <a:extLst>
              <a:ext uri="{FF2B5EF4-FFF2-40B4-BE49-F238E27FC236}">
                <a16:creationId xmlns="" xmlns:a16="http://schemas.microsoft.com/office/drawing/2014/main" id="{D02F6A0D-14A0-4A67-AE32-D10C0C622FE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8178801" y="4801792"/>
            <a:ext cx="53975" cy="96440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91434" tIns="45716" rIns="91434" bIns="45716"/>
          <a:lstStyle/>
          <a:p>
            <a:pPr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44546A"/>
              </a:solidFill>
              <a:latin typeface="Arial" pitchFamily="34" charset="0"/>
            </a:endParaRPr>
          </a:p>
        </p:txBody>
      </p:sp>
      <p:sp>
        <p:nvSpPr>
          <p:cNvPr id="11" name="Rectangle 12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D0696D9B-84C8-4D54-A8F0-94E1F1C3E4D0}"/>
              </a:ext>
            </a:extLst>
          </p:cNvPr>
          <p:cNvSpPr/>
          <p:nvPr userDrawn="1"/>
        </p:nvSpPr>
        <p:spPr>
          <a:xfrm>
            <a:off x="8094664" y="4763691"/>
            <a:ext cx="204787" cy="18930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6" rIns="91434" bIns="45716" anchor="ctr"/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385" b="1">
              <a:solidFill>
                <a:srgbClr val="FFFFFF"/>
              </a:solidFill>
            </a:endParaRPr>
          </a:p>
        </p:txBody>
      </p:sp>
      <p:sp>
        <p:nvSpPr>
          <p:cNvPr id="12" name="Rectangle 13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B15E33AA-7BBF-40E2-B820-52A498F9495D}"/>
              </a:ext>
            </a:extLst>
          </p:cNvPr>
          <p:cNvSpPr/>
          <p:nvPr userDrawn="1"/>
        </p:nvSpPr>
        <p:spPr>
          <a:xfrm>
            <a:off x="8324851" y="4754166"/>
            <a:ext cx="206375" cy="190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6" rIns="91434" bIns="45716" anchor="ctr"/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385" b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4" y="260174"/>
            <a:ext cx="8111680" cy="485812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769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58" y="830996"/>
            <a:ext cx="8087296" cy="245820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163" indent="0">
              <a:buNone/>
              <a:defRPr sz="1939">
                <a:solidFill>
                  <a:schemeClr val="tx1">
                    <a:tint val="75000"/>
                  </a:schemeClr>
                </a:solidFill>
              </a:defRPr>
            </a:lvl2pPr>
            <a:lvl3pPr marL="914325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3pPr>
            <a:lvl4pPr marL="137148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4pPr>
            <a:lvl5pPr marL="1828649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5pPr>
            <a:lvl6pPr marL="2285813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6pPr>
            <a:lvl7pPr marL="2742975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7pPr>
            <a:lvl8pPr marL="320013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8pPr>
            <a:lvl9pPr marL="3657300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="" xmlns:a16="http://schemas.microsoft.com/office/drawing/2014/main" id="{D0616268-4690-44DF-A6A3-7491CC9642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4756548"/>
            <a:ext cx="3086100" cy="272653"/>
          </a:xfrm>
          <a:prstGeom prst="rect">
            <a:avLst/>
          </a:prstGeom>
        </p:spPr>
        <p:txBody>
          <a:bodyPr lIns="91433" tIns="45717" rIns="91433" bIns="45717"/>
          <a:lstStyle>
            <a:lvl1pPr algn="ctr" defTabSz="742732">
              <a:defRPr sz="831">
                <a:solidFill>
                  <a:srgbClr val="FFFFFF">
                    <a:lumMod val="65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/>
              <a:t>www.yourwebsitename.co</a:t>
            </a:r>
            <a:endParaRPr lang="bg-BG" b="1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="" xmlns:a16="http://schemas.microsoft.com/office/drawing/2014/main" id="{A4481FA4-5302-430E-832C-DDA390F90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14364" y="4758928"/>
            <a:ext cx="396875" cy="176213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 defTabSz="741363">
              <a:defRPr sz="8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7F302F2-987C-40CD-BE12-46D76535527E}" type="slidenum">
              <a:rPr lang="bg-BG" altLang="ru-RU" b="1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bg-BG" altLang="ru-RU" b="1"/>
          </a:p>
        </p:txBody>
      </p:sp>
    </p:spTree>
    <p:extLst>
      <p:ext uri="{BB962C8B-B14F-4D97-AF65-F5344CB8AC3E}">
        <p14:creationId xmlns:p14="http://schemas.microsoft.com/office/powerpoint/2010/main" val="2413345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828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939999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536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4996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="" xmlns:a16="http://schemas.microsoft.com/office/drawing/2014/main" id="{BDD0D5C0-718F-4115-B6EB-D33A871584A0}"/>
              </a:ext>
            </a:extLst>
          </p:cNvPr>
          <p:cNvCxnSpPr/>
          <p:nvPr userDrawn="1"/>
        </p:nvCxnSpPr>
        <p:spPr>
          <a:xfrm>
            <a:off x="620714" y="760810"/>
            <a:ext cx="7888287" cy="47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="" xmlns:a16="http://schemas.microsoft.com/office/drawing/2014/main" id="{0432F4AD-0A71-4893-BCEE-D44AC1C7A10D}"/>
              </a:ext>
            </a:extLst>
          </p:cNvPr>
          <p:cNvCxnSpPr/>
          <p:nvPr userDrawn="1"/>
        </p:nvCxnSpPr>
        <p:spPr>
          <a:xfrm>
            <a:off x="620714" y="4760119"/>
            <a:ext cx="7888287" cy="47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693B1C4B-C253-42B6-B03A-C5E9B02FCA18}"/>
              </a:ext>
            </a:extLst>
          </p:cNvPr>
          <p:cNvSpPr/>
          <p:nvPr userDrawn="1"/>
        </p:nvSpPr>
        <p:spPr>
          <a:xfrm>
            <a:off x="620714" y="4760119"/>
            <a:ext cx="388937" cy="1702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E03031D1-1175-4177-8868-A3BD3EEC368C}"/>
              </a:ext>
            </a:extLst>
          </p:cNvPr>
          <p:cNvSpPr/>
          <p:nvPr userDrawn="1"/>
        </p:nvSpPr>
        <p:spPr>
          <a:xfrm>
            <a:off x="8116888" y="4764882"/>
            <a:ext cx="184150" cy="169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8" name="Rectangle 15">
            <a:extLst>
              <a:ext uri="{FF2B5EF4-FFF2-40B4-BE49-F238E27FC236}">
                <a16:creationId xmlns="" xmlns:a16="http://schemas.microsoft.com/office/drawing/2014/main" id="{43F612B9-93BD-4AB6-A37A-665F3D2F505B}"/>
              </a:ext>
            </a:extLst>
          </p:cNvPr>
          <p:cNvSpPr/>
          <p:nvPr userDrawn="1"/>
        </p:nvSpPr>
        <p:spPr>
          <a:xfrm>
            <a:off x="8324850" y="4766073"/>
            <a:ext cx="184150" cy="167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0" tIns="42200" rIns="84400" bIns="42200" anchor="ctr"/>
          <a:lstStyle/>
          <a:p>
            <a:pPr algn="ctr"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FFFFFF"/>
              </a:solidFill>
            </a:endParaRPr>
          </a:p>
        </p:txBody>
      </p:sp>
      <p:sp>
        <p:nvSpPr>
          <p:cNvPr id="9" name="Freeform 1987">
            <a:extLst>
              <a:ext uri="{FF2B5EF4-FFF2-40B4-BE49-F238E27FC236}">
                <a16:creationId xmlns="" xmlns:a16="http://schemas.microsoft.com/office/drawing/2014/main" id="{BE9106F4-6234-473B-9C77-7D01089E3717}"/>
              </a:ext>
            </a:extLst>
          </p:cNvPr>
          <p:cNvSpPr>
            <a:spLocks/>
          </p:cNvSpPr>
          <p:nvPr userDrawn="1"/>
        </p:nvSpPr>
        <p:spPr bwMode="auto">
          <a:xfrm>
            <a:off x="8397876" y="4801792"/>
            <a:ext cx="53975" cy="96440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91434" tIns="45716" rIns="91434" bIns="45716"/>
          <a:lstStyle/>
          <a:p>
            <a:pPr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44546A"/>
              </a:solidFill>
              <a:latin typeface="Arial" pitchFamily="34" charset="0"/>
            </a:endParaRPr>
          </a:p>
        </p:txBody>
      </p:sp>
      <p:sp>
        <p:nvSpPr>
          <p:cNvPr id="10" name="Freeform 1987">
            <a:extLst>
              <a:ext uri="{FF2B5EF4-FFF2-40B4-BE49-F238E27FC236}">
                <a16:creationId xmlns="" xmlns:a16="http://schemas.microsoft.com/office/drawing/2014/main" id="{D02F6A0D-14A0-4A67-AE32-D10C0C622FE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8178801" y="4801792"/>
            <a:ext cx="53975" cy="96440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91434" tIns="45716" rIns="91434" bIns="45716"/>
          <a:lstStyle/>
          <a:p>
            <a:pPr defTabSz="7427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sz="1569" b="1">
              <a:solidFill>
                <a:srgbClr val="44546A"/>
              </a:solidFill>
              <a:latin typeface="Arial" pitchFamily="34" charset="0"/>
            </a:endParaRPr>
          </a:p>
        </p:txBody>
      </p:sp>
      <p:sp>
        <p:nvSpPr>
          <p:cNvPr id="11" name="Rectangle 12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D0696D9B-84C8-4D54-A8F0-94E1F1C3E4D0}"/>
              </a:ext>
            </a:extLst>
          </p:cNvPr>
          <p:cNvSpPr/>
          <p:nvPr userDrawn="1"/>
        </p:nvSpPr>
        <p:spPr>
          <a:xfrm>
            <a:off x="8094664" y="4763691"/>
            <a:ext cx="204787" cy="18930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6" rIns="91434" bIns="45716" anchor="ctr"/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385" b="1">
              <a:solidFill>
                <a:srgbClr val="FFFFFF"/>
              </a:solidFill>
            </a:endParaRPr>
          </a:p>
        </p:txBody>
      </p:sp>
      <p:sp>
        <p:nvSpPr>
          <p:cNvPr id="12" name="Rectangle 13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B15E33AA-7BBF-40E2-B820-52A498F9495D}"/>
              </a:ext>
            </a:extLst>
          </p:cNvPr>
          <p:cNvSpPr/>
          <p:nvPr userDrawn="1"/>
        </p:nvSpPr>
        <p:spPr>
          <a:xfrm>
            <a:off x="8324851" y="4754166"/>
            <a:ext cx="206375" cy="190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6" rIns="91434" bIns="45716" anchor="ctr"/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385" b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4" y="260174"/>
            <a:ext cx="8111680" cy="485812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769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58" y="830996"/>
            <a:ext cx="8087296" cy="245820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163" indent="0">
              <a:buNone/>
              <a:defRPr sz="1939">
                <a:solidFill>
                  <a:schemeClr val="tx1">
                    <a:tint val="75000"/>
                  </a:schemeClr>
                </a:solidFill>
              </a:defRPr>
            </a:lvl2pPr>
            <a:lvl3pPr marL="914325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3pPr>
            <a:lvl4pPr marL="137148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4pPr>
            <a:lvl5pPr marL="1828649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5pPr>
            <a:lvl6pPr marL="2285813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6pPr>
            <a:lvl7pPr marL="2742975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7pPr>
            <a:lvl8pPr marL="320013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8pPr>
            <a:lvl9pPr marL="3657300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="" xmlns:a16="http://schemas.microsoft.com/office/drawing/2014/main" id="{D0616268-4690-44DF-A6A3-7491CC9642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4756548"/>
            <a:ext cx="3086100" cy="272653"/>
          </a:xfrm>
          <a:prstGeom prst="rect">
            <a:avLst/>
          </a:prstGeom>
        </p:spPr>
        <p:txBody>
          <a:bodyPr lIns="91433" tIns="45717" rIns="91433" bIns="45717"/>
          <a:lstStyle>
            <a:lvl1pPr algn="ctr" defTabSz="742732">
              <a:defRPr sz="831">
                <a:solidFill>
                  <a:srgbClr val="FFFFFF">
                    <a:lumMod val="65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/>
              <a:t>www.yourwebsitename.co</a:t>
            </a:r>
            <a:endParaRPr lang="bg-BG" b="1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="" xmlns:a16="http://schemas.microsoft.com/office/drawing/2014/main" id="{A4481FA4-5302-430E-832C-DDA390F90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14364" y="4758928"/>
            <a:ext cx="396875" cy="176213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 defTabSz="741363">
              <a:defRPr sz="8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7F302F2-987C-40CD-BE12-46D76535527E}" type="slidenum">
              <a:rPr lang="bg-BG" altLang="ru-RU" b="1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bg-BG" altLang="ru-RU" b="1"/>
          </a:p>
        </p:txBody>
      </p:sp>
    </p:spTree>
    <p:extLst>
      <p:ext uri="{BB962C8B-B14F-4D97-AF65-F5344CB8AC3E}">
        <p14:creationId xmlns:p14="http://schemas.microsoft.com/office/powerpoint/2010/main" val="32869340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875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6737590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45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8CF716A-55E0-4FBE-BB8F-98A3583C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7FE5B86-CEDB-4C96-AD63-175E6E23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898B53-885B-4F90-8FDB-9A8B829EF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62B8A8A7-0911-4FF1-9A9E-A710B90FD7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64179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4" y="260214"/>
            <a:ext cx="8111680" cy="485812"/>
          </a:xfrm>
          <a:prstGeom prst="rect">
            <a:avLst/>
          </a:prstGeom>
        </p:spPr>
        <p:txBody>
          <a:bodyPr lIns="103163" tIns="51581" rIns="103163" bIns="51581" anchor="b"/>
          <a:lstStyle>
            <a:lvl1pPr>
              <a:defRPr sz="32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58" y="841628"/>
            <a:ext cx="8087296" cy="245820"/>
          </a:xfrm>
          <a:prstGeom prst="rect">
            <a:avLst/>
          </a:prstGeom>
        </p:spPr>
        <p:txBody>
          <a:bodyPr lIns="103163" tIns="51581" rIns="103163" bIns="51581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5158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0316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474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632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90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948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106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2650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6" y="4756767"/>
            <a:ext cx="3086100" cy="272891"/>
          </a:xfrm>
          <a:prstGeom prst="rect">
            <a:avLst/>
          </a:prstGeom>
        </p:spPr>
        <p:txBody>
          <a:bodyPr lIns="103163" tIns="51581" rIns="103163" bIns="51581"/>
          <a:lstStyle>
            <a:lvl1pPr algn="ctr">
              <a:defRPr sz="900">
                <a:solidFill>
                  <a:schemeClr val="bg2">
                    <a:lumMod val="40000"/>
                    <a:lumOff val="6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defTabSz="804668"/>
            <a:r>
              <a:rPr lang="en-US" dirty="0">
                <a:solidFill>
                  <a:srgbClr val="44546A">
                    <a:lumMod val="40000"/>
                    <a:lumOff val="60000"/>
                  </a:srgbClr>
                </a:solidFill>
              </a:rPr>
              <a:t>www.yourwebsitename.co</a:t>
            </a:r>
            <a:endParaRPr lang="bg-BG" dirty="0">
              <a:solidFill>
                <a:srgbClr val="44546A">
                  <a:lumMod val="40000"/>
                  <a:lumOff val="60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0671" y="760220"/>
            <a:ext cx="7887627" cy="534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20671" y="4759805"/>
            <a:ext cx="7887627" cy="534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620506" y="4760210"/>
            <a:ext cx="389368" cy="169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63" tIns="51581" rIns="103163" bIns="51581" rtlCol="0" anchor="ctr"/>
          <a:lstStyle/>
          <a:p>
            <a:pPr algn="ctr" defTabSz="804668"/>
            <a:endParaRPr lang="bg-BG" sz="16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6644" y="4748833"/>
            <a:ext cx="406741" cy="175227"/>
          </a:xfrm>
          <a:prstGeom prst="rect">
            <a:avLst/>
          </a:prstGeom>
        </p:spPr>
        <p:txBody>
          <a:bodyPr lIns="103163" tIns="51581" rIns="103163" bIns="51581"/>
          <a:lstStyle>
            <a:lvl1pPr algn="ctr">
              <a:defRPr sz="90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defTabSz="804668"/>
            <a:fld id="{C6D8CC86-F41E-4D8C-A336-0F3AA98DA01D}" type="slidenum">
              <a:rPr lang="bg-BG" smtClean="0">
                <a:solidFill>
                  <a:srgbClr val="FFFFFF"/>
                </a:solidFill>
              </a:rPr>
              <a:pPr defTabSz="804668"/>
              <a:t>‹#›</a:t>
            </a:fld>
            <a:endParaRPr lang="bg-BG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117070" y="4765148"/>
            <a:ext cx="183274" cy="16915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63" tIns="51581" rIns="103163" bIns="51581" rtlCol="0" anchor="ctr"/>
          <a:lstStyle/>
          <a:p>
            <a:pPr algn="ctr" defTabSz="804668"/>
            <a:endParaRPr lang="bg-BG" sz="160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8325169" y="4765688"/>
            <a:ext cx="183274" cy="1680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63" tIns="51581" rIns="103163" bIns="51581" rtlCol="0" anchor="ctr"/>
          <a:lstStyle/>
          <a:p>
            <a:pPr algn="ctr" defTabSz="804668"/>
            <a:endParaRPr lang="bg-BG" sz="1600">
              <a:solidFill>
                <a:srgbClr val="FFFFFF"/>
              </a:solidFill>
            </a:endParaRPr>
          </a:p>
        </p:txBody>
      </p:sp>
      <p:sp>
        <p:nvSpPr>
          <p:cNvPr id="11" name="Freeform 1987"/>
          <p:cNvSpPr>
            <a:spLocks/>
          </p:cNvSpPr>
          <p:nvPr userDrawn="1"/>
        </p:nvSpPr>
        <p:spPr bwMode="auto">
          <a:xfrm>
            <a:off x="8397806" y="4801755"/>
            <a:ext cx="53576" cy="96436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defTabSz="804668"/>
            <a:endParaRPr lang="bg-BG" sz="1600">
              <a:solidFill>
                <a:srgbClr val="FFFFFF"/>
              </a:solidFill>
            </a:endParaRPr>
          </a:p>
        </p:txBody>
      </p:sp>
      <p:sp>
        <p:nvSpPr>
          <p:cNvPr id="17" name="Freeform 1987"/>
          <p:cNvSpPr>
            <a:spLocks/>
          </p:cNvSpPr>
          <p:nvPr userDrawn="1"/>
        </p:nvSpPr>
        <p:spPr bwMode="auto">
          <a:xfrm flipH="1">
            <a:off x="8178507" y="4801755"/>
            <a:ext cx="53576" cy="96436"/>
          </a:xfrm>
          <a:custGeom>
            <a:avLst/>
            <a:gdLst>
              <a:gd name="T0" fmla="*/ 0 w 17"/>
              <a:gd name="T1" fmla="*/ 0 h 34"/>
              <a:gd name="T2" fmla="*/ 0 w 17"/>
              <a:gd name="T3" fmla="*/ 9 h 34"/>
              <a:gd name="T4" fmla="*/ 8 w 17"/>
              <a:gd name="T5" fmla="*/ 17 h 34"/>
              <a:gd name="T6" fmla="*/ 0 w 17"/>
              <a:gd name="T7" fmla="*/ 25 h 34"/>
              <a:gd name="T8" fmla="*/ 0 w 17"/>
              <a:gd name="T9" fmla="*/ 34 h 34"/>
              <a:gd name="T10" fmla="*/ 17 w 17"/>
              <a:gd name="T11" fmla="*/ 17 h 34"/>
              <a:gd name="T12" fmla="*/ 0 w 17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34">
                <a:moveTo>
                  <a:pt x="0" y="0"/>
                </a:moveTo>
                <a:lnTo>
                  <a:pt x="0" y="9"/>
                </a:lnTo>
                <a:lnTo>
                  <a:pt x="8" y="17"/>
                </a:lnTo>
                <a:lnTo>
                  <a:pt x="0" y="25"/>
                </a:lnTo>
                <a:lnTo>
                  <a:pt x="0" y="34"/>
                </a:ln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defTabSz="804668"/>
            <a:endParaRPr lang="bg-BG" sz="1600">
              <a:solidFill>
                <a:srgbClr val="FFFFFF"/>
              </a:solidFill>
            </a:endParaRPr>
          </a:p>
        </p:txBody>
      </p:sp>
      <p:sp>
        <p:nvSpPr>
          <p:cNvPr id="13" name="Rectangle 12">
            <a:hlinkClick r:id="" action="ppaction://hlinkshowjump?jump=previousslide"/>
          </p:cNvPr>
          <p:cNvSpPr/>
          <p:nvPr userDrawn="1"/>
        </p:nvSpPr>
        <p:spPr>
          <a:xfrm>
            <a:off x="8087864" y="4757781"/>
            <a:ext cx="205273" cy="190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3163" tIns="51581" rIns="103163" bIns="5158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>
              <a:solidFill>
                <a:srgbClr val="FFFFFF"/>
              </a:solidFill>
            </a:endParaRPr>
          </a:p>
        </p:txBody>
      </p:sp>
      <p:sp>
        <p:nvSpPr>
          <p:cNvPr id="14" name="Rectangle 13">
            <a:hlinkClick r:id="" action="ppaction://hlinkshowjump?jump=nextslide"/>
          </p:cNvPr>
          <p:cNvSpPr/>
          <p:nvPr userDrawn="1"/>
        </p:nvSpPr>
        <p:spPr>
          <a:xfrm>
            <a:off x="8319084" y="4749399"/>
            <a:ext cx="205273" cy="1903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3163" tIns="51581" rIns="103163" bIns="5158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bg-BG"/>
            </a:defPPr>
            <a:lvl1pPr marL="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g-BG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184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67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F0920672-A654-4E31-8726-223A5633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F4395CCB-63BE-4354-A8D5-4D64ADBD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365C531D-1D8C-4E8F-9D74-8011648D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48AE8304-3680-4DAE-B28C-1BFF870FDE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13165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B40AFD46-E6E9-4978-9465-E03D97F44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3620BCC9-E625-4DC3-9798-73380785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6598F7F4-E51C-4FA7-926F-0EC22A75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42901E49-B50F-419C-86C6-B7DDFCE66B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30317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D7DE95C2-FDD8-481E-8255-692714D3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03F0584F-AFAF-4127-BACE-338BDC27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1F933F2B-9A04-4CD3-96D2-2C1752C7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70B7A273-C498-4830-A96D-D2A31F1B33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61961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68DA17ED-AB7A-48D1-A657-B829A38B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4A5B65C4-78AF-471E-8515-AF079F67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CC2424E9-E4F8-41FE-A513-546C231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69F6F766-E749-4FE0-8C94-CBE8489CC8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83118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1E41C41A-B63E-45AC-9E2F-D14188EFA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219EE820-CE81-4862-8194-B7CC08FE9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EBF8FDF7-8992-453C-9895-0D0332387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AA3E2645-8C6D-4635-AACF-9EC20A68A0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5710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11E126B3-ACAC-4CA9-8894-5EC6D6E4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28140747-F780-4297-AA28-D2167608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A09CE541-721B-4508-9AF6-B49B26C18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BA99192D-62AD-4F7B-B76B-6C4D5B6BF0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91732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DF2601-B92E-490A-8C4E-68CE8475D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E03F7F5-DE24-4CBA-9B74-125D14853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 b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4B142F-BD4B-40CC-B786-FA850F7B5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B0ACE7-1D9F-415C-BED5-1F08AEFB266B}" type="slidenum">
              <a:rPr lang="ru-RU" altLang="ru-RU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0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6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47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  <p:sldLayoutId id="2147483689" r:id="rId4"/>
  </p:sldLayoutIdLst>
  <p:hf hd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3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6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9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1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7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9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3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5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7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0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8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hf hd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3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6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9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1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7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9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3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5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7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0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77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3" r:id="rId5"/>
  </p:sldLayoutIdLst>
  <p:hf hd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3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6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9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1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7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9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3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5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7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0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98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</p:sldLayoutIdLst>
  <p:hf hd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3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6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9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1" indent="-228581" algn="l" defTabSz="9143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7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9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3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5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7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0" algn="l" defTabSz="914325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hf hdr="0" dt="0"/>
  <p:txStyles>
    <p:titleStyle>
      <a:lvl1pPr algn="l" defTabSz="1031626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907" indent="-257907" algn="l" defTabSz="1031626" rtl="0" eaLnBrk="1" latinLnBrk="0" hangingPunct="1">
        <a:lnSpc>
          <a:spcPct val="90000"/>
        </a:lnSpc>
        <a:spcBef>
          <a:spcPts val="1128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3720" indent="-257907" algn="l" defTabSz="1031626" rtl="0" eaLnBrk="1" latinLnBrk="0" hangingPunct="1">
        <a:lnSpc>
          <a:spcPct val="90000"/>
        </a:lnSpc>
        <a:spcBef>
          <a:spcPts val="564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33" indent="-257907" algn="l" defTabSz="1031626" rtl="0" eaLnBrk="1" latinLnBrk="0" hangingPunct="1">
        <a:lnSpc>
          <a:spcPct val="90000"/>
        </a:lnSpc>
        <a:spcBef>
          <a:spcPts val="564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05346" indent="-257907" algn="l" defTabSz="1031626" rtl="0" eaLnBrk="1" latinLnBrk="0" hangingPunct="1">
        <a:lnSpc>
          <a:spcPct val="90000"/>
        </a:lnSpc>
        <a:spcBef>
          <a:spcPts val="56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21159" indent="-257907" algn="l" defTabSz="1031626" rtl="0" eaLnBrk="1" latinLnBrk="0" hangingPunct="1">
        <a:lnSpc>
          <a:spcPct val="90000"/>
        </a:lnSpc>
        <a:spcBef>
          <a:spcPts val="56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972" indent="-257907" algn="l" defTabSz="1031626" rtl="0" eaLnBrk="1" latinLnBrk="0" hangingPunct="1">
        <a:lnSpc>
          <a:spcPct val="90000"/>
        </a:lnSpc>
        <a:spcBef>
          <a:spcPts val="56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1031626" rtl="0" eaLnBrk="1" latinLnBrk="0" hangingPunct="1">
        <a:lnSpc>
          <a:spcPct val="90000"/>
        </a:lnSpc>
        <a:spcBef>
          <a:spcPts val="56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1031626" rtl="0" eaLnBrk="1" latinLnBrk="0" hangingPunct="1">
        <a:lnSpc>
          <a:spcPct val="90000"/>
        </a:lnSpc>
        <a:spcBef>
          <a:spcPts val="56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1031626" rtl="0" eaLnBrk="1" latinLnBrk="0" hangingPunct="1">
        <a:lnSpc>
          <a:spcPct val="90000"/>
        </a:lnSpc>
        <a:spcBef>
          <a:spcPts val="56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491880" y="3894983"/>
            <a:ext cx="53664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Тихомиров Сергей Григорьевич</a:t>
            </a:r>
            <a:r>
              <a:rPr lang="ru-RU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ru-RU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</a:br>
            <a:r>
              <a:rPr lang="ru-RU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Генеральный директор АО «Кодекс»</a:t>
            </a:r>
            <a:endParaRPr lang="ru-RU" kern="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Руководитель информационной сети «</a:t>
            </a:r>
            <a:r>
              <a:rPr lang="ru-RU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Техэксперт</a:t>
            </a:r>
            <a:r>
              <a:rPr lang="ru-RU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»</a:t>
            </a:r>
            <a:endParaRPr lang="ru-RU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611560" y="1875230"/>
            <a:ext cx="8246720" cy="117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РОЛЬ СИСТЕМ КЛАССИФИКАЦИИ, КОДИФИКАЦИИ ТОВАРОВ, МАТЕРИАЛОВ, УСЛУГ В КОНЦЕПЦИИ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Industry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4.0.</a:t>
            </a:r>
          </a:p>
          <a:p>
            <a:endParaRPr lang="en-US" sz="24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ЗНАЧЕНИЕ КЛАССИФИКАТОРА </a:t>
            </a:r>
            <a:r>
              <a:rPr lang="en-US" sz="2400" b="1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eCl@ss</a:t>
            </a:r>
            <a:endParaRPr lang="ru-RU" sz="24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899592" y="187507"/>
            <a:ext cx="7280218" cy="910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Совет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техническому регулированию и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стандартизации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цифровой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экономики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Комитета РССП и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Восточного комитета германской экономики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Picture 3" descr="\\Design-1\Элементы для презентаций\Программные Решения\Презентация Программные Решения-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56" y="38342"/>
            <a:ext cx="1113343" cy="80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5"/>
          <p:cNvSpPr>
            <a:spLocks/>
          </p:cNvSpPr>
          <p:nvPr/>
        </p:nvSpPr>
        <p:spPr bwMode="auto">
          <a:xfrm>
            <a:off x="928662" y="2959504"/>
            <a:ext cx="7286676" cy="962396"/>
          </a:xfrm>
          <a:custGeom>
            <a:avLst/>
            <a:gdLst>
              <a:gd name="T0" fmla="*/ 0 w 9144000"/>
              <a:gd name="T1" fmla="*/ 677635 h 677544"/>
              <a:gd name="T2" fmla="*/ 9143984 w 9144000"/>
              <a:gd name="T3" fmla="*/ 677635 h 677544"/>
              <a:gd name="T4" fmla="*/ 9143984 w 9144000"/>
              <a:gd name="T5" fmla="*/ 0 h 677544"/>
              <a:gd name="T6" fmla="*/ 0 w 9144000"/>
              <a:gd name="T7" fmla="*/ 0 h 677544"/>
              <a:gd name="T8" fmla="*/ 0 w 9144000"/>
              <a:gd name="T9" fmla="*/ 677635 h 677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44000"/>
              <a:gd name="T16" fmla="*/ 0 h 677544"/>
              <a:gd name="T17" fmla="*/ 9144000 w 9144000"/>
              <a:gd name="T18" fmla="*/ 677544 h 677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44000" h="677544">
                <a:moveTo>
                  <a:pt x="0" y="677316"/>
                </a:moveTo>
                <a:lnTo>
                  <a:pt x="9143987" y="677316"/>
                </a:lnTo>
                <a:lnTo>
                  <a:pt x="9143987" y="0"/>
                </a:lnTo>
                <a:lnTo>
                  <a:pt x="0" y="0"/>
                </a:lnTo>
                <a:lnTo>
                  <a:pt x="0" y="6773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None/>
            </a:pPr>
            <a:endParaRPr lang="ru-RU" sz="32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" name="Рисунок 55" descr="KODEKS_LOGO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971430"/>
            <a:ext cx="534988" cy="11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96094" y="160717"/>
            <a:ext cx="7719276" cy="89886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spc="-10" dirty="0" smtClean="0">
                <a:solidFill>
                  <a:srgbClr val="C00000"/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НАПРАВЛЕНИЯ ДЕЯТЕЛЬНОСТИ РАБОЧЕЙ ГРУППЫ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spc="-10" dirty="0" smtClean="0">
                <a:solidFill>
                  <a:srgbClr val="C00000"/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«ОНТОЛОГИЯ И СЕМАНТИКА»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30460" y="2409733"/>
            <a:ext cx="8784976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ru-RU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7176" y="2242486"/>
            <a:ext cx="77153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СИСТЕМЫ КЛАССИФИКАЦИИ, КОДИФИКАЦИИ ТОВАРОВ, МАТЕРИАЛОВ, УСЛУГ В ЦЕЛЯХ ЭФФЕКТИВНОЙ КООПЕРАЦИИ </a:t>
            </a:r>
          </a:p>
          <a:p>
            <a:pPr lvl="0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И ЭЛЕКТРОННОЙ  </a:t>
            </a:r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ТОРГОВЛИ</a:t>
            </a:r>
          </a:p>
          <a:p>
            <a:pPr marL="457200" lvl="0" indent="-457200">
              <a:buAutoNum type="arabicPeriod"/>
            </a:pPr>
            <a:endParaRPr lang="ru-RU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  <a:p>
            <a:pPr lvl="0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ПРИВЕДЕНИЕ </a:t>
            </a:r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В СООТВЕТСТВИЕ РОССИЙСКИХ И ЕВРОПЕЙСКИХ НОРМ, СТАНДАРТОВ И ПРАВИЛ</a:t>
            </a:r>
          </a:p>
          <a:p>
            <a:pPr marL="457200" lvl="0" indent="-457200">
              <a:buAutoNum type="arabicPeriod"/>
            </a:pPr>
            <a:endParaRPr lang="ru-RU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  <a:p>
            <a:pPr lvl="0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РАЗВИТИЕ ЦИФРОВЫХ ТЕХНОЛОГИЙ В ОБЛАСТИ ТЕХНИЧЕСКОГО РЕГУЛИРОВАНИЯ И СТАНДАРТИЗАЦИИ</a:t>
            </a:r>
            <a:endParaRPr lang="ru-RU" b="1" dirty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0460" y="1059583"/>
            <a:ext cx="86620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ВАЖНОЕ НАПРАВЛЕНИЕ </a:t>
            </a:r>
            <a:r>
              <a:rPr lang="ru-RU" b="1" dirty="0" err="1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ЦИФРОВИЗАЦИИ</a:t>
            </a:r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 ПРОМЫШЛЕННОСТИ </a:t>
            </a:r>
          </a:p>
          <a:p>
            <a:pPr lvl="0" algn="just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В КОНЦЕПЦИИ </a:t>
            </a:r>
            <a:r>
              <a:rPr lang="en-US" b="1" dirty="0">
                <a:solidFill>
                  <a:srgbClr val="4B555D"/>
                </a:solidFill>
                <a:cs typeface="Arial" panose="020B0604020202020204" pitchFamily="34" charset="0"/>
              </a:rPr>
              <a:t>Industry </a:t>
            </a:r>
            <a:r>
              <a:rPr lang="ru-RU" b="1" dirty="0" smtClean="0">
                <a:solidFill>
                  <a:srgbClr val="4B555D"/>
                </a:solidFill>
                <a:cs typeface="Arial" panose="020B0604020202020204" pitchFamily="34" charset="0"/>
              </a:rPr>
              <a:t>4.0 – ОНТОЛОГИЧЕСКИЕ (ПОНЯТИЙНЫЕ) МОДЕЛИ ИЗДЕЛИЙ И «ЯЗЫК» ВЗАИМОДЕЙСТВИЯ МЕЖДУ ТЕХНИЧЕСКИМИ СИСТЕМАМИ</a:t>
            </a:r>
            <a:endParaRPr lang="ru-RU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3950" y="2241698"/>
            <a:ext cx="471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 smtClean="0">
                <a:solidFill>
                  <a:srgbClr val="C00000"/>
                </a:solidFill>
                <a:cs typeface="Arial" pitchFamily="34" charset="0"/>
              </a:rPr>
              <a:t>1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5857" y="3277143"/>
            <a:ext cx="471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>
                <a:solidFill>
                  <a:srgbClr val="C00000"/>
                </a:solidFill>
                <a:cs typeface="Arial" pitchFamily="34" charset="0"/>
              </a:rPr>
              <a:t>2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2950" y="4116942"/>
            <a:ext cx="471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 smtClean="0">
                <a:solidFill>
                  <a:srgbClr val="C00000"/>
                </a:solidFill>
                <a:cs typeface="Arial" pitchFamily="34" charset="0"/>
              </a:rPr>
              <a:t>3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6" name="Picture 3" descr="\\Design-1\Элементы для презентаций\Программные Решения\Презентация Программные Решения-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56" y="38342"/>
            <a:ext cx="1113343" cy="80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3986" y="222923"/>
            <a:ext cx="9161591" cy="5143500"/>
          </a:xfrm>
          <a:prstGeom prst="rect">
            <a:avLst/>
          </a:prstGeom>
          <a:solidFill>
            <a:srgbClr val="FDFD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04606"/>
            <a:endParaRPr lang="ru-RU" sz="1600" kern="0" dirty="0">
              <a:solidFill>
                <a:srgbClr val="445469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251521" y="868536"/>
            <a:ext cx="8335806" cy="635924"/>
          </a:xfrm>
          <a:prstGeom prst="rect">
            <a:avLst/>
          </a:prstGeom>
          <a:effectLst/>
        </p:spPr>
        <p:txBody>
          <a:bodyPr lIns="103163" tIns="51581" rIns="103163" bIns="51581"/>
          <a:lstStyle>
            <a:lvl1pPr marL="0" indent="0" algn="l" defTabSz="1031626" rtl="0" eaLnBrk="1" latinLnBrk="0" hangingPunct="1">
              <a:lnSpc>
                <a:spcPct val="90000"/>
              </a:lnSpc>
              <a:spcBef>
                <a:spcPts val="1128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515813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1626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7439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63252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9065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878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691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504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>
                <a:solidFill>
                  <a:srgbClr val="504A4E"/>
                </a:solidFill>
                <a:latin typeface="Calibri" panose="020F0502020204030204"/>
              </a:rPr>
              <a:t>ОНТОЛОГИЧЕСКАЯ (ПОНЯТИЙНАЯ МОДЕЛЬ) БУДУЩЕГО ИЗДЕЛИЯ,</a:t>
            </a:r>
            <a:r>
              <a:rPr lang="ru-RU" b="1" dirty="0" smtClean="0">
                <a:solidFill>
                  <a:srgbClr val="504A4E"/>
                </a:solidFill>
                <a:latin typeface="Calibri" panose="020F0502020204030204"/>
              </a:rPr>
              <a:t> СОДЕРЖАЩАЯ ИЕРАРХИЧЕСКУЮ СТРУКТУРУ </a:t>
            </a:r>
            <a:r>
              <a:rPr lang="ru-RU" b="1" dirty="0" smtClean="0">
                <a:solidFill>
                  <a:srgbClr val="504A4E"/>
                </a:solidFill>
                <a:latin typeface="Calibri" panose="020F0502020204030204"/>
              </a:rPr>
              <a:t>ТРЕБОВАНИЙ, </a:t>
            </a:r>
            <a:r>
              <a:rPr lang="ru-RU" b="1" dirty="0" smtClean="0">
                <a:solidFill>
                  <a:srgbClr val="504A4E"/>
                </a:solidFill>
                <a:latin typeface="Calibri" panose="020F0502020204030204"/>
              </a:rPr>
              <a:t>– ЯВЛЯЕТСЯ ОСНОВОЙ («СКЕЛЕТОМ») ЦИФРОВОЙ МОДЕЛИ</a:t>
            </a:r>
            <a:endParaRPr lang="ru-RU" b="1" dirty="0">
              <a:solidFill>
                <a:srgbClr val="504A4E"/>
              </a:solidFill>
              <a:latin typeface="Calibri" panose="020F0502020204030204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50" y="1358550"/>
            <a:ext cx="5688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750" b="1" dirty="0" smtClean="0">
                <a:solidFill>
                  <a:srgbClr val="504A4E"/>
                </a:solidFill>
                <a:cs typeface="Arial" pitchFamily="34" charset="0"/>
              </a:rPr>
              <a:t>Включает онтологическую (понятийную) модель изделия.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750" b="1" dirty="0" smtClean="0">
                <a:solidFill>
                  <a:srgbClr val="504A4E"/>
                </a:solidFill>
                <a:cs typeface="Arial" pitchFamily="34" charset="0"/>
              </a:rPr>
              <a:t>Описывает в электронном виде модель изделия – что включает в себя изделие, каковы должны быть его характеристики, каковы технические, технологические, эксплуатационные решения должны быть реализованы.</a:t>
            </a:r>
            <a:endParaRPr lang="ru-RU" sz="1750" b="1" dirty="0">
              <a:solidFill>
                <a:srgbClr val="504A4E"/>
              </a:solidFill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7654"/>
            <a:ext cx="2726478" cy="3388727"/>
          </a:xfrm>
          <a:prstGeom prst="rect">
            <a:avLst/>
          </a:prstGeom>
          <a:noFill/>
          <a:ln w="9525">
            <a:solidFill>
              <a:srgbClr val="515A5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Placeholder 5"/>
          <p:cNvSpPr txBox="1">
            <a:spLocks/>
          </p:cNvSpPr>
          <p:nvPr/>
        </p:nvSpPr>
        <p:spPr>
          <a:xfrm>
            <a:off x="254327" y="87474"/>
            <a:ext cx="7933709" cy="810090"/>
          </a:xfrm>
          <a:prstGeom prst="rect">
            <a:avLst/>
          </a:prstGeom>
          <a:effectLst/>
        </p:spPr>
        <p:txBody>
          <a:bodyPr lIns="103163" tIns="51581" rIns="103163" bIns="51581"/>
          <a:lstStyle>
            <a:lvl1pPr marL="0" indent="0" algn="l" defTabSz="1031626" rtl="0" eaLnBrk="1" latinLnBrk="0" hangingPunct="1">
              <a:lnSpc>
                <a:spcPct val="90000"/>
              </a:lnSpc>
              <a:spcBef>
                <a:spcPts val="1128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515813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1626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7439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63252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9065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878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691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504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300" b="1" dirty="0" smtClean="0">
                <a:solidFill>
                  <a:srgbClr val="C00000"/>
                </a:solidFill>
                <a:latin typeface="Calibri" panose="020F0502020204030204"/>
              </a:rPr>
              <a:t>В КОНЦЕПЦИИ </a:t>
            </a:r>
            <a:r>
              <a:rPr lang="en-US" sz="2300" b="1" dirty="0" smtClean="0">
                <a:solidFill>
                  <a:srgbClr val="C00000"/>
                </a:solidFill>
                <a:latin typeface="Calibri" panose="020F0502020204030204"/>
              </a:rPr>
              <a:t>INDUSTRY 4</a:t>
            </a:r>
            <a:r>
              <a:rPr lang="ru-RU" sz="2300" b="1" dirty="0" smtClean="0">
                <a:solidFill>
                  <a:srgbClr val="C00000"/>
                </a:solidFill>
                <a:latin typeface="Calibri" panose="020F0502020204030204"/>
              </a:rPr>
              <a:t>.0 , </a:t>
            </a:r>
            <a:r>
              <a:rPr lang="en-US" sz="2300" b="1" dirty="0" smtClean="0">
                <a:solidFill>
                  <a:srgbClr val="C00000"/>
                </a:solidFill>
                <a:latin typeface="Calibri" panose="020F0502020204030204"/>
              </a:rPr>
              <a:t>BIM</a:t>
            </a:r>
            <a:r>
              <a:rPr lang="ru-RU" sz="2300" b="1" dirty="0" smtClean="0">
                <a:solidFill>
                  <a:srgbClr val="C00000"/>
                </a:solidFill>
                <a:latin typeface="Calibri" panose="020F0502020204030204"/>
              </a:rPr>
              <a:t>-ТЕХНОЛОГИЯХ  </a:t>
            </a:r>
            <a:r>
              <a:rPr lang="ru-RU" sz="2300" b="1" dirty="0" smtClean="0">
                <a:solidFill>
                  <a:srgbClr val="C00000"/>
                </a:solidFill>
                <a:latin typeface="Calibri" panose="020F0502020204030204"/>
              </a:rPr>
              <a:t>ОНТОЛОГИЧЕСКИМ МОДЕЛЯМ ПРИДАЕТСЯ ВАЖНАЯ РОЛЬ</a:t>
            </a:r>
            <a:endParaRPr lang="ru-RU" sz="2300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3203849" y="3312551"/>
            <a:ext cx="5688632" cy="864096"/>
          </a:xfrm>
          <a:prstGeom prst="rect">
            <a:avLst/>
          </a:prstGeom>
          <a:effectLst/>
        </p:spPr>
        <p:txBody>
          <a:bodyPr lIns="103163" tIns="51581" rIns="103163" bIns="51581"/>
          <a:lstStyle>
            <a:lvl1pPr marL="0" indent="0" algn="l" defTabSz="1031626" rtl="0" eaLnBrk="1" latinLnBrk="0" hangingPunct="1">
              <a:lnSpc>
                <a:spcPct val="90000"/>
              </a:lnSpc>
              <a:spcBef>
                <a:spcPts val="1128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515813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1626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7439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63252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9065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878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691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504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700" b="1" dirty="0" smtClean="0">
                <a:solidFill>
                  <a:srgbClr val="C00000"/>
                </a:solidFill>
                <a:latin typeface="Calibri" panose="020F0502020204030204"/>
              </a:rPr>
              <a:t>СИСТЕМЫ УПРАВЛЕНИЯ ТРЕБОВАНИЯМИ В ИТОГЕ ПРЕДСТАВЛЯЮТ СОБОЙ – ЭЛЕКТРОННЫЙ ТЕХНИЧЕСКИЙ ПРОЕКТ (ЭТАЛОН) ИЗДЕЛИЯ.</a:t>
            </a:r>
            <a:endParaRPr lang="ru-RU" sz="1700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9" y="4031508"/>
            <a:ext cx="5688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750" b="1" dirty="0" smtClean="0">
                <a:solidFill>
                  <a:srgbClr val="504A4E"/>
                </a:solidFill>
                <a:cs typeface="Arial" pitchFamily="34" charset="0"/>
              </a:rPr>
              <a:t>СУТР используются на всех стадиях жизненного цикла изделий и содержат определенный электронный эталон изделия, которому должно соответствовать реальное изделие.</a:t>
            </a:r>
            <a:endParaRPr lang="ru-RU" sz="1750" b="1" dirty="0">
              <a:solidFill>
                <a:srgbClr val="504A4E"/>
              </a:solidFill>
              <a:cs typeface="Arial" pitchFamily="34" charset="0"/>
            </a:endParaRPr>
          </a:p>
        </p:txBody>
      </p:sp>
      <p:pic>
        <p:nvPicPr>
          <p:cNvPr id="15" name="Picture 3" descr="\\Design-1\Элементы для презентаций\Программные Решения\Презентация Программные Решения-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56" y="38342"/>
            <a:ext cx="1113343" cy="80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00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sist\AppData\Local\Temp\nsv65E5.tmp\ContainedTemp\sutr-1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48" y="1474332"/>
            <a:ext cx="7090764" cy="3562738"/>
          </a:xfrm>
          <a:prstGeom prst="rect">
            <a:avLst/>
          </a:prstGeom>
          <a:noFill/>
          <a:ln w="25400">
            <a:solidFill>
              <a:srgbClr val="00446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19635" y="872727"/>
            <a:ext cx="763284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rgbClr val="504A4E"/>
                </a:solidFill>
              </a:rPr>
              <a:t>СИСТЕМА ТРЕБОВАНИЙ К ИЗДЕЛИЮ: СЕДЕЛЬНЫЙ ТЯГАЧ КАМАЗ 5-ГО ПОКОЛЕНИЯ </a:t>
            </a:r>
          </a:p>
          <a:p>
            <a:pPr algn="r"/>
            <a:r>
              <a:rPr lang="ru-RU" sz="1400" b="1" dirty="0" smtClean="0">
                <a:solidFill>
                  <a:srgbClr val="504A4E"/>
                </a:solidFill>
              </a:rPr>
              <a:t>(ВКЛЮЧАЕТ ВСЕ ТРЕБОВАНИЯ МЕЖДУНАРОДНЫХ СТАНДАРТОВ)</a:t>
            </a:r>
            <a:endParaRPr lang="ru-RU" sz="1400" b="1" dirty="0">
              <a:solidFill>
                <a:srgbClr val="504A4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356602"/>
            <a:ext cx="172819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446A"/>
                </a:solidFill>
              </a:rPr>
              <a:t>Онтологическая модель изделия</a:t>
            </a:r>
            <a:endParaRPr lang="ru-RU" sz="1100" b="1" dirty="0">
              <a:solidFill>
                <a:srgbClr val="00446A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443662" y="1675707"/>
            <a:ext cx="351922" cy="36004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418" y="87475"/>
            <a:ext cx="8470038" cy="90024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750" b="1" dirty="0" smtClean="0">
                <a:solidFill>
                  <a:srgbClr val="C00000"/>
                </a:solidFill>
              </a:rPr>
              <a:t>ПРИМЕР ОНТОЛОГИЧЕСКОЙ МОДЕЛИ ГРУЗОВОГО АВТОМОБИЛЯ. </a:t>
            </a:r>
          </a:p>
          <a:p>
            <a:r>
              <a:rPr lang="ru-RU" sz="1750" b="1" dirty="0" smtClean="0">
                <a:solidFill>
                  <a:srgbClr val="C00000"/>
                </a:solidFill>
              </a:rPr>
              <a:t>ПРИМЕР СОВМЕСТНОЙ РАБОТЫ ПАО «КАМАЗ», АО «КОДЕКС» И КАЗАНСКОГО ФЕДЕРАЛЬНОГО УНИВЕРСИТЕТА</a:t>
            </a:r>
            <a:endParaRPr lang="ru-RU" sz="1750" b="1" dirty="0">
              <a:solidFill>
                <a:srgbClr val="C00000"/>
              </a:solidFill>
            </a:endParaRPr>
          </a:p>
        </p:txBody>
      </p:sp>
      <p:pic>
        <p:nvPicPr>
          <p:cNvPr id="10" name="Picture 3" descr="\\Design-1\Элементы для презентаций\Программные Решения\Презентация Программные Решения-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56" y="38342"/>
            <a:ext cx="1113343" cy="80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728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5"/>
          <p:cNvSpPr>
            <a:spLocks/>
          </p:cNvSpPr>
          <p:nvPr/>
        </p:nvSpPr>
        <p:spPr bwMode="auto">
          <a:xfrm>
            <a:off x="928662" y="2959504"/>
            <a:ext cx="7286676" cy="962396"/>
          </a:xfrm>
          <a:custGeom>
            <a:avLst/>
            <a:gdLst>
              <a:gd name="T0" fmla="*/ 0 w 9144000"/>
              <a:gd name="T1" fmla="*/ 677635 h 677544"/>
              <a:gd name="T2" fmla="*/ 9143984 w 9144000"/>
              <a:gd name="T3" fmla="*/ 677635 h 677544"/>
              <a:gd name="T4" fmla="*/ 9143984 w 9144000"/>
              <a:gd name="T5" fmla="*/ 0 h 677544"/>
              <a:gd name="T6" fmla="*/ 0 w 9144000"/>
              <a:gd name="T7" fmla="*/ 0 h 677544"/>
              <a:gd name="T8" fmla="*/ 0 w 9144000"/>
              <a:gd name="T9" fmla="*/ 677635 h 677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44000"/>
              <a:gd name="T16" fmla="*/ 0 h 677544"/>
              <a:gd name="T17" fmla="*/ 9144000 w 9144000"/>
              <a:gd name="T18" fmla="*/ 677544 h 677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44000" h="677544">
                <a:moveTo>
                  <a:pt x="0" y="677316"/>
                </a:moveTo>
                <a:lnTo>
                  <a:pt x="9143987" y="677316"/>
                </a:lnTo>
                <a:lnTo>
                  <a:pt x="9143987" y="0"/>
                </a:lnTo>
                <a:lnTo>
                  <a:pt x="0" y="0"/>
                </a:lnTo>
                <a:lnTo>
                  <a:pt x="0" y="6773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None/>
            </a:pPr>
            <a:endParaRPr lang="ru-RU" sz="32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" name="Рисунок 55" descr="KODEKS_LOGO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971430"/>
            <a:ext cx="534988" cy="11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230460" y="160717"/>
            <a:ext cx="7984910" cy="6288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b="1" spc="-10" dirty="0" smtClean="0">
                <a:solidFill>
                  <a:srgbClr val="C00000"/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ЕВРОПЕЙСКАЯ СИСТЕМА КЛАССИФИКАЦИИ ИЗДЕЛИЙ, МАТЕРИАЛОВ И УСЛУГ</a:t>
            </a:r>
            <a:r>
              <a:rPr lang="en-US" sz="2200" b="1" spc="-10" dirty="0" smtClean="0">
                <a:solidFill>
                  <a:srgbClr val="C00000"/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0" dirty="0" err="1" smtClean="0">
                <a:solidFill>
                  <a:srgbClr val="C00000"/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eCl@ss</a:t>
            </a:r>
            <a:r>
              <a:rPr lang="ru-RU" sz="2200" b="1" spc="-10" dirty="0" smtClean="0">
                <a:solidFill>
                  <a:srgbClr val="C00000"/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30460" y="2409733"/>
            <a:ext cx="8784976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ru-RU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553759"/>
            <a:ext cx="4686300" cy="245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22948" y="1091625"/>
            <a:ext cx="45210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7938"/>
            <a:r>
              <a:rPr lang="en-US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WWW.eclass.eu</a:t>
            </a:r>
            <a:endParaRPr lang="en-US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  <a:p>
            <a:pPr marL="457200" lvl="0" indent="-7938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СООТВЕТСТВУЕТ </a:t>
            </a:r>
            <a:r>
              <a:rPr lang="en-US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ISO/IFC</a:t>
            </a:r>
          </a:p>
          <a:p>
            <a:pPr marL="457200" lvl="0" indent="-7938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ГОСТ Р ИСО 22274-2016</a:t>
            </a:r>
          </a:p>
          <a:p>
            <a:pPr marL="457200" lvl="0" indent="-7938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ГОСТ Р 56213.5 (</a:t>
            </a:r>
            <a:r>
              <a:rPr lang="en-US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ISO </a:t>
            </a:r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29002-5)</a:t>
            </a:r>
          </a:p>
          <a:p>
            <a:pPr marL="457200" lvl="0" indent="-457200"/>
            <a:endParaRPr lang="ru-RU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  <a:p>
            <a:pPr marL="457200" lvl="0" indent="-457200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        ПО МОЕМУ МНЕНИЮ САМЫЙ ПРОДВИНУТЫЙ  ПРОМЫШЛЕННЫЙ СТАНДАРТ ДЛЯ  КООПЕРАЦИИ И ЭЛЕКТРОННОЙ ТОРГОВЛИ</a:t>
            </a:r>
          </a:p>
          <a:p>
            <a:pPr marL="457200" lvl="0" indent="-457200"/>
            <a:endParaRPr lang="ru-RU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  <a:p>
            <a:pPr marL="457200" lvl="0" indent="-457200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НО:</a:t>
            </a:r>
          </a:p>
          <a:p>
            <a:pPr marL="457200" lvl="0" indent="-7938"/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РОССИЙСКИМИ КОМПАНИЯМИ ПРАКТИЧЕСКИ </a:t>
            </a:r>
            <a:r>
              <a:rPr lang="ru-RU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НЕ ИСПОЛЬЗУЕТСЯ</a:t>
            </a:r>
            <a:endParaRPr lang="ru-RU" b="1" dirty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3" descr="\\Design-1\Элементы для презентаций\Программные Решения\Презентация Программные Решения-2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56" y="38342"/>
            <a:ext cx="1113343" cy="80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5"/>
          <p:cNvSpPr>
            <a:spLocks/>
          </p:cNvSpPr>
          <p:nvPr/>
        </p:nvSpPr>
        <p:spPr bwMode="auto">
          <a:xfrm>
            <a:off x="928662" y="2959504"/>
            <a:ext cx="7286676" cy="962396"/>
          </a:xfrm>
          <a:custGeom>
            <a:avLst/>
            <a:gdLst>
              <a:gd name="T0" fmla="*/ 0 w 9144000"/>
              <a:gd name="T1" fmla="*/ 677635 h 677544"/>
              <a:gd name="T2" fmla="*/ 9143984 w 9144000"/>
              <a:gd name="T3" fmla="*/ 677635 h 677544"/>
              <a:gd name="T4" fmla="*/ 9143984 w 9144000"/>
              <a:gd name="T5" fmla="*/ 0 h 677544"/>
              <a:gd name="T6" fmla="*/ 0 w 9144000"/>
              <a:gd name="T7" fmla="*/ 0 h 677544"/>
              <a:gd name="T8" fmla="*/ 0 w 9144000"/>
              <a:gd name="T9" fmla="*/ 677635 h 677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44000"/>
              <a:gd name="T16" fmla="*/ 0 h 677544"/>
              <a:gd name="T17" fmla="*/ 9144000 w 9144000"/>
              <a:gd name="T18" fmla="*/ 677544 h 677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44000" h="677544">
                <a:moveTo>
                  <a:pt x="0" y="677316"/>
                </a:moveTo>
                <a:lnTo>
                  <a:pt x="9143987" y="677316"/>
                </a:lnTo>
                <a:lnTo>
                  <a:pt x="9143987" y="0"/>
                </a:lnTo>
                <a:lnTo>
                  <a:pt x="0" y="0"/>
                </a:lnTo>
                <a:lnTo>
                  <a:pt x="0" y="6773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None/>
            </a:pPr>
            <a:endParaRPr lang="ru-RU" sz="32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" name="Рисунок 55" descr="KODEKS_LOGO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971430"/>
            <a:ext cx="534988" cy="11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285720" y="141480"/>
            <a:ext cx="7929650" cy="70207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800" b="1" spc="-10" dirty="0" smtClean="0">
                <a:solidFill>
                  <a:srgbClr val="C00000"/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ВАЖНАЯ ЗАДАЧА: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30460" y="2409733"/>
            <a:ext cx="8784976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ru-RU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6094" y="951570"/>
            <a:ext cx="81803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ru-RU" sz="2400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      Искать пути взаимодействия между российскими и германскими организациями </a:t>
            </a:r>
            <a:r>
              <a:rPr lang="ru-RU" sz="2400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в области унификации требований к продукции</a:t>
            </a:r>
          </a:p>
          <a:p>
            <a:pPr marL="457200" lvl="0" indent="-457200"/>
            <a:endParaRPr lang="ru-RU" sz="2400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  <a:p>
            <a:pPr marL="457200" lvl="0" indent="-457200"/>
            <a:r>
              <a:rPr lang="ru-RU" sz="2400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      Искать возможность интеграции между российскими и европейскими системами классификации продукции</a:t>
            </a:r>
          </a:p>
          <a:p>
            <a:pPr marL="457200" lvl="0" indent="-457200"/>
            <a:endParaRPr lang="ru-RU" sz="2400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  <a:p>
            <a:pPr marL="457200" lvl="0" indent="-457200"/>
            <a:r>
              <a:rPr lang="ru-RU" sz="2400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      Было бы </a:t>
            </a:r>
            <a:r>
              <a:rPr lang="ru-RU" sz="2400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целесообразно </a:t>
            </a:r>
            <a:r>
              <a:rPr lang="ru-RU" sz="2400" b="1" dirty="0" smtClean="0">
                <a:solidFill>
                  <a:srgbClr val="4B555D"/>
                </a:solidFill>
                <a:ea typeface="+mj-ea"/>
                <a:cs typeface="Arial" panose="020B0604020202020204" pitchFamily="34" charset="0"/>
              </a:rPr>
              <a:t>разработать единый формат обмена данными</a:t>
            </a:r>
          </a:p>
          <a:p>
            <a:pPr marL="457200" lvl="0" indent="-457200"/>
            <a:endParaRPr lang="ru-RU" sz="2400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1955" y="951570"/>
            <a:ext cx="471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 smtClean="0">
                <a:solidFill>
                  <a:srgbClr val="C00000"/>
                </a:solidFill>
                <a:cs typeface="Arial" pitchFamily="34" charset="0"/>
              </a:rPr>
              <a:t>1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997" y="2247714"/>
            <a:ext cx="471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>
                <a:solidFill>
                  <a:srgbClr val="C00000"/>
                </a:solidFill>
                <a:cs typeface="Arial" pitchFamily="34" charset="0"/>
              </a:rPr>
              <a:t>2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9" y="3543858"/>
            <a:ext cx="471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 smtClean="0">
                <a:solidFill>
                  <a:srgbClr val="C00000"/>
                </a:solidFill>
                <a:cs typeface="Arial" pitchFamily="34" charset="0"/>
              </a:rPr>
              <a:t>3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5" name="Picture 3" descr="\\Design-1\Элементы для презентаций\Программные Решения\Презентация Программные Решения-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56" y="38342"/>
            <a:ext cx="1113343" cy="80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5"/>
          <p:cNvSpPr>
            <a:spLocks/>
          </p:cNvSpPr>
          <p:nvPr/>
        </p:nvSpPr>
        <p:spPr bwMode="auto">
          <a:xfrm>
            <a:off x="928662" y="2959504"/>
            <a:ext cx="7286676" cy="962396"/>
          </a:xfrm>
          <a:custGeom>
            <a:avLst/>
            <a:gdLst>
              <a:gd name="T0" fmla="*/ 0 w 9144000"/>
              <a:gd name="T1" fmla="*/ 677635 h 677544"/>
              <a:gd name="T2" fmla="*/ 9143984 w 9144000"/>
              <a:gd name="T3" fmla="*/ 677635 h 677544"/>
              <a:gd name="T4" fmla="*/ 9143984 w 9144000"/>
              <a:gd name="T5" fmla="*/ 0 h 677544"/>
              <a:gd name="T6" fmla="*/ 0 w 9144000"/>
              <a:gd name="T7" fmla="*/ 0 h 677544"/>
              <a:gd name="T8" fmla="*/ 0 w 9144000"/>
              <a:gd name="T9" fmla="*/ 677635 h 677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44000"/>
              <a:gd name="T16" fmla="*/ 0 h 677544"/>
              <a:gd name="T17" fmla="*/ 9144000 w 9144000"/>
              <a:gd name="T18" fmla="*/ 677544 h 677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44000" h="677544">
                <a:moveTo>
                  <a:pt x="0" y="677316"/>
                </a:moveTo>
                <a:lnTo>
                  <a:pt x="9143987" y="677316"/>
                </a:lnTo>
                <a:lnTo>
                  <a:pt x="9143987" y="0"/>
                </a:lnTo>
                <a:lnTo>
                  <a:pt x="0" y="0"/>
                </a:lnTo>
                <a:lnTo>
                  <a:pt x="0" y="6773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None/>
            </a:pPr>
            <a:endParaRPr lang="ru-RU" sz="32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" name="Рисунок 55" descr="KODEKS_LOGO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971430"/>
            <a:ext cx="534988" cy="11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336521" y="150462"/>
            <a:ext cx="7929650" cy="69309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600" b="1" spc="-10" dirty="0" smtClean="0">
                <a:solidFill>
                  <a:srgbClr val="C00000"/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ЧТО ДЕЛАЕМ ДЛЯ РАЗВИТИЯ ИНТЕГРАЦИИ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30460" y="2409733"/>
            <a:ext cx="8784976" cy="10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ru-RU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1175865"/>
            <a:ext cx="753101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4B555D"/>
                </a:solidFill>
                <a:cs typeface="Arial" panose="020B0604020202020204" pitchFamily="34" charset="0"/>
              </a:rPr>
              <a:t>Компания </a:t>
            </a:r>
            <a:r>
              <a:rPr lang="ru-RU" sz="2000" b="1" dirty="0">
                <a:solidFill>
                  <a:srgbClr val="4B555D"/>
                </a:solidFill>
                <a:cs typeface="Arial" panose="020B0604020202020204" pitchFamily="34" charset="0"/>
              </a:rPr>
              <a:t>«Кодекс» вступила в европейскую ассоциацию </a:t>
            </a:r>
            <a:r>
              <a:rPr lang="en-US" sz="2000" b="1" dirty="0" err="1">
                <a:solidFill>
                  <a:srgbClr val="4B555D"/>
                </a:solidFill>
                <a:cs typeface="Arial" panose="020B0604020202020204" pitchFamily="34" charset="0"/>
              </a:rPr>
              <a:t>eCl@ss</a:t>
            </a:r>
            <a:r>
              <a:rPr lang="ru-RU" sz="2000" b="1" dirty="0">
                <a:solidFill>
                  <a:srgbClr val="4B555D"/>
                </a:solidFill>
                <a:cs typeface="Arial" panose="020B0604020202020204" pitchFamily="34" charset="0"/>
              </a:rPr>
              <a:t>, будет выступать провайдером классификатора </a:t>
            </a:r>
            <a:r>
              <a:rPr lang="en-US" sz="2000" b="1" dirty="0" err="1">
                <a:solidFill>
                  <a:srgbClr val="4B555D"/>
                </a:solidFill>
                <a:cs typeface="Arial" panose="020B0604020202020204" pitchFamily="34" charset="0"/>
              </a:rPr>
              <a:t>eCl@ss</a:t>
            </a:r>
            <a:r>
              <a:rPr lang="ru-RU" sz="2000" b="1" dirty="0">
                <a:solidFill>
                  <a:srgbClr val="4B555D"/>
                </a:solidFill>
                <a:cs typeface="Arial" panose="020B0604020202020204" pitchFamily="34" charset="0"/>
              </a:rPr>
              <a:t> на территории России, проводить ознакомление, продвижение, обучение российских предприятий и заключение лицензионных договоров на использование классификатора</a:t>
            </a:r>
            <a:r>
              <a:rPr lang="ru-RU" sz="2000" b="1" dirty="0" smtClean="0">
                <a:solidFill>
                  <a:srgbClr val="4B555D"/>
                </a:solidFill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b="1" dirty="0" smtClean="0">
              <a:solidFill>
                <a:srgbClr val="4B555D"/>
              </a:solidFill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4B555D"/>
                </a:solidFill>
                <a:cs typeface="Arial" panose="020B0604020202020204" pitchFamily="34" charset="0"/>
              </a:rPr>
              <a:t>Осуществляем перевод классификатора на русский язык и будем поддерживать ведение русскоязычной версии.</a:t>
            </a:r>
          </a:p>
          <a:p>
            <a:pPr marL="457200" indent="-457200" algn="just">
              <a:buAutoNum type="arabicPeriod"/>
            </a:pPr>
            <a:endParaRPr lang="ru-RU" sz="2000" b="1" dirty="0">
              <a:solidFill>
                <a:srgbClr val="4B555D"/>
              </a:solidFill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4B555D"/>
                </a:solidFill>
                <a:cs typeface="Arial" panose="020B0604020202020204" pitchFamily="34" charset="0"/>
              </a:rPr>
              <a:t>Разработали программное обеспечение для работы пользователей классификатором, будем решать задачи интеграции российских систем классификации с </a:t>
            </a:r>
            <a:r>
              <a:rPr lang="en-US" sz="2000" b="1" dirty="0" err="1" smtClean="0">
                <a:solidFill>
                  <a:srgbClr val="4B555D"/>
                </a:solidFill>
                <a:cs typeface="Arial" panose="020B0604020202020204" pitchFamily="34" charset="0"/>
              </a:rPr>
              <a:t>eCl@ss</a:t>
            </a:r>
            <a:r>
              <a:rPr lang="ru-RU" sz="2000" b="1" dirty="0" smtClean="0">
                <a:solidFill>
                  <a:srgbClr val="4B555D"/>
                </a:solidFill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4B555D"/>
              </a:solidFill>
              <a:cs typeface="Arial" panose="020B0604020202020204" pitchFamily="34" charset="0"/>
            </a:endParaRPr>
          </a:p>
          <a:p>
            <a:pPr lvl="0" algn="just"/>
            <a:endParaRPr lang="ru-RU" sz="2000" b="1" dirty="0" smtClean="0">
              <a:solidFill>
                <a:srgbClr val="4B555D"/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420" y="1221600"/>
            <a:ext cx="471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 smtClean="0">
                <a:solidFill>
                  <a:srgbClr val="C00000"/>
                </a:solidFill>
                <a:cs typeface="Arial" pitchFamily="34" charset="0"/>
              </a:rPr>
              <a:t>1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20" y="2933865"/>
            <a:ext cx="471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>
                <a:solidFill>
                  <a:srgbClr val="C00000"/>
                </a:solidFill>
                <a:cs typeface="Arial" pitchFamily="34" charset="0"/>
              </a:rPr>
              <a:t>2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420" y="3900823"/>
            <a:ext cx="471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 smtClean="0">
                <a:solidFill>
                  <a:srgbClr val="C00000"/>
                </a:solidFill>
                <a:cs typeface="Arial" pitchFamily="34" charset="0"/>
              </a:rPr>
              <a:t>3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5" name="Picture 3" descr="\\Design-1\Элементы для презентаций\Программные Решения\Презентация Программные Решения-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56" y="38342"/>
            <a:ext cx="1113343" cy="80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1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">
            <a:extLst>
              <a:ext uri="{FF2B5EF4-FFF2-40B4-BE49-F238E27FC236}">
                <a16:creationId xmlns:a16="http://schemas.microsoft.com/office/drawing/2014/main" xmlns="" id="{C882E8B9-7F0B-4FA8-95F0-7EC8E3F1F826}"/>
              </a:ext>
            </a:extLst>
          </p:cNvPr>
          <p:cNvSpPr txBox="1">
            <a:spLocks/>
          </p:cNvSpPr>
          <p:nvPr/>
        </p:nvSpPr>
        <p:spPr>
          <a:xfrm>
            <a:off x="189991" y="141480"/>
            <a:ext cx="7937897" cy="702078"/>
          </a:xfrm>
          <a:prstGeom prst="rect">
            <a:avLst/>
          </a:prstGeom>
          <a:effectLst/>
        </p:spPr>
        <p:txBody>
          <a:bodyPr lIns="103163" tIns="51581" rIns="103163" bIns="51581"/>
          <a:lstStyle>
            <a:lvl1pPr marL="0" indent="0" algn="l" defTabSz="1031626" rtl="0" eaLnBrk="1" latinLnBrk="0" hangingPunct="1">
              <a:lnSpc>
                <a:spcPct val="90000"/>
              </a:lnSpc>
              <a:spcBef>
                <a:spcPts val="1128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515813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1626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7439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63252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9065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878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691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504" indent="0" algn="l" defTabSz="1031626" rtl="0" eaLnBrk="1" latinLnBrk="0" hangingPunct="1">
              <a:lnSpc>
                <a:spcPct val="90000"/>
              </a:lnSpc>
              <a:spcBef>
                <a:spcPts val="564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ru-RU" sz="2000" b="1" dirty="0">
                <a:solidFill>
                  <a:srgbClr val="C00000"/>
                </a:solidFill>
                <a:latin typeface="Calibri" panose="020F0502020204030204"/>
                <a:cs typeface="Arial" pitchFamily="34" charset="0"/>
              </a:rPr>
              <a:t>СИСТЕМА УПРАВЛЕНИЯ ТРЕБОВАНИЯМИ </a:t>
            </a:r>
            <a:r>
              <a:rPr lang="ru-RU" sz="2000" b="1" dirty="0" smtClean="0">
                <a:solidFill>
                  <a:srgbClr val="C00000"/>
                </a:solidFill>
                <a:latin typeface="Calibri" panose="020F0502020204030204"/>
                <a:cs typeface="Arial" pitchFamily="34" charset="0"/>
              </a:rPr>
              <a:t>«ТЕХЭКСПЕРТ» И СОЗДАЕТСЯ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/>
                <a:cs typeface="Arial" pitchFamily="34" charset="0"/>
              </a:rPr>
              <a:t>С УЧЕТОМ ПОТРЕБНОСТИ ПЕРЕХОДА </a:t>
            </a:r>
            <a:r>
              <a:rPr lang="ru-RU" sz="2000" b="1" dirty="0" smtClean="0">
                <a:solidFill>
                  <a:srgbClr val="C00000"/>
                </a:solidFill>
                <a:latin typeface="Calibri" panose="020F0502020204030204"/>
                <a:cs typeface="Arial" pitchFamily="34" charset="0"/>
              </a:rPr>
              <a:t>ПРОМЫШЛЕННОСТИ К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/>
                <a:cs typeface="Arial" pitchFamily="34" charset="0"/>
              </a:rPr>
              <a:t>КОНЦЕПЦИИ 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/>
                <a:cs typeface="Arial" pitchFamily="34" charset="0"/>
              </a:rPr>
              <a:t>Industry 4.0</a:t>
            </a:r>
            <a:endParaRPr lang="ru-RU" sz="2000" b="1" dirty="0">
              <a:solidFill>
                <a:srgbClr val="C00000"/>
              </a:solidFill>
              <a:latin typeface="Calibri" panose="020F0502020204030204"/>
              <a:cs typeface="Arial" pitchFamily="34" charset="0"/>
            </a:endParaRPr>
          </a:p>
        </p:txBody>
      </p:sp>
      <p:sp>
        <p:nvSpPr>
          <p:cNvPr id="32" name="Rectangle 1">
            <a:extLst>
              <a:ext uri="{FF2B5EF4-FFF2-40B4-BE49-F238E27FC236}">
                <a16:creationId xmlns:a16="http://schemas.microsoft.com/office/drawing/2014/main" xmlns="" id="{1ACD7E84-D99F-4EA9-A951-9E8A45F89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92" y="1009731"/>
            <a:ext cx="8713340" cy="175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9pPr>
          </a:lstStyle>
          <a:p>
            <a:pPr>
              <a:lnSpc>
                <a:spcPct val="90000"/>
              </a:lnSpc>
              <a:spcBef>
                <a:spcPts val="1138"/>
              </a:spcBef>
            </a:pPr>
            <a:r>
              <a:rPr lang="ru-RU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СУТр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на платформе «</a:t>
            </a:r>
            <a:r>
              <a:rPr lang="ru-RU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Техэксперт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»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– инструмент, позволяющий реализовать интеграцию между НСИ, используемыми на  российских предприятиях и европейской системой классификации промышленной продукции (ее характеристик)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eCl@ss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решая задачу унификации технического описания и характеристик изделий – важнейшей компоненты концепции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Industry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4.0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</a:b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64" y="2838455"/>
            <a:ext cx="6255285" cy="199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008" y="4033223"/>
            <a:ext cx="2269621" cy="1110277"/>
          </a:xfrm>
          <a:prstGeom prst="rect">
            <a:avLst/>
          </a:prstGeom>
        </p:spPr>
      </p:pic>
      <p:pic>
        <p:nvPicPr>
          <p:cNvPr id="8" name="Picture 3" descr="\\Design-1\Элементы для презентаций\Программные Решения\Презентация Программные Решения-2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56" y="38342"/>
            <a:ext cx="1113343" cy="80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82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761647"/>
            <a:ext cx="7772400" cy="540069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СПАСИБО ЗА ВНИМАНИЕ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427985" y="3572212"/>
            <a:ext cx="4464568" cy="132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B20"/>
              </a:buClr>
              <a:buSzPct val="70000"/>
              <a:defRPr/>
            </a:pPr>
            <a:r>
              <a:rPr lang="ru-RU" b="1" kern="0" dirty="0" smtClean="0">
                <a:solidFill>
                  <a:srgbClr val="504A4E"/>
                </a:solidFill>
                <a:cs typeface="Arial" panose="020B0604020202020204" pitchFamily="34" charset="0"/>
              </a:rPr>
              <a:t>	С.Г. Тихомиров </a:t>
            </a:r>
            <a:br>
              <a:rPr lang="ru-RU" b="1" kern="0" dirty="0" smtClean="0">
                <a:solidFill>
                  <a:srgbClr val="504A4E"/>
                </a:solidFill>
                <a:cs typeface="Arial" panose="020B0604020202020204" pitchFamily="34" charset="0"/>
              </a:rPr>
            </a:br>
            <a:r>
              <a:rPr lang="ru-RU" b="1" kern="0" dirty="0" smtClean="0">
                <a:solidFill>
                  <a:srgbClr val="504A4E"/>
                </a:solidFill>
                <a:cs typeface="Arial" panose="020B0604020202020204" pitchFamily="34" charset="0"/>
              </a:rPr>
              <a:t>Генеральный директор АО «Кодекс»,</a:t>
            </a:r>
          </a:p>
          <a:p>
            <a:pPr marL="342900" indent="-3429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B20"/>
              </a:buClr>
              <a:buSzPct val="70000"/>
              <a:defRPr/>
            </a:pPr>
            <a:r>
              <a:rPr lang="ru-RU" b="1" kern="0" dirty="0" smtClean="0">
                <a:solidFill>
                  <a:srgbClr val="504A4E"/>
                </a:solidFill>
                <a:cs typeface="Arial" panose="020B0604020202020204" pitchFamily="34" charset="0"/>
              </a:rPr>
              <a:t>Тел</a:t>
            </a:r>
            <a:r>
              <a:rPr lang="en-US" b="1" kern="0" dirty="0" smtClean="0">
                <a:solidFill>
                  <a:srgbClr val="504A4E"/>
                </a:solidFill>
                <a:cs typeface="Arial" panose="020B0604020202020204" pitchFamily="34" charset="0"/>
              </a:rPr>
              <a:t>. </a:t>
            </a:r>
            <a:r>
              <a:rPr lang="ru-RU" b="1" kern="0" dirty="0" smtClean="0">
                <a:solidFill>
                  <a:srgbClr val="504A4E"/>
                </a:solidFill>
                <a:cs typeface="Arial" panose="020B0604020202020204" pitchFamily="34" charset="0"/>
              </a:rPr>
              <a:t>(812) 740-78-73</a:t>
            </a:r>
            <a:endParaRPr lang="en-US" b="1" kern="0" dirty="0">
              <a:solidFill>
                <a:srgbClr val="504A4E"/>
              </a:solidFill>
              <a:cs typeface="Arial" panose="020B0604020202020204" pitchFamily="34" charset="0"/>
            </a:endParaRPr>
          </a:p>
          <a:p>
            <a:pPr marL="342900" indent="-3429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B20"/>
              </a:buClr>
              <a:buSzPct val="70000"/>
              <a:defRPr/>
            </a:pPr>
            <a:r>
              <a:rPr lang="en-US" b="1" kern="0" dirty="0">
                <a:solidFill>
                  <a:srgbClr val="504A4E"/>
                </a:solidFill>
                <a:cs typeface="Arial" panose="020B0604020202020204" pitchFamily="34" charset="0"/>
              </a:rPr>
              <a:t>E-mail</a:t>
            </a:r>
            <a:r>
              <a:rPr lang="ru-RU" b="1" kern="0" dirty="0" smtClean="0">
                <a:solidFill>
                  <a:srgbClr val="504A4E"/>
                </a:solidFill>
                <a:cs typeface="Arial" panose="020B0604020202020204" pitchFamily="34" charset="0"/>
              </a:rPr>
              <a:t>:</a:t>
            </a:r>
            <a:r>
              <a:rPr lang="en-US" b="1" kern="0" dirty="0" smtClean="0">
                <a:solidFill>
                  <a:srgbClr val="504A4E"/>
                </a:solidFill>
                <a:cs typeface="Arial" panose="020B0604020202020204" pitchFamily="34" charset="0"/>
              </a:rPr>
              <a:t> sergst@kodeks.ru</a:t>
            </a:r>
            <a:endParaRPr lang="ru-RU" b="1" dirty="0" smtClean="0">
              <a:solidFill>
                <a:srgbClr val="504A4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1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Custom Design">
  <a:themeElements>
    <a:clrScheme name="Custom 18">
      <a:dk1>
        <a:srgbClr val="44546A"/>
      </a:dk1>
      <a:lt1>
        <a:srgbClr val="FFFFFF"/>
      </a:lt1>
      <a:dk2>
        <a:srgbClr val="44546A"/>
      </a:dk2>
      <a:lt2>
        <a:srgbClr val="FFFFFF"/>
      </a:lt2>
      <a:accent1>
        <a:srgbClr val="ED6B49"/>
      </a:accent1>
      <a:accent2>
        <a:srgbClr val="BFBFBF"/>
      </a:accent2>
      <a:accent3>
        <a:srgbClr val="7F7F7F"/>
      </a:accent3>
      <a:accent4>
        <a:srgbClr val="BFBFB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4_Custom Design">
  <a:themeElements>
    <a:clrScheme name="Custom 18">
      <a:dk1>
        <a:srgbClr val="44546A"/>
      </a:dk1>
      <a:lt1>
        <a:srgbClr val="FFFFFF"/>
      </a:lt1>
      <a:dk2>
        <a:srgbClr val="44546A"/>
      </a:dk2>
      <a:lt2>
        <a:srgbClr val="FFFFFF"/>
      </a:lt2>
      <a:accent1>
        <a:srgbClr val="ED6B49"/>
      </a:accent1>
      <a:accent2>
        <a:srgbClr val="BFBFBF"/>
      </a:accent2>
      <a:accent3>
        <a:srgbClr val="7F7F7F"/>
      </a:accent3>
      <a:accent4>
        <a:srgbClr val="BFBFB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5_Custom Design">
  <a:themeElements>
    <a:clrScheme name="Custom 18">
      <a:dk1>
        <a:srgbClr val="44546A"/>
      </a:dk1>
      <a:lt1>
        <a:srgbClr val="FFFFFF"/>
      </a:lt1>
      <a:dk2>
        <a:srgbClr val="44546A"/>
      </a:dk2>
      <a:lt2>
        <a:srgbClr val="FFFFFF"/>
      </a:lt2>
      <a:accent1>
        <a:srgbClr val="ED6B49"/>
      </a:accent1>
      <a:accent2>
        <a:srgbClr val="BFBFBF"/>
      </a:accent2>
      <a:accent3>
        <a:srgbClr val="7F7F7F"/>
      </a:accent3>
      <a:accent4>
        <a:srgbClr val="BFBFB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6_Custom Design">
  <a:themeElements>
    <a:clrScheme name="Custom 18">
      <a:dk1>
        <a:srgbClr val="44546A"/>
      </a:dk1>
      <a:lt1>
        <a:srgbClr val="FFFFFF"/>
      </a:lt1>
      <a:dk2>
        <a:srgbClr val="44546A"/>
      </a:dk2>
      <a:lt2>
        <a:srgbClr val="FFFFFF"/>
      </a:lt2>
      <a:accent1>
        <a:srgbClr val="ED6B49"/>
      </a:accent1>
      <a:accent2>
        <a:srgbClr val="BFBFBF"/>
      </a:accent2>
      <a:accent3>
        <a:srgbClr val="7F7F7F"/>
      </a:accent3>
      <a:accent4>
        <a:srgbClr val="BFBFB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3_Custom Design">
  <a:themeElements>
    <a:clrScheme name="Custom 31">
      <a:dk1>
        <a:srgbClr val="FFFFFF"/>
      </a:dk1>
      <a:lt1>
        <a:srgbClr val="FFFFFF"/>
      </a:lt1>
      <a:dk2>
        <a:srgbClr val="FFFFFF"/>
      </a:dk2>
      <a:lt2>
        <a:srgbClr val="44546A"/>
      </a:lt2>
      <a:accent1>
        <a:srgbClr val="ED6B49"/>
      </a:accent1>
      <a:accent2>
        <a:srgbClr val="BFBFBF"/>
      </a:accent2>
      <a:accent3>
        <a:srgbClr val="7F7F7F"/>
      </a:accent3>
      <a:accent4>
        <a:srgbClr val="323F4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595</Words>
  <Application>Microsoft Office PowerPoint</Application>
  <PresentationFormat>Экран (16:9)</PresentationFormat>
  <Paragraphs>81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1_Тема Office</vt:lpstr>
      <vt:lpstr>13_Custom Design</vt:lpstr>
      <vt:lpstr>14_Custom Design</vt:lpstr>
      <vt:lpstr>15_Custom Design</vt:lpstr>
      <vt:lpstr>16_Custom Design</vt:lpstr>
      <vt:lpstr>23_Custom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 Н. Ерeмицкая</dc:creator>
  <cp:lastModifiedBy>Наталья Прем</cp:lastModifiedBy>
  <cp:revision>358</cp:revision>
  <cp:lastPrinted>2020-07-06T08:02:24Z</cp:lastPrinted>
  <dcterms:created xsi:type="dcterms:W3CDTF">2019-03-28T14:38:27Z</dcterms:created>
  <dcterms:modified xsi:type="dcterms:W3CDTF">2020-07-06T10:35:47Z</dcterms:modified>
</cp:coreProperties>
</file>