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</p:sldMasterIdLst>
  <p:notesMasterIdLst>
    <p:notesMasterId r:id="rId22"/>
  </p:notesMasterIdLst>
  <p:handoutMasterIdLst>
    <p:handoutMasterId r:id="rId23"/>
  </p:handoutMasterIdLst>
  <p:sldIdLst>
    <p:sldId id="310" r:id="rId3"/>
    <p:sldId id="317" r:id="rId4"/>
    <p:sldId id="323" r:id="rId5"/>
    <p:sldId id="326" r:id="rId6"/>
    <p:sldId id="327" r:id="rId7"/>
    <p:sldId id="330" r:id="rId8"/>
    <p:sldId id="333" r:id="rId9"/>
    <p:sldId id="336" r:id="rId10"/>
    <p:sldId id="334" r:id="rId11"/>
    <p:sldId id="325" r:id="rId12"/>
    <p:sldId id="342" r:id="rId13"/>
    <p:sldId id="345" r:id="rId14"/>
    <p:sldId id="346" r:id="rId15"/>
    <p:sldId id="337" r:id="rId16"/>
    <p:sldId id="338" r:id="rId17"/>
    <p:sldId id="343" r:id="rId18"/>
    <p:sldId id="344" r:id="rId19"/>
    <p:sldId id="339" r:id="rId20"/>
    <p:sldId id="340" r:id="rId21"/>
  </p:sldIdLst>
  <p:sldSz cx="9144000" cy="5143500" type="screen16x9"/>
  <p:notesSz cx="6797675" cy="987425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pha Consulting" initials="AC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7D"/>
    <a:srgbClr val="006468"/>
    <a:srgbClr val="2C4B84"/>
    <a:srgbClr val="1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15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30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110976-5567-F649-8C92-738038AF79E8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1760A6-55E7-0343-B978-EA1CBA50CA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FBB449F-A27A-D14C-A90D-B943BBCA55DB}" type="datetime1">
              <a:rPr lang="de-DE" smtClean="0"/>
              <a:t>12.03.2019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5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0F58BB-9FFE-2449-8C71-FCFD2AA539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F58BB-9FFE-2449-8C71-FCFD2AA5393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3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622366-9711-4431-9DEE-5ADFD4CB9CF8}" type="slidenum">
              <a:rPr lang="de-DE" altLang="en-US" sz="1300"/>
              <a:pPr eaLnBrk="1" hangingPunct="1">
                <a:spcBef>
                  <a:spcPct val="0"/>
                </a:spcBef>
              </a:pPr>
              <a:t>10</a:t>
            </a:fld>
            <a:endParaRPr lang="de-DE" altLang="en-US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29400" cy="372903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4400"/>
            <a:ext cx="4997450" cy="4473575"/>
          </a:xfrm>
          <a:noFill/>
        </p:spPr>
        <p:txBody>
          <a:bodyPr/>
          <a:lstStyle/>
          <a:p>
            <a:pPr eaLnBrk="1" hangingPunct="1"/>
            <a:r>
              <a:rPr lang="de-DE" altLang="en-US">
                <a:latin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70883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1728000"/>
            <a:ext cx="5616000" cy="180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6468"/>
                </a:solidFill>
                <a:latin typeface="Calibri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5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8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5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3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898526" y="863203"/>
            <a:ext cx="6334125" cy="318492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2012-02-09 WG Standardisation - Gundolf Krüger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D9AEB-25B2-4D7B-9748-4D5743C865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54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" y="1025129"/>
            <a:ext cx="7305675" cy="3954065"/>
          </a:xfrm>
          <a:prstGeom prst="rect">
            <a:avLst/>
          </a:prstGeom>
          <a:solidFill>
            <a:srgbClr val="9FB8C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305676" y="1025129"/>
            <a:ext cx="1838325" cy="4130278"/>
          </a:xfrm>
          <a:prstGeom prst="rect">
            <a:avLst/>
          </a:prstGeom>
          <a:solidFill>
            <a:srgbClr val="D8E2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305676" y="4979194"/>
            <a:ext cx="1838325" cy="175022"/>
          </a:xfrm>
          <a:prstGeom prst="rect">
            <a:avLst/>
          </a:prstGeom>
          <a:solidFill>
            <a:srgbClr val="36A7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7" name="Picture 10" descr="Knauf_c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250032"/>
            <a:ext cx="968375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8525" y="1619251"/>
            <a:ext cx="7772400" cy="2976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2158604"/>
            <a:ext cx="6400800" cy="131445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898526" y="5022056"/>
            <a:ext cx="5757863" cy="3571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Gundolf Krüger 2013-01-24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022056"/>
            <a:ext cx="2133600" cy="3571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5DEE6B3-2519-4864-946B-765A9F34C7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45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3200">
          <a:solidFill>
            <a:srgbClr val="143968"/>
          </a:solidFill>
          <a:latin typeface="Candara"/>
          <a:ea typeface="ＭＳ Ｐゴシック" pitchFamily="34" charset="-128"/>
          <a:cs typeface="Canda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Folie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1494000" y="1727999"/>
            <a:ext cx="5616000" cy="180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Deutsch-Russisches Projekt Technische Regulierung</a:t>
            </a:r>
            <a:b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b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</a:br>
            <a:r>
              <a:rPr lang="de-DE" dirty="0">
                <a:latin typeface="Calibri" panose="020F0502020204030204" pitchFamily="34" charset="0"/>
                <a:ea typeface="ＭＳ Ｐゴシック" charset="0"/>
                <a:cs typeface="Candara" charset="0"/>
              </a:rPr>
              <a:t>		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596336" y="4731990"/>
            <a:ext cx="1303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12.13.2019 </a:t>
            </a:r>
            <a:r>
              <a:rPr lang="en-GB" sz="1000" dirty="0">
                <a:solidFill>
                  <a:schemeClr val="bg1"/>
                </a:solidFill>
                <a:latin typeface="Calibri" panose="020F0502020204030204" pitchFamily="34" charset="0"/>
              </a:rPr>
              <a:t>| </a:t>
            </a:r>
            <a:r>
              <a:rPr lang="en-GB" sz="1000" dirty="0" err="1">
                <a:solidFill>
                  <a:schemeClr val="bg1"/>
                </a:solidFill>
                <a:latin typeface="Calibri" panose="020F0502020204030204" pitchFamily="34" charset="0"/>
              </a:rPr>
              <a:t>Moskau</a:t>
            </a:r>
            <a:endParaRPr lang="de-DE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225909" y="267494"/>
            <a:ext cx="1268092" cy="115537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302000" y="31478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dirty="0">
                <a:latin typeface="Calibri" panose="020F0502020204030204" pitchFamily="34" charset="0"/>
                <a:cs typeface="Candara" charset="0"/>
              </a:rPr>
              <a:t>AG Baumaterialien und Anwendungen</a:t>
            </a:r>
          </a:p>
          <a:p>
            <a:pPr algn="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Dipl.-Ing. Tanja Sauer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en-US" dirty="0"/>
          </a:p>
        </p:txBody>
      </p:sp>
      <p:sp>
        <p:nvSpPr>
          <p:cNvPr id="3789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altLang="en-US" dirty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1543050" y="1543050"/>
            <a:ext cx="571500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857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500"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2057400" y="1543050"/>
            <a:ext cx="45720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76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en-US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de-DE" altLang="en-US">
              <a:latin typeface="Times New Roman" panose="02020603050405020304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494235" y="1869282"/>
            <a:ext cx="6263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1494235" y="578718"/>
            <a:ext cx="53459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500" b="1">
                <a:solidFill>
                  <a:schemeClr val="bg2"/>
                </a:solidFill>
              </a:rPr>
              <a:t>New Template – Annex ZA </a:t>
            </a:r>
          </a:p>
        </p:txBody>
      </p:sp>
      <p:pic>
        <p:nvPicPr>
          <p:cNvPr id="378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850688"/>
            <a:ext cx="5851922" cy="387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470" y="9379"/>
            <a:ext cx="4363059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6971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20000" y="159518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32" y="1142800"/>
            <a:ext cx="6887536" cy="2857899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115616" y="2355726"/>
            <a:ext cx="5976664" cy="165618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20000" y="159518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15566"/>
            <a:ext cx="7679629" cy="34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20000" y="159518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04" y="1154590"/>
            <a:ext cx="7155960" cy="307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48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63106"/>
            <a:ext cx="5494708" cy="409687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720000" y="159518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1691680" y="2499742"/>
            <a:ext cx="1080120" cy="165618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03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59518"/>
            <a:ext cx="6732000" cy="324000"/>
          </a:xfrm>
        </p:spPr>
        <p:txBody>
          <a:bodyPr/>
          <a:lstStyle/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732734"/>
            <a:ext cx="5731966" cy="385524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835696" y="2427734"/>
            <a:ext cx="1080120" cy="504056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32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1560" y="1275606"/>
            <a:ext cx="7992888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Vorschlag zu Auswahl der Schwerpunktthemen für den Normenbereich „Ausbau“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724399"/>
            <a:ext cx="4284048" cy="2647551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720000" y="159518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93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97496" y="1166227"/>
            <a:ext cx="7992888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Beispiele zum Vergleich des Status Quo im Normenbereich „Ausbau“ 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607749" y="1562288"/>
          <a:ext cx="8232041" cy="1491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2296">
                  <a:extLst>
                    <a:ext uri="{9D8B030D-6E8A-4147-A177-3AD203B41FA5}">
                      <a16:colId xmlns:a16="http://schemas.microsoft.com/office/drawing/2014/main" val="2516750211"/>
                    </a:ext>
                  </a:extLst>
                </a:gridCol>
                <a:gridCol w="1697939">
                  <a:extLst>
                    <a:ext uri="{9D8B030D-6E8A-4147-A177-3AD203B41FA5}">
                      <a16:colId xmlns:a16="http://schemas.microsoft.com/office/drawing/2014/main" val="188060206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73943747"/>
                    </a:ext>
                  </a:extLst>
                </a:gridCol>
                <a:gridCol w="3331686">
                  <a:extLst>
                    <a:ext uri="{9D8B030D-6E8A-4147-A177-3AD203B41FA5}">
                      <a16:colId xmlns:a16="http://schemas.microsoft.com/office/drawing/2014/main" val="614735451"/>
                    </a:ext>
                  </a:extLst>
                </a:gridCol>
              </a:tblGrid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Baustoffe und Baumaterialien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Russland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Deutschland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334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Vergleich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12563361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Gipsplatten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GOST 32614-2012</a:t>
                      </a:r>
                    </a:p>
                    <a:p>
                      <a:pPr marL="400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GOST 6266-97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DIN EN 520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DIN 18180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Weitestgehend Übereinstimmung bis auf Baustoffklasse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3088643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Gipsfaserplatten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GOST Р 51829-2001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DIN EN 15283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Weitestgehend Übereinstimmung bis auf Baustoffklasse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660716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Gipswandbauplatten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GOST 6428</a:t>
                      </a:r>
                    </a:p>
                    <a:p>
                      <a:pPr marL="400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(in Bearbeitung)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DIN EN 12859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405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Weitestgehend Übereinstimmung bis auf Baustoffklasse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93831438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607750" y="3250282"/>
          <a:ext cx="8232040" cy="1409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0971">
                  <a:extLst>
                    <a:ext uri="{9D8B030D-6E8A-4147-A177-3AD203B41FA5}">
                      <a16:colId xmlns:a16="http://schemas.microsoft.com/office/drawing/2014/main" val="2595341059"/>
                    </a:ext>
                  </a:extLst>
                </a:gridCol>
                <a:gridCol w="1699263">
                  <a:extLst>
                    <a:ext uri="{9D8B030D-6E8A-4147-A177-3AD203B41FA5}">
                      <a16:colId xmlns:a16="http://schemas.microsoft.com/office/drawing/2014/main" val="265588518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877229558"/>
                    </a:ext>
                  </a:extLst>
                </a:gridCol>
                <a:gridCol w="3331686">
                  <a:extLst>
                    <a:ext uri="{9D8B030D-6E8A-4147-A177-3AD203B41FA5}">
                      <a16:colId xmlns:a16="http://schemas.microsoft.com/office/drawing/2014/main" val="1103627813"/>
                    </a:ext>
                  </a:extLst>
                </a:gridCol>
              </a:tblGrid>
              <a:tr h="15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Anforderungen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Russland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Deutschland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4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Vergleich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6406616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Schallschutz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SP 51.13330.2011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DIN 4109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4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Signifikate Unterschiede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0015227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Brandschutz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Föderales Gesetz № 123-FG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DIN 4102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4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Signifikate Unterschiede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1548059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Erdbebensicherheit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00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SP 14.13330.2014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DIN EN 1998</a:t>
                      </a:r>
                      <a:endParaRPr lang="de-DE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5405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Signifikate Unterschiede</a:t>
                      </a:r>
                      <a:endParaRPr lang="de-DE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16386"/>
                  </a:ext>
                </a:extLst>
              </a:tr>
            </a:tbl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720000" y="159518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232202" y="3147814"/>
            <a:ext cx="7148110" cy="1800200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457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59518"/>
            <a:ext cx="6732000" cy="324000"/>
          </a:xfrm>
        </p:spPr>
        <p:txBody>
          <a:bodyPr/>
          <a:lstStyle/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9622"/>
            <a:ext cx="6619683" cy="294451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755576" y="80759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 err="1"/>
              <a:t>Conclusion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961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59518"/>
            <a:ext cx="6732000" cy="324000"/>
          </a:xfrm>
        </p:spPr>
        <p:txBody>
          <a:bodyPr/>
          <a:lstStyle/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55576" y="80759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 err="1"/>
              <a:t>Conclusion</a:t>
            </a:r>
            <a:r>
              <a:rPr lang="de-DE" dirty="0"/>
              <a:t>: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74" y="1256009"/>
            <a:ext cx="7968782" cy="32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016224" y="1954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ndara" charset="0"/>
              </a:rPr>
              <a:t>AG Bauwirtschaft</a:t>
            </a:r>
          </a:p>
        </p:txBody>
      </p:sp>
      <p:sp>
        <p:nvSpPr>
          <p:cNvPr id="6" name="Rechteck 5"/>
          <p:cNvSpPr/>
          <p:nvPr/>
        </p:nvSpPr>
        <p:spPr>
          <a:xfrm>
            <a:off x="2123728" y="2070596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dirty="0">
                <a:latin typeface="Calibri" panose="020F0502020204030204" pitchFamily="34" charset="0"/>
                <a:cs typeface="Candara" charset="0"/>
              </a:rPr>
              <a:t>AG Leiter</a:t>
            </a:r>
          </a:p>
          <a:p>
            <a:pPr algn="ct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Dr. Biebl, Markus  </a:t>
            </a:r>
          </a:p>
          <a:p>
            <a:pPr algn="ctr"/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Leitung Forschung und Entwicklung </a:t>
            </a:r>
          </a:p>
          <a:p>
            <a:pPr algn="ctr"/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Knauf Gruppe</a:t>
            </a:r>
          </a:p>
          <a:p>
            <a:pPr algn="ct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648072" y="336383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Dipl.-Ing. Herfurth, Dominik</a:t>
            </a:r>
          </a:p>
          <a:p>
            <a:pPr algn="just"/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Expertise: Leitung Anwendungstechnik / Knauf Gruppe</a:t>
            </a:r>
          </a:p>
          <a:p>
            <a:pPr algn="just"/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Brandschutz, Schallschutz, Statik, Erdbebensicherheit,</a:t>
            </a:r>
          </a:p>
          <a:p>
            <a:pPr algn="just"/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Hygrothermik, Trockenbau, Stahlleichtbau, Holzbau </a:t>
            </a:r>
          </a:p>
          <a:p>
            <a:pPr algn="just"/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Zulassungen Bereich </a:t>
            </a:r>
            <a:r>
              <a:rPr lang="de-DE" sz="1200" dirty="0" err="1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ETA`s</a:t>
            </a:r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/ </a:t>
            </a:r>
            <a:r>
              <a:rPr lang="de-DE" sz="1200" dirty="0" err="1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ABP`s</a:t>
            </a:r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 </a:t>
            </a:r>
          </a:p>
        </p:txBody>
      </p:sp>
      <p:sp>
        <p:nvSpPr>
          <p:cNvPr id="8" name="Rechteck 7"/>
          <p:cNvSpPr/>
          <p:nvPr/>
        </p:nvSpPr>
        <p:spPr>
          <a:xfrm>
            <a:off x="3923928" y="3363838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Dipl.-Ing. Sauer, Tanja </a:t>
            </a:r>
          </a:p>
          <a:p>
            <a:pPr algn="r"/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Expertise: Normung, Hygrothermik / Knauf Gruppe</a:t>
            </a:r>
          </a:p>
          <a:p>
            <a:pPr algn="r"/>
            <a:r>
              <a:rPr lang="de-DE" sz="1200" dirty="0" err="1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TC`s</a:t>
            </a:r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bei CEN und </a:t>
            </a:r>
            <a:r>
              <a:rPr lang="de-DE" sz="1200" dirty="0" err="1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NA`s</a:t>
            </a:r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bei DIN</a:t>
            </a:r>
          </a:p>
          <a:p>
            <a:pPr algn="r"/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Produktkennzeichnung, CE – </a:t>
            </a:r>
            <a:r>
              <a:rPr lang="de-DE" sz="1200" dirty="0" err="1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Marking</a:t>
            </a:r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nach </a:t>
            </a:r>
            <a:r>
              <a:rPr lang="de-DE" sz="1200" dirty="0" err="1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BauPVo</a:t>
            </a:r>
            <a:endParaRPr lang="de-DE" sz="1200" dirty="0">
              <a:solidFill>
                <a:srgbClr val="00647D"/>
              </a:solidFill>
              <a:latin typeface="Calibri" panose="020F0502020204030204" pitchFamily="34" charset="0"/>
              <a:cs typeface="Candara" charset="0"/>
            </a:endParaRPr>
          </a:p>
          <a:p>
            <a:pPr algn="r"/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Technik, Trockenbau, Putz, Boden, Zulassungen Bereich </a:t>
            </a:r>
            <a:r>
              <a:rPr lang="de-DE" sz="1200" dirty="0" err="1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ETA`s</a:t>
            </a:r>
            <a:r>
              <a:rPr lang="de-DE" sz="1200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</a:t>
            </a:r>
          </a:p>
          <a:p>
            <a:endParaRPr lang="de-DE" sz="1400" dirty="0">
              <a:solidFill>
                <a:srgbClr val="00647D"/>
              </a:solidFill>
              <a:latin typeface="Calibri" panose="020F0502020204030204" pitchFamily="34" charset="0"/>
              <a:cs typeface="Candara" charset="0"/>
            </a:endParaRPr>
          </a:p>
          <a:p>
            <a:pPr algn="ctr"/>
            <a:r>
              <a:rPr lang="de-DE" dirty="0">
                <a:solidFill>
                  <a:srgbClr val="00647D"/>
                </a:solidFill>
                <a:latin typeface="Calibri" panose="020F0502020204030204" pitchFamily="34" charset="0"/>
                <a:cs typeface="Candara" charset="0"/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620841"/>
            <a:ext cx="864096" cy="123006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989756"/>
            <a:ext cx="864096" cy="1230066"/>
          </a:xfrm>
          <a:prstGeom prst="rect">
            <a:avLst/>
          </a:prstGeom>
        </p:spPr>
      </p:pic>
      <p:pic>
        <p:nvPicPr>
          <p:cNvPr id="1026" name="Picture 2" descr="C:\Users\SauerT\Desktop\TanjaSau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8963"/>
          <a:stretch/>
        </p:blipFill>
        <p:spPr bwMode="auto">
          <a:xfrm>
            <a:off x="7524328" y="1995686"/>
            <a:ext cx="869102" cy="122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1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2" b="73800"/>
          <a:stretch/>
        </p:blipFill>
        <p:spPr>
          <a:xfrm>
            <a:off x="7812360" y="177391"/>
            <a:ext cx="1027431" cy="9361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11559" y="3691404"/>
            <a:ext cx="7992888" cy="98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Focus sollte somit auf Normen für Baustoffe, Baumaterialien, Anwendungen oder Anforderungen liegen, die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hoher wirtschaftlicher Relevanz bzgl. des Handels und Austauschs der beiden Wirtschaftsräume sind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 nicht, nur unzureichend oder nur in einem der beiden Wirtschafträume geregelt sind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den beiden Wirtschaftsräumen zwar vollständig dafür aber sehr unterschiedlich geregelt sind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11560" y="1146569"/>
            <a:ext cx="8228231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 die große Menge der am Markt verfügbaren Baustoffe und Baumaterialien, deren umfangreiche Anwendungsmöglichkeiten sowie eine Reihe von Aspekten, die dafür normativ zu regeln sind, wie z.B.</a:t>
            </a:r>
          </a:p>
          <a:p>
            <a:pPr marL="342900" lvl="0" indent="-3429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Produkteigenschaften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Prüfung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Klassifizierung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Verarbeitung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Anwendungen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Anforderungen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"/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Bemessung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ergibt sich zwangsläufig eine Vielzahl an erforderlichen Normen. Dies spiegelt sich im DIN-Normenausschuss Bauwesen (</a:t>
            </a:r>
            <a:r>
              <a:rPr lang="de-DE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NABau</a:t>
            </a:r>
            <a:r>
              <a:rPr lang="de-DE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dem NA 005, wieder, der derzeit in 23 Gremien insgesamt 2.985 Normen behandelt.</a:t>
            </a:r>
            <a:endParaRPr lang="de-D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20000" y="159518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r>
              <a:rPr lang="de-DE" dirty="0"/>
              <a:t>WG </a:t>
            </a:r>
            <a:r>
              <a:rPr lang="de-DE" dirty="0" err="1"/>
              <a:t>Construction</a:t>
            </a:r>
            <a:r>
              <a:rPr lang="de-DE" dirty="0"/>
              <a:t> Products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40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1347614"/>
            <a:ext cx="6098381" cy="900113"/>
          </a:xfrm>
        </p:spPr>
        <p:txBody>
          <a:bodyPr/>
          <a:lstStyle/>
          <a:p>
            <a:pPr eaLnBrk="1" hangingPunct="1"/>
            <a:r>
              <a:rPr lang="de-DE" altLang="de-DE" b="1" dirty="0" err="1">
                <a:solidFill>
                  <a:srgbClr val="0070C0"/>
                </a:solidFill>
              </a:rPr>
              <a:t>Construction</a:t>
            </a:r>
            <a:r>
              <a:rPr lang="de-DE" altLang="de-DE" b="1" dirty="0">
                <a:solidFill>
                  <a:srgbClr val="0070C0"/>
                </a:solidFill>
              </a:rPr>
              <a:t> Products Regulation</a:t>
            </a:r>
            <a:r>
              <a:rPr lang="de-DE" altLang="de-DE" b="1" dirty="0"/>
              <a:t> </a:t>
            </a:r>
            <a:br>
              <a:rPr lang="de-DE" altLang="de-DE" b="1" dirty="0"/>
            </a:br>
            <a:r>
              <a:rPr lang="de-DE" altLang="de-DE" b="1" dirty="0" err="1">
                <a:solidFill>
                  <a:srgbClr val="0070C0"/>
                </a:solidFill>
              </a:rPr>
              <a:t>Declaration</a:t>
            </a:r>
            <a:r>
              <a:rPr lang="de-DE" altLang="de-DE" b="1" dirty="0">
                <a:solidFill>
                  <a:srgbClr val="0070C0"/>
                </a:solidFill>
              </a:rPr>
              <a:t> </a:t>
            </a:r>
            <a:r>
              <a:rPr lang="de-DE" altLang="de-DE" b="1" dirty="0" err="1">
                <a:solidFill>
                  <a:srgbClr val="0070C0"/>
                </a:solidFill>
              </a:rPr>
              <a:t>of</a:t>
            </a:r>
            <a:r>
              <a:rPr lang="de-DE" altLang="de-DE" b="1" dirty="0">
                <a:solidFill>
                  <a:srgbClr val="0070C0"/>
                </a:solidFill>
              </a:rPr>
              <a:t> Performance</a:t>
            </a:r>
            <a:br>
              <a:rPr lang="de-DE" altLang="de-DE" b="1" dirty="0">
                <a:solidFill>
                  <a:srgbClr val="0070C0"/>
                </a:solidFill>
              </a:rPr>
            </a:br>
            <a:r>
              <a:rPr lang="de-DE" altLang="de-DE" b="1" dirty="0">
                <a:solidFill>
                  <a:srgbClr val="0070C0"/>
                </a:solidFill>
              </a:rPr>
              <a:t>CE </a:t>
            </a:r>
            <a:r>
              <a:rPr lang="de-DE" altLang="de-DE" b="1" dirty="0" err="1">
                <a:solidFill>
                  <a:srgbClr val="0070C0"/>
                </a:solidFill>
              </a:rPr>
              <a:t>marking</a:t>
            </a:r>
            <a:endParaRPr lang="de-DE" altLang="de-DE" b="1" dirty="0">
              <a:solidFill>
                <a:srgbClr val="0070C0"/>
              </a:solidFill>
            </a:endParaRPr>
          </a:p>
        </p:txBody>
      </p:sp>
      <p:pic>
        <p:nvPicPr>
          <p:cNvPr id="5124" name="Picture 6" descr="Euro-Kennzei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3" y="1383507"/>
            <a:ext cx="2915840" cy="28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latin typeface="Helvetica 55 Roman" pitchFamily="34" charset="0"/>
            </a:endParaRPr>
          </a:p>
        </p:txBody>
      </p:sp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C23C65-3A20-4192-A8C1-03621059F406}" type="slidenum">
              <a:rPr lang="de-DE" altLang="de-DE" smtClean="0">
                <a:latin typeface="Helvetica 65 Medium" pitchFamily="34" charset="0"/>
              </a:rPr>
              <a:pPr eaLnBrk="1" hangingPunct="1"/>
              <a:t>5</a:t>
            </a:fld>
            <a:endParaRPr lang="de-DE" altLang="de-DE">
              <a:latin typeface="Helvetica 65 Medium" pitchFamily="34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331119" y="303610"/>
            <a:ext cx="55626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950" b="1">
                <a:solidFill>
                  <a:schemeClr val="bg2"/>
                </a:solidFill>
              </a:rPr>
              <a:t>CPR 2013-07-01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21477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50" name="Rechteck 1"/>
          <p:cNvSpPr>
            <a:spLocks noChangeArrowheads="1"/>
          </p:cNvSpPr>
          <p:nvPr/>
        </p:nvSpPr>
        <p:spPr bwMode="auto">
          <a:xfrm>
            <a:off x="1391841" y="3112294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b="1"/>
              <a:t> </a:t>
            </a:r>
            <a:endParaRPr lang="de-DE" altLang="de-DE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689173"/>
            <a:ext cx="5219700" cy="389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feld 1"/>
          <p:cNvSpPr txBox="1">
            <a:spLocks noChangeArrowheads="1"/>
          </p:cNvSpPr>
          <p:nvPr/>
        </p:nvSpPr>
        <p:spPr bwMode="auto">
          <a:xfrm>
            <a:off x="6731794" y="1283295"/>
            <a:ext cx="1269206" cy="31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050" dirty="0"/>
              <a:t>- CPD </a:t>
            </a:r>
          </a:p>
          <a:p>
            <a:pPr eaLnBrk="1" hangingPunct="1"/>
            <a:r>
              <a:rPr lang="de-DE" altLang="de-DE" sz="1050" dirty="0" err="1"/>
              <a:t>DoC</a:t>
            </a:r>
            <a:r>
              <a:rPr lang="de-DE" altLang="de-DE" sz="1050" dirty="0"/>
              <a:t> + CE </a:t>
            </a:r>
            <a:r>
              <a:rPr lang="de-DE" altLang="de-DE" sz="1050" dirty="0" err="1"/>
              <a:t>marking</a:t>
            </a:r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r>
              <a:rPr lang="de-DE" altLang="de-DE" sz="1050" dirty="0"/>
              <a:t>- CPR</a:t>
            </a:r>
          </a:p>
          <a:p>
            <a:pPr eaLnBrk="1" hangingPunct="1"/>
            <a:r>
              <a:rPr lang="de-DE" altLang="de-DE" sz="1050" dirty="0" err="1"/>
              <a:t>DoP</a:t>
            </a:r>
            <a:r>
              <a:rPr lang="de-DE" altLang="de-DE" sz="1050" dirty="0"/>
              <a:t> + CE </a:t>
            </a:r>
            <a:r>
              <a:rPr lang="de-DE" altLang="de-DE" sz="1050" dirty="0" err="1"/>
              <a:t>marking</a:t>
            </a:r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endParaRPr lang="de-DE" altLang="de-DE" sz="1050" dirty="0"/>
          </a:p>
          <a:p>
            <a:pPr eaLnBrk="1" hangingPunct="1"/>
            <a:r>
              <a:rPr lang="de-DE" altLang="de-DE" sz="1050" dirty="0"/>
              <a:t>- </a:t>
            </a:r>
            <a:r>
              <a:rPr lang="de-DE" altLang="de-DE" sz="1050" dirty="0" err="1"/>
              <a:t>Production</a:t>
            </a:r>
            <a:endParaRPr lang="de-DE" altLang="de-DE" sz="1050" dirty="0"/>
          </a:p>
          <a:p>
            <a:pPr eaLnBrk="1" hangingPunct="1"/>
            <a:r>
              <a:rPr lang="en-US" altLang="de-DE" sz="1050" dirty="0"/>
              <a:t>- placing or making </a:t>
            </a:r>
          </a:p>
          <a:p>
            <a:pPr eaLnBrk="1" hangingPunct="1"/>
            <a:r>
              <a:rPr lang="en-US" altLang="de-DE" sz="1050" dirty="0"/>
              <a:t>available on the </a:t>
            </a:r>
          </a:p>
          <a:p>
            <a:pPr eaLnBrk="1" hangingPunct="1"/>
            <a:r>
              <a:rPr lang="en-US" altLang="de-DE" sz="1050" dirty="0"/>
              <a:t>market</a:t>
            </a:r>
            <a:endParaRPr lang="de-DE" altLang="de-DE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latin typeface="Helvetica 55 Roman" pitchFamily="34" charset="0"/>
            </a:endParaRPr>
          </a:p>
        </p:txBody>
      </p:sp>
      <p:sp>
        <p:nvSpPr>
          <p:cNvPr id="921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ECD63C-F5BD-43D5-9855-A167082A4561}" type="slidenum">
              <a:rPr lang="de-DE" altLang="de-DE" smtClean="0">
                <a:latin typeface="Helvetica 65 Medium" pitchFamily="34" charset="0"/>
              </a:rPr>
              <a:pPr eaLnBrk="1" hangingPunct="1"/>
              <a:t>6</a:t>
            </a:fld>
            <a:endParaRPr lang="de-DE" altLang="de-DE">
              <a:latin typeface="Helvetica 65 Medium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126457" y="81676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3000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91841" y="357188"/>
            <a:ext cx="55626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950" b="1">
                <a:solidFill>
                  <a:schemeClr val="bg2"/>
                </a:solidFill>
              </a:rPr>
              <a:t>CPR – Declaration of Performance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43000" y="21477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9" y="801292"/>
            <a:ext cx="6346031" cy="4069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latin typeface="Helvetica 55 Roman" pitchFamily="34" charset="0"/>
            </a:endParaRPr>
          </a:p>
        </p:txBody>
      </p:sp>
      <p:sp>
        <p:nvSpPr>
          <p:cNvPr id="1229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E6BB4E-1864-42E3-AD93-1219A6EAF9A5}" type="slidenum">
              <a:rPr lang="de-DE" altLang="de-DE" smtClean="0">
                <a:latin typeface="Helvetica 65 Medium" pitchFamily="34" charset="0"/>
              </a:rPr>
              <a:pPr eaLnBrk="1" hangingPunct="1"/>
              <a:t>7</a:t>
            </a:fld>
            <a:endParaRPr lang="de-DE" altLang="de-DE">
              <a:latin typeface="Helvetica 65 Medium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26457" y="81676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3000" b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391841" y="357188"/>
            <a:ext cx="55626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950" b="1">
                <a:solidFill>
                  <a:schemeClr val="bg2"/>
                </a:solidFill>
              </a:rPr>
              <a:t>CPR – Declaration of Performance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143000" y="21477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736997"/>
            <a:ext cx="57245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latin typeface="Helvetica 55 Roman" pitchFamily="34" charset="0"/>
            </a:endParaRPr>
          </a:p>
        </p:txBody>
      </p:sp>
      <p:sp>
        <p:nvSpPr>
          <p:cNvPr id="1536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>
                <a:latin typeface="Helvetica 55 Roman" pitchFamily="34" charset="0"/>
              </a:rPr>
              <a:t>4</a:t>
            </a:r>
            <a:fld id="{232B9175-96C0-4245-AC4D-7B4093B6C4B1}" type="slidenum">
              <a:rPr lang="de-DE" altLang="de-DE" smtClean="0">
                <a:latin typeface="Helvetica 65 Medium" pitchFamily="34" charset="0"/>
              </a:rPr>
              <a:pPr eaLnBrk="1" hangingPunct="1"/>
              <a:t>8</a:t>
            </a:fld>
            <a:endParaRPr lang="de-DE" altLang="de-DE" dirty="0">
              <a:latin typeface="Helvetica 65 Medium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26457" y="81676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3000" b="1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391841" y="357188"/>
            <a:ext cx="55626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950" b="1">
                <a:solidFill>
                  <a:schemeClr val="bg2"/>
                </a:solidFill>
              </a:rPr>
              <a:t>CPR – CE marking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43000" y="21477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707231"/>
            <a:ext cx="3456384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Textfeld 1"/>
          <p:cNvSpPr txBox="1">
            <a:spLocks noChangeArrowheads="1"/>
          </p:cNvSpPr>
          <p:nvPr/>
        </p:nvSpPr>
        <p:spPr bwMode="auto">
          <a:xfrm>
            <a:off x="5274469" y="2031206"/>
            <a:ext cx="240149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200"/>
              <a:t>- Number of DoP</a:t>
            </a:r>
          </a:p>
          <a:p>
            <a:pPr eaLnBrk="1" hangingPunct="1"/>
            <a:endParaRPr lang="de-DE" altLang="de-DE" sz="1200"/>
          </a:p>
          <a:p>
            <a:pPr eaLnBrk="1" hangingPunct="1"/>
            <a:r>
              <a:rPr lang="de-DE" altLang="de-DE" sz="1200"/>
              <a:t>- Number of EN with year of appearance</a:t>
            </a:r>
          </a:p>
          <a:p>
            <a:pPr eaLnBrk="1" hangingPunct="1"/>
            <a:endParaRPr lang="de-DE" altLang="de-DE" sz="1200"/>
          </a:p>
          <a:p>
            <a:pPr eaLnBrk="1" hangingPunct="1"/>
            <a:r>
              <a:rPr lang="de-DE" altLang="de-DE" sz="1200"/>
              <a:t>- Intended use(s) of table ZA.1 or scope</a:t>
            </a:r>
          </a:p>
          <a:p>
            <a:pPr eaLnBrk="1" hangingPunct="1"/>
            <a:endParaRPr lang="de-DE" altLang="de-DE" sz="1200"/>
          </a:p>
          <a:p>
            <a:pPr eaLnBrk="1" hangingPunct="1"/>
            <a:endParaRPr lang="de-DE" altLang="de-DE" sz="1200"/>
          </a:p>
          <a:p>
            <a:pPr eaLnBrk="1" hangingPunct="1"/>
            <a:endParaRPr lang="de-DE" altLang="de-DE" sz="1200"/>
          </a:p>
          <a:p>
            <a:pPr eaLnBrk="1" hangingPunct="1"/>
            <a:r>
              <a:rPr lang="de-DE" altLang="de-DE" sz="1200"/>
              <a:t>- Threshold value</a:t>
            </a:r>
          </a:p>
          <a:p>
            <a:pPr eaLnBrk="1" hangingPunct="1"/>
            <a:r>
              <a:rPr lang="de-DE" altLang="de-DE" sz="1200"/>
              <a:t>- New essentual requirement by CPR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dirty="0">
              <a:latin typeface="Helvetica 55 Roman" pitchFamily="34" charset="0"/>
            </a:endParaRPr>
          </a:p>
        </p:txBody>
      </p:sp>
      <p:sp>
        <p:nvSpPr>
          <p:cNvPr id="1331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A3940-F293-4BDC-AC9B-A79EFC551234}" type="slidenum">
              <a:rPr lang="de-DE" altLang="de-DE" smtClean="0">
                <a:latin typeface="Helvetica 65 Medium" pitchFamily="34" charset="0"/>
              </a:rPr>
              <a:pPr eaLnBrk="1" hangingPunct="1"/>
              <a:t>9</a:t>
            </a:fld>
            <a:endParaRPr lang="de-DE" altLang="de-DE">
              <a:latin typeface="Helvetica 65 Medium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26457" y="81676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 sz="3000" b="1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91841" y="357188"/>
            <a:ext cx="5562600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950" b="1">
                <a:solidFill>
                  <a:schemeClr val="bg2"/>
                </a:solidFill>
              </a:rPr>
              <a:t>CPR – Declaration of Performance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43000" y="214776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91" y="723900"/>
            <a:ext cx="2976563" cy="426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320403"/>
            <a:ext cx="2786063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t-Ausschuss">
      <a:dk1>
        <a:srgbClr val="143968"/>
      </a:dk1>
      <a:lt1>
        <a:sysClr val="window" lastClr="FFFFFF"/>
      </a:lt1>
      <a:dk2>
        <a:srgbClr val="3F537D"/>
      </a:dk2>
      <a:lt2>
        <a:srgbClr val="B8B8B8"/>
      </a:lt2>
      <a:accent1>
        <a:srgbClr val="D02320"/>
      </a:accent1>
      <a:accent2>
        <a:srgbClr val="F1AB1F"/>
      </a:accent2>
      <a:accent3>
        <a:srgbClr val="262F74"/>
      </a:accent3>
      <a:accent4>
        <a:srgbClr val="9289B4"/>
      </a:accent4>
      <a:accent5>
        <a:srgbClr val="744F3D"/>
      </a:accent5>
      <a:accent6>
        <a:srgbClr val="B43D27"/>
      </a:accent6>
      <a:hlink>
        <a:srgbClr val="3F537D"/>
      </a:hlink>
      <a:folHlink>
        <a:srgbClr val="3F537D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495</Words>
  <Application>Microsoft Office PowerPoint</Application>
  <PresentationFormat>Bildschirmpräsentation (16:9)</PresentationFormat>
  <Paragraphs>126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Arial Black</vt:lpstr>
      <vt:lpstr>Calibri</vt:lpstr>
      <vt:lpstr>Candara</vt:lpstr>
      <vt:lpstr>Helvetica 55 Roman</vt:lpstr>
      <vt:lpstr>Helvetica 65 Medium</vt:lpstr>
      <vt:lpstr>Symbol</vt:lpstr>
      <vt:lpstr>Times New Roman</vt:lpstr>
      <vt:lpstr>Wingdings</vt:lpstr>
      <vt:lpstr>Office Theme</vt:lpstr>
      <vt:lpstr>1_Office Theme</vt:lpstr>
      <vt:lpstr>Deutsch-Russisches Projekt Technische Regulierung    </vt:lpstr>
      <vt:lpstr>PowerPoint-Präsentation</vt:lpstr>
      <vt:lpstr>PowerPoint-Präsentation</vt:lpstr>
      <vt:lpstr>Construction Products Regulation  Declaration of Performance CE marking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WG Construction Products and Applications</vt:lpstr>
      <vt:lpstr>PowerPoint-Präsentation</vt:lpstr>
      <vt:lpstr>PowerPoint-Präsentation</vt:lpstr>
      <vt:lpstr>WG Construction Products and Applications</vt:lpstr>
      <vt:lpstr>WG Construction Products and Applications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Ost-Ausschuss – Osteuropaverein der Deutschen Wirtschaft e.V.</dc:creator>
  <cp:lastModifiedBy>Böhlmann, Jens</cp:lastModifiedBy>
  <cp:revision>215</cp:revision>
  <cp:lastPrinted>2018-06-19T13:02:39Z</cp:lastPrinted>
  <dcterms:created xsi:type="dcterms:W3CDTF">2016-06-06T23:09:55Z</dcterms:created>
  <dcterms:modified xsi:type="dcterms:W3CDTF">2019-03-12T07:57:38Z</dcterms:modified>
</cp:coreProperties>
</file>