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719" r:id="rId3"/>
    <p:sldId id="720" r:id="rId4"/>
    <p:sldId id="721" r:id="rId5"/>
    <p:sldId id="722" r:id="rId6"/>
    <p:sldId id="711" r:id="rId7"/>
    <p:sldId id="708" r:id="rId8"/>
    <p:sldId id="710" r:id="rId9"/>
    <p:sldId id="713" r:id="rId10"/>
    <p:sldId id="723" r:id="rId11"/>
    <p:sldId id="724" r:id="rId12"/>
    <p:sldId id="71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FF99"/>
    <a:srgbClr val="112FB0"/>
    <a:srgbClr val="112FAF"/>
    <a:srgbClr val="A37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4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14D2A-F2C7-49EC-AEB6-C24BC7B46FE4}" type="doc">
      <dgm:prSet loTypeId="urn:microsoft.com/office/officeart/2011/layout/Tab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F5553E-7340-4B91-A306-2086E921E508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March, </a:t>
          </a:r>
          <a:r>
            <a:rPr lang="ru-RU" sz="1600" b="1" dirty="0">
              <a:solidFill>
                <a:schemeClr val="tx1"/>
              </a:solidFill>
              <a:latin typeface="+mn-lt"/>
            </a:rPr>
            <a:t>2019</a:t>
          </a:r>
        </a:p>
      </dgm:t>
    </dgm:pt>
    <dgm:pt modelId="{673CC2FF-BD7D-4157-93DE-90114D65B6BF}" cxnId="{33BBB54A-D2F8-4C70-9DDB-7B14C4B7BF66}" type="par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F574A79-F52F-4A7B-80C1-D6C6D103C238}" cxnId="{33BBB54A-D2F8-4C70-9DDB-7B14C4B7BF66}" type="sib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AD76D96-B369-4DEB-AAEE-DFFA2A4453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latin typeface="+mn-lt"/>
            </a:rPr>
            <a:t>Meeting of the Council.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latin typeface="+mn-lt"/>
            </a:rPr>
            <a:t>Report on the project and meetings of the working groups</a:t>
          </a:r>
          <a:endParaRPr lang="ru-RU" sz="1600" b="1" dirty="0">
            <a:latin typeface="+mn-lt"/>
          </a:endParaRPr>
        </a:p>
      </dgm:t>
    </dgm:pt>
    <dgm:pt modelId="{E498CD62-DF0A-46E2-8B68-0C9E024FF89D}" cxnId="{97E37136-9F76-4E19-A9C5-E008603D09C4}" type="par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C5D5395-F259-41D3-9B18-2A708203E5F4}" cxnId="{97E37136-9F76-4E19-A9C5-E008603D09C4}" type="sib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4F84BCC-DEAD-4E53-B87A-F24D4D8A6F3C}">
      <dgm:prSet phldrT="[Текст]" custT="1"/>
      <dgm:spPr/>
      <dgm:t>
        <a:bodyPr/>
        <a:lstStyle/>
        <a:p>
          <a:r>
            <a:rPr lang="en-US" sz="1600" dirty="0" smtClean="0"/>
            <a:t>Moscow</a:t>
          </a:r>
          <a:r>
            <a:rPr lang="ru-RU" sz="1600" dirty="0" smtClean="0"/>
            <a:t>, </a:t>
          </a:r>
          <a:r>
            <a:rPr lang="en-US" sz="1600" dirty="0" smtClean="0"/>
            <a:t>“Russian business week”</a:t>
          </a:r>
          <a:r>
            <a:rPr lang="ru-RU" sz="1600" dirty="0" smtClean="0"/>
            <a:t>,</a:t>
          </a:r>
          <a:endParaRPr lang="ru-RU" sz="1600" dirty="0">
            <a:latin typeface="+mn-lt"/>
          </a:endParaRPr>
        </a:p>
      </dgm:t>
    </dgm:pt>
    <dgm:pt modelId="{0F6FA95D-D570-44B2-B47D-FD7F44521D7B}" cxnId="{83A0FEFB-C64F-4565-918F-9555854BF0F2}" type="par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F3B8313-1551-4492-B517-2161DB3D32C3}" cxnId="{83A0FEFB-C64F-4565-918F-9555854BF0F2}" type="sib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5271FBB-5D50-427D-A66B-C0234FA6358D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November 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29</a:t>
          </a:r>
          <a:r>
            <a:rPr lang="en-US" sz="1600" b="1" dirty="0" smtClean="0">
              <a:solidFill>
                <a:schemeClr val="tx1"/>
              </a:solidFill>
              <a:latin typeface="+mn-lt"/>
            </a:rPr>
            <a:t>,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 2018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7498C512-9EB2-4EA7-BA5D-94E1C0A8498C}" cxnId="{D1E83981-A9F6-4F75-8569-3DEA1D718C65}" type="par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FB1A21C-CFE6-4165-B681-29AF650B1127}" cxnId="{D1E83981-A9F6-4F75-8569-3DEA1D718C65}" type="sib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B4D904F8-C110-461B-A99E-67EAF975DD0E}">
      <dgm:prSet phldrT="[Текст]" custT="1"/>
      <dgm:spPr/>
      <dgm:t>
        <a:bodyPr/>
        <a:lstStyle/>
        <a:p>
          <a:r>
            <a:rPr lang="en-US" sz="1600" b="1" dirty="0" smtClean="0">
              <a:latin typeface="+mn-lt"/>
              <a:cs typeface="Arial" panose="020B0604020202020204" pitchFamily="34" charset="0"/>
            </a:rPr>
            <a:t>Second meeting of the Council. Formation of working groups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6CFCD566-3DE7-4523-A425-5F0B679A25C7}" cxnId="{72B9291D-6FA8-43EF-9C16-E17BF0852267}" type="par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18F55F1-37D6-47C1-8E4B-84EC79B23F79}" cxnId="{72B9291D-6FA8-43EF-9C16-E17BF0852267}" type="sib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8906B9A-92B9-43A3-9D76-C2DF12161B8D}">
      <dgm:prSet phldrT="[Текст]" custT="1"/>
      <dgm:spPr/>
      <dgm:t>
        <a:bodyPr/>
        <a:lstStyle/>
        <a:p>
          <a:r>
            <a:rPr lang="en-US" sz="1600" dirty="0" smtClean="0">
              <a:latin typeface="+mn-lt"/>
            </a:rPr>
            <a:t>Berlin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3B0FA86F-7F1D-48E1-B246-1F44C78C8369}" cxnId="{2280A0FC-1597-4608-BF37-04068FB7D8B0}" type="par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6C2E11A2-345F-4488-88E4-D23D7423E91D}" cxnId="{2280A0FC-1597-4608-BF37-04068FB7D8B0}" type="sibTrans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46B70A5-8302-4ED5-962C-5A29CE6F0270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July 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10</a:t>
          </a:r>
          <a:r>
            <a:rPr lang="en-US" sz="1600" b="1" dirty="0" smtClean="0">
              <a:solidFill>
                <a:schemeClr val="tx1"/>
              </a:solidFill>
              <a:latin typeface="+mn-lt"/>
            </a:rPr>
            <a:t>-11, 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2018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91252938-851B-4686-A4F1-CBCFFB6A0E65}" cxnId="{7A11BFF2-2FA5-48BD-B2C5-BFA74D575A0F}" type="parTrans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8ED41FEA-8F33-4F71-A699-6CF9B7982AC5}" cxnId="{7A11BFF2-2FA5-48BD-B2C5-BFA74D575A0F}" type="sibTrans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A8D3C1A8-85B1-4FC2-89C5-6986A050D25A}">
      <dgm:prSet phldrT="[Текст]" custT="1"/>
      <dgm:spPr/>
      <dgm:t>
        <a:bodyPr/>
        <a:lstStyle/>
        <a:p>
          <a:r>
            <a:rPr lang="en-US" sz="1600" b="1" dirty="0" smtClean="0">
              <a:latin typeface="+mn-lt"/>
            </a:rPr>
            <a:t>Signing of the Memorandum </a:t>
          </a:r>
        </a:p>
        <a:p>
          <a:r>
            <a:rPr lang="en-US" sz="1600" b="1" dirty="0" smtClean="0">
              <a:latin typeface="+mn-lt"/>
              <a:cs typeface="Arial" panose="020B0604020202020204" pitchFamily="34" charset="0"/>
            </a:rPr>
            <a:t>First meeting of the Council. Alignment of project goals</a:t>
          </a:r>
          <a:endParaRPr lang="ru-RU" sz="1600" b="1" dirty="0">
            <a:latin typeface="+mn-lt"/>
          </a:endParaRPr>
        </a:p>
      </dgm:t>
    </dgm:pt>
    <dgm:pt modelId="{B6051418-3C2F-4E61-BE9B-1B7F98E41016}" cxnId="{D4C27734-B12B-4C9A-9B54-8B9D89928480}" type="parTrans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424B5A1D-ABE8-49DD-99FA-6FA6C8217C23}" cxnId="{D4C27734-B12B-4C9A-9B54-8B9D89928480}" type="sibTrans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BB0417CD-DCEA-4E1B-BE91-32575B38D390}">
      <dgm:prSet phldrT="[Текст]" custT="1"/>
      <dgm:spPr/>
      <dgm:t>
        <a:bodyPr/>
        <a:lstStyle/>
        <a:p>
          <a:r>
            <a:rPr lang="en-US" sz="1600" dirty="0" smtClean="0">
              <a:latin typeface="+mn-lt"/>
            </a:rPr>
            <a:t>Yekaterinburg, forum “Innoprom-2018”</a:t>
          </a:r>
          <a:endParaRPr lang="ru-RU" sz="1600" b="0" dirty="0">
            <a:latin typeface="+mn-lt"/>
          </a:endParaRPr>
        </a:p>
      </dgm:t>
    </dgm:pt>
    <dgm:pt modelId="{C27EAD87-3051-481E-B346-0EF8EC443D1B}" cxnId="{49660CE3-3776-430C-BC3B-056A651D13AB}" type="parTrans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A5034202-5525-42CD-9A0F-DCDBD6F576EB}" cxnId="{49660CE3-3776-430C-BC3B-056A651D13AB}" type="sibTrans">
      <dgm:prSet/>
      <dgm:spPr/>
      <dgm:t>
        <a:bodyPr/>
        <a:lstStyle/>
        <a:p>
          <a:endParaRPr lang="de-DE" sz="1600">
            <a:latin typeface="+mn-lt"/>
          </a:endParaRPr>
        </a:p>
      </dgm:t>
    </dgm:pt>
    <dgm:pt modelId="{1D48DCBE-638D-4F10-B1A5-6B931D367E6F}">
      <dgm:prSet phldrT="[Текст]" custT="1"/>
      <dgm:spPr/>
      <dgm:t>
        <a:bodyPr/>
        <a:lstStyle/>
        <a:p>
          <a:r>
            <a:rPr lang="en-US" sz="1600" dirty="0" smtClean="0"/>
            <a:t>Moscow, conference “IT-standard”</a:t>
          </a:r>
          <a:endParaRPr lang="ru-RU" sz="1600" dirty="0">
            <a:latin typeface="+mn-lt"/>
          </a:endParaRPr>
        </a:p>
      </dgm:t>
    </dgm:pt>
    <dgm:pt modelId="{B6451E33-3047-471C-A8CE-F4E7595C5DB1}" cxnId="{6F11B66B-C116-4212-B671-BD35D4E22103}" type="parTrans">
      <dgm:prSet/>
      <dgm:spPr/>
      <dgm:t>
        <a:bodyPr/>
        <a:lstStyle/>
        <a:p>
          <a:endParaRPr lang="ru-RU"/>
        </a:p>
      </dgm:t>
    </dgm:pt>
    <dgm:pt modelId="{EFC0A5DE-1011-4AD1-831A-3A0463A3F469}" cxnId="{6F11B66B-C116-4212-B671-BD35D4E22103}" type="sibTrans">
      <dgm:prSet/>
      <dgm:spPr/>
      <dgm:t>
        <a:bodyPr/>
        <a:lstStyle/>
        <a:p>
          <a:endParaRPr lang="ru-RU"/>
        </a:p>
      </dgm:t>
    </dgm:pt>
    <dgm:pt modelId="{1BF6B44B-4167-46F4-94D1-0DA0E7A37B73}">
      <dgm:prSet phldrT="[Текст]" custT="1"/>
      <dgm:spPr/>
      <dgm:t>
        <a:bodyPr/>
        <a:lstStyle/>
        <a:p>
          <a:r>
            <a:rPr lang="en-US" sz="1600" dirty="0" smtClean="0">
              <a:latin typeface="+mn-lt"/>
            </a:rPr>
            <a:t>Yekaterinburg, forum </a:t>
          </a:r>
          <a:r>
            <a:rPr lang="en-US" sz="1600" smtClean="0">
              <a:latin typeface="+mn-lt"/>
            </a:rPr>
            <a:t>“Innoprom-2019”</a:t>
          </a:r>
          <a:endParaRPr lang="ru-RU" sz="1600" dirty="0">
            <a:latin typeface="+mn-lt"/>
          </a:endParaRPr>
        </a:p>
      </dgm:t>
    </dgm:pt>
    <dgm:pt modelId="{74E608A4-5A6A-4CC4-86C6-C8AF95D07101}" cxnId="{265E5B39-C4AC-4DF6-9E8A-A1A4A33453A0}" type="parTrans">
      <dgm:prSet/>
      <dgm:spPr/>
      <dgm:t>
        <a:bodyPr/>
        <a:lstStyle/>
        <a:p>
          <a:endParaRPr lang="ru-RU"/>
        </a:p>
      </dgm:t>
    </dgm:pt>
    <dgm:pt modelId="{E1C2F545-9F0C-46C3-9D08-7B2B7A45F6D5}" cxnId="{265E5B39-C4AC-4DF6-9E8A-A1A4A33453A0}" type="sibTrans">
      <dgm:prSet/>
      <dgm:spPr/>
      <dgm:t>
        <a:bodyPr/>
        <a:lstStyle/>
        <a:p>
          <a:endParaRPr lang="ru-RU"/>
        </a:p>
      </dgm:t>
    </dgm:pt>
    <dgm:pt modelId="{A44A2866-12B5-40C0-A3C7-C3362B6728DD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July, 2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019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636E179E-9CDD-4323-A100-B3727DA09B6D}" cxnId="{DCEB429B-9D38-40D2-B8B4-A3E195E74FC2}" type="parTrans">
      <dgm:prSet/>
      <dgm:spPr/>
      <dgm:t>
        <a:bodyPr/>
        <a:lstStyle/>
        <a:p>
          <a:endParaRPr lang="ru-RU"/>
        </a:p>
      </dgm:t>
    </dgm:pt>
    <dgm:pt modelId="{2957724D-5795-4B29-BC94-BD2D163BA56A}" cxnId="{DCEB429B-9D38-40D2-B8B4-A3E195E74FC2}" type="sibTrans">
      <dgm:prSet/>
      <dgm:spPr/>
      <dgm:t>
        <a:bodyPr/>
        <a:lstStyle/>
        <a:p>
          <a:endParaRPr lang="ru-RU"/>
        </a:p>
      </dgm:t>
    </dgm:pt>
    <dgm:pt modelId="{31C3B9DE-690A-4CCE-BCC1-973F28AFD101}">
      <dgm:prSet phldrT="[Текст]" custT="1"/>
      <dgm:spPr/>
      <dgm:t>
        <a:bodyPr/>
        <a:lstStyle/>
        <a:p>
          <a:r>
            <a:rPr lang="en-US" sz="1600" b="1" dirty="0" smtClean="0">
              <a:latin typeface="+mn-lt"/>
            </a:rPr>
            <a:t>Meeting of the Council. Discussion on progress in the work </a:t>
          </a:r>
          <a:endParaRPr lang="ru-RU" sz="1600" b="1" dirty="0">
            <a:latin typeface="+mn-lt"/>
          </a:endParaRPr>
        </a:p>
      </dgm:t>
    </dgm:pt>
    <dgm:pt modelId="{E60120D9-82E7-4E51-86BB-37DE7CFB39DF}" cxnId="{4E14E044-8A16-4C64-9E1F-1E5347FD0E9C}" type="parTrans">
      <dgm:prSet/>
      <dgm:spPr/>
      <dgm:t>
        <a:bodyPr/>
        <a:lstStyle/>
        <a:p>
          <a:endParaRPr lang="ru-RU"/>
        </a:p>
      </dgm:t>
    </dgm:pt>
    <dgm:pt modelId="{90F6147B-22A0-4A5E-A775-8417847D6D3D}" cxnId="{4E14E044-8A16-4C64-9E1F-1E5347FD0E9C}" type="sibTrans">
      <dgm:prSet/>
      <dgm:spPr/>
      <dgm:t>
        <a:bodyPr/>
        <a:lstStyle/>
        <a:p>
          <a:endParaRPr lang="ru-RU"/>
        </a:p>
      </dgm:t>
    </dgm:pt>
    <dgm:pt modelId="{D8BB6B6A-9E39-4B86-A70C-46AE6FA1760A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October,</a:t>
          </a:r>
          <a:r>
            <a:rPr lang="ru-RU" sz="1600" dirty="0" smtClean="0">
              <a:latin typeface="+mn-lt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2019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0D0D6699-EB53-4AE9-A997-82827AE52119}" cxnId="{EBFD2FD1-2FF0-42FC-BDDA-F2A8B1C67839}" type="parTrans">
      <dgm:prSet/>
      <dgm:spPr/>
      <dgm:t>
        <a:bodyPr/>
        <a:lstStyle/>
        <a:p>
          <a:endParaRPr lang="ru-RU"/>
        </a:p>
      </dgm:t>
    </dgm:pt>
    <dgm:pt modelId="{7C128D2D-6629-4D43-80D4-6720640754B1}" cxnId="{EBFD2FD1-2FF0-42FC-BDDA-F2A8B1C67839}" type="sibTrans">
      <dgm:prSet/>
      <dgm:spPr/>
      <dgm:t>
        <a:bodyPr/>
        <a:lstStyle/>
        <a:p>
          <a:endParaRPr lang="ru-RU"/>
        </a:p>
      </dgm:t>
    </dgm:pt>
    <dgm:pt modelId="{45E6100D-4A90-43C1-877B-56898423CB97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March, </a:t>
          </a:r>
          <a:r>
            <a:rPr lang="ru-RU" sz="1600" b="1" dirty="0" smtClean="0">
              <a:solidFill>
                <a:schemeClr val="tx1"/>
              </a:solidFill>
              <a:latin typeface="+mn-lt"/>
            </a:rPr>
            <a:t>2020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46B94884-BCF9-43C6-9669-3FFEDEEE0814}" cxnId="{D5C7F857-78AC-4D35-B0D3-E3BE5403BDD6}" type="parTrans">
      <dgm:prSet/>
      <dgm:spPr/>
      <dgm:t>
        <a:bodyPr/>
        <a:lstStyle/>
        <a:p>
          <a:endParaRPr lang="ru-RU"/>
        </a:p>
      </dgm:t>
    </dgm:pt>
    <dgm:pt modelId="{CB0130BD-DB85-483D-93C5-5EFB9433281C}" cxnId="{D5C7F857-78AC-4D35-B0D3-E3BE5403BDD6}" type="sibTrans">
      <dgm:prSet/>
      <dgm:spPr/>
      <dgm:t>
        <a:bodyPr/>
        <a:lstStyle/>
        <a:p>
          <a:endParaRPr lang="ru-RU"/>
        </a:p>
      </dgm:t>
    </dgm:pt>
    <dgm:pt modelId="{5B1D43B2-2FFA-4F86-A554-A7FAD13B2C11}">
      <dgm:prSet phldrT="[Текст]" custT="1"/>
      <dgm:spPr/>
      <dgm:t>
        <a:bodyPr/>
        <a:lstStyle/>
        <a:p>
          <a:r>
            <a:rPr lang="en-US" sz="1600" dirty="0" smtClean="0"/>
            <a:t>Moscow</a:t>
          </a:r>
          <a:r>
            <a:rPr lang="ru-RU" sz="1600" dirty="0" smtClean="0"/>
            <a:t>, </a:t>
          </a:r>
          <a:r>
            <a:rPr lang="en-US" sz="1600" dirty="0" smtClean="0"/>
            <a:t>“Russian business week”</a:t>
          </a:r>
          <a:r>
            <a:rPr lang="ru-RU" sz="1600" dirty="0" smtClean="0"/>
            <a:t>,</a:t>
          </a:r>
          <a:endParaRPr lang="ru-RU" sz="1600" dirty="0">
            <a:latin typeface="+mn-lt"/>
          </a:endParaRPr>
        </a:p>
      </dgm:t>
    </dgm:pt>
    <dgm:pt modelId="{67DA869E-FDEE-457B-B4B4-3A7814511744}" cxnId="{4F4D0CDB-F0D7-4956-BA1E-ECB3D0C4BE76}" type="parTrans">
      <dgm:prSet/>
      <dgm:spPr/>
      <dgm:t>
        <a:bodyPr/>
        <a:lstStyle/>
        <a:p>
          <a:endParaRPr lang="ru-RU"/>
        </a:p>
      </dgm:t>
    </dgm:pt>
    <dgm:pt modelId="{038AC1EE-56D3-4035-95FB-A0E136851C6B}" cxnId="{4F4D0CDB-F0D7-4956-BA1E-ECB3D0C4BE76}" type="sibTrans">
      <dgm:prSet/>
      <dgm:spPr/>
      <dgm:t>
        <a:bodyPr/>
        <a:lstStyle/>
        <a:p>
          <a:endParaRPr lang="ru-RU"/>
        </a:p>
      </dgm:t>
    </dgm:pt>
    <dgm:pt modelId="{CBC29C06-303F-4856-AAF1-95F37FFCA999}">
      <dgm:prSet phldrT="[Текст]" custT="1"/>
      <dgm:spPr/>
      <dgm:t>
        <a:bodyPr/>
        <a:lstStyle/>
        <a:p>
          <a:r>
            <a:rPr lang="en-AU" sz="1600" b="1" dirty="0" smtClean="0">
              <a:latin typeface="+mn-lt"/>
            </a:rPr>
            <a:t>Presentation of recommendations</a:t>
          </a:r>
          <a:endParaRPr lang="ru-RU" sz="1600" b="1" dirty="0">
            <a:latin typeface="+mn-lt"/>
          </a:endParaRPr>
        </a:p>
      </dgm:t>
    </dgm:pt>
    <dgm:pt modelId="{29BB6A38-7B75-4C69-95F7-03930EA57FFF}" cxnId="{ADFEF16C-3F53-41D6-A9F6-D9461ECD5AB4}" type="parTrans">
      <dgm:prSet/>
      <dgm:spPr/>
      <dgm:t>
        <a:bodyPr/>
        <a:lstStyle/>
        <a:p>
          <a:endParaRPr lang="ru-RU"/>
        </a:p>
      </dgm:t>
    </dgm:pt>
    <dgm:pt modelId="{8B451F58-63B7-418A-A4B6-2FBCB183CE75}" cxnId="{ADFEF16C-3F53-41D6-A9F6-D9461ECD5AB4}" type="sibTrans">
      <dgm:prSet/>
      <dgm:spPr/>
      <dgm:t>
        <a:bodyPr/>
        <a:lstStyle/>
        <a:p>
          <a:endParaRPr lang="ru-RU"/>
        </a:p>
      </dgm:t>
    </dgm:pt>
    <dgm:pt modelId="{2494743D-2475-4CA5-8B92-D6F6018F9CD5}">
      <dgm:prSet phldrT="[Текст]" custT="1"/>
      <dgm:spPr/>
      <dgm:t>
        <a:bodyPr/>
        <a:lstStyle/>
        <a:p>
          <a:r>
            <a:rPr lang="en-US" sz="1600" b="1" dirty="0" smtClean="0">
              <a:latin typeface="+mn-lt"/>
            </a:rPr>
            <a:t> Meeting of the Council. Discussion of the recommendations</a:t>
          </a:r>
          <a:endParaRPr lang="ru-RU" sz="1600" b="1" dirty="0">
            <a:latin typeface="+mn-lt"/>
          </a:endParaRPr>
        </a:p>
      </dgm:t>
    </dgm:pt>
    <dgm:pt modelId="{1F1D8215-78F1-4321-B56B-F00DC68C1DDC}" cxnId="{37E232BC-A564-4BF3-8A76-644232FA0151}" type="parTrans">
      <dgm:prSet/>
      <dgm:spPr/>
      <dgm:t>
        <a:bodyPr/>
        <a:lstStyle/>
        <a:p>
          <a:endParaRPr lang="ru-RU"/>
        </a:p>
      </dgm:t>
    </dgm:pt>
    <dgm:pt modelId="{F0FFD66B-9B0D-4C35-9089-97F8EC6E935B}" cxnId="{37E232BC-A564-4BF3-8A76-644232FA0151}" type="sibTrans">
      <dgm:prSet/>
      <dgm:spPr/>
      <dgm:t>
        <a:bodyPr/>
        <a:lstStyle/>
        <a:p>
          <a:endParaRPr lang="ru-RU"/>
        </a:p>
      </dgm:t>
    </dgm:pt>
    <dgm:pt modelId="{2C9B8C65-C04B-45F5-ADFF-E420ED21FD30}">
      <dgm:prSet phldrT="[Текст]" custT="1"/>
      <dgm:spPr/>
      <dgm:t>
        <a:bodyPr/>
        <a:lstStyle/>
        <a:p>
          <a:r>
            <a:rPr lang="en-US" sz="1600" dirty="0" smtClean="0">
              <a:latin typeface="+mn-lt"/>
            </a:rPr>
            <a:t>Moscow</a:t>
          </a:r>
          <a:endParaRPr lang="ru-RU" sz="1600" dirty="0">
            <a:latin typeface="+mn-lt"/>
          </a:endParaRPr>
        </a:p>
      </dgm:t>
    </dgm:pt>
    <dgm:pt modelId="{2C1522B8-937A-43A4-BE69-3DC727088E6D}" cxnId="{2378BE65-D604-42BB-808B-9F9CCE0DA891}" type="parTrans">
      <dgm:prSet/>
      <dgm:spPr/>
      <dgm:t>
        <a:bodyPr/>
        <a:lstStyle/>
        <a:p>
          <a:endParaRPr lang="ru-RU"/>
        </a:p>
      </dgm:t>
    </dgm:pt>
    <dgm:pt modelId="{263078FA-E52B-42FA-8666-B73C01557D21}" cxnId="{2378BE65-D604-42BB-808B-9F9CCE0DA891}" type="sibTrans">
      <dgm:prSet/>
      <dgm:spPr/>
      <dgm:t>
        <a:bodyPr/>
        <a:lstStyle/>
        <a:p>
          <a:endParaRPr lang="ru-RU"/>
        </a:p>
      </dgm:t>
    </dgm:pt>
    <dgm:pt modelId="{1CF82B86-70D3-4E01-A379-D330A3EED2D1}" type="pres">
      <dgm:prSet presAssocID="{D2F14D2A-F2C7-49EC-AEB6-C24BC7B46FE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20F9F3-8F1D-4847-8BBA-54D70A552A32}" type="pres">
      <dgm:prSet presAssocID="{A46B70A5-8302-4ED5-962C-5A29CE6F0270}" presName="composite" presStyleCnt="0"/>
      <dgm:spPr/>
    </dgm:pt>
    <dgm:pt modelId="{3D21C7AE-69C2-4867-92E1-5BBAFCB63836}" type="pres">
      <dgm:prSet presAssocID="{A46B70A5-8302-4ED5-962C-5A29CE6F0270}" presName="FirstChild" presStyleLbl="revTx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9EF48C-BFAD-4E8A-AEB7-799510072E56}" type="pres">
      <dgm:prSet presAssocID="{A46B70A5-8302-4ED5-962C-5A29CE6F0270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B022F9-2A99-4423-80D1-53134CCB45F6}" type="pres">
      <dgm:prSet presAssocID="{A46B70A5-8302-4ED5-962C-5A29CE6F0270}" presName="Accent" presStyleLbl="parChTrans1D1" presStyleIdx="0" presStyleCnt="6"/>
      <dgm:spPr/>
    </dgm:pt>
    <dgm:pt modelId="{8208BB4C-78AB-4FEF-BCE3-BE46FDCE8C94}" type="pres">
      <dgm:prSet presAssocID="{A46B70A5-8302-4ED5-962C-5A29CE6F0270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0CA550-A3EF-4F0B-9537-39B609BD910F}" type="pres">
      <dgm:prSet presAssocID="{8ED41FEA-8F33-4F71-A699-6CF9B7982AC5}" presName="sibTrans" presStyleCnt="0"/>
      <dgm:spPr/>
    </dgm:pt>
    <dgm:pt modelId="{EA247D3F-857D-4C9D-9152-734DAEED16FE}" type="pres">
      <dgm:prSet presAssocID="{85271FBB-5D50-427D-A66B-C0234FA6358D}" presName="composite" presStyleCnt="0"/>
      <dgm:spPr/>
      <dgm:t>
        <a:bodyPr/>
        <a:lstStyle/>
        <a:p>
          <a:endParaRPr lang="de-DE"/>
        </a:p>
      </dgm:t>
    </dgm:pt>
    <dgm:pt modelId="{8828CA9C-F24C-4826-9436-982E6E1F84E6}" type="pres">
      <dgm:prSet presAssocID="{85271FBB-5D50-427D-A66B-C0234FA6358D}" presName="First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48663-00C6-4C01-B009-06FB34ECBF5A}" type="pres">
      <dgm:prSet presAssocID="{85271FBB-5D50-427D-A66B-C0234FA6358D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350A3-14B9-4CEB-891A-33C28AF72F87}" type="pres">
      <dgm:prSet presAssocID="{85271FBB-5D50-427D-A66B-C0234FA6358D}" presName="Accent" presStyleLbl="parChTrans1D1" presStyleIdx="1" presStyleCnt="6"/>
      <dgm:spPr/>
      <dgm:t>
        <a:bodyPr/>
        <a:lstStyle/>
        <a:p>
          <a:endParaRPr lang="de-DE"/>
        </a:p>
      </dgm:t>
    </dgm:pt>
    <dgm:pt modelId="{DD392ADF-2CF5-46E6-8201-F19B30E08719}" type="pres">
      <dgm:prSet presAssocID="{85271FBB-5D50-427D-A66B-C0234FA6358D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D5298-617E-4185-92AB-30C835CCC241}" type="pres">
      <dgm:prSet presAssocID="{AFB1A21C-CFE6-4165-B681-29AF650B1127}" presName="sibTrans" presStyleCnt="0"/>
      <dgm:spPr/>
      <dgm:t>
        <a:bodyPr/>
        <a:lstStyle/>
        <a:p>
          <a:endParaRPr lang="de-DE"/>
        </a:p>
      </dgm:t>
    </dgm:pt>
    <dgm:pt modelId="{333FD1D8-AA17-4791-9F7B-51F9DCF66FAE}" type="pres">
      <dgm:prSet presAssocID="{BDF5553E-7340-4B91-A306-2086E921E508}" presName="composite" presStyleCnt="0"/>
      <dgm:spPr/>
      <dgm:t>
        <a:bodyPr/>
        <a:lstStyle/>
        <a:p>
          <a:endParaRPr lang="de-DE"/>
        </a:p>
      </dgm:t>
    </dgm:pt>
    <dgm:pt modelId="{5B415833-A38B-42DF-B1D0-F399D49EA6F1}" type="pres">
      <dgm:prSet presAssocID="{BDF5553E-7340-4B91-A306-2086E921E508}" presName="First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89E86-4CBF-4910-A4A6-2DA505ABA5C1}" type="pres">
      <dgm:prSet presAssocID="{BDF5553E-7340-4B91-A306-2086E921E508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88A7C-28F8-4FD8-9976-62A1A1E1AA30}" type="pres">
      <dgm:prSet presAssocID="{BDF5553E-7340-4B91-A306-2086E921E508}" presName="Accent" presStyleLbl="parChTrans1D1" presStyleIdx="2" presStyleCnt="6"/>
      <dgm:spPr/>
      <dgm:t>
        <a:bodyPr/>
        <a:lstStyle/>
        <a:p>
          <a:endParaRPr lang="de-DE"/>
        </a:p>
      </dgm:t>
    </dgm:pt>
    <dgm:pt modelId="{D569EE50-E921-4FFE-8C8B-2A1B97B2C2D2}" type="pres">
      <dgm:prSet presAssocID="{BDF5553E-7340-4B91-A306-2086E921E508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3A442-2FDA-422E-8080-D2057486A24B}" type="pres">
      <dgm:prSet presAssocID="{8F574A79-F52F-4A7B-80C1-D6C6D103C238}" presName="sibTrans" presStyleCnt="0"/>
      <dgm:spPr/>
    </dgm:pt>
    <dgm:pt modelId="{F43451DF-8DE8-4E7F-BEB6-72D5B8FF9B03}" type="pres">
      <dgm:prSet presAssocID="{A44A2866-12B5-40C0-A3C7-C3362B6728DD}" presName="composite" presStyleCnt="0"/>
      <dgm:spPr/>
    </dgm:pt>
    <dgm:pt modelId="{8946E387-AD30-4F4A-8EC2-82D40B85AC72}" type="pres">
      <dgm:prSet presAssocID="{A44A2866-12B5-40C0-A3C7-C3362B6728DD}" presName="First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C4900-A35F-4F00-A5DF-6342000E9909}" type="pres">
      <dgm:prSet presAssocID="{A44A2866-12B5-40C0-A3C7-C3362B6728DD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78AFB-3C8A-4E4A-8194-6FE82FD5545C}" type="pres">
      <dgm:prSet presAssocID="{A44A2866-12B5-40C0-A3C7-C3362B6728DD}" presName="Accent" presStyleLbl="parChTrans1D1" presStyleIdx="3" presStyleCnt="6"/>
      <dgm:spPr/>
    </dgm:pt>
    <dgm:pt modelId="{39AAB7E8-E10E-4383-BF01-EB7874B381B1}" type="pres">
      <dgm:prSet presAssocID="{A44A2866-12B5-40C0-A3C7-C3362B6728DD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A1B0B-5F20-4F5C-85E0-6ADBFEF96645}" type="pres">
      <dgm:prSet presAssocID="{2957724D-5795-4B29-BC94-BD2D163BA56A}" presName="sibTrans" presStyleCnt="0"/>
      <dgm:spPr/>
    </dgm:pt>
    <dgm:pt modelId="{5FD68999-26F7-4062-8A7D-B780C421EA50}" type="pres">
      <dgm:prSet presAssocID="{D8BB6B6A-9E39-4B86-A70C-46AE6FA1760A}" presName="composite" presStyleCnt="0"/>
      <dgm:spPr/>
    </dgm:pt>
    <dgm:pt modelId="{E12FD938-6B95-4930-8AEB-3FB5E28F3950}" type="pres">
      <dgm:prSet presAssocID="{D8BB6B6A-9E39-4B86-A70C-46AE6FA1760A}" presName="First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CE021-DE16-4C95-B687-7802BEDC8934}" type="pres">
      <dgm:prSet presAssocID="{D8BB6B6A-9E39-4B86-A70C-46AE6FA1760A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6D74C-87FD-49CB-916D-A855B4C4AE33}" type="pres">
      <dgm:prSet presAssocID="{D8BB6B6A-9E39-4B86-A70C-46AE6FA1760A}" presName="Accent" presStyleLbl="parChTrans1D1" presStyleIdx="4" presStyleCnt="6"/>
      <dgm:spPr/>
    </dgm:pt>
    <dgm:pt modelId="{EB4E4BD2-2184-4052-B616-D4C3A790DBC9}" type="pres">
      <dgm:prSet presAssocID="{D8BB6B6A-9E39-4B86-A70C-46AE6FA1760A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2BCD2-EC30-4CBD-B87B-37B38A2C342E}" type="pres">
      <dgm:prSet presAssocID="{7C128D2D-6629-4D43-80D4-6720640754B1}" presName="sibTrans" presStyleCnt="0"/>
      <dgm:spPr/>
    </dgm:pt>
    <dgm:pt modelId="{E308F6BE-E9F4-438F-A193-AA13D15B4423}" type="pres">
      <dgm:prSet presAssocID="{45E6100D-4A90-43C1-877B-56898423CB97}" presName="composite" presStyleCnt="0"/>
      <dgm:spPr/>
    </dgm:pt>
    <dgm:pt modelId="{8C6D0AB1-6CFE-4168-85EC-54DF8EF54826}" type="pres">
      <dgm:prSet presAssocID="{45E6100D-4A90-43C1-877B-56898423CB97}" presName="First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66B8C-349C-4785-B443-3A43BBC96D87}" type="pres">
      <dgm:prSet presAssocID="{45E6100D-4A90-43C1-877B-56898423CB97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0E5B9-6038-4143-9CFD-FCE0BB4AA556}" type="pres">
      <dgm:prSet presAssocID="{45E6100D-4A90-43C1-877B-56898423CB97}" presName="Accent" presStyleLbl="parChTrans1D1" presStyleIdx="5" presStyleCnt="6"/>
      <dgm:spPr/>
    </dgm:pt>
    <dgm:pt modelId="{85EA43F1-4576-4E3C-B6AA-91CFB3DB34FE}" type="pres">
      <dgm:prSet presAssocID="{45E6100D-4A90-43C1-877B-56898423CB97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B429B-9D38-40D2-B8B4-A3E195E74FC2}" srcId="{D2F14D2A-F2C7-49EC-AEB6-C24BC7B46FE4}" destId="{A44A2866-12B5-40C0-A3C7-C3362B6728DD}" srcOrd="3" destOrd="0" parTransId="{636E179E-9CDD-4323-A100-B3727DA09B6D}" sibTransId="{2957724D-5795-4B29-BC94-BD2D163BA56A}"/>
    <dgm:cxn modelId="{6E2B78C2-FF3B-4C28-A9DB-A8B7AF4EC25E}" type="presOf" srcId="{2494743D-2475-4CA5-8B92-D6F6018F9CD5}" destId="{E12FD938-6B95-4930-8AEB-3FB5E28F3950}" srcOrd="0" destOrd="0" presId="urn:microsoft.com/office/officeart/2011/layout/TabList"/>
    <dgm:cxn modelId="{72B9291D-6FA8-43EF-9C16-E17BF0852267}" srcId="{85271FBB-5D50-427D-A66B-C0234FA6358D}" destId="{B4D904F8-C110-461B-A99E-67EAF975DD0E}" srcOrd="0" destOrd="0" parTransId="{6CFCD566-3DE7-4523-A425-5F0B679A25C7}" sibTransId="{218F55F1-37D6-47C1-8E4B-84EC79B23F79}"/>
    <dgm:cxn modelId="{D3D05C15-F94F-4436-8959-75D2B17E2CE2}" type="presOf" srcId="{BDF5553E-7340-4B91-A306-2086E921E508}" destId="{E9F89E86-4CBF-4910-A4A6-2DA505ABA5C1}" srcOrd="0" destOrd="0" presId="urn:microsoft.com/office/officeart/2011/layout/TabList"/>
    <dgm:cxn modelId="{ADFEF16C-3F53-41D6-A9F6-D9461ECD5AB4}" srcId="{45E6100D-4A90-43C1-877B-56898423CB97}" destId="{CBC29C06-303F-4856-AAF1-95F37FFCA999}" srcOrd="0" destOrd="0" parTransId="{29BB6A38-7B75-4C69-95F7-03930EA57FFF}" sibTransId="{8B451F58-63B7-418A-A4B6-2FBCB183CE75}"/>
    <dgm:cxn modelId="{1582FF22-96E9-4E98-BD76-E35ECC93325E}" type="presOf" srcId="{1BF6B44B-4167-46F4-94D1-0DA0E7A37B73}" destId="{39AAB7E8-E10E-4383-BF01-EB7874B381B1}" srcOrd="0" destOrd="0" presId="urn:microsoft.com/office/officeart/2011/layout/TabList"/>
    <dgm:cxn modelId="{2378BE65-D604-42BB-808B-9F9CCE0DA891}" srcId="{D8BB6B6A-9E39-4B86-A70C-46AE6FA1760A}" destId="{2C9B8C65-C04B-45F5-ADFF-E420ED21FD30}" srcOrd="1" destOrd="0" parTransId="{2C1522B8-937A-43A4-BE69-3DC727088E6D}" sibTransId="{263078FA-E52B-42FA-8666-B73C01557D21}"/>
    <dgm:cxn modelId="{97E37136-9F76-4E19-A9C5-E008603D09C4}" srcId="{BDF5553E-7340-4B91-A306-2086E921E508}" destId="{3AD76D96-B369-4DEB-AAEE-DFFA2A445328}" srcOrd="0" destOrd="0" parTransId="{E498CD62-DF0A-46E2-8B68-0C9E024FF89D}" sibTransId="{DC5D5395-F259-41D3-9B18-2A708203E5F4}"/>
    <dgm:cxn modelId="{D1E83981-A9F6-4F75-8569-3DEA1D718C65}" srcId="{D2F14D2A-F2C7-49EC-AEB6-C24BC7B46FE4}" destId="{85271FBB-5D50-427D-A66B-C0234FA6358D}" srcOrd="1" destOrd="0" parTransId="{7498C512-9EB2-4EA7-BA5D-94E1C0A8498C}" sibTransId="{AFB1A21C-CFE6-4165-B681-29AF650B1127}"/>
    <dgm:cxn modelId="{85A4F47B-50D5-4873-9319-2EF61E588E76}" type="presOf" srcId="{45E6100D-4A90-43C1-877B-56898423CB97}" destId="{C5966B8C-349C-4785-B443-3A43BBC96D87}" srcOrd="0" destOrd="0" presId="urn:microsoft.com/office/officeart/2011/layout/TabList"/>
    <dgm:cxn modelId="{7EF0D1C4-09FD-4B22-A958-3143003A5246}" type="presOf" srcId="{85271FBB-5D50-427D-A66B-C0234FA6358D}" destId="{01E48663-00C6-4C01-B009-06FB34ECBF5A}" srcOrd="0" destOrd="0" presId="urn:microsoft.com/office/officeart/2011/layout/TabList"/>
    <dgm:cxn modelId="{2E5176BA-AB62-452A-BA81-AFD9449EB9D3}" type="presOf" srcId="{B4D904F8-C110-461B-A99E-67EAF975DD0E}" destId="{8828CA9C-F24C-4826-9436-982E6E1F84E6}" srcOrd="0" destOrd="0" presId="urn:microsoft.com/office/officeart/2011/layout/TabList"/>
    <dgm:cxn modelId="{6F11B66B-C116-4212-B671-BD35D4E22103}" srcId="{BDF5553E-7340-4B91-A306-2086E921E508}" destId="{1D48DCBE-638D-4F10-B1A5-6B931D367E6F}" srcOrd="2" destOrd="0" parTransId="{B6451E33-3047-471C-A8CE-F4E7595C5DB1}" sibTransId="{EFC0A5DE-1011-4AD1-831A-3A0463A3F469}"/>
    <dgm:cxn modelId="{2280A0FC-1597-4608-BF37-04068FB7D8B0}" srcId="{85271FBB-5D50-427D-A66B-C0234FA6358D}" destId="{58906B9A-92B9-43A3-9D76-C2DF12161B8D}" srcOrd="1" destOrd="0" parTransId="{3B0FA86F-7F1D-48E1-B246-1F44C78C8369}" sibTransId="{6C2E11A2-345F-4488-88E4-D23D7423E91D}"/>
    <dgm:cxn modelId="{4E14E044-8A16-4C64-9E1F-1E5347FD0E9C}" srcId="{A44A2866-12B5-40C0-A3C7-C3362B6728DD}" destId="{31C3B9DE-690A-4CCE-BCC1-973F28AFD101}" srcOrd="0" destOrd="0" parTransId="{E60120D9-82E7-4E51-86BB-37DE7CFB39DF}" sibTransId="{90F6147B-22A0-4A5E-A775-8417847D6D3D}"/>
    <dgm:cxn modelId="{49660CE3-3776-430C-BC3B-056A651D13AB}" srcId="{A46B70A5-8302-4ED5-962C-5A29CE6F0270}" destId="{BB0417CD-DCEA-4E1B-BE91-32575B38D390}" srcOrd="1" destOrd="0" parTransId="{C27EAD87-3051-481E-B346-0EF8EC443D1B}" sibTransId="{A5034202-5525-42CD-9A0F-DCDBD6F576EB}"/>
    <dgm:cxn modelId="{DDA223DE-C8DC-4AE4-942B-DB5FE904B572}" type="presOf" srcId="{A8D3C1A8-85B1-4FC2-89C5-6986A050D25A}" destId="{3D21C7AE-69C2-4867-92E1-5BBAFCB63836}" srcOrd="0" destOrd="0" presId="urn:microsoft.com/office/officeart/2011/layout/TabList"/>
    <dgm:cxn modelId="{D5C7F857-78AC-4D35-B0D3-E3BE5403BDD6}" srcId="{D2F14D2A-F2C7-49EC-AEB6-C24BC7B46FE4}" destId="{45E6100D-4A90-43C1-877B-56898423CB97}" srcOrd="5" destOrd="0" parTransId="{46B94884-BCF9-43C6-9669-3FFEDEEE0814}" sibTransId="{CB0130BD-DB85-483D-93C5-5EFB9433281C}"/>
    <dgm:cxn modelId="{019916DE-283B-47C4-9FE2-581C3EA2B6AD}" type="presOf" srcId="{31C3B9DE-690A-4CCE-BCC1-973F28AFD101}" destId="{8946E387-AD30-4F4A-8EC2-82D40B85AC72}" srcOrd="0" destOrd="0" presId="urn:microsoft.com/office/officeart/2011/layout/TabList"/>
    <dgm:cxn modelId="{265E5B39-C4AC-4DF6-9E8A-A1A4A33453A0}" srcId="{A44A2866-12B5-40C0-A3C7-C3362B6728DD}" destId="{1BF6B44B-4167-46F4-94D1-0DA0E7A37B73}" srcOrd="1" destOrd="0" parTransId="{74E608A4-5A6A-4CC4-86C6-C8AF95D07101}" sibTransId="{E1C2F545-9F0C-46C3-9D08-7B2B7A45F6D5}"/>
    <dgm:cxn modelId="{68DBB7A5-0A2A-4ECD-A91B-DFA39A1E48D9}" type="presOf" srcId="{A46B70A5-8302-4ED5-962C-5A29CE6F0270}" destId="{7D9EF48C-BFAD-4E8A-AEB7-799510072E56}" srcOrd="0" destOrd="0" presId="urn:microsoft.com/office/officeart/2011/layout/TabList"/>
    <dgm:cxn modelId="{F5C6F16B-3C3A-4729-8011-B41C6EBB555E}" type="presOf" srcId="{2C9B8C65-C04B-45F5-ADFF-E420ED21FD30}" destId="{EB4E4BD2-2184-4052-B616-D4C3A790DBC9}" srcOrd="0" destOrd="0" presId="urn:microsoft.com/office/officeart/2011/layout/TabList"/>
    <dgm:cxn modelId="{33BBB54A-D2F8-4C70-9DDB-7B14C4B7BF66}" srcId="{D2F14D2A-F2C7-49EC-AEB6-C24BC7B46FE4}" destId="{BDF5553E-7340-4B91-A306-2086E921E508}" srcOrd="2" destOrd="0" parTransId="{673CC2FF-BD7D-4157-93DE-90114D65B6BF}" sibTransId="{8F574A79-F52F-4A7B-80C1-D6C6D103C238}"/>
    <dgm:cxn modelId="{61463A62-661A-4292-A533-B4C1431B32F6}" type="presOf" srcId="{BB0417CD-DCEA-4E1B-BE91-32575B38D390}" destId="{8208BB4C-78AB-4FEF-BCE3-BE46FDCE8C94}" srcOrd="0" destOrd="0" presId="urn:microsoft.com/office/officeart/2011/layout/TabList"/>
    <dgm:cxn modelId="{CA22D169-363F-4809-85BC-973A0F346442}" type="presOf" srcId="{D2F14D2A-F2C7-49EC-AEB6-C24BC7B46FE4}" destId="{1CF82B86-70D3-4E01-A379-D330A3EED2D1}" srcOrd="0" destOrd="0" presId="urn:microsoft.com/office/officeart/2011/layout/TabList"/>
    <dgm:cxn modelId="{629F049F-4064-4E2A-90A3-DDEB8333980A}" type="presOf" srcId="{D8BB6B6A-9E39-4B86-A70C-46AE6FA1760A}" destId="{14BCE021-DE16-4C95-B687-7802BEDC8934}" srcOrd="0" destOrd="0" presId="urn:microsoft.com/office/officeart/2011/layout/TabList"/>
    <dgm:cxn modelId="{D4C27734-B12B-4C9A-9B54-8B9D89928480}" srcId="{A46B70A5-8302-4ED5-962C-5A29CE6F0270}" destId="{A8D3C1A8-85B1-4FC2-89C5-6986A050D25A}" srcOrd="0" destOrd="0" parTransId="{B6051418-3C2F-4E61-BE9B-1B7F98E41016}" sibTransId="{424B5A1D-ABE8-49DD-99FA-6FA6C8217C23}"/>
    <dgm:cxn modelId="{4F4D0CDB-F0D7-4956-BA1E-ECB3D0C4BE76}" srcId="{45E6100D-4A90-43C1-877B-56898423CB97}" destId="{5B1D43B2-2FFA-4F86-A554-A7FAD13B2C11}" srcOrd="1" destOrd="0" parTransId="{67DA869E-FDEE-457B-B4B4-3A7814511744}" sibTransId="{038AC1EE-56D3-4035-95FB-A0E136851C6B}"/>
    <dgm:cxn modelId="{7A11BFF2-2FA5-48BD-B2C5-BFA74D575A0F}" srcId="{D2F14D2A-F2C7-49EC-AEB6-C24BC7B46FE4}" destId="{A46B70A5-8302-4ED5-962C-5A29CE6F0270}" srcOrd="0" destOrd="0" parTransId="{91252938-851B-4686-A4F1-CBCFFB6A0E65}" sibTransId="{8ED41FEA-8F33-4F71-A699-6CF9B7982AC5}"/>
    <dgm:cxn modelId="{83A0FEFB-C64F-4565-918F-9555854BF0F2}" srcId="{BDF5553E-7340-4B91-A306-2086E921E508}" destId="{84F84BCC-DEAD-4E53-B87A-F24D4D8A6F3C}" srcOrd="1" destOrd="0" parTransId="{0F6FA95D-D570-44B2-B47D-FD7F44521D7B}" sibTransId="{5F3B8313-1551-4492-B517-2161DB3D32C3}"/>
    <dgm:cxn modelId="{69531FD7-6B99-4083-85B9-A861DAF99387}" type="presOf" srcId="{84F84BCC-DEAD-4E53-B87A-F24D4D8A6F3C}" destId="{D569EE50-E921-4FFE-8C8B-2A1B97B2C2D2}" srcOrd="0" destOrd="0" presId="urn:microsoft.com/office/officeart/2011/layout/TabList"/>
    <dgm:cxn modelId="{3FC4AE20-47C9-421E-9681-C09F2AE4428E}" type="presOf" srcId="{3AD76D96-B369-4DEB-AAEE-DFFA2A445328}" destId="{5B415833-A38B-42DF-B1D0-F399D49EA6F1}" srcOrd="0" destOrd="0" presId="urn:microsoft.com/office/officeart/2011/layout/TabList"/>
    <dgm:cxn modelId="{32821699-4CF7-4863-94EC-AC1D8A5C1B61}" type="presOf" srcId="{1D48DCBE-638D-4F10-B1A5-6B931D367E6F}" destId="{D569EE50-E921-4FFE-8C8B-2A1B97B2C2D2}" srcOrd="0" destOrd="1" presId="urn:microsoft.com/office/officeart/2011/layout/TabList"/>
    <dgm:cxn modelId="{0AF12F79-69B0-42AB-BB76-837A015AB696}" type="presOf" srcId="{CBC29C06-303F-4856-AAF1-95F37FFCA999}" destId="{8C6D0AB1-6CFE-4168-85EC-54DF8EF54826}" srcOrd="0" destOrd="0" presId="urn:microsoft.com/office/officeart/2011/layout/TabList"/>
    <dgm:cxn modelId="{37E232BC-A564-4BF3-8A76-644232FA0151}" srcId="{D8BB6B6A-9E39-4B86-A70C-46AE6FA1760A}" destId="{2494743D-2475-4CA5-8B92-D6F6018F9CD5}" srcOrd="0" destOrd="0" parTransId="{1F1D8215-78F1-4321-B56B-F00DC68C1DDC}" sibTransId="{F0FFD66B-9B0D-4C35-9089-97F8EC6E935B}"/>
    <dgm:cxn modelId="{7319FB60-C306-4843-8926-4A5535C71FD9}" type="presOf" srcId="{58906B9A-92B9-43A3-9D76-C2DF12161B8D}" destId="{DD392ADF-2CF5-46E6-8201-F19B30E08719}" srcOrd="0" destOrd="0" presId="urn:microsoft.com/office/officeart/2011/layout/TabList"/>
    <dgm:cxn modelId="{F33A3B42-D335-445D-91CD-B66138A13EAA}" type="presOf" srcId="{5B1D43B2-2FFA-4F86-A554-A7FAD13B2C11}" destId="{85EA43F1-4576-4E3C-B6AA-91CFB3DB34FE}" srcOrd="0" destOrd="0" presId="urn:microsoft.com/office/officeart/2011/layout/TabList"/>
    <dgm:cxn modelId="{890D3D25-E460-48EC-B91D-E0423DCB89DC}" type="presOf" srcId="{A44A2866-12B5-40C0-A3C7-C3362B6728DD}" destId="{693C4900-A35F-4F00-A5DF-6342000E9909}" srcOrd="0" destOrd="0" presId="urn:microsoft.com/office/officeart/2011/layout/TabList"/>
    <dgm:cxn modelId="{EBFD2FD1-2FF0-42FC-BDDA-F2A8B1C67839}" srcId="{D2F14D2A-F2C7-49EC-AEB6-C24BC7B46FE4}" destId="{D8BB6B6A-9E39-4B86-A70C-46AE6FA1760A}" srcOrd="4" destOrd="0" parTransId="{0D0D6699-EB53-4AE9-A997-82827AE52119}" sibTransId="{7C128D2D-6629-4D43-80D4-6720640754B1}"/>
    <dgm:cxn modelId="{3A41000F-AE34-47BC-B598-1D61B7862C8E}" type="presParOf" srcId="{1CF82B86-70D3-4E01-A379-D330A3EED2D1}" destId="{7D20F9F3-8F1D-4847-8BBA-54D70A552A32}" srcOrd="0" destOrd="0" presId="urn:microsoft.com/office/officeart/2011/layout/TabList"/>
    <dgm:cxn modelId="{BAFF997A-B3E0-49B2-8F71-2E14752F51AB}" type="presParOf" srcId="{7D20F9F3-8F1D-4847-8BBA-54D70A552A32}" destId="{3D21C7AE-69C2-4867-92E1-5BBAFCB63836}" srcOrd="0" destOrd="0" presId="urn:microsoft.com/office/officeart/2011/layout/TabList"/>
    <dgm:cxn modelId="{BE6D0764-25CC-4C0C-9B69-769CEEA15F6A}" type="presParOf" srcId="{7D20F9F3-8F1D-4847-8BBA-54D70A552A32}" destId="{7D9EF48C-BFAD-4E8A-AEB7-799510072E56}" srcOrd="1" destOrd="0" presId="urn:microsoft.com/office/officeart/2011/layout/TabList"/>
    <dgm:cxn modelId="{622F577C-31A3-4EB7-A01F-DD8F589B6799}" type="presParOf" srcId="{7D20F9F3-8F1D-4847-8BBA-54D70A552A32}" destId="{BEB022F9-2A99-4423-80D1-53134CCB45F6}" srcOrd="2" destOrd="0" presId="urn:microsoft.com/office/officeart/2011/layout/TabList"/>
    <dgm:cxn modelId="{F005A36D-C5F0-4F84-B8AE-6C81CAAECF70}" type="presParOf" srcId="{1CF82B86-70D3-4E01-A379-D330A3EED2D1}" destId="{8208BB4C-78AB-4FEF-BCE3-BE46FDCE8C94}" srcOrd="1" destOrd="0" presId="urn:microsoft.com/office/officeart/2011/layout/TabList"/>
    <dgm:cxn modelId="{CD5C2A71-1965-4020-8E92-D26CD2787930}" type="presParOf" srcId="{1CF82B86-70D3-4E01-A379-D330A3EED2D1}" destId="{F30CA550-A3EF-4F0B-9537-39B609BD910F}" srcOrd="2" destOrd="0" presId="urn:microsoft.com/office/officeart/2011/layout/TabList"/>
    <dgm:cxn modelId="{C346BD20-E293-465A-AA0D-D3CEB76B99EB}" type="presParOf" srcId="{1CF82B86-70D3-4E01-A379-D330A3EED2D1}" destId="{EA247D3F-857D-4C9D-9152-734DAEED16FE}" srcOrd="3" destOrd="0" presId="urn:microsoft.com/office/officeart/2011/layout/TabList"/>
    <dgm:cxn modelId="{6CF3296B-D875-4BBD-B726-6F9A38C26301}" type="presParOf" srcId="{EA247D3F-857D-4C9D-9152-734DAEED16FE}" destId="{8828CA9C-F24C-4826-9436-982E6E1F84E6}" srcOrd="0" destOrd="0" presId="urn:microsoft.com/office/officeart/2011/layout/TabList"/>
    <dgm:cxn modelId="{9B83DBCA-F428-43A7-97C1-205C778C98A6}" type="presParOf" srcId="{EA247D3F-857D-4C9D-9152-734DAEED16FE}" destId="{01E48663-00C6-4C01-B009-06FB34ECBF5A}" srcOrd="1" destOrd="0" presId="urn:microsoft.com/office/officeart/2011/layout/TabList"/>
    <dgm:cxn modelId="{90A32A95-3BB0-4F9D-8DA9-DC91C7F69EDD}" type="presParOf" srcId="{EA247D3F-857D-4C9D-9152-734DAEED16FE}" destId="{32C350A3-14B9-4CEB-891A-33C28AF72F87}" srcOrd="2" destOrd="0" presId="urn:microsoft.com/office/officeart/2011/layout/TabList"/>
    <dgm:cxn modelId="{3951E86A-99B4-4AF3-8C8E-1953759D9FA5}" type="presParOf" srcId="{1CF82B86-70D3-4E01-A379-D330A3EED2D1}" destId="{DD392ADF-2CF5-46E6-8201-F19B30E08719}" srcOrd="4" destOrd="0" presId="urn:microsoft.com/office/officeart/2011/layout/TabList"/>
    <dgm:cxn modelId="{2F965C03-0B9E-403C-A723-AAE6FBDC294D}" type="presParOf" srcId="{1CF82B86-70D3-4E01-A379-D330A3EED2D1}" destId="{F04D5298-617E-4185-92AB-30C835CCC241}" srcOrd="5" destOrd="0" presId="urn:microsoft.com/office/officeart/2011/layout/TabList"/>
    <dgm:cxn modelId="{CCCC6F08-B7A1-43EA-8EAA-EAF49D333D60}" type="presParOf" srcId="{1CF82B86-70D3-4E01-A379-D330A3EED2D1}" destId="{333FD1D8-AA17-4791-9F7B-51F9DCF66FAE}" srcOrd="6" destOrd="0" presId="urn:microsoft.com/office/officeart/2011/layout/TabList"/>
    <dgm:cxn modelId="{98D26460-E16C-40F7-8A2A-8A7F9D893C95}" type="presParOf" srcId="{333FD1D8-AA17-4791-9F7B-51F9DCF66FAE}" destId="{5B415833-A38B-42DF-B1D0-F399D49EA6F1}" srcOrd="0" destOrd="0" presId="urn:microsoft.com/office/officeart/2011/layout/TabList"/>
    <dgm:cxn modelId="{F1E19A89-B049-4C88-AB4C-5C795D8DC5C9}" type="presParOf" srcId="{333FD1D8-AA17-4791-9F7B-51F9DCF66FAE}" destId="{E9F89E86-4CBF-4910-A4A6-2DA505ABA5C1}" srcOrd="1" destOrd="0" presId="urn:microsoft.com/office/officeart/2011/layout/TabList"/>
    <dgm:cxn modelId="{8A2DCC07-0ABB-4FAD-ACDF-F4358EE441C7}" type="presParOf" srcId="{333FD1D8-AA17-4791-9F7B-51F9DCF66FAE}" destId="{6CF88A7C-28F8-4FD8-9976-62A1A1E1AA30}" srcOrd="2" destOrd="0" presId="urn:microsoft.com/office/officeart/2011/layout/TabList"/>
    <dgm:cxn modelId="{8A787426-F5AD-480E-ACE8-84CE7BB74872}" type="presParOf" srcId="{1CF82B86-70D3-4E01-A379-D330A3EED2D1}" destId="{D569EE50-E921-4FFE-8C8B-2A1B97B2C2D2}" srcOrd="7" destOrd="0" presId="urn:microsoft.com/office/officeart/2011/layout/TabList"/>
    <dgm:cxn modelId="{94B888CE-31EB-4051-B968-7207E258EDD3}" type="presParOf" srcId="{1CF82B86-70D3-4E01-A379-D330A3EED2D1}" destId="{2483A442-2FDA-422E-8080-D2057486A24B}" srcOrd="8" destOrd="0" presId="urn:microsoft.com/office/officeart/2011/layout/TabList"/>
    <dgm:cxn modelId="{FD635F26-AE4F-47D7-AB3A-F8B9F018DA96}" type="presParOf" srcId="{1CF82B86-70D3-4E01-A379-D330A3EED2D1}" destId="{F43451DF-8DE8-4E7F-BEB6-72D5B8FF9B03}" srcOrd="9" destOrd="0" presId="urn:microsoft.com/office/officeart/2011/layout/TabList"/>
    <dgm:cxn modelId="{145D559F-E14C-4259-BBD3-96FC13C8F8C4}" type="presParOf" srcId="{F43451DF-8DE8-4E7F-BEB6-72D5B8FF9B03}" destId="{8946E387-AD30-4F4A-8EC2-82D40B85AC72}" srcOrd="0" destOrd="0" presId="urn:microsoft.com/office/officeart/2011/layout/TabList"/>
    <dgm:cxn modelId="{B53BB330-C527-4748-9817-9F0FD383106C}" type="presParOf" srcId="{F43451DF-8DE8-4E7F-BEB6-72D5B8FF9B03}" destId="{693C4900-A35F-4F00-A5DF-6342000E9909}" srcOrd="1" destOrd="0" presId="urn:microsoft.com/office/officeart/2011/layout/TabList"/>
    <dgm:cxn modelId="{3A7B6859-870E-4293-AE27-5073B98EF26F}" type="presParOf" srcId="{F43451DF-8DE8-4E7F-BEB6-72D5B8FF9B03}" destId="{73C78AFB-3C8A-4E4A-8194-6FE82FD5545C}" srcOrd="2" destOrd="0" presId="urn:microsoft.com/office/officeart/2011/layout/TabList"/>
    <dgm:cxn modelId="{F9530012-39C7-4E19-AC7A-71EA11E85F97}" type="presParOf" srcId="{1CF82B86-70D3-4E01-A379-D330A3EED2D1}" destId="{39AAB7E8-E10E-4383-BF01-EB7874B381B1}" srcOrd="10" destOrd="0" presId="urn:microsoft.com/office/officeart/2011/layout/TabList"/>
    <dgm:cxn modelId="{0C1CCEDB-E6B0-4D31-97A8-62B8BB8FAEA6}" type="presParOf" srcId="{1CF82B86-70D3-4E01-A379-D330A3EED2D1}" destId="{FD4A1B0B-5F20-4F5C-85E0-6ADBFEF96645}" srcOrd="11" destOrd="0" presId="urn:microsoft.com/office/officeart/2011/layout/TabList"/>
    <dgm:cxn modelId="{D8C5A29A-53DE-434C-BF74-C55352F962C3}" type="presParOf" srcId="{1CF82B86-70D3-4E01-A379-D330A3EED2D1}" destId="{5FD68999-26F7-4062-8A7D-B780C421EA50}" srcOrd="12" destOrd="0" presId="urn:microsoft.com/office/officeart/2011/layout/TabList"/>
    <dgm:cxn modelId="{AC95A49C-4C10-457F-89CA-0CE22295C71D}" type="presParOf" srcId="{5FD68999-26F7-4062-8A7D-B780C421EA50}" destId="{E12FD938-6B95-4930-8AEB-3FB5E28F3950}" srcOrd="0" destOrd="0" presId="urn:microsoft.com/office/officeart/2011/layout/TabList"/>
    <dgm:cxn modelId="{7D0264F9-738B-4935-8861-A67A859D7A57}" type="presParOf" srcId="{5FD68999-26F7-4062-8A7D-B780C421EA50}" destId="{14BCE021-DE16-4C95-B687-7802BEDC8934}" srcOrd="1" destOrd="0" presId="urn:microsoft.com/office/officeart/2011/layout/TabList"/>
    <dgm:cxn modelId="{DA3FFB2A-3882-4488-8AB1-42C8116983AD}" type="presParOf" srcId="{5FD68999-26F7-4062-8A7D-B780C421EA50}" destId="{F936D74C-87FD-49CB-916D-A855B4C4AE33}" srcOrd="2" destOrd="0" presId="urn:microsoft.com/office/officeart/2011/layout/TabList"/>
    <dgm:cxn modelId="{20787EB4-5A4A-4C14-B0F3-E5B073907737}" type="presParOf" srcId="{1CF82B86-70D3-4E01-A379-D330A3EED2D1}" destId="{EB4E4BD2-2184-4052-B616-D4C3A790DBC9}" srcOrd="13" destOrd="0" presId="urn:microsoft.com/office/officeart/2011/layout/TabList"/>
    <dgm:cxn modelId="{B2A205FE-DC11-49A7-8440-4D91CF5E4996}" type="presParOf" srcId="{1CF82B86-70D3-4E01-A379-D330A3EED2D1}" destId="{8DF2BCD2-EC30-4CBD-B87B-37B38A2C342E}" srcOrd="14" destOrd="0" presId="urn:microsoft.com/office/officeart/2011/layout/TabList"/>
    <dgm:cxn modelId="{C8CF440A-AF2A-4033-AA20-7A280B4B447B}" type="presParOf" srcId="{1CF82B86-70D3-4E01-A379-D330A3EED2D1}" destId="{E308F6BE-E9F4-438F-A193-AA13D15B4423}" srcOrd="15" destOrd="0" presId="urn:microsoft.com/office/officeart/2011/layout/TabList"/>
    <dgm:cxn modelId="{7FBFFC83-52F9-45CF-B30B-D366BCFA6E59}" type="presParOf" srcId="{E308F6BE-E9F4-438F-A193-AA13D15B4423}" destId="{8C6D0AB1-6CFE-4168-85EC-54DF8EF54826}" srcOrd="0" destOrd="0" presId="urn:microsoft.com/office/officeart/2011/layout/TabList"/>
    <dgm:cxn modelId="{1D2487AD-5CA0-4C13-AFF1-BAC21BB0D61F}" type="presParOf" srcId="{E308F6BE-E9F4-438F-A193-AA13D15B4423}" destId="{C5966B8C-349C-4785-B443-3A43BBC96D87}" srcOrd="1" destOrd="0" presId="urn:microsoft.com/office/officeart/2011/layout/TabList"/>
    <dgm:cxn modelId="{AE64764A-575D-4A82-A5E9-7898962AECE2}" type="presParOf" srcId="{E308F6BE-E9F4-438F-A193-AA13D15B4423}" destId="{7800E5B9-6038-4143-9CFD-FCE0BB4AA556}" srcOrd="2" destOrd="0" presId="urn:microsoft.com/office/officeart/2011/layout/TabList"/>
    <dgm:cxn modelId="{F1C33BD3-C2CA-46E6-A266-BFE5BABB8789}" type="presParOf" srcId="{1CF82B86-70D3-4E01-A379-D330A3EED2D1}" destId="{85EA43F1-4576-4E3C-B6AA-91CFB3DB34FE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0E5B9-6038-4143-9CFD-FCE0BB4AA556}">
      <dsp:nvSpPr>
        <dsp:cNvPr id="0" name=""/>
        <dsp:cNvSpPr/>
      </dsp:nvSpPr>
      <dsp:spPr>
        <a:xfrm>
          <a:off x="0" y="4846494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6D74C-87FD-49CB-916D-A855B4C4AE33}">
      <dsp:nvSpPr>
        <dsp:cNvPr id="0" name=""/>
        <dsp:cNvSpPr/>
      </dsp:nvSpPr>
      <dsp:spPr>
        <a:xfrm>
          <a:off x="0" y="3937079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78AFB-3C8A-4E4A-8194-6FE82FD5545C}">
      <dsp:nvSpPr>
        <dsp:cNvPr id="0" name=""/>
        <dsp:cNvSpPr/>
      </dsp:nvSpPr>
      <dsp:spPr>
        <a:xfrm>
          <a:off x="0" y="3027663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88A7C-28F8-4FD8-9976-62A1A1E1AA30}">
      <dsp:nvSpPr>
        <dsp:cNvPr id="0" name=""/>
        <dsp:cNvSpPr/>
      </dsp:nvSpPr>
      <dsp:spPr>
        <a:xfrm>
          <a:off x="0" y="2118248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350A3-14B9-4CEB-891A-33C28AF72F87}">
      <dsp:nvSpPr>
        <dsp:cNvPr id="0" name=""/>
        <dsp:cNvSpPr/>
      </dsp:nvSpPr>
      <dsp:spPr>
        <a:xfrm>
          <a:off x="0" y="1208832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022F9-2A99-4423-80D1-53134CCB45F6}">
      <dsp:nvSpPr>
        <dsp:cNvPr id="0" name=""/>
        <dsp:cNvSpPr/>
      </dsp:nvSpPr>
      <dsp:spPr>
        <a:xfrm>
          <a:off x="0" y="299417"/>
          <a:ext cx="7632848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1C7AE-69C2-4867-92E1-5BBAFCB63836}">
      <dsp:nvSpPr>
        <dsp:cNvPr id="0" name=""/>
        <dsp:cNvSpPr/>
      </dsp:nvSpPr>
      <dsp:spPr>
        <a:xfrm>
          <a:off x="1984540" y="1277"/>
          <a:ext cx="5648307" cy="2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Signing of the Memorandum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Arial" panose="020B0604020202020204" pitchFamily="34" charset="0"/>
            </a:rPr>
            <a:t>First meeting of the Council. Alignment of project goals</a:t>
          </a:r>
          <a:endParaRPr lang="ru-RU" sz="1600" b="1" kern="1200" dirty="0">
            <a:latin typeface="+mn-lt"/>
          </a:endParaRPr>
        </a:p>
      </dsp:txBody>
      <dsp:txXfrm>
        <a:off x="1984540" y="1277"/>
        <a:ext cx="5648307" cy="298139"/>
      </dsp:txXfrm>
    </dsp:sp>
    <dsp:sp modelId="{7D9EF48C-BFAD-4E8A-AEB7-799510072E56}">
      <dsp:nvSpPr>
        <dsp:cNvPr id="0" name=""/>
        <dsp:cNvSpPr/>
      </dsp:nvSpPr>
      <dsp:spPr>
        <a:xfrm>
          <a:off x="0" y="1277"/>
          <a:ext cx="1984540" cy="2981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July 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10</a:t>
          </a: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-11, 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2018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4557" y="15834"/>
        <a:ext cx="1955426" cy="283582"/>
      </dsp:txXfrm>
    </dsp:sp>
    <dsp:sp modelId="{8208BB4C-78AB-4FEF-BCE3-BE46FDCE8C94}">
      <dsp:nvSpPr>
        <dsp:cNvPr id="0" name=""/>
        <dsp:cNvSpPr/>
      </dsp:nvSpPr>
      <dsp:spPr>
        <a:xfrm>
          <a:off x="0" y="299417"/>
          <a:ext cx="7632848" cy="59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Yekaterinburg, forum “Innoprom-2018”</a:t>
          </a:r>
          <a:endParaRPr lang="ru-RU" sz="1600" b="0" kern="1200" dirty="0">
            <a:latin typeface="+mn-lt"/>
          </a:endParaRPr>
        </a:p>
      </dsp:txBody>
      <dsp:txXfrm>
        <a:off x="0" y="299417"/>
        <a:ext cx="7632848" cy="596368"/>
      </dsp:txXfrm>
    </dsp:sp>
    <dsp:sp modelId="{8828CA9C-F24C-4826-9436-982E6E1F84E6}">
      <dsp:nvSpPr>
        <dsp:cNvPr id="0" name=""/>
        <dsp:cNvSpPr/>
      </dsp:nvSpPr>
      <dsp:spPr>
        <a:xfrm>
          <a:off x="1984540" y="910692"/>
          <a:ext cx="5648307" cy="2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Arial" panose="020B0604020202020204" pitchFamily="34" charset="0"/>
            </a:rPr>
            <a:t>Second meeting of the Council. Formation of working groups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>
        <a:off x="1984540" y="910692"/>
        <a:ext cx="5648307" cy="298139"/>
      </dsp:txXfrm>
    </dsp:sp>
    <dsp:sp modelId="{01E48663-00C6-4C01-B009-06FB34ECBF5A}">
      <dsp:nvSpPr>
        <dsp:cNvPr id="0" name=""/>
        <dsp:cNvSpPr/>
      </dsp:nvSpPr>
      <dsp:spPr>
        <a:xfrm>
          <a:off x="0" y="910692"/>
          <a:ext cx="1984540" cy="2981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November 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29</a:t>
          </a: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,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 2018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4557" y="925249"/>
        <a:ext cx="1955426" cy="283582"/>
      </dsp:txXfrm>
    </dsp:sp>
    <dsp:sp modelId="{DD392ADF-2CF5-46E6-8201-F19B30E08719}">
      <dsp:nvSpPr>
        <dsp:cNvPr id="0" name=""/>
        <dsp:cNvSpPr/>
      </dsp:nvSpPr>
      <dsp:spPr>
        <a:xfrm>
          <a:off x="0" y="1208832"/>
          <a:ext cx="7632848" cy="59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Berlin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>
        <a:off x="0" y="1208832"/>
        <a:ext cx="7632848" cy="596368"/>
      </dsp:txXfrm>
    </dsp:sp>
    <dsp:sp modelId="{5B415833-A38B-42DF-B1D0-F399D49EA6F1}">
      <dsp:nvSpPr>
        <dsp:cNvPr id="0" name=""/>
        <dsp:cNvSpPr/>
      </dsp:nvSpPr>
      <dsp:spPr>
        <a:xfrm>
          <a:off x="1984540" y="1820108"/>
          <a:ext cx="5648307" cy="2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+mn-lt"/>
            </a:rPr>
            <a:t>Meeting of the Council. 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+mn-lt"/>
            </a:rPr>
            <a:t>Report on the project and meetings of the working groups</a:t>
          </a:r>
          <a:endParaRPr lang="ru-RU" sz="1600" b="1" kern="1200" dirty="0">
            <a:latin typeface="+mn-lt"/>
          </a:endParaRPr>
        </a:p>
      </dsp:txBody>
      <dsp:txXfrm>
        <a:off x="1984540" y="1820108"/>
        <a:ext cx="5648307" cy="298139"/>
      </dsp:txXfrm>
    </dsp:sp>
    <dsp:sp modelId="{E9F89E86-4CBF-4910-A4A6-2DA505ABA5C1}">
      <dsp:nvSpPr>
        <dsp:cNvPr id="0" name=""/>
        <dsp:cNvSpPr/>
      </dsp:nvSpPr>
      <dsp:spPr>
        <a:xfrm>
          <a:off x="0" y="1820108"/>
          <a:ext cx="1984540" cy="2981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March, </a:t>
          </a:r>
          <a:r>
            <a:rPr lang="ru-RU" sz="1600" b="1" kern="1200" dirty="0">
              <a:solidFill>
                <a:schemeClr val="tx1"/>
              </a:solidFill>
              <a:latin typeface="+mn-lt"/>
            </a:rPr>
            <a:t>2019</a:t>
          </a:r>
        </a:p>
      </dsp:txBody>
      <dsp:txXfrm>
        <a:off x="14557" y="1834665"/>
        <a:ext cx="1955426" cy="283582"/>
      </dsp:txXfrm>
    </dsp:sp>
    <dsp:sp modelId="{D569EE50-E921-4FFE-8C8B-2A1B97B2C2D2}">
      <dsp:nvSpPr>
        <dsp:cNvPr id="0" name=""/>
        <dsp:cNvSpPr/>
      </dsp:nvSpPr>
      <dsp:spPr>
        <a:xfrm>
          <a:off x="0" y="2118248"/>
          <a:ext cx="7632848" cy="59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Moscow</a:t>
          </a:r>
          <a:r>
            <a:rPr lang="ru-RU" sz="1600" kern="1200" dirty="0" smtClean="0"/>
            <a:t>, </a:t>
          </a:r>
          <a:r>
            <a:rPr lang="en-US" sz="1600" kern="1200" dirty="0" smtClean="0"/>
            <a:t>“Russian business week”</a:t>
          </a:r>
          <a:r>
            <a:rPr lang="ru-RU" sz="1600" kern="1200" dirty="0" smtClean="0"/>
            <a:t>,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Moscow, conference “IT-standard”</a:t>
          </a:r>
          <a:endParaRPr lang="ru-RU" sz="1600" kern="1200" dirty="0">
            <a:latin typeface="+mn-lt"/>
          </a:endParaRPr>
        </a:p>
      </dsp:txBody>
      <dsp:txXfrm>
        <a:off x="0" y="2118248"/>
        <a:ext cx="7632848" cy="596368"/>
      </dsp:txXfrm>
    </dsp:sp>
    <dsp:sp modelId="{8946E387-AD30-4F4A-8EC2-82D40B85AC72}">
      <dsp:nvSpPr>
        <dsp:cNvPr id="0" name=""/>
        <dsp:cNvSpPr/>
      </dsp:nvSpPr>
      <dsp:spPr>
        <a:xfrm>
          <a:off x="1984540" y="2729523"/>
          <a:ext cx="5648307" cy="2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Meeting of the Council. Discussion on progress in the work </a:t>
          </a:r>
          <a:endParaRPr lang="ru-RU" sz="1600" b="1" kern="1200" dirty="0">
            <a:latin typeface="+mn-lt"/>
          </a:endParaRPr>
        </a:p>
      </dsp:txBody>
      <dsp:txXfrm>
        <a:off x="1984540" y="2729523"/>
        <a:ext cx="5648307" cy="298139"/>
      </dsp:txXfrm>
    </dsp:sp>
    <dsp:sp modelId="{693C4900-A35F-4F00-A5DF-6342000E9909}">
      <dsp:nvSpPr>
        <dsp:cNvPr id="0" name=""/>
        <dsp:cNvSpPr/>
      </dsp:nvSpPr>
      <dsp:spPr>
        <a:xfrm>
          <a:off x="0" y="2729523"/>
          <a:ext cx="1984540" cy="2981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July, 2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019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4557" y="2744080"/>
        <a:ext cx="1955426" cy="283582"/>
      </dsp:txXfrm>
    </dsp:sp>
    <dsp:sp modelId="{39AAB7E8-E10E-4383-BF01-EB7874B381B1}">
      <dsp:nvSpPr>
        <dsp:cNvPr id="0" name=""/>
        <dsp:cNvSpPr/>
      </dsp:nvSpPr>
      <dsp:spPr>
        <a:xfrm>
          <a:off x="0" y="3027663"/>
          <a:ext cx="7632848" cy="59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Yekaterinburg, forum </a:t>
          </a:r>
          <a:r>
            <a:rPr lang="en-US" sz="1600" kern="1200" smtClean="0">
              <a:latin typeface="+mn-lt"/>
            </a:rPr>
            <a:t>“Innoprom-2019”</a:t>
          </a:r>
          <a:endParaRPr lang="ru-RU" sz="1600" kern="1200" dirty="0">
            <a:latin typeface="+mn-lt"/>
          </a:endParaRPr>
        </a:p>
      </dsp:txBody>
      <dsp:txXfrm>
        <a:off x="0" y="3027663"/>
        <a:ext cx="7632848" cy="596368"/>
      </dsp:txXfrm>
    </dsp:sp>
    <dsp:sp modelId="{E12FD938-6B95-4930-8AEB-3FB5E28F3950}">
      <dsp:nvSpPr>
        <dsp:cNvPr id="0" name=""/>
        <dsp:cNvSpPr/>
      </dsp:nvSpPr>
      <dsp:spPr>
        <a:xfrm>
          <a:off x="1984540" y="3638939"/>
          <a:ext cx="5648307" cy="2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 Meeting of the Council. Discussion of the recommendations</a:t>
          </a:r>
          <a:endParaRPr lang="ru-RU" sz="1600" b="1" kern="1200" dirty="0">
            <a:latin typeface="+mn-lt"/>
          </a:endParaRPr>
        </a:p>
      </dsp:txBody>
      <dsp:txXfrm>
        <a:off x="1984540" y="3638939"/>
        <a:ext cx="5648307" cy="298139"/>
      </dsp:txXfrm>
    </dsp:sp>
    <dsp:sp modelId="{14BCE021-DE16-4C95-B687-7802BEDC8934}">
      <dsp:nvSpPr>
        <dsp:cNvPr id="0" name=""/>
        <dsp:cNvSpPr/>
      </dsp:nvSpPr>
      <dsp:spPr>
        <a:xfrm>
          <a:off x="0" y="3638939"/>
          <a:ext cx="1984540" cy="2981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October,</a:t>
          </a:r>
          <a:r>
            <a:rPr lang="ru-RU" sz="1600" kern="1200" dirty="0" smtClean="0">
              <a:latin typeface="+mn-lt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2019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4557" y="3653496"/>
        <a:ext cx="1955426" cy="283582"/>
      </dsp:txXfrm>
    </dsp:sp>
    <dsp:sp modelId="{EB4E4BD2-2184-4052-B616-D4C3A790DBC9}">
      <dsp:nvSpPr>
        <dsp:cNvPr id="0" name=""/>
        <dsp:cNvSpPr/>
      </dsp:nvSpPr>
      <dsp:spPr>
        <a:xfrm>
          <a:off x="0" y="3937079"/>
          <a:ext cx="7632848" cy="59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Moscow</a:t>
          </a:r>
          <a:endParaRPr lang="ru-RU" sz="1600" kern="1200" dirty="0">
            <a:latin typeface="+mn-lt"/>
          </a:endParaRPr>
        </a:p>
      </dsp:txBody>
      <dsp:txXfrm>
        <a:off x="0" y="3937079"/>
        <a:ext cx="7632848" cy="596368"/>
      </dsp:txXfrm>
    </dsp:sp>
    <dsp:sp modelId="{8C6D0AB1-6CFE-4168-85EC-54DF8EF54826}">
      <dsp:nvSpPr>
        <dsp:cNvPr id="0" name=""/>
        <dsp:cNvSpPr/>
      </dsp:nvSpPr>
      <dsp:spPr>
        <a:xfrm>
          <a:off x="1984540" y="4548354"/>
          <a:ext cx="5648307" cy="29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b="1" kern="1200" dirty="0" smtClean="0">
              <a:latin typeface="+mn-lt"/>
            </a:rPr>
            <a:t>Presentation of recommendations</a:t>
          </a:r>
          <a:endParaRPr lang="ru-RU" sz="1600" b="1" kern="1200" dirty="0">
            <a:latin typeface="+mn-lt"/>
          </a:endParaRPr>
        </a:p>
      </dsp:txBody>
      <dsp:txXfrm>
        <a:off x="1984540" y="4548354"/>
        <a:ext cx="5648307" cy="298139"/>
      </dsp:txXfrm>
    </dsp:sp>
    <dsp:sp modelId="{C5966B8C-349C-4785-B443-3A43BBC96D87}">
      <dsp:nvSpPr>
        <dsp:cNvPr id="0" name=""/>
        <dsp:cNvSpPr/>
      </dsp:nvSpPr>
      <dsp:spPr>
        <a:xfrm>
          <a:off x="0" y="4548354"/>
          <a:ext cx="1984540" cy="2981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March, </a:t>
          </a:r>
          <a:r>
            <a:rPr lang="ru-RU" sz="1600" b="1" kern="1200" dirty="0" smtClean="0">
              <a:solidFill>
                <a:schemeClr val="tx1"/>
              </a:solidFill>
              <a:latin typeface="+mn-lt"/>
            </a:rPr>
            <a:t>2020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14557" y="4562911"/>
        <a:ext cx="1955426" cy="283582"/>
      </dsp:txXfrm>
    </dsp:sp>
    <dsp:sp modelId="{85EA43F1-4576-4E3C-B6AA-91CFB3DB34FE}">
      <dsp:nvSpPr>
        <dsp:cNvPr id="0" name=""/>
        <dsp:cNvSpPr/>
      </dsp:nvSpPr>
      <dsp:spPr>
        <a:xfrm>
          <a:off x="0" y="4846494"/>
          <a:ext cx="7632848" cy="59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Moscow</a:t>
          </a:r>
          <a:r>
            <a:rPr lang="ru-RU" sz="1600" kern="1200" dirty="0" smtClean="0"/>
            <a:t>, </a:t>
          </a:r>
          <a:r>
            <a:rPr lang="en-US" sz="1600" kern="1200" dirty="0" smtClean="0"/>
            <a:t>“Russian business week”</a:t>
          </a:r>
          <a:r>
            <a:rPr lang="ru-RU" sz="1600" kern="1200" dirty="0" smtClean="0"/>
            <a:t>,</a:t>
          </a:r>
          <a:endParaRPr lang="ru-RU" sz="1600" kern="1200" dirty="0">
            <a:latin typeface="+mn-lt"/>
          </a:endParaRPr>
        </a:p>
      </dsp:txBody>
      <dsp:txXfrm>
        <a:off x="0" y="4846494"/>
        <a:ext cx="7632848" cy="59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2820-77C6-4138-BF25-7EDA0DC204A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B622-B4D1-4992-AB67-17F705CFC62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14506" y="6534006"/>
            <a:ext cx="1410185" cy="278875"/>
          </a:xfrm>
        </p:spPr>
        <p:txBody>
          <a:bodyPr/>
          <a:lstStyle/>
          <a:p>
            <a:fld id="{0ED215C0-DD4E-4B6E-85C2-57308CE01492}" type="datetime1">
              <a:rPr lang="ru-RU" smtClean="0">
                <a:solidFill>
                  <a:srgbClr val="2E3E46">
                    <a:lumMod val="60000"/>
                    <a:lumOff val="40000"/>
                  </a:srgbClr>
                </a:solidFill>
              </a:rPr>
            </a:fld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t>Seite </a:t>
            </a:r>
            <a:fld id="{046A4056-0F3D-452C-8422-2686DCAFBA82}" type="slidenum"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</a:fld>
            <a:endParaRPr lang="en-US"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6464-3A22-4113-BF42-1C33CC658E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5F2-F7B4-49F2-BA3C-6F9E95F280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</a:rPr>
              <a:t>г. Астана,  25 февраля 2011 г.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Заголовок 8"/>
          <p:cNvSpPr txBox="1"/>
          <p:nvPr/>
        </p:nvSpPr>
        <p:spPr bwMode="gray">
          <a:xfrm>
            <a:off x="0" y="7657"/>
            <a:ext cx="92525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530171"/>
            <a:ext cx="914400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6857" y="3357562"/>
            <a:ext cx="7928031" cy="172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 sz="2800" b="1" i="1" dirty="0" smtClean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ctr"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RESULTS OF THE COUNCIL'S ACTIVITIES FROM THE RUSSIAN SIDE FOR 1ST QUATER OF 2019</a:t>
            </a:r>
            <a:endParaRPr lang="en-US" sz="2800" b="1" i="1" dirty="0" smtClean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Andrey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Lotsmanov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Firs deputy Head of RSPP Committee for technical regulation, standardization and conformity assessment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Chairman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of Council for technical regulation and standardization under Russian ministry of industry and trade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993"/>
            <a:ext cx="9144000" cy="2432882"/>
          </a:xfrm>
          <a:ln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27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2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</a:t>
            </a:r>
            <a:r>
              <a:rPr lang="en-US" sz="3100" b="1" i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RSPP C</a:t>
            </a:r>
            <a:r>
              <a:rPr lang="en-US" sz="2700" b="1" i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OMMITTEE HAS</a:t>
            </a:r>
            <a:r>
              <a:rPr lang="en-US" sz="3100" b="1" i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15 </a:t>
            </a:r>
            <a:r>
              <a:rPr lang="en-US" sz="2700" b="1" i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YEARS OLD</a:t>
            </a:r>
            <a:r>
              <a:rPr lang="ru-RU" sz="22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2019</a:t>
            </a:r>
            <a:br>
              <a:rPr lang="ru-RU" sz="22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spc="150" dirty="0" smtClean="0">
                <a:ln w="11430"/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97" y="116632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3"/>
          <p:cNvGraphicFramePr/>
          <p:nvPr/>
        </p:nvGraphicFramePr>
        <p:xfrm>
          <a:off x="1043608" y="1305317"/>
          <a:ext cx="7632848" cy="544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-181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SCHEDULE OF WORK </a:t>
            </a:r>
            <a:r>
              <a:rPr lang="en-US" sz="2000" b="1" dirty="0" smtClean="0">
                <a:solidFill>
                  <a:srgbClr val="C00000"/>
                </a:solidFill>
              </a:rPr>
              <a:t>OF THE COUNCIL ON TECHNICAL </a:t>
            </a:r>
            <a:r>
              <a:rPr lang="en-US" sz="2000" b="1" dirty="0">
                <a:solidFill>
                  <a:srgbClr val="C00000"/>
                </a:solidFill>
              </a:rPr>
              <a:t>REGULATION AND STANDARDIZATION </a:t>
            </a:r>
            <a:r>
              <a:rPr lang="en-US" sz="2000" b="1" dirty="0" smtClean="0">
                <a:solidFill>
                  <a:srgbClr val="C00000"/>
                </a:solidFill>
              </a:rPr>
              <a:t>FOR DIGITAL </a:t>
            </a:r>
            <a:r>
              <a:rPr lang="en-US" sz="2000" b="1" dirty="0">
                <a:solidFill>
                  <a:srgbClr val="C00000"/>
                </a:solidFill>
              </a:rPr>
              <a:t>ECONOMY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BETWEEN RSPP </a:t>
            </a:r>
            <a:r>
              <a:rPr lang="en-US" sz="2000" b="1" dirty="0">
                <a:solidFill>
                  <a:srgbClr val="C00000"/>
                </a:solidFill>
              </a:rPr>
              <a:t>AND EAST </a:t>
            </a:r>
            <a:r>
              <a:rPr lang="en-US" sz="2000" b="1" dirty="0" smtClean="0">
                <a:solidFill>
                  <a:srgbClr val="C00000"/>
                </a:solidFill>
              </a:rPr>
              <a:t>GERMAN BUSINESS ASSOTIATION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9914"/>
            <a:ext cx="63367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C00000"/>
                </a:solidFill>
              </a:rPr>
              <a:t>FUTURE PLANS</a:t>
            </a:r>
            <a:endParaRPr lang="en-US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ANNOVER MESSE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" y="731579"/>
            <a:ext cx="9144000" cy="1265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17011" y="764191"/>
            <a:ext cx="539800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sym typeface="+mn-ea"/>
              </a:rPr>
              <a:t>BUSINESS MISSION ON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sym typeface="+mn-ea"/>
              </a:rPr>
              <a:t>STANDARDIZATION FOR THE DIGITAL ECONOMY AT HANNOVER-MESSE-2019</a:t>
            </a:r>
            <a:r>
              <a:rPr lang="ru-RU" b="1" dirty="0" smtClean="0">
                <a:solidFill>
                  <a:schemeClr val="bg1"/>
                </a:solidFill>
                <a:sym typeface="+mn-ea"/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sym typeface="+mn-ea"/>
              </a:rPr>
              <a:t>April </a:t>
            </a:r>
            <a:r>
              <a:rPr lang="ru-RU" b="1" dirty="0" smtClean="0">
                <a:solidFill>
                  <a:srgbClr val="FFFF00"/>
                </a:solidFill>
                <a:sym typeface="+mn-ea"/>
              </a:rPr>
              <a:t>01-03</a:t>
            </a:r>
            <a:r>
              <a:rPr lang="en-US" altLang="ru-RU" b="1" dirty="0" smtClean="0">
                <a:solidFill>
                  <a:srgbClr val="FFFF00"/>
                </a:solidFill>
                <a:sym typeface="+mn-ea"/>
              </a:rPr>
              <a:t>,</a:t>
            </a:r>
            <a:r>
              <a:rPr lang="ru-RU" b="1" dirty="0" smtClean="0">
                <a:solidFill>
                  <a:srgbClr val="FFFF00"/>
                </a:solidFill>
                <a:sym typeface="+mn-ea"/>
              </a:rPr>
              <a:t> 2019 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5" y="2454836"/>
            <a:ext cx="1619250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5" descr="RSPP_n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429000"/>
            <a:ext cx="1471084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943" y="2051556"/>
            <a:ext cx="20433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 smtClean="0"/>
              <a:t>Organizers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508" y="4725144"/>
            <a:ext cx="2520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 smtClean="0"/>
              <a:t>Supported by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2050" name="Picture 2" descr="https://russland.ahk.de/fileadmin/AHK_Russland/Netzwerk/GRID/grid-logo_en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3" y="5449810"/>
            <a:ext cx="153574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uroexpo.ru/upload/medialibrary/x/uploads/15440076725628b4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75" y="5484472"/>
            <a:ext cx="232042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" name="AutoShape 13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63" name="Picture 15" descr="https://opt-1236033.ssl.1c-bitrix-cdn.ru/upload/resize_cache/iblock/000/160_0_0/000928373649140e9e55c7b19fe150da.jpg?15260831492456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40201"/>
            <a:ext cx="2556000" cy="7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refportal.com/upload/images/42e66317daaa4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16" y="5808527"/>
            <a:ext cx="1692000" cy="6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52" y="2454836"/>
            <a:ext cx="591569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07504" y="44624"/>
            <a:ext cx="898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THE COUNCIL ON TECHNICAL REGULATION </a:t>
            </a: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ND </a:t>
            </a:r>
            <a:r>
              <a:rPr lang="en-US" sz="2000" b="1" dirty="0">
                <a:solidFill>
                  <a:srgbClr val="C00000"/>
                </a:solidFill>
              </a:rPr>
              <a:t>STANDARDIZATION FOR THE DIGITAL ECONOMY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6" name="Выноска 1 (граница и черта) 85"/>
          <p:cNvSpPr/>
          <p:nvPr/>
        </p:nvSpPr>
        <p:spPr>
          <a:xfrm>
            <a:off x="471537" y="3968238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Standardization</a:t>
            </a:r>
            <a:endParaRPr lang="ru-RU" sz="1100" dirty="0"/>
          </a:p>
        </p:txBody>
      </p:sp>
      <p:sp>
        <p:nvSpPr>
          <p:cNvPr id="91" name="Выноска 1 (граница и черта) 90"/>
          <p:cNvSpPr/>
          <p:nvPr/>
        </p:nvSpPr>
        <p:spPr>
          <a:xfrm>
            <a:off x="467579" y="4559069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Accreditation</a:t>
            </a:r>
            <a:endParaRPr lang="de-DE" sz="1400" dirty="0"/>
          </a:p>
        </p:txBody>
      </p:sp>
      <p:sp>
        <p:nvSpPr>
          <p:cNvPr id="92" name="Выноска 1 (граница и черта) 91"/>
          <p:cNvSpPr/>
          <p:nvPr/>
        </p:nvSpPr>
        <p:spPr>
          <a:xfrm>
            <a:off x="467579" y="5162595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smtClean="0"/>
              <a:t>Conformity assessment</a:t>
            </a:r>
            <a:endParaRPr lang="de-DE" sz="1100" dirty="0"/>
          </a:p>
        </p:txBody>
      </p:sp>
      <p:sp>
        <p:nvSpPr>
          <p:cNvPr id="94" name="Выноска 1 (граница и черта) 93"/>
          <p:cNvSpPr/>
          <p:nvPr/>
        </p:nvSpPr>
        <p:spPr>
          <a:xfrm>
            <a:off x="467544" y="5738659"/>
            <a:ext cx="1474335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Market surveillance</a:t>
            </a:r>
            <a:endParaRPr lang="de-DE" sz="1400" dirty="0"/>
          </a:p>
        </p:txBody>
      </p:sp>
      <p:sp>
        <p:nvSpPr>
          <p:cNvPr id="95" name="Выноска 2 94"/>
          <p:cNvSpPr/>
          <p:nvPr/>
        </p:nvSpPr>
        <p:spPr>
          <a:xfrm>
            <a:off x="405246" y="3140968"/>
            <a:ext cx="1728000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77452"/>
              <a:gd name="adj6" fmla="val -1513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Direction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de-DE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“Quality infrastructure”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Выноска 1 (граница и черта) 95"/>
          <p:cNvSpPr/>
          <p:nvPr/>
        </p:nvSpPr>
        <p:spPr>
          <a:xfrm flipH="1">
            <a:off x="2233510" y="3983005"/>
            <a:ext cx="1554718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Construction materials</a:t>
            </a:r>
            <a:endParaRPr lang="ru-RU" sz="1400" dirty="0"/>
          </a:p>
        </p:txBody>
      </p:sp>
      <p:sp>
        <p:nvSpPr>
          <p:cNvPr id="97" name="Выноска 1 (граница и черта) 96"/>
          <p:cNvSpPr/>
          <p:nvPr/>
        </p:nvSpPr>
        <p:spPr>
          <a:xfrm flipH="1">
            <a:off x="2233546" y="4559069"/>
            <a:ext cx="1554682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Railway transport</a:t>
            </a:r>
            <a:endParaRPr lang="de-DE" sz="1400" dirty="0"/>
          </a:p>
        </p:txBody>
      </p:sp>
      <p:sp>
        <p:nvSpPr>
          <p:cNvPr id="99" name="Выноска 1 (граница и черта) 98"/>
          <p:cNvSpPr/>
          <p:nvPr/>
        </p:nvSpPr>
        <p:spPr>
          <a:xfrm flipH="1">
            <a:off x="2233510" y="5190215"/>
            <a:ext cx="1554717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 smtClean="0"/>
              <a:t>Machinery</a:t>
            </a:r>
            <a:endParaRPr lang="de-DE" sz="1400" dirty="0"/>
          </a:p>
        </p:txBody>
      </p:sp>
      <p:sp>
        <p:nvSpPr>
          <p:cNvPr id="100" name="Выноска 2 99"/>
          <p:cNvSpPr/>
          <p:nvPr/>
        </p:nvSpPr>
        <p:spPr>
          <a:xfrm flipH="1">
            <a:off x="2229576" y="3155427"/>
            <a:ext cx="1712798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14998"/>
              <a:gd name="adj6" fmla="val -1583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Direction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“Technical regulations”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Выноска 1 (граница и черта) 101"/>
          <p:cNvSpPr/>
          <p:nvPr/>
        </p:nvSpPr>
        <p:spPr>
          <a:xfrm>
            <a:off x="4954865" y="3983005"/>
            <a:ext cx="1650034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dirty="0" smtClean="0"/>
              <a:t>Structure templates </a:t>
            </a:r>
            <a:r>
              <a:rPr lang="en-US" sz="1050" dirty="0"/>
              <a:t>and Interoperability and the Internet of </a:t>
            </a:r>
            <a:r>
              <a:rPr lang="en-US" sz="1050" dirty="0" smtClean="0"/>
              <a:t>things</a:t>
            </a:r>
            <a:endParaRPr lang="de-DE" sz="1400" dirty="0"/>
          </a:p>
        </p:txBody>
      </p:sp>
      <p:sp>
        <p:nvSpPr>
          <p:cNvPr id="104" name="Выноска 1 (граница и черта) 103"/>
          <p:cNvSpPr/>
          <p:nvPr/>
        </p:nvSpPr>
        <p:spPr>
          <a:xfrm>
            <a:off x="4915965" y="4729672"/>
            <a:ext cx="1653992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/>
              <a:t>Cybersecurity</a:t>
            </a:r>
            <a:endParaRPr lang="ru-RU" sz="1300" dirty="0"/>
          </a:p>
        </p:txBody>
      </p:sp>
      <p:sp>
        <p:nvSpPr>
          <p:cNvPr id="106" name="Выноска 2 105"/>
          <p:cNvSpPr/>
          <p:nvPr/>
        </p:nvSpPr>
        <p:spPr>
          <a:xfrm>
            <a:off x="4950873" y="3140968"/>
            <a:ext cx="1584176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69013"/>
              <a:gd name="adj6" fmla="val -1663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Direction 3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88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HORIZONTAL ASPECTS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Выноска 1 (граница и черта) 107"/>
          <p:cNvSpPr/>
          <p:nvPr/>
        </p:nvSpPr>
        <p:spPr>
          <a:xfrm flipH="1">
            <a:off x="6679065" y="3968238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Smart manufacturing</a:t>
            </a:r>
            <a:endParaRPr lang="ru-RU" sz="1400" dirty="0"/>
          </a:p>
        </p:txBody>
      </p:sp>
      <p:sp>
        <p:nvSpPr>
          <p:cNvPr id="109" name="Выноска 1 (граница и черта) 108"/>
          <p:cNvSpPr/>
          <p:nvPr/>
        </p:nvSpPr>
        <p:spPr>
          <a:xfrm flipH="1">
            <a:off x="6710492" y="4779621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/>
              <a:t>Smart </a:t>
            </a:r>
            <a:r>
              <a:rPr lang="de-DE" sz="1400" dirty="0" smtClean="0"/>
              <a:t>GRID for electricity</a:t>
            </a:r>
            <a:endParaRPr lang="de-DE" sz="1400" dirty="0"/>
          </a:p>
        </p:txBody>
      </p:sp>
      <p:sp>
        <p:nvSpPr>
          <p:cNvPr id="110" name="Выноска 1 (граница и черта) 109"/>
          <p:cNvSpPr/>
          <p:nvPr/>
        </p:nvSpPr>
        <p:spPr>
          <a:xfrm flipH="1">
            <a:off x="6690297" y="5433063"/>
            <a:ext cx="1893956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BIM-technologies</a:t>
            </a:r>
            <a:endParaRPr lang="de-DE" sz="1400" dirty="0"/>
          </a:p>
        </p:txBody>
      </p:sp>
      <p:sp>
        <p:nvSpPr>
          <p:cNvPr id="111" name="Выноска 2 110"/>
          <p:cNvSpPr/>
          <p:nvPr/>
        </p:nvSpPr>
        <p:spPr>
          <a:xfrm flipH="1">
            <a:off x="6679065" y="3140968"/>
            <a:ext cx="1925383" cy="703539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67324"/>
              <a:gd name="adj6" fmla="val -1513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Direction 4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VERTICAL ASPECTS</a:t>
            </a:r>
            <a:endParaRPr lang="de-DE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Выноска 1 (граница и черта) 111"/>
          <p:cNvSpPr/>
          <p:nvPr/>
        </p:nvSpPr>
        <p:spPr>
          <a:xfrm>
            <a:off x="4948753" y="5410767"/>
            <a:ext cx="1654027" cy="441104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Ontology and semantics</a:t>
            </a:r>
            <a:endParaRPr lang="de-DE" sz="1400" dirty="0"/>
          </a:p>
        </p:txBody>
      </p:sp>
      <p:cxnSp>
        <p:nvCxnSpPr>
          <p:cNvPr id="115" name="Соединительная линия уступом 114"/>
          <p:cNvCxnSpPr/>
          <p:nvPr/>
        </p:nvCxnSpPr>
        <p:spPr>
          <a:xfrm>
            <a:off x="405246" y="1484784"/>
            <a:ext cx="720080" cy="504056"/>
          </a:xfrm>
          <a:prstGeom prst="bentConnector3">
            <a:avLst/>
          </a:prstGeom>
          <a:ln w="57150">
            <a:solidFill>
              <a:srgbClr val="52BA9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323528" y="1150534"/>
            <a:ext cx="3960440" cy="586278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Russian side</a:t>
            </a:r>
            <a:endParaRPr lang="ru-RU" b="1" dirty="0" smtClean="0"/>
          </a:p>
          <a:p>
            <a:pPr algn="ctr"/>
            <a:r>
              <a:rPr lang="en-US" b="1" dirty="0" smtClean="0"/>
              <a:t>D</a:t>
            </a:r>
            <a:r>
              <a:rPr lang="ru-RU" b="1" dirty="0" smtClean="0"/>
              <a:t>. </a:t>
            </a:r>
            <a:r>
              <a:rPr lang="en-US" b="1" dirty="0" err="1">
                <a:solidFill>
                  <a:schemeClr val="tx1"/>
                </a:solidFill>
                <a:cs typeface="Tahoma" panose="020B0604030504040204" pitchFamily="34" charset="0"/>
              </a:rPr>
              <a:t>Pumpyanskiy</a:t>
            </a:r>
            <a:r>
              <a:rPr lang="en-US" b="1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7" name="Соединительная линия уступом 116"/>
          <p:cNvCxnSpPr/>
          <p:nvPr/>
        </p:nvCxnSpPr>
        <p:spPr>
          <a:xfrm flipH="1">
            <a:off x="8113449" y="1484784"/>
            <a:ext cx="720080" cy="504056"/>
          </a:xfrm>
          <a:prstGeom prst="bentConnector3">
            <a:avLst/>
          </a:prstGeom>
          <a:ln w="5715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4640117" y="1150534"/>
            <a:ext cx="4252363" cy="5862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German side</a:t>
            </a:r>
            <a:endParaRPr lang="ru-RU" b="1" dirty="0" smtClean="0"/>
          </a:p>
          <a:p>
            <a:pPr algn="ctr"/>
            <a:r>
              <a:rPr lang="en-US" b="1" dirty="0" smtClean="0"/>
              <a:t>B. </a:t>
            </a:r>
            <a:r>
              <a:rPr lang="en-US" b="1" dirty="0" err="1" smtClean="0"/>
              <a:t>Dahmen</a:t>
            </a:r>
            <a:endParaRPr lang="ru-RU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23528" y="764704"/>
            <a:ext cx="8568952" cy="385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MANAGEMENT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0" name="Соединительная линия уступом 119"/>
          <p:cNvCxnSpPr/>
          <p:nvPr/>
        </p:nvCxnSpPr>
        <p:spPr>
          <a:xfrm flipH="1">
            <a:off x="3942374" y="2060848"/>
            <a:ext cx="720080" cy="504056"/>
          </a:xfrm>
          <a:prstGeom prst="bent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/>
          <p:nvPr/>
        </p:nvCxnSpPr>
        <p:spPr>
          <a:xfrm>
            <a:off x="4211960" y="2060848"/>
            <a:ext cx="720080" cy="504056"/>
          </a:xfrm>
          <a:prstGeom prst="bentConnector3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Скругленный прямоугольник 122"/>
          <p:cNvSpPr/>
          <p:nvPr/>
        </p:nvSpPr>
        <p:spPr>
          <a:xfrm>
            <a:off x="4932039" y="2276872"/>
            <a:ext cx="3901489" cy="504056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2 </a:t>
            </a:r>
            <a:r>
              <a:rPr lang="en-US" b="1" dirty="0" smtClean="0">
                <a:solidFill>
                  <a:schemeClr val="tx1"/>
                </a:solidFill>
              </a:rPr>
              <a:t>Digital transformation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269966" y="2342585"/>
            <a:ext cx="3672408" cy="454737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Quality infrastructure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114871" y="1844824"/>
            <a:ext cx="699857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WORKING GROUPS</a:t>
            </a:r>
            <a:endParaRPr lang="ru-RU" b="1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208704" y="2797322"/>
            <a:ext cx="0" cy="34364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2843808" y="2797322"/>
            <a:ext cx="0" cy="34364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5889224" y="2780928"/>
            <a:ext cx="0" cy="3436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7524328" y="2780928"/>
            <a:ext cx="0" cy="3436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97366" y="63093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6" y="1"/>
            <a:ext cx="7772400" cy="602512"/>
          </a:xfrm>
        </p:spPr>
        <p:txBody>
          <a:bodyPr>
            <a:normAutofit fontScale="90000"/>
          </a:bodyPr>
          <a:lstStyle/>
          <a:p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PROJECT STATUS FROM THE RUSSIAN </a:t>
            </a:r>
            <a:r>
              <a:rPr lang="en-US" sz="2800" b="1" dirty="0" smtClean="0">
                <a:solidFill>
                  <a:srgbClr val="C00000"/>
                </a:solidFill>
              </a:rPr>
              <a:t>PERSPECTIVE: </a:t>
            </a:r>
            <a:r>
              <a:rPr lang="en-US" sz="2800" b="1" dirty="0">
                <a:solidFill>
                  <a:srgbClr val="C00000"/>
                </a:solidFill>
              </a:rPr>
              <a:t>QUALITY INFRASTRUCTURE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8704" y="87896"/>
            <a:ext cx="609844" cy="54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48" y="137173"/>
            <a:ext cx="1008000" cy="3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1" y="1268760"/>
          <a:ext cx="8532478" cy="49778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69043"/>
                <a:gridCol w="2469043"/>
                <a:gridCol w="1797196"/>
                <a:gridCol w="1797196"/>
              </a:tblGrid>
              <a:tr h="156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DIRECTION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WORKING GROUP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Co-conveners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</a:tr>
              <a:tr h="8018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Russia</a:t>
                      </a:r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Germany </a:t>
                      </a:r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800" b="1" i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i="1" u="none" strike="noStrike" dirty="0" smtClean="0">
                          <a:effectLst/>
                        </a:rPr>
                        <a:t>(</a:t>
                      </a:r>
                      <a:r>
                        <a:rPr lang="en-US" sz="1600" b="1" i="1" u="none" strike="noStrike" dirty="0" smtClean="0">
                          <a:effectLst/>
                        </a:rPr>
                        <a:t>Russian</a:t>
                      </a:r>
                      <a:r>
                        <a:rPr lang="en-US" sz="1600" b="1" i="1" u="none" strike="noStrike" baseline="0" dirty="0" smtClean="0">
                          <a:effectLst/>
                        </a:rPr>
                        <a:t> proposals</a:t>
                      </a:r>
                      <a:r>
                        <a:rPr lang="ru-RU" sz="1600" b="1" i="1" u="none" strike="noStrike" dirty="0" smtClean="0">
                          <a:effectLst/>
                        </a:rPr>
                        <a:t>)</a:t>
                      </a:r>
                      <a:endParaRPr lang="ru-RU" sz="1600" b="1" i="1" u="none" strike="noStrike" dirty="0" smtClean="0">
                        <a:effectLst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4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Quality infrastructure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 smtClean="0">
                          <a:effectLst/>
                        </a:rPr>
                        <a:t>Coordinators</a:t>
                      </a:r>
                      <a:r>
                        <a:rPr lang="ru-RU" sz="1800" u="none" strike="noStrike" dirty="0" smtClean="0">
                          <a:effectLst/>
                        </a:rPr>
                        <a:t>: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A. Lotsmanov, J. Krause (Chemnitz University</a:t>
                      </a:r>
                      <a:r>
                        <a:rPr lang="ru-RU" sz="1800" u="none" strike="noStrike" dirty="0" smtClean="0">
                          <a:effectLst/>
                        </a:rPr>
                        <a:t>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Standardization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Lotsmanov (RSPP)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</a:rPr>
                        <a:t>DIN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49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Volkova (NSC “Testing and diagnostics”)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</a:rPr>
                        <a:t>DAKKs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49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Conformity assessment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Bondar (ASSTR)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</a:rPr>
                        <a:t>DAKKs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37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 surweillance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Soldatov</a:t>
                      </a:r>
                      <a:r>
                        <a:rPr lang="en-US" sz="1800" u="none" strike="noStrike" dirty="0" smtClean="0">
                          <a:effectLst/>
                        </a:rPr>
                        <a:t> (BSH Russia)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</a:rPr>
                        <a:t>VDMA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3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Technical regulations 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Quality infrastructure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 smtClean="0">
                          <a:effectLst/>
                        </a:rPr>
                        <a:t>Coordinators</a:t>
                      </a:r>
                      <a:r>
                        <a:rPr lang="ru-RU" sz="1800" u="none" strike="noStrike" dirty="0" smtClean="0">
                          <a:effectLst/>
                        </a:rPr>
                        <a:t>: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A. Lotsmanov, J. Krause (Chemnitz University</a:t>
                      </a:r>
                      <a:r>
                        <a:rPr lang="ru-RU" sz="1800" u="none" strike="noStrike" dirty="0" smtClean="0">
                          <a:effectLst/>
                        </a:rPr>
                        <a:t>)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Railway transport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Gapanovich (RZD)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>
                          <a:effectLst/>
                        </a:rPr>
                        <a:t>Martin Taulbat </a:t>
                      </a:r>
                      <a:r>
                        <a:rPr lang="en-AU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 smtClean="0">
                          <a:effectLst/>
                        </a:rPr>
                        <a:t>SIEMENS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AG)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349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Construction materials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Kozhina 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Souyzement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u="none" strike="noStrike" dirty="0" smtClean="0">
                          <a:effectLst/>
                        </a:rPr>
                        <a:t>KNAUF</a:t>
                      </a:r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49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Machinery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Pozdneev (STANKIN)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Thomas </a:t>
                      </a:r>
                      <a:r>
                        <a:rPr lang="en-AU" sz="1800" u="none" strike="noStrike" dirty="0" smtClean="0">
                          <a:effectLst/>
                        </a:rPr>
                        <a:t>Krause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9" name="Picture 5" descr="http://edufuture.biz/images/8/8d/Germany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60304"/>
            <a:ext cx="504000" cy="3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85661"/>
            <a:ext cx="504000" cy="3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27" y="87896"/>
            <a:ext cx="7772400" cy="602512"/>
          </a:xfrm>
        </p:spPr>
        <p:txBody>
          <a:bodyPr>
            <a:normAutofit fontScale="90000"/>
          </a:bodyPr>
          <a:lstStyle/>
          <a:p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PROJECT STATUS FROM THE RUSSIAN PERSPECTIVE: DIGITAL ECONOMY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4383" y="87896"/>
            <a:ext cx="609844" cy="54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00" y="87896"/>
            <a:ext cx="1008000" cy="3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1774" y="1254534"/>
          <a:ext cx="8532495" cy="41084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69043"/>
                <a:gridCol w="2469043"/>
                <a:gridCol w="1797196"/>
                <a:gridCol w="1797196"/>
              </a:tblGrid>
              <a:tr h="355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DIRECTION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WORKING GROUP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CONVENERS</a:t>
                      </a:r>
                      <a:endParaRPr lang="ru-RU" b="1" dirty="0"/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/>
                </a:tc>
              </a:tr>
              <a:tr h="20326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Russia</a:t>
                      </a:r>
                      <a:endParaRPr lang="ru-RU" sz="1800" b="1" u="none" strike="noStrike" dirty="0" smtClean="0">
                        <a:effectLst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Germany </a:t>
                      </a:r>
                      <a:endParaRPr lang="ru-RU" sz="1800" b="1" u="none" strike="noStrike" dirty="0" smtClean="0">
                        <a:effectLst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29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Digital Transformation,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Horizontal aspects</a:t>
                      </a:r>
                      <a:endParaRPr lang="en-US" sz="1800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(conveners: 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Golovin (TC-ITC-22, Reigl (SIEMENS)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Architectural frameworks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err="1" smtClean="0">
                          <a:effectLst/>
                        </a:rPr>
                        <a:t>Bogachev</a:t>
                      </a:r>
                      <a:r>
                        <a:rPr lang="en-US" sz="1500" u="none" strike="noStrike" dirty="0" smtClean="0">
                          <a:effectLst/>
                        </a:rPr>
                        <a:t> (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Zyfra</a:t>
                      </a:r>
                      <a:r>
                        <a:rPr lang="en-US" sz="1500" u="none" strike="noStrike" dirty="0" smtClean="0">
                          <a:effectLst/>
                        </a:rPr>
                        <a:t>) </a:t>
                      </a:r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Guido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Stephans Siemens AG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83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Ontology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semantics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u="none" strike="noStrike" dirty="0" smtClean="0">
                          <a:effectLst/>
                        </a:rPr>
                        <a:t>Tikhomirov (KODEKS)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A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Kai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</a:t>
                      </a:r>
                      <a:r>
                        <a:rPr lang="en-A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rrels</a:t>
                      </a:r>
                      <a:r>
                        <a:rPr lang="en-A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ABB 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 anchorCt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138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Cybersecurity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u="none" strike="noStrike" dirty="0" smtClean="0">
                          <a:effectLst/>
                        </a:rPr>
                        <a:t>Timofeev (TC-ITC 22)</a:t>
                      </a:r>
                      <a:endParaRPr lang="ru-RU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Volker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Jakumeit, DIN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30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Digital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transformation, Vertical integration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(conveners: </a:t>
                      </a:r>
                      <a:endParaRPr lang="en-US" sz="18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Golovin, Reigl)</a:t>
                      </a:r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Smart Grids for electrotechnics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Fokin (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Energoservice</a:t>
                      </a:r>
                      <a:r>
                        <a:rPr lang="en-US" sz="1500" u="none" strike="noStrike" dirty="0" smtClean="0">
                          <a:effectLst/>
                        </a:rPr>
                        <a:t>)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u="none" strike="noStrike" dirty="0" smtClean="0">
                          <a:effectLst/>
                        </a:rPr>
                        <a:t>Sebastian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Kosselers, </a:t>
                      </a:r>
                      <a:r>
                        <a:rPr lang="en-AU" sz="1500" u="none" strike="noStrike" dirty="0" smtClean="0">
                          <a:effectLst/>
                        </a:rPr>
                        <a:t>DKE</a:t>
                      </a:r>
                      <a:endParaRPr lang="en-A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76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Smart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buildings and BIM technologies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Pugachev (BIM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Association)</a:t>
                      </a:r>
                      <a:endParaRPr lang="ru-RU" sz="15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Thomas Leibich ,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AC3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899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Smart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manufacturing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u="none" strike="noStrike" dirty="0" smtClean="0">
                          <a:effectLst/>
                        </a:rPr>
                        <a:t>Pozdneev (STANKIN)</a:t>
                      </a:r>
                      <a:endParaRPr lang="ru-RU" sz="1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r>
                        <a:rPr lang="en-US" sz="1500" u="none" strike="noStrike" dirty="0" smtClean="0">
                          <a:effectLst/>
                        </a:rPr>
                        <a:t>Jens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Gayko, DKE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97" marR="3997" marT="3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9" name="Picture 5" descr="http://edufuture.biz/images/8/8d/Germany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18" y="1623099"/>
            <a:ext cx="504000" cy="3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72" y="1648412"/>
            <a:ext cx="504000" cy="3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b="1" dirty="0" smtClean="0">
                <a:solidFill>
                  <a:srgbClr val="C00000"/>
                </a:solidFill>
              </a:rPr>
              <a:t>COUNCIL'S EXPERTS</a:t>
            </a:r>
            <a:endParaRPr lang="en-US" alt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3"/>
            <a:ext cx="7056784" cy="4032448"/>
          </a:xfrm>
        </p:spPr>
        <p:txBody>
          <a:bodyPr>
            <a:normAutofit lnSpcReduction="20000"/>
          </a:bodyPr>
          <a:lstStyle/>
          <a:p>
            <a:pPr marL="0" indent="0" algn="just">
              <a:buNone/>
            </a:pPr>
            <a:r>
              <a:rPr lang="en-US" altLang="ru-RU" sz="2800" dirty="0" smtClean="0"/>
              <a:t>Russian side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pPr marL="0" indent="0" algn="just">
              <a:buNone/>
            </a:pPr>
            <a:r>
              <a:rPr lang="en-US" altLang="ru-RU" sz="2800" b="1" u="sng" dirty="0" smtClean="0">
                <a:solidFill>
                  <a:srgbClr val="0070C0"/>
                </a:solidFill>
              </a:rPr>
              <a:t>More then 60 experts</a:t>
            </a:r>
            <a:r>
              <a:rPr lang="ru-RU" sz="2800" b="1" u="sng" dirty="0" smtClean="0">
                <a:solidFill>
                  <a:srgbClr val="0070C0"/>
                </a:solidFill>
              </a:rPr>
              <a:t>  </a:t>
            </a:r>
            <a:r>
              <a:rPr lang="en-US" altLang="ru-RU" sz="2800" dirty="0" smtClean="0"/>
              <a:t>frominterested state autoritis and from more then 30 different companies, representating inter alia the IT area 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en-US" altLang="ru-RU" sz="2800" dirty="0" smtClean="0"/>
              <a:t>German side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pPr marL="0" indent="0" algn="just">
              <a:buNone/>
            </a:pPr>
            <a:r>
              <a:rPr lang="en-US" altLang="ru-RU" sz="2800" b="1" u="sng" dirty="0" smtClean="0">
                <a:solidFill>
                  <a:srgbClr val="C00000"/>
                </a:solidFill>
              </a:rPr>
              <a:t>More then </a:t>
            </a:r>
            <a:r>
              <a:rPr lang="ru-RU" sz="2800" b="1" u="sng" dirty="0" smtClean="0">
                <a:solidFill>
                  <a:srgbClr val="C00000"/>
                </a:solidFill>
              </a:rPr>
              <a:t>40 </a:t>
            </a:r>
            <a:r>
              <a:rPr lang="en-US" altLang="ru-RU" sz="2800" b="1" u="sng" dirty="0" smtClean="0">
                <a:solidFill>
                  <a:srgbClr val="C00000"/>
                </a:solidFill>
              </a:rPr>
              <a:t>experts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en-US" altLang="ru-RU" sz="2800" dirty="0" smtClean="0"/>
              <a:t>from German state autoritites and leading companies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8" y="1782047"/>
            <a:ext cx="504000" cy="3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edufuture.biz/images/8/8d/Germany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8" y="4077072"/>
            <a:ext cx="504000" cy="3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877272"/>
            <a:ext cx="67687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800" dirty="0" smtClean="0"/>
              <a:t>And this list become wider</a:t>
            </a:r>
            <a:r>
              <a:rPr lang="ru-RU" sz="2800" dirty="0" smtClean="0"/>
              <a:t>….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844517"/>
            <a:ext cx="7495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0636" y="1268760"/>
            <a:ext cx="4995860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700" b="1" dirty="0" smtClean="0">
                <a:solidFill>
                  <a:srgbClr val="C00000"/>
                </a:solidFill>
              </a:rPr>
              <a:t>Council for technical regulation with OAOEV</a:t>
            </a:r>
            <a:r>
              <a:rPr lang="ru-RU" sz="1700" b="1" dirty="0" smtClean="0">
                <a:solidFill>
                  <a:srgbClr val="C00000"/>
                </a:solidFill>
              </a:rPr>
              <a:t>.</a:t>
            </a:r>
            <a:endParaRPr lang="ru-RU" sz="1700" b="1" dirty="0" smtClean="0">
              <a:solidFill>
                <a:srgbClr val="C00000"/>
              </a:solidFill>
            </a:endParaRPr>
          </a:p>
          <a:p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22.01.2019   - </a:t>
            </a:r>
            <a:r>
              <a:rPr lang="en-US" altLang="ru-RU" sz="1700" b="1" dirty="0" smtClean="0">
                <a:solidFill>
                  <a:schemeClr val="tx2">
                    <a:lumMod val="75000"/>
                  </a:schemeClr>
                </a:solidFill>
              </a:rPr>
              <a:t>At t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he RSPP held a meeting with the Director of technical regulation and standardization of SIEMENS AG M. Reigl and head of the direction for cooperation with small and medium-sized businesses of the Eastern Committee of the German economy. B</a:t>
            </a:r>
            <a:r>
              <a:rPr lang="en-US" altLang="ru-RU" sz="17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altLang="ru-RU" sz="1700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lmann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: 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German coordinators of the working groups of the Council have been approved;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ru-RU" sz="1700" dirty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agreement  on the participation of German experts in the "Russian </a:t>
            </a:r>
            <a:r>
              <a:rPr lang="en-US" altLang="ru-RU" sz="17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usiness Week" and the forum "Innoprom-2019" </a:t>
            </a:r>
            <a:r>
              <a:rPr lang="en-US" altLang="ru-RU" sz="1700" dirty="0">
                <a:solidFill>
                  <a:schemeClr val="tx2">
                    <a:lumMod val="75000"/>
                  </a:schemeClr>
                </a:solidFill>
              </a:rPr>
              <a:t>was reached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944" y="258984"/>
            <a:ext cx="81694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C00000"/>
                </a:solidFill>
              </a:rPr>
              <a:t>WORKING SEMINAR ON DIGITAL TRANSFORMATION IN RSPP</a:t>
            </a:r>
            <a:endParaRPr lang="en-US" alt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00" y="1268760"/>
            <a:ext cx="8914642" cy="36009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13" name="Picture 2" descr="Z:\Общая папка\OA совет по техрегулированию\встреча 22 января\фото\RSPP996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" y="1491916"/>
            <a:ext cx="3954770" cy="26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844517"/>
            <a:ext cx="7495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00" y="258984"/>
            <a:ext cx="918901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C00000"/>
                </a:solidFill>
              </a:rPr>
              <a:t>START OF WORK OF THE WORKING GROUPS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altLang="ru-RU" sz="2400" b="1" dirty="0" smtClean="0">
                <a:solidFill>
                  <a:srgbClr val="C00000"/>
                </a:solidFill>
              </a:rPr>
              <a:t>WG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“RAILWAY”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1226" y="1921187"/>
            <a:ext cx="541691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22.02.2019 г.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Round table at the Ministry of economy and energy of Germany on railway transport, Berlin: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A report was made on the work of the Council.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The goals and objectives of the WG on rail transport of the Council for technical regulation and standardization for the digital economy are outlined.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7" y="1641632"/>
            <a:ext cx="3279808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941168"/>
            <a:ext cx="727280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 smtClean="0"/>
              <a:t>Support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15" name="Picture 4" descr="http://refportal.com/upload/images/42e66317daaa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01826"/>
            <a:ext cx="3867939" cy="14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zenergy.org.vn/media/app/media/PNG/BMW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17" y="5491295"/>
            <a:ext cx="2376000" cy="12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ru-RU" sz="2400" b="1" dirty="0" smtClean="0">
                <a:solidFill>
                  <a:srgbClr val="C00000"/>
                </a:solidFill>
                <a:sym typeface="+mn-ea"/>
              </a:rPr>
              <a:t>START OF WORK OF THE WORKING GROUPS</a:t>
            </a:r>
            <a:r>
              <a:rPr lang="ru-RU" sz="2400" b="1" dirty="0" smtClean="0">
                <a:solidFill>
                  <a:srgbClr val="C00000"/>
                </a:solidFill>
                <a:sym typeface="+mn-ea"/>
              </a:rPr>
              <a:t>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en-US" altLang="ru-RU" sz="2400" b="1" dirty="0">
                <a:solidFill>
                  <a:srgbClr val="C00000"/>
                </a:solidFill>
              </a:rPr>
              <a:t>WG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</a:rPr>
              <a:t>“Machnery”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2880729"/>
          </a:xfrm>
        </p:spPr>
        <p:txBody>
          <a:bodyPr>
            <a:normAutofit fontScale="90000" lnSpcReduction="20000"/>
          </a:bodyPr>
          <a:lstStyle/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dirty="0"/>
              <a:t>An agreement was reached to consider the aspects of "</a:t>
            </a:r>
            <a:r>
              <a:rPr lang="en-US" altLang="ru-RU" dirty="0"/>
              <a:t>I</a:t>
            </a:r>
            <a:r>
              <a:rPr lang="ru-RU" dirty="0"/>
              <a:t>ndustry 4.0" for mechanical engineering, taking into account new standards, new professional competencies and the development of bilateral cooperation between Russian and German industrial enterprises and universities.</a:t>
            </a:r>
            <a:endParaRPr lang="ru-RU" dirty="0"/>
          </a:p>
        </p:txBody>
      </p:sp>
      <p:pic>
        <p:nvPicPr>
          <p:cNvPr id="3076" name="Picture 4" descr="http://is.stankin.ru/wp-content/uploads/2011/04/7441cc5805db0260ecc536724d6bb060-207x300.jpg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71" y="1187665"/>
            <a:ext cx="1788481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vechkoVV\Download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87665"/>
            <a:ext cx="2009775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MEETING OF THE WORKING </a:t>
            </a:r>
            <a:r>
              <a:rPr lang="en-US" sz="2400" b="1" dirty="0" smtClean="0">
                <a:solidFill>
                  <a:srgbClr val="C00000"/>
                </a:solidFill>
              </a:rPr>
              <a:t>GROUP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CONSTRUCTION MATERIALS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algn="just"/>
            <a:endParaRPr lang="en-US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sz="2200" b="1" dirty="0"/>
          </a:p>
          <a:p>
            <a:pPr marL="0" indent="0" algn="just">
              <a:buNone/>
            </a:pPr>
            <a:r>
              <a:rPr lang="en-US" sz="2200" b="1" dirty="0" smtClean="0"/>
              <a:t>March </a:t>
            </a:r>
            <a:r>
              <a:rPr lang="en-US" sz="2200" b="1" dirty="0"/>
              <a:t>6, 2019 </a:t>
            </a:r>
            <a:r>
              <a:rPr lang="en-US" sz="2200" b="1" dirty="0" smtClean="0"/>
              <a:t>in Russian </a:t>
            </a:r>
            <a:r>
              <a:rPr lang="en-US" sz="2200" b="1" dirty="0"/>
              <a:t>Union of </a:t>
            </a:r>
            <a:r>
              <a:rPr lang="en-US" sz="2200" b="1" dirty="0" smtClean="0"/>
              <a:t>Industrialists </a:t>
            </a:r>
            <a:r>
              <a:rPr lang="en-US" sz="2200" b="1" dirty="0"/>
              <a:t>and </a:t>
            </a:r>
            <a:r>
              <a:rPr lang="en-US" sz="2200" b="1" dirty="0" smtClean="0"/>
              <a:t>Entrepreneurs was a </a:t>
            </a:r>
            <a:r>
              <a:rPr lang="en-US" sz="2200" b="1" dirty="0"/>
              <a:t>meeting of the Russian part of the Working Group </a:t>
            </a:r>
            <a:r>
              <a:rPr lang="en-US" sz="2200" b="1" dirty="0" smtClean="0"/>
              <a:t>“Construction </a:t>
            </a:r>
            <a:r>
              <a:rPr lang="en-US" sz="2200" b="1" dirty="0"/>
              <a:t>materials" </a:t>
            </a:r>
            <a:r>
              <a:rPr lang="en-US" sz="2200" b="1" dirty="0" smtClean="0"/>
              <a:t>of the Council </a:t>
            </a:r>
            <a:r>
              <a:rPr lang="en-US" sz="2200" b="1" dirty="0"/>
              <a:t>on technical regulation and standardization </a:t>
            </a:r>
            <a:r>
              <a:rPr lang="en-US" sz="2200" b="1" dirty="0" smtClean="0"/>
              <a:t>fo</a:t>
            </a:r>
            <a:r>
              <a:rPr lang="en-US" sz="2200" b="1" dirty="0"/>
              <a:t>r</a:t>
            </a:r>
            <a:r>
              <a:rPr lang="en-US" sz="2200" b="1" dirty="0" smtClean="0"/>
              <a:t> </a:t>
            </a:r>
            <a:r>
              <a:rPr lang="en-US" sz="2200" b="1" dirty="0"/>
              <a:t>the digital </a:t>
            </a:r>
            <a:r>
              <a:rPr lang="en-US" sz="2200" b="1" dirty="0" smtClean="0"/>
              <a:t>economy.</a:t>
            </a:r>
            <a:endParaRPr lang="ru-RU" sz="2200" b="1" dirty="0" smtClean="0"/>
          </a:p>
          <a:p>
            <a:pPr marL="0" indent="0" algn="just">
              <a:buNone/>
            </a:pPr>
            <a:r>
              <a:rPr lang="en-US" sz="2200" b="1" dirty="0" smtClean="0"/>
              <a:t>There were </a:t>
            </a:r>
            <a:r>
              <a:rPr lang="en-US" sz="2200" b="1" dirty="0" smtClean="0">
                <a:solidFill>
                  <a:srgbClr val="C00000"/>
                </a:solidFill>
              </a:rPr>
              <a:t>20 experts </a:t>
            </a:r>
            <a:r>
              <a:rPr lang="en-US" sz="2200" b="1" dirty="0" smtClean="0"/>
              <a:t>from different Russian companies and Government bodies.</a:t>
            </a:r>
            <a:endParaRPr lang="en-US" sz="2200" b="1" dirty="0" smtClean="0"/>
          </a:p>
        </p:txBody>
      </p:sp>
      <p:pic>
        <p:nvPicPr>
          <p:cNvPr id="4" name="Picture 2" descr="G:\DZ5A866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40" y="1830353"/>
            <a:ext cx="3744000" cy="24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lang="en-US" altLang="ru-RU" sz="1700" b="1" dirty="0" smtClean="0">
            <a:solidFill>
              <a:srgbClr val="C00000"/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5329</Words>
  <Application>WPS Presentation</Application>
  <PresentationFormat>Экран (4:3)</PresentationFormat>
  <Paragraphs>308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Arial Unicode MS</vt:lpstr>
      <vt:lpstr>Microsoft YaHei</vt:lpstr>
      <vt:lpstr/>
      <vt:lpstr>Arial Unicode MS</vt:lpstr>
      <vt:lpstr>Calibri</vt:lpstr>
      <vt:lpstr>Segoe Print</vt:lpstr>
      <vt:lpstr>Tahoma</vt:lpstr>
      <vt:lpstr>Times New Roman</vt:lpstr>
      <vt:lpstr>Тема Office</vt:lpstr>
      <vt:lpstr> 2004 -  RSPP COMMITTEE HAS 15 YEARS OLD- 2019    </vt:lpstr>
      <vt:lpstr>PowerPoint 演示文稿</vt:lpstr>
      <vt:lpstr> PROJECT STATUS FROM THE RUSSIAN PERSPECTIVE: QUALITY INFRASTRUCTURE</vt:lpstr>
      <vt:lpstr> PROJECT STATUS FROM THE RUSSIAN PERSPECTIVE: DIGITAL ECONOMY</vt:lpstr>
      <vt:lpstr>ЭКСПЕРТЫ СОВЕТА</vt:lpstr>
      <vt:lpstr>PowerPoint 演示文稿</vt:lpstr>
      <vt:lpstr>PowerPoint 演示文稿</vt:lpstr>
      <vt:lpstr>НАЧАЛО РАБОТЫ РАБОЧИХ ГРУПП. РГ «Машиностроение»</vt:lpstr>
      <vt:lpstr>MEETING OF THE WORKING GROUP  CONSTRUCTION MATERIALS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Дарья Мичурина</cp:lastModifiedBy>
  <cp:revision>2</cp:revision>
  <dcterms:created xsi:type="dcterms:W3CDTF">2019-03-11T14:37:00Z</dcterms:created>
  <dcterms:modified xsi:type="dcterms:W3CDTF">2019-03-11T21:40:30Z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