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8"/>
  </p:notesMasterIdLst>
  <p:handoutMasterIdLst>
    <p:handoutMasterId r:id="rId9"/>
  </p:handoutMasterIdLst>
  <p:sldIdLst>
    <p:sldId id="482" r:id="rId2"/>
    <p:sldId id="483" r:id="rId3"/>
    <p:sldId id="471" r:id="rId4"/>
    <p:sldId id="484" r:id="rId5"/>
    <p:sldId id="485" r:id="rId6"/>
    <p:sldId id="352" r:id="rId7"/>
  </p:sldIdLst>
  <p:sldSz cx="9144000" cy="5143500" type="screen16x9"/>
  <p:notesSz cx="6889750" cy="100218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8FA"/>
    <a:srgbClr val="C8DAEE"/>
    <a:srgbClr val="B1BFD3"/>
    <a:srgbClr val="B7C1D7"/>
    <a:srgbClr val="CAD8EC"/>
    <a:srgbClr val="D1D7E5"/>
    <a:srgbClr val="6480A8"/>
    <a:srgbClr val="33CAFF"/>
    <a:srgbClr val="77D4F1"/>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62" autoAdjust="0"/>
    <p:restoredTop sz="96782" autoAdjust="0"/>
  </p:normalViewPr>
  <p:slideViewPr>
    <p:cSldViewPr showGuides="1">
      <p:cViewPr>
        <p:scale>
          <a:sx n="161" d="100"/>
          <a:sy n="161" d="100"/>
        </p:scale>
        <p:origin x="-174" y="22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147AE6D4-81AA-4C8E-85D3-9B9472E5CCA0}" type="datetimeFigureOut">
              <a:rPr lang="ru-RU" smtClean="0"/>
              <a:t>10.03.2019</a:t>
            </a:fld>
            <a:endParaRPr lang="ru-RU"/>
          </a:p>
        </p:txBody>
      </p:sp>
      <p:sp>
        <p:nvSpPr>
          <p:cNvPr id="4" name="Нижний колонтитул 3"/>
          <p:cNvSpPr>
            <a:spLocks noGrp="1"/>
          </p:cNvSpPr>
          <p:nvPr>
            <p:ph type="ftr" sz="quarter" idx="2"/>
          </p:nvPr>
        </p:nvSpPr>
        <p:spPr>
          <a:xfrm>
            <a:off x="0" y="9518650"/>
            <a:ext cx="2986088" cy="50165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902075" y="9518650"/>
            <a:ext cx="2986088" cy="501650"/>
          </a:xfrm>
          <a:prstGeom prst="rect">
            <a:avLst/>
          </a:prstGeom>
        </p:spPr>
        <p:txBody>
          <a:bodyPr vert="horz" lIns="91440" tIns="45720" rIns="91440" bIns="45720" rtlCol="0" anchor="b"/>
          <a:lstStyle>
            <a:lvl1pPr algn="r">
              <a:defRPr sz="1200"/>
            </a:lvl1pPr>
          </a:lstStyle>
          <a:p>
            <a:fld id="{F0D80627-6B73-471F-801C-CB57500A2581}" type="slidenum">
              <a:rPr lang="ru-RU" smtClean="0"/>
              <a:t>‹#›</a:t>
            </a:fld>
            <a:endParaRPr lang="ru-RU"/>
          </a:p>
        </p:txBody>
      </p:sp>
    </p:spTree>
    <p:extLst>
      <p:ext uri="{BB962C8B-B14F-4D97-AF65-F5344CB8AC3E}">
        <p14:creationId xmlns:p14="http://schemas.microsoft.com/office/powerpoint/2010/main" val="111964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2" y="5"/>
            <a:ext cx="2985187" cy="500142"/>
          </a:xfrm>
          <a:prstGeom prst="rect">
            <a:avLst/>
          </a:prstGeom>
          <a:noFill/>
          <a:ln>
            <a:noFill/>
          </a:ln>
          <a:extLst/>
        </p:spPr>
        <p:txBody>
          <a:bodyPr vert="horz" wrap="square" lIns="89991" tIns="44995" rIns="89991" bIns="44995" numCol="1" anchor="t" anchorCtr="0" compatLnSpc="1">
            <a:prstTxWarp prst="textNoShape">
              <a:avLst/>
            </a:prstTxWarp>
          </a:bodyPr>
          <a:lstStyle>
            <a:lvl1pPr defTabSz="898599">
              <a:defRPr sz="1200">
                <a:latin typeface="Arial" charset="0"/>
              </a:defRPr>
            </a:lvl1pPr>
          </a:lstStyle>
          <a:p>
            <a:pPr>
              <a:defRPr/>
            </a:pPr>
            <a:endParaRPr lang="ru-RU"/>
          </a:p>
        </p:txBody>
      </p:sp>
      <p:sp>
        <p:nvSpPr>
          <p:cNvPr id="3" name="Дата 2"/>
          <p:cNvSpPr>
            <a:spLocks noGrp="1"/>
          </p:cNvSpPr>
          <p:nvPr>
            <p:ph type="dt" idx="1"/>
          </p:nvPr>
        </p:nvSpPr>
        <p:spPr bwMode="auto">
          <a:xfrm>
            <a:off x="3902980" y="5"/>
            <a:ext cx="2985187" cy="500142"/>
          </a:xfrm>
          <a:prstGeom prst="rect">
            <a:avLst/>
          </a:prstGeom>
          <a:noFill/>
          <a:ln>
            <a:noFill/>
          </a:ln>
          <a:extLst/>
        </p:spPr>
        <p:txBody>
          <a:bodyPr vert="horz" wrap="square" lIns="89991" tIns="44995" rIns="89991" bIns="44995" numCol="1" anchor="t" anchorCtr="0" compatLnSpc="1">
            <a:prstTxWarp prst="textNoShape">
              <a:avLst/>
            </a:prstTxWarp>
          </a:bodyPr>
          <a:lstStyle>
            <a:lvl1pPr algn="r" defTabSz="898599">
              <a:defRPr sz="1200">
                <a:latin typeface="Arial" charset="0"/>
              </a:defRPr>
            </a:lvl1pPr>
          </a:lstStyle>
          <a:p>
            <a:pPr>
              <a:defRPr/>
            </a:pPr>
            <a:fld id="{286CF862-6043-4510-8E90-5CF3DF10D0A8}" type="datetimeFigureOut">
              <a:rPr lang="ru-RU"/>
              <a:pPr>
                <a:defRPr/>
              </a:pPr>
              <a:t>10.03.2019</a:t>
            </a:fld>
            <a:endParaRPr lang="ru-RU"/>
          </a:p>
        </p:txBody>
      </p:sp>
      <p:sp>
        <p:nvSpPr>
          <p:cNvPr id="4" name="Образ слайда 3"/>
          <p:cNvSpPr>
            <a:spLocks noGrp="1" noRot="1" noChangeAspect="1"/>
          </p:cNvSpPr>
          <p:nvPr>
            <p:ph type="sldImg" idx="2"/>
          </p:nvPr>
        </p:nvSpPr>
        <p:spPr>
          <a:xfrm>
            <a:off x="107950" y="754063"/>
            <a:ext cx="6673850" cy="3754437"/>
          </a:xfrm>
          <a:prstGeom prst="rect">
            <a:avLst/>
          </a:prstGeom>
          <a:noFill/>
          <a:ln w="12700">
            <a:solidFill>
              <a:prstClr val="black"/>
            </a:solidFill>
          </a:ln>
        </p:spPr>
        <p:txBody>
          <a:bodyPr vert="horz" lIns="91264" tIns="45633" rIns="91264" bIns="45633" rtlCol="0" anchor="ctr"/>
          <a:lstStyle/>
          <a:p>
            <a:pPr lvl="0"/>
            <a:endParaRPr lang="ru-RU" noProof="0"/>
          </a:p>
        </p:txBody>
      </p:sp>
      <p:sp>
        <p:nvSpPr>
          <p:cNvPr id="5" name="Заметки 4"/>
          <p:cNvSpPr>
            <a:spLocks noGrp="1"/>
          </p:cNvSpPr>
          <p:nvPr>
            <p:ph type="body" sz="quarter" idx="3"/>
          </p:nvPr>
        </p:nvSpPr>
        <p:spPr bwMode="auto">
          <a:xfrm>
            <a:off x="689142" y="4760087"/>
            <a:ext cx="5511483" cy="4509215"/>
          </a:xfrm>
          <a:prstGeom prst="rect">
            <a:avLst/>
          </a:prstGeom>
          <a:noFill/>
          <a:ln>
            <a:noFill/>
          </a:ln>
          <a:extLst/>
        </p:spPr>
        <p:txBody>
          <a:bodyPr vert="horz" wrap="square" lIns="89991" tIns="44995" rIns="89991" bIns="44995"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bwMode="auto">
          <a:xfrm>
            <a:off x="2" y="9520168"/>
            <a:ext cx="2985187" cy="500142"/>
          </a:xfrm>
          <a:prstGeom prst="rect">
            <a:avLst/>
          </a:prstGeom>
          <a:noFill/>
          <a:ln>
            <a:noFill/>
          </a:ln>
          <a:extLst/>
        </p:spPr>
        <p:txBody>
          <a:bodyPr vert="horz" wrap="square" lIns="89991" tIns="44995" rIns="89991" bIns="44995" numCol="1" anchor="b" anchorCtr="0" compatLnSpc="1">
            <a:prstTxWarp prst="textNoShape">
              <a:avLst/>
            </a:prstTxWarp>
          </a:bodyPr>
          <a:lstStyle>
            <a:lvl1pPr defTabSz="898599">
              <a:defRPr sz="1200">
                <a:latin typeface="Arial" charset="0"/>
              </a:defRPr>
            </a:lvl1pPr>
          </a:lstStyle>
          <a:p>
            <a:pPr>
              <a:defRPr/>
            </a:pPr>
            <a:endParaRPr lang="ru-RU"/>
          </a:p>
        </p:txBody>
      </p:sp>
      <p:sp>
        <p:nvSpPr>
          <p:cNvPr id="7" name="Номер слайда 6"/>
          <p:cNvSpPr>
            <a:spLocks noGrp="1"/>
          </p:cNvSpPr>
          <p:nvPr>
            <p:ph type="sldNum" sz="quarter" idx="5"/>
          </p:nvPr>
        </p:nvSpPr>
        <p:spPr bwMode="auto">
          <a:xfrm>
            <a:off x="3902980" y="9520168"/>
            <a:ext cx="2985187" cy="500142"/>
          </a:xfrm>
          <a:prstGeom prst="rect">
            <a:avLst/>
          </a:prstGeom>
          <a:noFill/>
          <a:ln>
            <a:noFill/>
          </a:ln>
          <a:extLst/>
        </p:spPr>
        <p:txBody>
          <a:bodyPr vert="horz" wrap="square" lIns="89991" tIns="44995" rIns="89991" bIns="44995" numCol="1" anchor="b" anchorCtr="0" compatLnSpc="1">
            <a:prstTxWarp prst="textNoShape">
              <a:avLst/>
            </a:prstTxWarp>
          </a:bodyPr>
          <a:lstStyle>
            <a:lvl1pPr algn="r" defTabSz="898599">
              <a:defRPr sz="1200">
                <a:latin typeface="Arial" charset="0"/>
              </a:defRPr>
            </a:lvl1pPr>
          </a:lstStyle>
          <a:p>
            <a:pPr>
              <a:defRPr/>
            </a:pPr>
            <a:fld id="{33ABC4AB-DF6B-463D-8F24-DA62D5A2CC04}" type="slidenum">
              <a:rPr lang="ru-RU"/>
              <a:pPr>
                <a:defRPr/>
              </a:pPr>
              <a:t>‹#›</a:t>
            </a:fld>
            <a:endParaRPr lang="ru-RU"/>
          </a:p>
        </p:txBody>
      </p:sp>
    </p:spTree>
    <p:extLst>
      <p:ext uri="{BB962C8B-B14F-4D97-AF65-F5344CB8AC3E}">
        <p14:creationId xmlns:p14="http://schemas.microsoft.com/office/powerpoint/2010/main" val="2002277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54A8D0E-3EA8-4D70-A02C-F9E6B8279F08}" type="slidenum">
              <a:rPr lang="ru-RU" smtClean="0"/>
              <a:pPr>
                <a:defRPr/>
              </a:pPr>
              <a:t>‹#›</a:t>
            </a:fld>
            <a:endParaRPr lang="ru-RU"/>
          </a:p>
        </p:txBody>
      </p:sp>
    </p:spTree>
    <p:extLst>
      <p:ext uri="{BB962C8B-B14F-4D97-AF65-F5344CB8AC3E}">
        <p14:creationId xmlns:p14="http://schemas.microsoft.com/office/powerpoint/2010/main" val="4104485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7F31A43-93CC-4723-84A9-7BD4D8316477}" type="slidenum">
              <a:rPr lang="ru-RU" smtClean="0"/>
              <a:pPr>
                <a:defRPr/>
              </a:pPr>
              <a:t>‹#›</a:t>
            </a:fld>
            <a:endParaRPr lang="ru-RU"/>
          </a:p>
        </p:txBody>
      </p:sp>
    </p:spTree>
    <p:extLst>
      <p:ext uri="{BB962C8B-B14F-4D97-AF65-F5344CB8AC3E}">
        <p14:creationId xmlns:p14="http://schemas.microsoft.com/office/powerpoint/2010/main" val="403609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94CD141-A2C9-49C4-BCB5-09C4C4A1B623}" type="slidenum">
              <a:rPr lang="ru-RU" smtClean="0"/>
              <a:pPr>
                <a:defRPr/>
              </a:pPr>
              <a:t>‹#›</a:t>
            </a:fld>
            <a:endParaRPr lang="ru-RU"/>
          </a:p>
        </p:txBody>
      </p:sp>
    </p:spTree>
    <p:extLst>
      <p:ext uri="{BB962C8B-B14F-4D97-AF65-F5344CB8AC3E}">
        <p14:creationId xmlns:p14="http://schemas.microsoft.com/office/powerpoint/2010/main" val="1946507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a:lstStyle/>
          <a:p>
            <a:r>
              <a:rPr lang="ru-RU"/>
              <a:t>Образец заголовка</a:t>
            </a:r>
          </a:p>
        </p:txBody>
      </p:sp>
      <p:sp>
        <p:nvSpPr>
          <p:cNvPr id="3" name="Диаграмма 2"/>
          <p:cNvSpPr>
            <a:spLocks noGrp="1"/>
          </p:cNvSpPr>
          <p:nvPr>
            <p:ph type="chart" idx="1"/>
          </p:nvPr>
        </p:nvSpPr>
        <p:spPr>
          <a:xfrm>
            <a:off x="457200" y="1200151"/>
            <a:ext cx="8229600" cy="3394472"/>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4AA0B76-9D1C-49F0-AFCE-81E07BC5050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32D32F6-F0DF-4795-97CF-27CF7FB56CAA}" type="slidenum">
              <a:rPr lang="ru-RU" smtClean="0"/>
              <a:pPr>
                <a:defRPr/>
              </a:pPr>
              <a:t>‹#›</a:t>
            </a:fld>
            <a:endParaRPr lang="ru-RU"/>
          </a:p>
        </p:txBody>
      </p:sp>
    </p:spTree>
    <p:extLst>
      <p:ext uri="{BB962C8B-B14F-4D97-AF65-F5344CB8AC3E}">
        <p14:creationId xmlns:p14="http://schemas.microsoft.com/office/powerpoint/2010/main" val="310436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312B7EC-192F-4EF3-9944-21F53654DFF2}" type="slidenum">
              <a:rPr lang="ru-RU" smtClean="0"/>
              <a:pPr>
                <a:defRPr/>
              </a:pPr>
              <a:t>‹#›</a:t>
            </a:fld>
            <a:endParaRPr lang="ru-RU"/>
          </a:p>
        </p:txBody>
      </p:sp>
    </p:spTree>
    <p:extLst>
      <p:ext uri="{BB962C8B-B14F-4D97-AF65-F5344CB8AC3E}">
        <p14:creationId xmlns:p14="http://schemas.microsoft.com/office/powerpoint/2010/main" val="111799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59D84F2-80F5-4247-BC84-C17EAF17F5C4}" type="slidenum">
              <a:rPr lang="ru-RU" smtClean="0"/>
              <a:pPr>
                <a:defRPr/>
              </a:pPr>
              <a:t>‹#›</a:t>
            </a:fld>
            <a:endParaRPr lang="ru-RU"/>
          </a:p>
        </p:txBody>
      </p:sp>
    </p:spTree>
    <p:extLst>
      <p:ext uri="{BB962C8B-B14F-4D97-AF65-F5344CB8AC3E}">
        <p14:creationId xmlns:p14="http://schemas.microsoft.com/office/powerpoint/2010/main" val="161393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39269699-011A-497F-B3DC-3984BE041705}" type="slidenum">
              <a:rPr lang="ru-RU" smtClean="0"/>
              <a:pPr>
                <a:defRPr/>
              </a:pPr>
              <a:t>‹#›</a:t>
            </a:fld>
            <a:endParaRPr lang="ru-RU"/>
          </a:p>
        </p:txBody>
      </p:sp>
    </p:spTree>
    <p:extLst>
      <p:ext uri="{BB962C8B-B14F-4D97-AF65-F5344CB8AC3E}">
        <p14:creationId xmlns:p14="http://schemas.microsoft.com/office/powerpoint/2010/main" val="163807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E5FF6102-D7F0-4A41-97DF-64861D221241}" type="slidenum">
              <a:rPr lang="ru-RU" smtClean="0"/>
              <a:pPr>
                <a:defRPr/>
              </a:pPr>
              <a:t>‹#›</a:t>
            </a:fld>
            <a:endParaRPr lang="ru-RU"/>
          </a:p>
        </p:txBody>
      </p:sp>
    </p:spTree>
    <p:extLst>
      <p:ext uri="{BB962C8B-B14F-4D97-AF65-F5344CB8AC3E}">
        <p14:creationId xmlns:p14="http://schemas.microsoft.com/office/powerpoint/2010/main" val="135562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28ECC11-C8B9-41CA-B4A5-E281ABC27472}" type="slidenum">
              <a:rPr lang="ru-RU" smtClean="0"/>
              <a:pPr>
                <a:defRPr/>
              </a:pPr>
              <a:t>‹#›</a:t>
            </a:fld>
            <a:endParaRPr lang="ru-RU"/>
          </a:p>
        </p:txBody>
      </p:sp>
      <p:sp>
        <p:nvSpPr>
          <p:cNvPr id="5" name="Slide Number Placeholder 4"/>
          <p:cNvSpPr txBox="1">
            <a:spLocks/>
          </p:cNvSpPr>
          <p:nvPr userDrawn="1"/>
        </p:nvSpPr>
        <p:spPr bwMode="auto">
          <a:xfrm>
            <a:off x="8748713" y="4893469"/>
            <a:ext cx="323850" cy="196454"/>
          </a:xfrm>
          <a:prstGeom prst="rect">
            <a:avLst/>
          </a:prstGeom>
          <a:noFill/>
          <a:ln w="9525">
            <a:noFill/>
            <a:miter lim="800000"/>
            <a:headEnd/>
            <a:tailEnd/>
          </a:ln>
        </p:spPr>
        <p:txBody>
          <a:bodyPr lIns="36000" tIns="36000" rIns="36000" bIns="36000" anchor="ctr"/>
          <a:lstStyle/>
          <a:p>
            <a:pPr algn="r">
              <a:defRPr/>
            </a:pPr>
            <a:fld id="{532F3102-8CE6-40E4-B406-92313C8401D1}" type="slidenum">
              <a:rPr lang="ru-RU" altLang="ru-RU" sz="1100">
                <a:cs typeface="Arial" charset="0"/>
              </a:rPr>
              <a:pPr algn="r">
                <a:defRPr/>
              </a:pPr>
              <a:t>‹#›</a:t>
            </a:fld>
            <a:endParaRPr lang="en-US" altLang="ru-RU" sz="1100" dirty="0">
              <a:cs typeface="Arial" charset="0"/>
            </a:endParaRPr>
          </a:p>
        </p:txBody>
      </p:sp>
    </p:spTree>
    <p:extLst>
      <p:ext uri="{BB962C8B-B14F-4D97-AF65-F5344CB8AC3E}">
        <p14:creationId xmlns:p14="http://schemas.microsoft.com/office/powerpoint/2010/main" val="15097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C3B744B-B6B5-44D2-84BD-9FEC63E0A8E3}" type="slidenum">
              <a:rPr lang="ru-RU" smtClean="0"/>
              <a:pPr>
                <a:defRPr/>
              </a:pPr>
              <a:t>‹#›</a:t>
            </a:fld>
            <a:endParaRPr lang="ru-RU"/>
          </a:p>
        </p:txBody>
      </p:sp>
    </p:spTree>
    <p:extLst>
      <p:ext uri="{BB962C8B-B14F-4D97-AF65-F5344CB8AC3E}">
        <p14:creationId xmlns:p14="http://schemas.microsoft.com/office/powerpoint/2010/main" val="211580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0FE2E56-73E6-4868-B658-2BF2FC7F076B}" type="slidenum">
              <a:rPr lang="ru-RU" smtClean="0"/>
              <a:pPr>
                <a:defRPr/>
              </a:pPr>
              <a:t>‹#›</a:t>
            </a:fld>
            <a:endParaRPr lang="ru-RU"/>
          </a:p>
        </p:txBody>
      </p:sp>
    </p:spTree>
    <p:extLst>
      <p:ext uri="{BB962C8B-B14F-4D97-AF65-F5344CB8AC3E}">
        <p14:creationId xmlns:p14="http://schemas.microsoft.com/office/powerpoint/2010/main" val="227473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509F85-532A-480F-9B4D-E92E64B53B79}" type="slidenum">
              <a:rPr lang="ru-RU" smtClean="0"/>
              <a:pPr>
                <a:defRPr/>
              </a:pPr>
              <a:t>‹#›</a:t>
            </a:fld>
            <a:endParaRPr lang="ru-RU"/>
          </a:p>
        </p:txBody>
      </p:sp>
    </p:spTree>
    <p:extLst>
      <p:ext uri="{BB962C8B-B14F-4D97-AF65-F5344CB8AC3E}">
        <p14:creationId xmlns:p14="http://schemas.microsoft.com/office/powerpoint/2010/main" val="34898205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3.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0" y="363438"/>
            <a:ext cx="9144000" cy="4800600"/>
          </a:xfrm>
          <a:prstGeom prst="rect">
            <a:avLst/>
          </a:prstGeom>
        </p:spPr>
      </p:pic>
      <p:sp>
        <p:nvSpPr>
          <p:cNvPr id="10" name="Rectangle 13"/>
          <p:cNvSpPr>
            <a:spLocks noChangeArrowheads="1"/>
          </p:cNvSpPr>
          <p:nvPr/>
        </p:nvSpPr>
        <p:spPr bwMode="auto">
          <a:xfrm>
            <a:off x="3976440" y="159482"/>
            <a:ext cx="4888204" cy="468052"/>
          </a:xfrm>
          <a:prstGeom prst="rect">
            <a:avLst/>
          </a:prstGeom>
          <a:noFill/>
          <a:ln w="9525">
            <a:noFill/>
            <a:miter lim="800000"/>
            <a:headEnd/>
            <a:tailEnd/>
          </a:ln>
        </p:spPr>
        <p:txBody>
          <a:bodyPr/>
          <a:lstStyle/>
          <a:p>
            <a:pPr algn="r">
              <a:lnSpc>
                <a:spcPts val="1400"/>
              </a:lnSpc>
            </a:pPr>
            <a:r>
              <a:rPr lang="ru-RU" altLang="ru-RU" b="1" dirty="0">
                <a:solidFill>
                  <a:schemeClr val="bg1"/>
                </a:solidFill>
              </a:rPr>
              <a:t>Итоги работы НП «ОПЖТ» за 2017 год и</a:t>
            </a:r>
            <a:endParaRPr lang="en-US" altLang="ru-RU" b="1" dirty="0">
              <a:solidFill>
                <a:schemeClr val="bg1"/>
              </a:solidFill>
            </a:endParaRPr>
          </a:p>
          <a:p>
            <a:pPr algn="r">
              <a:lnSpc>
                <a:spcPts val="1400"/>
              </a:lnSpc>
            </a:pPr>
            <a:r>
              <a:rPr lang="ru-RU" b="1" dirty="0">
                <a:solidFill>
                  <a:schemeClr val="bg1"/>
                </a:solidFill>
              </a:rPr>
              <a:t> задачи на 2018 год</a:t>
            </a:r>
            <a:endParaRPr lang="ru-RU" altLang="ru-RU" b="1" dirty="0">
              <a:solidFill>
                <a:schemeClr val="bg1"/>
              </a:solidFill>
            </a:endParaRPr>
          </a:p>
        </p:txBody>
      </p:sp>
      <p:sp>
        <p:nvSpPr>
          <p:cNvPr id="26" name="Прямоугольник 8"/>
          <p:cNvSpPr>
            <a:spLocks noChangeArrowheads="1"/>
          </p:cNvSpPr>
          <p:nvPr/>
        </p:nvSpPr>
        <p:spPr bwMode="auto">
          <a:xfrm>
            <a:off x="65455" y="4876006"/>
            <a:ext cx="978153" cy="230832"/>
          </a:xfrm>
          <a:prstGeom prst="rect">
            <a:avLst/>
          </a:prstGeom>
          <a:noFill/>
          <a:ln w="9525">
            <a:noFill/>
            <a:miter lim="800000"/>
            <a:headEnd/>
            <a:tailEnd/>
          </a:ln>
        </p:spPr>
        <p:txBody>
          <a:bodyPr wrap="none">
            <a:spAutoFit/>
          </a:bodyPr>
          <a:lstStyle/>
          <a:p>
            <a:r>
              <a:rPr lang="ru-RU" sz="900" b="1" dirty="0"/>
              <a:t>©</a:t>
            </a:r>
            <a:r>
              <a:rPr lang="ru-RU" sz="900" dirty="0"/>
              <a:t> НП «ОПЖТ»</a:t>
            </a:r>
          </a:p>
        </p:txBody>
      </p:sp>
      <p:sp>
        <p:nvSpPr>
          <p:cNvPr id="22" name="Прямоугольник 21"/>
          <p:cNvSpPr/>
          <p:nvPr/>
        </p:nvSpPr>
        <p:spPr>
          <a:xfrm>
            <a:off x="-18416" y="58172"/>
            <a:ext cx="9198927" cy="670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xmlns="" id="{C6272440-DF7B-41BD-A5BC-7E3DD8450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5338" y="67959"/>
            <a:ext cx="2529840" cy="682752"/>
          </a:xfrm>
          <a:prstGeom prst="rect">
            <a:avLst/>
          </a:prstGeom>
        </p:spPr>
      </p:pic>
      <p:sp>
        <p:nvSpPr>
          <p:cNvPr id="12" name="Title 10"/>
          <p:cNvSpPr txBox="1">
            <a:spLocks/>
          </p:cNvSpPr>
          <p:nvPr/>
        </p:nvSpPr>
        <p:spPr bwMode="auto">
          <a:xfrm>
            <a:off x="65455" y="1328071"/>
            <a:ext cx="6429883" cy="811631"/>
          </a:xfrm>
          <a:prstGeom prst="rect">
            <a:avLst/>
          </a:prstGeom>
          <a:noFill/>
          <a:ln w="9525">
            <a:noFill/>
            <a:miter lim="800000"/>
            <a:headEnd/>
            <a:tailEnd/>
          </a:ln>
        </p:spPr>
        <p:txBody>
          <a:bodyPr anchor="ctr"/>
          <a:lstStyle/>
          <a:p>
            <a:pPr algn="ctr" defTabSz="725488">
              <a:lnSpc>
                <a:spcPts val="2400"/>
              </a:lnSpc>
            </a:pPr>
            <a:r>
              <a:rPr lang="en-US" altLang="ru-RU" sz="1600" b="1" dirty="0" err="1">
                <a:solidFill>
                  <a:srgbClr val="C00000"/>
                </a:solidFill>
                <a:latin typeface="Verdana" panose="020B0604030504040204" pitchFamily="34" charset="0"/>
                <a:ea typeface="Verdana" panose="020B0604030504040204" pitchFamily="34" charset="0"/>
                <a:cs typeface="Tahoma" pitchFamily="34" charset="0"/>
              </a:rPr>
              <a:t>Gapanovich</a:t>
            </a:r>
            <a:r>
              <a:rPr lang="en-US" altLang="ru-RU" sz="1600" b="1" dirty="0">
                <a:solidFill>
                  <a:srgbClr val="C00000"/>
                </a:solidFill>
                <a:latin typeface="Verdana" panose="020B0604030504040204" pitchFamily="34" charset="0"/>
                <a:ea typeface="Verdana" panose="020B0604030504040204" pitchFamily="34" charset="0"/>
                <a:cs typeface="Tahoma" pitchFamily="34" charset="0"/>
              </a:rPr>
              <a:t> Valentin </a:t>
            </a:r>
            <a:r>
              <a:rPr lang="en-US" altLang="ru-RU" sz="1600" b="1" dirty="0" err="1">
                <a:solidFill>
                  <a:srgbClr val="C00000"/>
                </a:solidFill>
                <a:latin typeface="Verdana" panose="020B0604030504040204" pitchFamily="34" charset="0"/>
                <a:ea typeface="Verdana" panose="020B0604030504040204" pitchFamily="34" charset="0"/>
                <a:cs typeface="Tahoma" pitchFamily="34" charset="0"/>
              </a:rPr>
              <a:t>Alexandrovich</a:t>
            </a:r>
            <a:endParaRPr lang="ru-RU" altLang="ru-RU" sz="1600" b="1" dirty="0">
              <a:solidFill>
                <a:srgbClr val="C00000"/>
              </a:solidFill>
              <a:latin typeface="Verdana" panose="020B0604030504040204" pitchFamily="34" charset="0"/>
              <a:ea typeface="Verdana" panose="020B0604030504040204" pitchFamily="34" charset="0"/>
              <a:cs typeface="Tahoma" pitchFamily="34" charset="0"/>
            </a:endParaRPr>
          </a:p>
          <a:p>
            <a:pPr algn="ctr" defTabSz="725488"/>
            <a:r>
              <a:rPr lang="en-US" altLang="ru-RU" sz="1600" b="1" dirty="0">
                <a:solidFill>
                  <a:srgbClr val="C00000"/>
                </a:solidFill>
                <a:latin typeface="Verdana" panose="020B0604030504040204" pitchFamily="34" charset="0"/>
                <a:ea typeface="Verdana" panose="020B0604030504040204" pitchFamily="34" charset="0"/>
                <a:cs typeface="Tahoma" pitchFamily="34" charset="0"/>
              </a:rPr>
              <a:t>president</a:t>
            </a:r>
            <a:r>
              <a:rPr lang="ru-RU" altLang="ru-RU" sz="1600" b="1" dirty="0">
                <a:solidFill>
                  <a:srgbClr val="C00000"/>
                </a:solidFill>
                <a:latin typeface="Verdana" panose="020B0604030504040204" pitchFamily="34" charset="0"/>
                <a:ea typeface="Verdana" panose="020B0604030504040204" pitchFamily="34" charset="0"/>
                <a:cs typeface="Tahoma" pitchFamily="34" charset="0"/>
              </a:rPr>
              <a:t> </a:t>
            </a:r>
            <a:r>
              <a:rPr lang="en-US" altLang="ru-RU" sz="1600" b="1" dirty="0">
                <a:solidFill>
                  <a:srgbClr val="C00000"/>
                </a:solidFill>
                <a:latin typeface="Verdana" panose="020B0604030504040204" pitchFamily="34" charset="0"/>
                <a:ea typeface="Verdana" panose="020B0604030504040204" pitchFamily="34" charset="0"/>
                <a:cs typeface="Tahoma" pitchFamily="34" charset="0"/>
              </a:rPr>
              <a:t>NP</a:t>
            </a:r>
            <a:r>
              <a:rPr lang="ru-RU" altLang="ru-RU" sz="1600" b="1" dirty="0">
                <a:solidFill>
                  <a:srgbClr val="C00000"/>
                </a:solidFill>
                <a:latin typeface="Verdana" panose="020B0604030504040204" pitchFamily="34" charset="0"/>
                <a:ea typeface="Verdana" panose="020B0604030504040204" pitchFamily="34" charset="0"/>
                <a:cs typeface="Tahoma" pitchFamily="34" charset="0"/>
              </a:rPr>
              <a:t> «</a:t>
            </a:r>
            <a:r>
              <a:rPr lang="en-US" altLang="ru-RU" sz="1600" b="1" dirty="0">
                <a:solidFill>
                  <a:srgbClr val="C00000"/>
                </a:solidFill>
                <a:latin typeface="Verdana" panose="020B0604030504040204" pitchFamily="34" charset="0"/>
                <a:ea typeface="Verdana" panose="020B0604030504040204" pitchFamily="34" charset="0"/>
                <a:cs typeface="Tahoma" pitchFamily="34" charset="0"/>
              </a:rPr>
              <a:t>UIRE</a:t>
            </a:r>
            <a:r>
              <a:rPr lang="ru-RU" altLang="ru-RU" sz="1600" b="1" dirty="0" smtClean="0">
                <a:solidFill>
                  <a:srgbClr val="C00000"/>
                </a:solidFill>
                <a:latin typeface="Verdana" panose="020B0604030504040204" pitchFamily="34" charset="0"/>
                <a:ea typeface="Verdana" panose="020B0604030504040204" pitchFamily="34" charset="0"/>
                <a:cs typeface="Tahoma" pitchFamily="34" charset="0"/>
              </a:rPr>
              <a:t>»</a:t>
            </a:r>
            <a:br>
              <a:rPr lang="ru-RU" altLang="ru-RU" sz="1600" b="1" dirty="0" smtClean="0">
                <a:solidFill>
                  <a:srgbClr val="C00000"/>
                </a:solidFill>
                <a:latin typeface="Verdana" panose="020B0604030504040204" pitchFamily="34" charset="0"/>
                <a:ea typeface="Verdana" panose="020B0604030504040204" pitchFamily="34" charset="0"/>
                <a:cs typeface="Tahoma" pitchFamily="34" charset="0"/>
              </a:rPr>
            </a:br>
            <a:r>
              <a:rPr lang="en-US" altLang="ru-RU" sz="1600" b="1" dirty="0" smtClean="0">
                <a:solidFill>
                  <a:srgbClr val="C00000"/>
                </a:solidFill>
                <a:latin typeface="Verdana" panose="020B0604030504040204" pitchFamily="34" charset="0"/>
                <a:ea typeface="Verdana" panose="020B0604030504040204" pitchFamily="34" charset="0"/>
                <a:cs typeface="Tahoma" pitchFamily="34" charset="0"/>
              </a:rPr>
              <a:t>v</a:t>
            </a:r>
            <a:r>
              <a:rPr lang="en-US" altLang="ru-RU" sz="1600" b="1" dirty="0" smtClean="0">
                <a:solidFill>
                  <a:srgbClr val="C00000"/>
                </a:solidFill>
                <a:latin typeface="Verdana" panose="020B0604030504040204" pitchFamily="34" charset="0"/>
                <a:ea typeface="Verdana" panose="020B0604030504040204" pitchFamily="34" charset="0"/>
                <a:cs typeface="Tahoma" pitchFamily="34" charset="0"/>
              </a:rPr>
              <a:t>ice-President </a:t>
            </a:r>
            <a:r>
              <a:rPr lang="en-US" altLang="ru-RU" sz="1600" b="1" dirty="0">
                <a:solidFill>
                  <a:srgbClr val="C00000"/>
                </a:solidFill>
                <a:latin typeface="Verdana" panose="020B0604030504040204" pitchFamily="34" charset="0"/>
                <a:ea typeface="Verdana" panose="020B0604030504040204" pitchFamily="34" charset="0"/>
                <a:cs typeface="Tahoma" pitchFamily="34" charset="0"/>
              </a:rPr>
              <a:t>of the Russian Engineering Union</a:t>
            </a:r>
            <a:endParaRPr lang="ru-RU" altLang="ru-RU" sz="1600" b="1" dirty="0">
              <a:solidFill>
                <a:srgbClr val="C00000"/>
              </a:solidFill>
              <a:latin typeface="Verdana" panose="020B0604030504040204" pitchFamily="34" charset="0"/>
              <a:ea typeface="Verdana" panose="020B0604030504040204" pitchFamily="34" charset="0"/>
              <a:cs typeface="Tahoma" pitchFamily="34" charset="0"/>
            </a:endParaRPr>
          </a:p>
        </p:txBody>
      </p:sp>
      <p:sp>
        <p:nvSpPr>
          <p:cNvPr id="13" name="Прямоугольник 12">
            <a:extLst>
              <a:ext uri="{FF2B5EF4-FFF2-40B4-BE49-F238E27FC236}">
                <a16:creationId xmlns:a16="http://schemas.microsoft.com/office/drawing/2014/main" xmlns="" id="{F0FEDF81-7DDE-4982-96B3-C5D97CD36DEC}"/>
              </a:ext>
            </a:extLst>
          </p:cNvPr>
          <p:cNvSpPr/>
          <p:nvPr/>
        </p:nvSpPr>
        <p:spPr>
          <a:xfrm>
            <a:off x="35497" y="771550"/>
            <a:ext cx="6459841" cy="646331"/>
          </a:xfrm>
          <a:prstGeom prst="rect">
            <a:avLst/>
          </a:prstGeom>
        </p:spPr>
        <p:txBody>
          <a:bodyPr wrap="square">
            <a:spAutoFit/>
          </a:bodyPr>
          <a:lstStyle/>
          <a:p>
            <a:pPr algn="ctr"/>
            <a:r>
              <a:rPr lang="en-US" b="1" dirty="0">
                <a:solidFill>
                  <a:schemeClr val="tx2"/>
                </a:solidFill>
                <a:latin typeface="Verdana" panose="020B0604030504040204" pitchFamily="34" charset="0"/>
                <a:ea typeface="Verdana" panose="020B0604030504040204" pitchFamily="34" charset="0"/>
              </a:rPr>
              <a:t>Technical regulation and </a:t>
            </a:r>
            <a:r>
              <a:rPr lang="en-US" b="1" dirty="0" smtClean="0">
                <a:solidFill>
                  <a:schemeClr val="tx2"/>
                </a:solidFill>
                <a:latin typeface="Verdana" panose="020B0604030504040204" pitchFamily="34" charset="0"/>
                <a:ea typeface="Verdana" panose="020B0604030504040204" pitchFamily="34" charset="0"/>
              </a:rPr>
              <a:t>standardization</a:t>
            </a:r>
            <a:r>
              <a:rPr lang="ru-RU" b="1" dirty="0">
                <a:solidFill>
                  <a:schemeClr val="tx2"/>
                </a:solidFill>
                <a:latin typeface="Verdana" panose="020B0604030504040204" pitchFamily="34" charset="0"/>
                <a:ea typeface="Verdana" panose="020B0604030504040204" pitchFamily="34" charset="0"/>
              </a:rPr>
              <a:t> </a:t>
            </a:r>
            <a:r>
              <a:rPr lang="en-US" b="1" dirty="0" smtClean="0">
                <a:solidFill>
                  <a:schemeClr val="tx2"/>
                </a:solidFill>
                <a:latin typeface="Verdana" panose="020B0604030504040204" pitchFamily="34" charset="0"/>
                <a:ea typeface="Verdana" panose="020B0604030504040204" pitchFamily="34" charset="0"/>
              </a:rPr>
              <a:t>in </a:t>
            </a:r>
            <a:r>
              <a:rPr lang="en-US" b="1" dirty="0">
                <a:solidFill>
                  <a:schemeClr val="tx2"/>
                </a:solidFill>
                <a:latin typeface="Verdana" panose="020B0604030504040204" pitchFamily="34" charset="0"/>
                <a:ea typeface="Verdana" panose="020B0604030504040204" pitchFamily="34" charset="0"/>
              </a:rPr>
              <a:t>the railway industry of the Eurasian Economic Union</a:t>
            </a:r>
            <a:endParaRPr lang="ru-RU" b="1" dirty="0">
              <a:solidFill>
                <a:schemeClr val="tx2"/>
              </a:solidFill>
              <a:latin typeface="Verdana" panose="020B0604030504040204" pitchFamily="34" charset="0"/>
              <a:ea typeface="Verdana" panose="020B0604030504040204" pitchFamily="34" charset="0"/>
            </a:endParaRPr>
          </a:p>
        </p:txBody>
      </p:sp>
      <p:pic>
        <p:nvPicPr>
          <p:cNvPr id="2" name="Рисунок 1"/>
          <p:cNvPicPr>
            <a:picLocks noChangeAspect="1"/>
          </p:cNvPicPr>
          <p:nvPr/>
        </p:nvPicPr>
        <p:blipFill rotWithShape="1">
          <a:blip r:embed="rId5" cstate="print">
            <a:extLst>
              <a:ext uri="{28A0092B-C50C-407E-A947-70E740481C1C}">
                <a14:useLocalDpi xmlns:a14="http://schemas.microsoft.com/office/drawing/2010/main" val="0"/>
              </a:ext>
            </a:extLst>
          </a:blip>
          <a:srcRect t="12230" b="18087"/>
          <a:stretch/>
        </p:blipFill>
        <p:spPr>
          <a:xfrm>
            <a:off x="467544" y="34895"/>
            <a:ext cx="1456666" cy="693947"/>
          </a:xfrm>
          <a:prstGeom prst="rect">
            <a:avLst/>
          </a:prstGeom>
        </p:spPr>
      </p:pic>
    </p:spTree>
    <p:extLst>
      <p:ext uri="{BB962C8B-B14F-4D97-AF65-F5344CB8AC3E}">
        <p14:creationId xmlns:p14="http://schemas.microsoft.com/office/powerpoint/2010/main" val="3321978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2699792" y="182563"/>
            <a:ext cx="6336704"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r>
              <a:rPr lang="ru-RU" altLang="ru-RU" sz="1600" b="1" dirty="0">
                <a:solidFill>
                  <a:schemeClr val="bg1"/>
                </a:solidFill>
                <a:latin typeface="+mj-lt"/>
                <a:cs typeface="Tahoma" pitchFamily="34" charset="0"/>
              </a:rPr>
              <a:t>НП «ОПЖТ» в цифрах. Итоги работы за 10 лет </a:t>
            </a:r>
          </a:p>
        </p:txBody>
      </p:sp>
      <p:sp>
        <p:nvSpPr>
          <p:cNvPr id="14" name="Прямоугольник 13"/>
          <p:cNvSpPr/>
          <p:nvPr/>
        </p:nvSpPr>
        <p:spPr>
          <a:xfrm>
            <a:off x="-18416" y="51470"/>
            <a:ext cx="9198927" cy="670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 xmlns:a16="http://schemas.microsoft.com/office/drawing/2014/main" id="{87ED16F2-028D-49C9-8101-8BD8DB5F9C41}"/>
              </a:ext>
            </a:extLst>
          </p:cNvPr>
          <p:cNvSpPr txBox="1"/>
          <p:nvPr/>
        </p:nvSpPr>
        <p:spPr>
          <a:xfrm>
            <a:off x="251520" y="1487562"/>
            <a:ext cx="4464496" cy="2031325"/>
          </a:xfrm>
          <a:prstGeom prst="rect">
            <a:avLst/>
          </a:prstGeom>
          <a:solidFill>
            <a:schemeClr val="accent1">
              <a:lumMod val="20000"/>
              <a:lumOff val="80000"/>
            </a:schemeClr>
          </a:solidFill>
          <a:effectLst>
            <a:glow rad="228600">
              <a:schemeClr val="accent1">
                <a:satMod val="175000"/>
                <a:alpha val="40000"/>
              </a:schemeClr>
            </a:glow>
          </a:effectLst>
        </p:spPr>
        <p:txBody>
          <a:bodyPr wrap="square" rtlCol="0">
            <a:spAutoFit/>
          </a:bodyPr>
          <a:lstStyle/>
          <a:p>
            <a:pPr algn="ctr"/>
            <a:r>
              <a:rPr lang="en-US" dirty="0">
                <a:solidFill>
                  <a:schemeClr val="tx2">
                    <a:lumMod val="75000"/>
                  </a:schemeClr>
                </a:solidFill>
                <a:latin typeface="Verdana" panose="020B0604030504040204" pitchFamily="34" charset="0"/>
                <a:ea typeface="Verdana" panose="020B0604030504040204" pitchFamily="34" charset="0"/>
              </a:rPr>
              <a:t>February 22, 2019 in the </a:t>
            </a:r>
            <a:r>
              <a:rPr lang="en-US" dirty="0" smtClean="0">
                <a:solidFill>
                  <a:schemeClr val="tx2">
                    <a:lumMod val="75000"/>
                  </a:schemeClr>
                </a:solidFill>
                <a:latin typeface="Verdana" panose="020B0604030504040204" pitchFamily="34" charset="0"/>
                <a:ea typeface="Verdana" panose="020B0604030504040204" pitchFamily="34" charset="0"/>
              </a:rPr>
              <a:t>Ministry of </a:t>
            </a:r>
            <a:r>
              <a:rPr lang="en-US" dirty="0">
                <a:solidFill>
                  <a:schemeClr val="tx2">
                    <a:lumMod val="75000"/>
                  </a:schemeClr>
                </a:solidFill>
                <a:latin typeface="Verdana" panose="020B0604030504040204" pitchFamily="34" charset="0"/>
                <a:ea typeface="Verdana" panose="020B0604030504040204" pitchFamily="34" charset="0"/>
              </a:rPr>
              <a:t>Economics and Energy of Germany (Berlin) a working meeting was held between manufacturers of railway engineering products within the framework of the “German High-Speed Trade Initiative”</a:t>
            </a:r>
            <a:endParaRPr lang="ru-RU" dirty="0">
              <a:solidFill>
                <a:schemeClr val="tx2">
                  <a:lumMod val="75000"/>
                </a:schemeClr>
              </a:solidFill>
              <a:latin typeface="Verdana" panose="020B0604030504040204" pitchFamily="34" charset="0"/>
              <a:ea typeface="Verdana" panose="020B0604030504040204" pitchFamily="34" charset="0"/>
            </a:endParaRPr>
          </a:p>
        </p:txBody>
      </p:sp>
      <p:pic>
        <p:nvPicPr>
          <p:cNvPr id="8" name="Рисунок 7">
            <a:extLst>
              <a:ext uri="{FF2B5EF4-FFF2-40B4-BE49-F238E27FC236}">
                <a16:creationId xmlns="" xmlns:a16="http://schemas.microsoft.com/office/drawing/2014/main" id="{C6272440-DF7B-41BD-A5BC-7E3DD8450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5338" y="51470"/>
            <a:ext cx="2529840" cy="682752"/>
          </a:xfrm>
          <a:prstGeom prst="rect">
            <a:avLst/>
          </a:prstGeom>
        </p:spPr>
      </p:pic>
      <p:sp>
        <p:nvSpPr>
          <p:cNvPr id="2" name="AutoShape 2" descr="Bundesministerium fÃ¼r Wirtschaft und Energie (Link zur Homep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Bundesministerium fÃ¼r Wirtschaft und Energie (Link zur Homep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Bundesministerium fÃ¼r Wirtschaft und Energie (Link zur Homep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441" y="1131590"/>
            <a:ext cx="1106529" cy="549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https://www.vertek.ru/upload/iblock/150/Sieme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9818" y="1664987"/>
            <a:ext cx="2305445" cy="611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5" name="Picture 11" descr="https://shop.ntv-nutzfahrzeugteile.com/media/image/86/4a/b3/Knorr-bremse-471559a570aac4d1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9778" y="2270800"/>
            <a:ext cx="1086898" cy="10868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AutoShape 13" descr="https://russland.ahk.de/fileadmin/AHK_Russland/Logos/logo_ahk_russlan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5" descr="https://russland.ahk.de/fileadmin/AHK_Russland/Logos/logo_ahk_russland.sv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2" name="Picture 18" descr="https://russland.ahk.de/fileadmin/_processed_/2/d/csm_8221e58971_5a0d6ae9a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3085" y="1779662"/>
            <a:ext cx="651908" cy="45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4" name="Picture 20" descr="http://mirbis.ru/upload/resize_cache/iblock/5e8/150_150_0/5e80ef11869bb82867bdef9e8e5bf62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3914" y="2270799"/>
            <a:ext cx="1086899" cy="10868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8" name="Picture 24" descr="https://www.aurumfood.ru/wp-content/uploads/2018/08/obedinenie-mashinostroitelei-Germanii-VDM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6951" y="2368698"/>
            <a:ext cx="1584176" cy="891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27611" y="1132501"/>
            <a:ext cx="1694575" cy="549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1" name="Picture 27" descr="http://www.rgtr.ru/img/rgtr-logo-ru.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9674" y="3632759"/>
            <a:ext cx="2306822" cy="3577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5344" y="3546768"/>
            <a:ext cx="1175085" cy="52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Рисунок 20"/>
          <p:cNvPicPr>
            <a:picLocks noChangeAspect="1"/>
          </p:cNvPicPr>
          <p:nvPr/>
        </p:nvPicPr>
        <p:blipFill rotWithShape="1">
          <a:blip r:embed="rId12" cstate="print">
            <a:extLst>
              <a:ext uri="{28A0092B-C50C-407E-A947-70E740481C1C}">
                <a14:useLocalDpi xmlns:a14="http://schemas.microsoft.com/office/drawing/2010/main" val="0"/>
              </a:ext>
            </a:extLst>
          </a:blip>
          <a:srcRect t="12230" b="18087"/>
          <a:stretch/>
        </p:blipFill>
        <p:spPr>
          <a:xfrm>
            <a:off x="379030" y="58380"/>
            <a:ext cx="1456666" cy="693947"/>
          </a:xfrm>
          <a:prstGeom prst="rect">
            <a:avLst/>
          </a:prstGeom>
        </p:spPr>
      </p:pic>
    </p:spTree>
    <p:extLst>
      <p:ext uri="{BB962C8B-B14F-4D97-AF65-F5344CB8AC3E}">
        <p14:creationId xmlns:p14="http://schemas.microsoft.com/office/powerpoint/2010/main" val="179216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563888" y="170675"/>
            <a:ext cx="5472608" cy="39018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r>
              <a:rPr lang="ru-RU" altLang="ru-RU" sz="1600" b="1" dirty="0">
                <a:solidFill>
                  <a:schemeClr val="bg1"/>
                </a:solidFill>
                <a:ea typeface="+mn-ea"/>
                <a:cs typeface="+mn-cs"/>
              </a:rPr>
              <a:t>Основные направления деятельности в 2018 году</a:t>
            </a:r>
            <a:r>
              <a:rPr lang="ru-RU" altLang="ru-RU" sz="1600" b="1" kern="0" dirty="0">
                <a:solidFill>
                  <a:schemeClr val="bg1"/>
                </a:solidFill>
                <a:ea typeface="Tahoma" pitchFamily="34" charset="0"/>
                <a:cs typeface="Tahoma" pitchFamily="34" charset="0"/>
              </a:rPr>
              <a:t/>
            </a:r>
            <a:br>
              <a:rPr lang="ru-RU" altLang="ru-RU" sz="1600" b="1" kern="0" dirty="0">
                <a:solidFill>
                  <a:schemeClr val="bg1"/>
                </a:solidFill>
                <a:ea typeface="Tahoma" pitchFamily="34" charset="0"/>
                <a:cs typeface="Tahoma" pitchFamily="34" charset="0"/>
              </a:rPr>
            </a:br>
            <a:endParaRPr lang="ru-RU" altLang="ru-RU" sz="1600" b="1" kern="0" dirty="0">
              <a:solidFill>
                <a:schemeClr val="bg1"/>
              </a:solidFill>
              <a:ea typeface="Tahoma" pitchFamily="34" charset="0"/>
              <a:cs typeface="Tahoma" pitchFamily="34" charset="0"/>
            </a:endParaRPr>
          </a:p>
        </p:txBody>
      </p:sp>
      <p:sp>
        <p:nvSpPr>
          <p:cNvPr id="6" name="Прямоугольник 5"/>
          <p:cNvSpPr/>
          <p:nvPr/>
        </p:nvSpPr>
        <p:spPr>
          <a:xfrm>
            <a:off x="-18416" y="58172"/>
            <a:ext cx="9198927" cy="670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2123728" y="237350"/>
            <a:ext cx="6916563" cy="39018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r>
              <a:rPr lang="en-US" altLang="ru-RU" sz="1600" b="1" dirty="0">
                <a:solidFill>
                  <a:schemeClr val="bg1"/>
                </a:solidFill>
                <a:latin typeface="Verdana" panose="020B0604030504040204" pitchFamily="34" charset="0"/>
                <a:ea typeface="Verdana" panose="020B0604030504040204" pitchFamily="34" charset="0"/>
                <a:cs typeface="Arial" panose="020B0604020202020204" pitchFamily="34" charset="0"/>
              </a:rPr>
              <a:t>Questions and problems of technical regulation</a:t>
            </a:r>
            <a:endParaRPr lang="ru-RU" altLang="ru-RU" sz="1600" b="1" kern="0" dirty="0">
              <a:solidFill>
                <a:schemeClr val="bg1"/>
              </a:solidFill>
              <a:latin typeface="Verdana" panose="020B0604030504040204" pitchFamily="34" charset="0"/>
              <a:ea typeface="Verdana" panose="020B0604030504040204" pitchFamily="34" charset="0"/>
              <a:cs typeface="Tahoma" pitchFamily="34" charset="0"/>
            </a:endParaRPr>
          </a:p>
        </p:txBody>
      </p:sp>
      <p:sp>
        <p:nvSpPr>
          <p:cNvPr id="2" name="TextBox 1">
            <a:extLst>
              <a:ext uri="{FF2B5EF4-FFF2-40B4-BE49-F238E27FC236}">
                <a16:creationId xmlns:a16="http://schemas.microsoft.com/office/drawing/2014/main" xmlns="" id="{87ED16F2-028D-49C9-8101-8BD8DB5F9C41}"/>
              </a:ext>
            </a:extLst>
          </p:cNvPr>
          <p:cNvSpPr txBox="1"/>
          <p:nvPr/>
        </p:nvSpPr>
        <p:spPr>
          <a:xfrm>
            <a:off x="323528" y="1131590"/>
            <a:ext cx="8496944" cy="3139321"/>
          </a:xfrm>
          <a:prstGeom prst="rect">
            <a:avLst/>
          </a:prstGeom>
          <a:noFill/>
        </p:spPr>
        <p:txBody>
          <a:bodyPr wrap="square" rtlCol="0">
            <a:spAutoFit/>
          </a:bodyPr>
          <a:lstStyle/>
          <a:p>
            <a:pPr marL="342900" indent="-342900">
              <a:buFont typeface="+mj-lt"/>
              <a:buAutoNum type="arabicPeriod"/>
            </a:pPr>
            <a:r>
              <a:rPr lang="en-US" dirty="0">
                <a:solidFill>
                  <a:schemeClr val="tx2">
                    <a:lumMod val="75000"/>
                  </a:schemeClr>
                </a:solidFill>
                <a:latin typeface="Verdana" panose="020B0604030504040204" pitchFamily="34" charset="0"/>
                <a:ea typeface="Verdana" panose="020B0604030504040204" pitchFamily="34" charset="0"/>
              </a:rPr>
              <a:t>Confirmation of compliance with the requirements</a:t>
            </a:r>
            <a:r>
              <a:rPr lang="ru-RU" dirty="0">
                <a:solidFill>
                  <a:schemeClr val="tx2">
                    <a:lumMod val="75000"/>
                  </a:schemeClr>
                </a:solidFill>
                <a:latin typeface="Verdana" panose="020B0604030504040204" pitchFamily="34" charset="0"/>
                <a:ea typeface="Verdana" panose="020B0604030504040204" pitchFamily="34" charset="0"/>
              </a:rPr>
              <a:t/>
            </a:r>
            <a:br>
              <a:rPr lang="ru-RU" dirty="0">
                <a:solidFill>
                  <a:schemeClr val="tx2">
                    <a:lumMod val="75000"/>
                  </a:schemeClr>
                </a:solidFill>
                <a:latin typeface="Verdana" panose="020B0604030504040204" pitchFamily="34" charset="0"/>
                <a:ea typeface="Verdana" panose="020B0604030504040204" pitchFamily="34" charset="0"/>
              </a:rPr>
            </a:br>
            <a:r>
              <a:rPr lang="en-US" dirty="0">
                <a:solidFill>
                  <a:schemeClr val="tx2">
                    <a:lumMod val="75000"/>
                  </a:schemeClr>
                </a:solidFill>
                <a:latin typeface="Verdana" panose="020B0604030504040204" pitchFamily="34" charset="0"/>
                <a:ea typeface="Verdana" panose="020B0604030504040204" pitchFamily="34" charset="0"/>
              </a:rPr>
              <a:t>of TR CU 002/2011 “On the safety of high-speed rail transport”: </a:t>
            </a:r>
            <a:r>
              <a:rPr lang="en-US" dirty="0">
                <a:solidFill>
                  <a:srgbClr val="C00000"/>
                </a:solidFill>
                <a:latin typeface="Verdana" panose="020B0604030504040204" pitchFamily="34" charset="0"/>
                <a:ea typeface="Verdana" panose="020B0604030504040204" pitchFamily="34" charset="0"/>
              </a:rPr>
              <a:t>what should be considered the object of technical regulation?</a:t>
            </a:r>
          </a:p>
          <a:p>
            <a:pPr marL="342900" indent="-342900">
              <a:buFont typeface="+mj-lt"/>
              <a:buAutoNum type="arabicPeriod"/>
            </a:pPr>
            <a:r>
              <a:rPr lang="en-US" dirty="0">
                <a:solidFill>
                  <a:schemeClr val="tx2">
                    <a:lumMod val="75000"/>
                  </a:schemeClr>
                </a:solidFill>
                <a:latin typeface="Verdana" panose="020B0604030504040204" pitchFamily="34" charset="0"/>
                <a:ea typeface="Verdana" panose="020B0604030504040204" pitchFamily="34" charset="0"/>
              </a:rPr>
              <a:t>Accreditation of test centers:</a:t>
            </a:r>
            <a:r>
              <a:rPr lang="ru-RU" dirty="0">
                <a:solidFill>
                  <a:schemeClr val="tx2">
                    <a:lumMod val="75000"/>
                  </a:schemeClr>
                </a:solidFill>
                <a:latin typeface="Verdana" panose="020B0604030504040204" pitchFamily="34" charset="0"/>
                <a:ea typeface="Verdana" panose="020B0604030504040204" pitchFamily="34" charset="0"/>
              </a:rPr>
              <a:t/>
            </a:r>
            <a:br>
              <a:rPr lang="ru-RU" dirty="0">
                <a:solidFill>
                  <a:schemeClr val="tx2">
                    <a:lumMod val="75000"/>
                  </a:schemeClr>
                </a:solidFill>
                <a:latin typeface="Verdana" panose="020B0604030504040204" pitchFamily="34" charset="0"/>
                <a:ea typeface="Verdana" panose="020B0604030504040204" pitchFamily="34" charset="0"/>
              </a:rPr>
            </a:br>
            <a:r>
              <a:rPr lang="en-US" dirty="0">
                <a:solidFill>
                  <a:srgbClr val="C00000"/>
                </a:solidFill>
                <a:latin typeface="Verdana" panose="020B0604030504040204" pitchFamily="34" charset="0"/>
                <a:ea typeface="Verdana" panose="020B0604030504040204" pitchFamily="34" charset="0"/>
              </a:rPr>
              <a:t>where to test high-tech converter equipment?</a:t>
            </a:r>
          </a:p>
          <a:p>
            <a:pPr marL="342900" indent="-342900">
              <a:buFont typeface="+mj-lt"/>
              <a:buAutoNum type="arabicPeriod"/>
            </a:pPr>
            <a:r>
              <a:rPr lang="en-US" dirty="0">
                <a:solidFill>
                  <a:schemeClr val="tx2">
                    <a:lumMod val="75000"/>
                  </a:schemeClr>
                </a:solidFill>
                <a:latin typeface="Verdana" panose="020B0604030504040204" pitchFamily="34" charset="0"/>
                <a:ea typeface="Verdana" panose="020B0604030504040204" pitchFamily="34" charset="0"/>
              </a:rPr>
              <a:t>Inspection control:</a:t>
            </a:r>
            <a:r>
              <a:rPr lang="ru-RU" dirty="0">
                <a:solidFill>
                  <a:schemeClr val="tx2">
                    <a:lumMod val="75000"/>
                  </a:schemeClr>
                </a:solidFill>
                <a:latin typeface="Verdana" panose="020B0604030504040204" pitchFamily="34" charset="0"/>
                <a:ea typeface="Verdana" panose="020B0604030504040204" pitchFamily="34" charset="0"/>
              </a:rPr>
              <a:t/>
            </a:r>
            <a:br>
              <a:rPr lang="ru-RU" dirty="0">
                <a:solidFill>
                  <a:schemeClr val="tx2">
                    <a:lumMod val="75000"/>
                  </a:schemeClr>
                </a:solidFill>
                <a:latin typeface="Verdana" panose="020B0604030504040204" pitchFamily="34" charset="0"/>
                <a:ea typeface="Verdana" panose="020B0604030504040204" pitchFamily="34" charset="0"/>
              </a:rPr>
            </a:br>
            <a:r>
              <a:rPr lang="en-US" dirty="0">
                <a:solidFill>
                  <a:srgbClr val="C00000"/>
                </a:solidFill>
                <a:latin typeface="Verdana" panose="020B0604030504040204" pitchFamily="34" charset="0"/>
                <a:ea typeface="Verdana" panose="020B0604030504040204" pitchFamily="34" charset="0"/>
              </a:rPr>
              <a:t>how much testing is really needed?</a:t>
            </a:r>
          </a:p>
          <a:p>
            <a:pPr marL="342900" indent="-342900">
              <a:buFont typeface="+mj-lt"/>
              <a:buAutoNum type="arabicPeriod"/>
            </a:pPr>
            <a:r>
              <a:rPr lang="en-US" dirty="0">
                <a:solidFill>
                  <a:schemeClr val="tx2">
                    <a:lumMod val="75000"/>
                  </a:schemeClr>
                </a:solidFill>
                <a:latin typeface="Verdana" panose="020B0604030504040204" pitchFamily="34" charset="0"/>
                <a:ea typeface="Verdana" panose="020B0604030504040204" pitchFamily="34" charset="0"/>
              </a:rPr>
              <a:t>List of standards:</a:t>
            </a:r>
            <a:r>
              <a:rPr lang="ru-RU" dirty="0">
                <a:solidFill>
                  <a:schemeClr val="tx2">
                    <a:lumMod val="75000"/>
                  </a:schemeClr>
                </a:solidFill>
                <a:latin typeface="Verdana" panose="020B0604030504040204" pitchFamily="34" charset="0"/>
                <a:ea typeface="Verdana" panose="020B0604030504040204" pitchFamily="34" charset="0"/>
              </a:rPr>
              <a:t/>
            </a:r>
            <a:br>
              <a:rPr lang="ru-RU" dirty="0">
                <a:solidFill>
                  <a:schemeClr val="tx2">
                    <a:lumMod val="75000"/>
                  </a:schemeClr>
                </a:solidFill>
                <a:latin typeface="Verdana" panose="020B0604030504040204" pitchFamily="34" charset="0"/>
                <a:ea typeface="Verdana" panose="020B0604030504040204" pitchFamily="34" charset="0"/>
              </a:rPr>
            </a:br>
            <a:r>
              <a:rPr lang="en-US" dirty="0">
                <a:solidFill>
                  <a:srgbClr val="C00000"/>
                </a:solidFill>
                <a:latin typeface="Verdana" panose="020B0604030504040204" pitchFamily="34" charset="0"/>
                <a:ea typeface="Verdana" panose="020B0604030504040204" pitchFamily="34" charset="0"/>
              </a:rPr>
              <a:t>what requirements to check?</a:t>
            </a:r>
          </a:p>
          <a:p>
            <a:pPr marL="342900" indent="-342900">
              <a:buFont typeface="+mj-lt"/>
              <a:buAutoNum type="arabicPeriod"/>
            </a:pPr>
            <a:r>
              <a:rPr lang="en-US" dirty="0">
                <a:solidFill>
                  <a:schemeClr val="tx2">
                    <a:lumMod val="75000"/>
                  </a:schemeClr>
                </a:solidFill>
                <a:latin typeface="Verdana" panose="020B0604030504040204" pitchFamily="34" charset="0"/>
                <a:ea typeface="Verdana" panose="020B0604030504040204" pitchFamily="34" charset="0"/>
              </a:rPr>
              <a:t>Applying other documents for conformity assessment purposes:</a:t>
            </a:r>
            <a:r>
              <a:rPr lang="ru-RU" dirty="0">
                <a:solidFill>
                  <a:schemeClr val="tx2">
                    <a:lumMod val="75000"/>
                  </a:schemeClr>
                </a:solidFill>
                <a:latin typeface="Verdana" panose="020B0604030504040204" pitchFamily="34" charset="0"/>
                <a:ea typeface="Verdana" panose="020B0604030504040204" pitchFamily="34" charset="0"/>
              </a:rPr>
              <a:t/>
            </a:r>
            <a:br>
              <a:rPr lang="ru-RU" dirty="0">
                <a:solidFill>
                  <a:schemeClr val="tx2">
                    <a:lumMod val="75000"/>
                  </a:schemeClr>
                </a:solidFill>
                <a:latin typeface="Verdana" panose="020B0604030504040204" pitchFamily="34" charset="0"/>
                <a:ea typeface="Verdana" panose="020B0604030504040204" pitchFamily="34" charset="0"/>
              </a:rPr>
            </a:br>
            <a:r>
              <a:rPr lang="en-US" dirty="0">
                <a:solidFill>
                  <a:srgbClr val="C00000"/>
                </a:solidFill>
                <a:latin typeface="Verdana" panose="020B0604030504040204" pitchFamily="34" charset="0"/>
                <a:ea typeface="Verdana" panose="020B0604030504040204" pitchFamily="34" charset="0"/>
              </a:rPr>
              <a:t>how is this done?</a:t>
            </a:r>
            <a:endParaRPr lang="ru-RU" dirty="0">
              <a:solidFill>
                <a:srgbClr val="C00000"/>
              </a:solidFill>
              <a:latin typeface="Verdana" panose="020B0604030504040204" pitchFamily="34" charset="0"/>
              <a:ea typeface="Verdana" panose="020B0604030504040204" pitchFamily="34" charset="0"/>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12230" b="18087"/>
          <a:stretch/>
        </p:blipFill>
        <p:spPr>
          <a:xfrm>
            <a:off x="523046" y="34895"/>
            <a:ext cx="1456666" cy="693947"/>
          </a:xfrm>
          <a:prstGeom prst="rect">
            <a:avLst/>
          </a:prstGeom>
        </p:spPr>
      </p:pic>
    </p:spTree>
    <p:extLst>
      <p:ext uri="{BB962C8B-B14F-4D97-AF65-F5344CB8AC3E}">
        <p14:creationId xmlns:p14="http://schemas.microsoft.com/office/powerpoint/2010/main" val="201153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2699792" y="182563"/>
            <a:ext cx="6336704"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r>
              <a:rPr lang="ru-RU" altLang="ru-RU" sz="1600" b="1" dirty="0">
                <a:solidFill>
                  <a:schemeClr val="bg1"/>
                </a:solidFill>
                <a:latin typeface="+mj-lt"/>
                <a:cs typeface="Tahoma" pitchFamily="34" charset="0"/>
              </a:rPr>
              <a:t>НП «ОПЖТ» в цифрах. Итоги работы за 10 лет </a:t>
            </a:r>
          </a:p>
        </p:txBody>
      </p:sp>
      <p:sp>
        <p:nvSpPr>
          <p:cNvPr id="14" name="Прямоугольник 13"/>
          <p:cNvSpPr/>
          <p:nvPr/>
        </p:nvSpPr>
        <p:spPr>
          <a:xfrm>
            <a:off x="-18416" y="58172"/>
            <a:ext cx="9198927" cy="670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Rectangle 6"/>
          <p:cNvSpPr>
            <a:spLocks noChangeArrowheads="1"/>
          </p:cNvSpPr>
          <p:nvPr/>
        </p:nvSpPr>
        <p:spPr bwMode="auto">
          <a:xfrm>
            <a:off x="2601269" y="187226"/>
            <a:ext cx="6336704"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r>
              <a:rPr lang="en-US" altLang="ru-RU" sz="1600" b="1" dirty="0">
                <a:solidFill>
                  <a:schemeClr val="bg1"/>
                </a:solidFill>
                <a:latin typeface="Verdana" panose="020B0604030504040204" pitchFamily="34" charset="0"/>
                <a:ea typeface="Verdana" panose="020B0604030504040204" pitchFamily="34" charset="0"/>
                <a:cs typeface="Arial" panose="020B0604020202020204" pitchFamily="34" charset="0"/>
              </a:rPr>
              <a:t>Short answers to questions</a:t>
            </a:r>
            <a:endParaRPr lang="ru-RU" altLang="ru-RU" sz="16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A3A3F098-86A4-4482-82EF-93555C3B8D1D}"/>
              </a:ext>
            </a:extLst>
          </p:cNvPr>
          <p:cNvSpPr txBox="1"/>
          <p:nvPr/>
        </p:nvSpPr>
        <p:spPr>
          <a:xfrm>
            <a:off x="35496" y="771550"/>
            <a:ext cx="9073008" cy="3693319"/>
          </a:xfrm>
          <a:prstGeom prst="rect">
            <a:avLst/>
          </a:prstGeom>
          <a:noFill/>
        </p:spPr>
        <p:txBody>
          <a:bodyPr wrap="square" rtlCol="0">
            <a:spAutoFit/>
          </a:bodyPr>
          <a:lstStyle/>
          <a:p>
            <a:pPr algn="ctr"/>
            <a:r>
              <a:rPr lang="en-US" dirty="0">
                <a:solidFill>
                  <a:schemeClr val="tx2">
                    <a:lumMod val="75000"/>
                  </a:schemeClr>
                </a:solidFill>
                <a:latin typeface="Verdana" panose="020B0604030504040204" pitchFamily="34" charset="0"/>
                <a:ea typeface="Verdana" panose="020B0604030504040204" pitchFamily="34" charset="0"/>
              </a:rPr>
              <a:t>The draft new version of the ТР ТС 002/2011 TR contains electric trains as an object of technical regulation; agreed by the EAEU countries; to be adopted in June-August 2019; will come into force in 2020</a:t>
            </a:r>
          </a:p>
          <a:p>
            <a:pPr algn="ctr"/>
            <a:r>
              <a:rPr lang="en-US" dirty="0">
                <a:solidFill>
                  <a:srgbClr val="C00000"/>
                </a:solidFill>
                <a:latin typeface="Verdana" panose="020B0604030504040204" pitchFamily="34" charset="0"/>
                <a:ea typeface="Verdana" panose="020B0604030504040204" pitchFamily="34" charset="0"/>
              </a:rPr>
              <a:t>Testing of high-tech products is possible in test centers outside the EAEU: this requires an international agreement on mutual accreditation of applicants</a:t>
            </a:r>
          </a:p>
          <a:p>
            <a:pPr algn="ctr"/>
            <a:r>
              <a:rPr lang="en-US" dirty="0">
                <a:solidFill>
                  <a:schemeClr val="tx2">
                    <a:lumMod val="75000"/>
                  </a:schemeClr>
                </a:solidFill>
                <a:latin typeface="Verdana" panose="020B0604030504040204" pitchFamily="34" charset="0"/>
                <a:ea typeface="Verdana" panose="020B0604030504040204" pitchFamily="34" charset="0"/>
              </a:rPr>
              <a:t>The volume and frequency of testing during the inspection control are set by the certification body each time individually</a:t>
            </a:r>
          </a:p>
          <a:p>
            <a:pPr algn="ctr"/>
            <a:r>
              <a:rPr lang="en-US" dirty="0">
                <a:solidFill>
                  <a:srgbClr val="C00000"/>
                </a:solidFill>
                <a:latin typeface="Verdana" panose="020B0604030504040204" pitchFamily="34" charset="0"/>
                <a:ea typeface="Verdana" panose="020B0604030504040204" pitchFamily="34" charset="0"/>
              </a:rPr>
              <a:t>Currently, a lot of work is underway to update each list of standards necessary to meet the requirements of ТР ТС 001/2011, ТР ТС 002/2011, ТР ТС 003/2011</a:t>
            </a:r>
          </a:p>
          <a:p>
            <a:pPr algn="ctr"/>
            <a:r>
              <a:rPr lang="en-US" dirty="0">
                <a:solidFill>
                  <a:schemeClr val="tx2">
                    <a:lumMod val="75000"/>
                  </a:schemeClr>
                </a:solidFill>
                <a:latin typeface="Verdana" panose="020B0604030504040204" pitchFamily="34" charset="0"/>
                <a:ea typeface="Verdana" panose="020B0604030504040204" pitchFamily="34" charset="0"/>
              </a:rPr>
              <a:t>Clauses 9 and 21 of Article 6 of the TR CU 002/2011 allow the use of other documents (not standards) to assess the conformity of products</a:t>
            </a:r>
            <a:endParaRPr lang="ru-RU" dirty="0">
              <a:solidFill>
                <a:schemeClr val="tx2">
                  <a:lumMod val="75000"/>
                </a:schemeClr>
              </a:solidFill>
              <a:latin typeface="Verdana" panose="020B0604030504040204" pitchFamily="34" charset="0"/>
              <a:ea typeface="Verdana" panose="020B0604030504040204" pitchFamily="34" charset="0"/>
            </a:endParaRPr>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t="12230" b="18087"/>
          <a:stretch/>
        </p:blipFill>
        <p:spPr>
          <a:xfrm>
            <a:off x="523046" y="34895"/>
            <a:ext cx="1456666" cy="693947"/>
          </a:xfrm>
          <a:prstGeom prst="rect">
            <a:avLst/>
          </a:prstGeom>
        </p:spPr>
      </p:pic>
    </p:spTree>
    <p:extLst>
      <p:ext uri="{BB962C8B-B14F-4D97-AF65-F5344CB8AC3E}">
        <p14:creationId xmlns:p14="http://schemas.microsoft.com/office/powerpoint/2010/main" val="185162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2699792" y="182563"/>
            <a:ext cx="6336704"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r>
              <a:rPr lang="ru-RU" altLang="ru-RU" sz="1600" b="1" dirty="0">
                <a:solidFill>
                  <a:schemeClr val="bg1"/>
                </a:solidFill>
                <a:latin typeface="+mj-lt"/>
                <a:cs typeface="Tahoma" pitchFamily="34" charset="0"/>
              </a:rPr>
              <a:t>НП «ОПЖТ» в цифрах. Итоги работы за 10 лет </a:t>
            </a:r>
          </a:p>
        </p:txBody>
      </p:sp>
      <p:sp>
        <p:nvSpPr>
          <p:cNvPr id="14" name="Прямоугольник 13"/>
          <p:cNvSpPr/>
          <p:nvPr/>
        </p:nvSpPr>
        <p:spPr>
          <a:xfrm>
            <a:off x="-18416" y="58172"/>
            <a:ext cx="9198927" cy="670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Rectangle 6"/>
          <p:cNvSpPr>
            <a:spLocks noChangeArrowheads="1"/>
          </p:cNvSpPr>
          <p:nvPr/>
        </p:nvSpPr>
        <p:spPr bwMode="auto">
          <a:xfrm>
            <a:off x="2601269" y="187226"/>
            <a:ext cx="6336704"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r>
              <a:rPr lang="en-US" altLang="ru-RU" sz="1600" b="1" dirty="0">
                <a:solidFill>
                  <a:schemeClr val="bg1"/>
                </a:solidFill>
                <a:latin typeface="Verdana" panose="020B0604030504040204" pitchFamily="34" charset="0"/>
                <a:ea typeface="Verdana" panose="020B0604030504040204" pitchFamily="34" charset="0"/>
                <a:cs typeface="Arial" panose="020B0604020202020204" pitchFamily="34" charset="0"/>
              </a:rPr>
              <a:t>What's next?</a:t>
            </a:r>
            <a:endParaRPr lang="ru-RU" altLang="ru-RU" sz="16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A3A3F098-86A4-4482-82EF-93555C3B8D1D}"/>
              </a:ext>
            </a:extLst>
          </p:cNvPr>
          <p:cNvSpPr txBox="1"/>
          <p:nvPr/>
        </p:nvSpPr>
        <p:spPr>
          <a:xfrm>
            <a:off x="107504" y="1335415"/>
            <a:ext cx="8928992" cy="369332"/>
          </a:xfrm>
          <a:prstGeom prst="rect">
            <a:avLst/>
          </a:prstGeom>
          <a:noFill/>
        </p:spPr>
        <p:txBody>
          <a:bodyPr wrap="square" rtlCol="0">
            <a:spAutoFit/>
          </a:bodyPr>
          <a:lstStyle/>
          <a:p>
            <a:pPr algn="ctr"/>
            <a:endParaRPr lang="ru-RU" b="1" dirty="0">
              <a:solidFill>
                <a:schemeClr val="tx2"/>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 xmlns:a16="http://schemas.microsoft.com/office/drawing/2014/main" id="{87ED16F2-028D-49C9-8101-8BD8DB5F9C41}"/>
              </a:ext>
            </a:extLst>
          </p:cNvPr>
          <p:cNvSpPr txBox="1"/>
          <p:nvPr/>
        </p:nvSpPr>
        <p:spPr>
          <a:xfrm>
            <a:off x="395536" y="1171654"/>
            <a:ext cx="4608512" cy="3416320"/>
          </a:xfrm>
          <a:prstGeom prst="rect">
            <a:avLst/>
          </a:prstGeom>
          <a:solidFill>
            <a:schemeClr val="accent1">
              <a:lumMod val="20000"/>
              <a:lumOff val="80000"/>
            </a:schemeClr>
          </a:solidFill>
          <a:effectLst>
            <a:glow rad="228600">
              <a:schemeClr val="accent1">
                <a:satMod val="175000"/>
                <a:alpha val="40000"/>
              </a:schemeClr>
            </a:glow>
          </a:effectLst>
        </p:spPr>
        <p:txBody>
          <a:bodyPr wrap="square" rtlCol="0">
            <a:spAutoFit/>
          </a:bodyPr>
          <a:lstStyle/>
          <a:p>
            <a:pPr algn="ctr"/>
            <a:r>
              <a:rPr lang="en-US" dirty="0">
                <a:solidFill>
                  <a:schemeClr val="tx2">
                    <a:lumMod val="75000"/>
                  </a:schemeClr>
                </a:solidFill>
                <a:latin typeface="Verdana" panose="020B0604030504040204" pitchFamily="34" charset="0"/>
                <a:ea typeface="Verdana" panose="020B0604030504040204" pitchFamily="34" charset="0"/>
              </a:rPr>
              <a:t>It is necessary to continue the work by expanding the membership of the meetings of the Railway Transport Working Group of the Council for Technical Regulation and Standardization for the Digital Economy of the RSPP Committee and the Eastern Committee of the German Economy, inviting all participants of the German Initiative for the development of high-speed lines and other interested parties</a:t>
            </a:r>
            <a:endParaRPr lang="ru-RU" dirty="0">
              <a:solidFill>
                <a:schemeClr val="tx2">
                  <a:lumMod val="75000"/>
                </a:schemeClr>
              </a:solidFill>
              <a:latin typeface="Verdana" panose="020B0604030504040204" pitchFamily="34" charset="0"/>
              <a:ea typeface="Verdana" panose="020B0604030504040204" pitchFamily="34" charset="0"/>
            </a:endParaRPr>
          </a:p>
        </p:txBody>
      </p:sp>
      <p:pic>
        <p:nvPicPr>
          <p:cNvPr id="2050" name="Picture 2" descr="https://russland.ahk.de/fileadmin/AHK_Russland/user_upload/225982e6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811" y="1203598"/>
            <a:ext cx="1057437" cy="5633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russland.ahk.de/fileadmin/AHK_Russland/Netzwerk/Inititative_Hochgeschwindigkeit/STRABAG_mit_Weissraum_mit_Balken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1592" y="1087803"/>
            <a:ext cx="1854762" cy="763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russland.ahk.de/fileadmin/_processed_/1/6/csm_caa1ca911b_afcdd870b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013" y="1920771"/>
            <a:ext cx="1664333" cy="360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s://russland.ahk.de/fileadmin/AHK_Russland/user_upload/395f8d26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1897847"/>
            <a:ext cx="1674286" cy="40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https://russland.ahk.de/fileadmin/AHK_Russland/user_upload/22226db76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715" y="2475503"/>
            <a:ext cx="841142" cy="744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https://russland.ahk.de/fileadmin/_processed_/a/b/csm_b2d110038f_a2edc6df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8700" y="2405496"/>
            <a:ext cx="1065461" cy="4421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https://russland.ahk.de/fileadmin/AHK_Russland/user_upload/4859e4b4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6489" y="2931792"/>
            <a:ext cx="1636855" cy="288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4" name="Picture 16" descr="https://russland.ahk.de/fileadmin/AHK_Russland/Netzwerk/Inititative_Hochgeschwindigkeit/Logo_SCHAEFFL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69553" y="3363838"/>
            <a:ext cx="2637342" cy="334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6" name="Picture 18" descr="https://russland.ahk.de/fileadmin/_processed_/7/f/csm_b71578a3f5_d56a689b4f.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5432" y="3901657"/>
            <a:ext cx="1511998" cy="166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8" name="Picture 20" descr="https://russland.ahk.de/fileadmin/AHK_Russland/Netzwerk/Inititative_Hochgeschwindigkeit/Logo_PxC_ED24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431" y="3402280"/>
            <a:ext cx="1053000" cy="257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0" name="Picture 22" descr="https://russland.ahk.de/fileadmin/AHK_Russland/Netzwerk/Inititative_Hochgeschwindigkeit/HUESKER_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99272" y="3795886"/>
            <a:ext cx="1678711" cy="378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2" name="Picture 24" descr="https://russland.ahk.de/fileadmin/AHK_Russland/user_upload/344670f8db.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88715" y="4299942"/>
            <a:ext cx="2090555" cy="216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4" name="Picture 26" descr="https://russland.ahk.de/fileadmin/_processed_/f/0/csm_8f0a79741a_16bd41c95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00613" y="2443180"/>
            <a:ext cx="738015" cy="732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Рисунок 20"/>
          <p:cNvPicPr>
            <a:picLocks noChangeAspect="1"/>
          </p:cNvPicPr>
          <p:nvPr/>
        </p:nvPicPr>
        <p:blipFill rotWithShape="1">
          <a:blip r:embed="rId15" cstate="print">
            <a:extLst>
              <a:ext uri="{28A0092B-C50C-407E-A947-70E740481C1C}">
                <a14:useLocalDpi xmlns:a14="http://schemas.microsoft.com/office/drawing/2010/main" val="0"/>
              </a:ext>
            </a:extLst>
          </a:blip>
          <a:srcRect t="12230" b="18087"/>
          <a:stretch/>
        </p:blipFill>
        <p:spPr>
          <a:xfrm>
            <a:off x="523046" y="34895"/>
            <a:ext cx="1456666" cy="693947"/>
          </a:xfrm>
          <a:prstGeom prst="rect">
            <a:avLst/>
          </a:prstGeom>
        </p:spPr>
      </p:pic>
    </p:spTree>
    <p:extLst>
      <p:ext uri="{BB962C8B-B14F-4D97-AF65-F5344CB8AC3E}">
        <p14:creationId xmlns:p14="http://schemas.microsoft.com/office/powerpoint/2010/main" val="129948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8"/>
          <p:cNvSpPr>
            <a:spLocks noChangeArrowheads="1"/>
          </p:cNvSpPr>
          <p:nvPr/>
        </p:nvSpPr>
        <p:spPr bwMode="auto">
          <a:xfrm>
            <a:off x="65455" y="4876006"/>
            <a:ext cx="978153" cy="230832"/>
          </a:xfrm>
          <a:prstGeom prst="rect">
            <a:avLst/>
          </a:prstGeom>
          <a:noFill/>
          <a:ln w="9525">
            <a:noFill/>
            <a:miter lim="800000"/>
            <a:headEnd/>
            <a:tailEnd/>
          </a:ln>
        </p:spPr>
        <p:txBody>
          <a:bodyPr wrap="none">
            <a:spAutoFit/>
          </a:bodyPr>
          <a:lstStyle/>
          <a:p>
            <a:r>
              <a:rPr lang="ru-RU" sz="900" b="1" dirty="0"/>
              <a:t>©</a:t>
            </a:r>
            <a:r>
              <a:rPr lang="ru-RU" sz="900" dirty="0"/>
              <a:t> НП «ОПЖТ»</a:t>
            </a:r>
          </a:p>
        </p:txBody>
      </p:sp>
      <p:sp>
        <p:nvSpPr>
          <p:cNvPr id="6" name="Прямоугольник 5"/>
          <p:cNvSpPr/>
          <p:nvPr/>
        </p:nvSpPr>
        <p:spPr>
          <a:xfrm>
            <a:off x="-18416" y="58172"/>
            <a:ext cx="9198927" cy="670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655" y="704529"/>
            <a:ext cx="6606640" cy="4402309"/>
          </a:xfrm>
          <a:prstGeom prst="rect">
            <a:avLst/>
          </a:prstGeom>
          <a:ln>
            <a:noFill/>
          </a:ln>
          <a:effectLst>
            <a:softEdge rad="112500"/>
          </a:effectLst>
        </p:spPr>
      </p:pic>
      <p:sp>
        <p:nvSpPr>
          <p:cNvPr id="4" name="TextBox 3"/>
          <p:cNvSpPr txBox="1"/>
          <p:nvPr/>
        </p:nvSpPr>
        <p:spPr>
          <a:xfrm>
            <a:off x="1331640" y="771550"/>
            <a:ext cx="5472608" cy="1323439"/>
          </a:xfrm>
          <a:prstGeom prst="rect">
            <a:avLst/>
          </a:prstGeom>
          <a:noFill/>
        </p:spPr>
        <p:txBody>
          <a:bodyPr wrap="square">
            <a:spAutoFit/>
          </a:bodyPr>
          <a:lstStyle/>
          <a:p>
            <a:pPr algn="ctr">
              <a:defRPr/>
            </a:pPr>
            <a:r>
              <a:rPr lang="en-US" sz="40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anose="020B0604030504040204" pitchFamily="34" charset="0"/>
                <a:ea typeface="Verdana" panose="020B0604030504040204" pitchFamily="34" charset="0"/>
                <a:cs typeface="+mj-cs"/>
              </a:rPr>
              <a:t>Thank you</a:t>
            </a:r>
            <a:r>
              <a:rPr lang="ru-RU" sz="40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anose="020B0604030504040204" pitchFamily="34" charset="0"/>
                <a:ea typeface="Verdana" panose="020B0604030504040204" pitchFamily="34" charset="0"/>
                <a:cs typeface="+mj-cs"/>
              </a:rPr>
              <a:t/>
            </a:r>
            <a:br>
              <a:rPr lang="ru-RU" sz="40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anose="020B0604030504040204" pitchFamily="34" charset="0"/>
                <a:ea typeface="Verdana" panose="020B0604030504040204" pitchFamily="34" charset="0"/>
                <a:cs typeface="+mj-cs"/>
              </a:rPr>
            </a:br>
            <a:r>
              <a:rPr lang="en-US" sz="40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anose="020B0604030504040204" pitchFamily="34" charset="0"/>
                <a:ea typeface="Verdana" panose="020B0604030504040204" pitchFamily="34" charset="0"/>
                <a:cs typeface="+mj-cs"/>
              </a:rPr>
              <a:t>for your attention!</a:t>
            </a:r>
            <a:endParaRPr lang="ru-RU" sz="40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anose="020B0604030504040204" pitchFamily="34" charset="0"/>
              <a:ea typeface="Verdana" panose="020B0604030504040204" pitchFamily="34" charset="0"/>
              <a:cs typeface="+mj-cs"/>
            </a:endParaRPr>
          </a:p>
        </p:txBody>
      </p:sp>
      <p:sp>
        <p:nvSpPr>
          <p:cNvPr id="2" name="Прямоугольник 1"/>
          <p:cNvSpPr/>
          <p:nvPr/>
        </p:nvSpPr>
        <p:spPr>
          <a:xfrm>
            <a:off x="3851920" y="3850471"/>
            <a:ext cx="3966619" cy="1169551"/>
          </a:xfrm>
          <a:prstGeom prst="rect">
            <a:avLst/>
          </a:prstGeom>
        </p:spPr>
        <p:txBody>
          <a:bodyPr wrap="square">
            <a:spAutoFit/>
          </a:bodyPr>
          <a:lstStyle/>
          <a:p>
            <a:r>
              <a:rPr lang="en-US" sz="1400" b="1" dirty="0">
                <a:solidFill>
                  <a:schemeClr val="tx2">
                    <a:lumMod val="50000"/>
                  </a:schemeClr>
                </a:solidFill>
                <a:latin typeface="Verdana" panose="020B0604030504040204" pitchFamily="34" charset="0"/>
                <a:ea typeface="Verdana" panose="020B0604030504040204" pitchFamily="34" charset="0"/>
              </a:rPr>
              <a:t>Address:</a:t>
            </a:r>
            <a:r>
              <a:rPr lang="en-US" sz="1400" dirty="0">
                <a:solidFill>
                  <a:schemeClr val="tx2">
                    <a:lumMod val="50000"/>
                  </a:schemeClr>
                </a:solidFill>
                <a:latin typeface="Verdana" panose="020B0604030504040204" pitchFamily="34" charset="0"/>
                <a:ea typeface="Verdana" panose="020B0604030504040204" pitchFamily="34" charset="0"/>
              </a:rPr>
              <a:t> 107996, Russian Federation, Moscow, Riga Square, 3</a:t>
            </a:r>
          </a:p>
          <a:p>
            <a:r>
              <a:rPr lang="en-US" sz="1400" b="1" dirty="0">
                <a:solidFill>
                  <a:schemeClr val="tx2">
                    <a:lumMod val="50000"/>
                  </a:schemeClr>
                </a:solidFill>
                <a:latin typeface="Verdana" panose="020B0604030504040204" pitchFamily="34" charset="0"/>
                <a:ea typeface="Verdana" panose="020B0604030504040204" pitchFamily="34" charset="0"/>
              </a:rPr>
              <a:t>Phone:</a:t>
            </a:r>
            <a:r>
              <a:rPr lang="en-US" sz="1400" dirty="0">
                <a:solidFill>
                  <a:schemeClr val="tx2">
                    <a:lumMod val="50000"/>
                  </a:schemeClr>
                </a:solidFill>
                <a:latin typeface="Verdana" panose="020B0604030504040204" pitchFamily="34" charset="0"/>
                <a:ea typeface="Verdana" panose="020B0604030504040204" pitchFamily="34" charset="0"/>
              </a:rPr>
              <a:t> +7 (499) 262-27-73</a:t>
            </a:r>
          </a:p>
          <a:p>
            <a:r>
              <a:rPr lang="en-US" sz="1400" b="1" dirty="0">
                <a:solidFill>
                  <a:schemeClr val="tx2">
                    <a:lumMod val="50000"/>
                  </a:schemeClr>
                </a:solidFill>
                <a:latin typeface="Verdana" panose="020B0604030504040204" pitchFamily="34" charset="0"/>
                <a:ea typeface="Verdana" panose="020B0604030504040204" pitchFamily="34" charset="0"/>
              </a:rPr>
              <a:t>Fax:</a:t>
            </a:r>
            <a:r>
              <a:rPr lang="en-US" sz="1400" dirty="0">
                <a:solidFill>
                  <a:schemeClr val="tx2">
                    <a:lumMod val="50000"/>
                  </a:schemeClr>
                </a:solidFill>
                <a:latin typeface="Verdana" panose="020B0604030504040204" pitchFamily="34" charset="0"/>
                <a:ea typeface="Verdana" panose="020B0604030504040204" pitchFamily="34" charset="0"/>
              </a:rPr>
              <a:t> +7 (499) 262-95-40</a:t>
            </a:r>
          </a:p>
          <a:p>
            <a:r>
              <a:rPr lang="en-US" sz="1400" b="1" dirty="0">
                <a:solidFill>
                  <a:schemeClr val="tx2">
                    <a:lumMod val="50000"/>
                  </a:schemeClr>
                </a:solidFill>
                <a:latin typeface="Verdana" panose="020B0604030504040204" pitchFamily="34" charset="0"/>
                <a:ea typeface="Verdana" panose="020B0604030504040204" pitchFamily="34" charset="0"/>
              </a:rPr>
              <a:t>E-mail:</a:t>
            </a:r>
            <a:r>
              <a:rPr lang="en-US" sz="1400" dirty="0">
                <a:solidFill>
                  <a:schemeClr val="tx2">
                    <a:lumMod val="50000"/>
                  </a:schemeClr>
                </a:solidFill>
                <a:latin typeface="Verdana" panose="020B0604030504040204" pitchFamily="34" charset="0"/>
                <a:ea typeface="Verdana" panose="020B0604030504040204" pitchFamily="34" charset="0"/>
              </a:rPr>
              <a:t> opzt@opzt.ru</a:t>
            </a:r>
            <a:endParaRPr lang="ru-RU" sz="1400" dirty="0">
              <a:solidFill>
                <a:schemeClr val="tx2">
                  <a:lumMod val="50000"/>
                </a:schemeClr>
              </a:solidFill>
              <a:latin typeface="Verdana" panose="020B0604030504040204" pitchFamily="34" charset="0"/>
              <a:ea typeface="Verdana" panose="020B0604030504040204" pitchFamily="34"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t="12230" b="18087"/>
          <a:stretch/>
        </p:blipFill>
        <p:spPr>
          <a:xfrm>
            <a:off x="523046" y="34895"/>
            <a:ext cx="1456666" cy="693947"/>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Words>381</Words>
  <Application>Microsoft Office PowerPoint</Application>
  <PresentationFormat>Экран (16:9)</PresentationFormat>
  <Paragraphs>31</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НП «ОПЖТ»</dc:title>
  <dc:creator>user</dc:creator>
  <cp:lastModifiedBy>Андрей</cp:lastModifiedBy>
  <cp:revision>871</cp:revision>
  <cp:lastPrinted>2018-11-28T14:16:58Z</cp:lastPrinted>
  <dcterms:created xsi:type="dcterms:W3CDTF">2008-06-26T13:38:30Z</dcterms:created>
  <dcterms:modified xsi:type="dcterms:W3CDTF">2019-03-10T13:23:15Z</dcterms:modified>
</cp:coreProperties>
</file>