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314" r:id="rId2"/>
  </p:sldIdLst>
  <p:sldSz cx="9144000" cy="5143500" type="screen16x9"/>
  <p:notesSz cx="6797675" cy="9874250"/>
  <p:defaultTextStyle>
    <a:defPPr>
      <a:defRPr lang="de-DE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154"/>
    <a:srgbClr val="143968"/>
    <a:srgbClr val="2C4B84"/>
    <a:srgbClr val="BBCDD7"/>
    <a:srgbClr val="E3EBEF"/>
    <a:srgbClr val="9A141B"/>
    <a:srgbClr val="416E81"/>
    <a:srgbClr val="00647D"/>
    <a:srgbClr val="0064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141" d="100"/>
          <a:sy n="141" d="100"/>
        </p:scale>
        <p:origin x="666" y="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79" d="100"/>
          <a:sy n="79" d="100"/>
        </p:scale>
        <p:origin x="-3300" y="-90"/>
      </p:cViewPr>
      <p:guideLst>
        <p:guide orient="horz" pos="3109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B110976-5567-F649-8C92-738038AF79E8}" type="datetime1">
              <a:rPr lang="de-DE" smtClean="0"/>
              <a:t>07.03.2019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31760A6-55E7-0343-B978-EA1CBA50CA12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64658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2FBB449F-A27A-D14C-A90D-B943BBCA55DB}" type="datetime1">
              <a:rPr lang="de-DE" smtClean="0"/>
              <a:t>07.03.2019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39775"/>
            <a:ext cx="6588125" cy="3705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de-DE" altLang="de-DE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8775" cy="44450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DE" altLang="de-DE" noProof="0"/>
              <a:t>Click to edit Master text styles</a:t>
            </a:r>
          </a:p>
          <a:p>
            <a:pPr lvl="1"/>
            <a:r>
              <a:rPr lang="de-DE" altLang="de-DE" noProof="0"/>
              <a:t>Second level</a:t>
            </a:r>
          </a:p>
          <a:p>
            <a:pPr lvl="2"/>
            <a:r>
              <a:rPr lang="de-DE" altLang="de-DE" noProof="0"/>
              <a:t>Third level</a:t>
            </a:r>
          </a:p>
          <a:p>
            <a:pPr lvl="3"/>
            <a:r>
              <a:rPr lang="de-DE" altLang="de-DE" noProof="0"/>
              <a:t>Fourth level</a:t>
            </a:r>
          </a:p>
          <a:p>
            <a:pPr lvl="4"/>
            <a:r>
              <a:rPr lang="de-DE" altLang="de-DE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410F58BB-9FFE-2449-8C71-FCFD2AA53931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4194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ＭＳ Ｐゴシック" pitchFamily="31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F58BB-9FFE-2449-8C71-FCFD2AA53931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8211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720000" y="684000"/>
            <a:ext cx="6732000" cy="3240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400" b="0" i="0" kern="2400" spc="-10" baseline="0">
                <a:solidFill>
                  <a:srgbClr val="00647D"/>
                </a:solidFill>
                <a:latin typeface="Calibri"/>
              </a:defRPr>
            </a:lvl1pPr>
          </a:lstStyle>
          <a:p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Master title style</a:t>
            </a:r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800000" y="1440000"/>
            <a:ext cx="5652000" cy="2880000"/>
          </a:xfrm>
          <a:prstGeom prst="rect">
            <a:avLst/>
          </a:prstGeom>
        </p:spPr>
        <p:txBody>
          <a:bodyPr vert="horz" lIns="0" tIns="0" rIns="0" bIns="0"/>
          <a:lstStyle>
            <a:lvl1pPr marL="0" indent="-180000">
              <a:lnSpc>
                <a:spcPts val="1950"/>
              </a:lnSpc>
              <a:spcBef>
                <a:spcPts val="0"/>
              </a:spcBef>
              <a:buSzPct val="115000"/>
              <a:defRPr sz="1500" b="0" i="0">
                <a:solidFill>
                  <a:schemeClr val="tx2"/>
                </a:solidFill>
                <a:latin typeface="Calibri"/>
                <a:cs typeface="Calibri"/>
              </a:defRPr>
            </a:lvl1pPr>
            <a:lvl2pPr>
              <a:defRPr sz="1300" b="0" i="0">
                <a:solidFill>
                  <a:schemeClr val="tx2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2pPr>
            <a:lvl3pPr>
              <a:defRPr sz="1300" b="0" i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defRPr>
            </a:lvl3pPr>
            <a:lvl4pPr>
              <a:defRPr sz="1300" b="0" i="0">
                <a:solidFill>
                  <a:schemeClr val="tx2">
                    <a:lumMod val="40000"/>
                    <a:lumOff val="60000"/>
                  </a:schemeClr>
                </a:solidFill>
                <a:latin typeface="Calibri"/>
                <a:cs typeface="Calibri"/>
              </a:defRPr>
            </a:lvl4pPr>
            <a:lvl5pPr>
              <a:defRPr sz="1300" b="0" i="0">
                <a:solidFill>
                  <a:schemeClr val="tx2">
                    <a:lumMod val="40000"/>
                    <a:lumOff val="60000"/>
                  </a:schemeClr>
                </a:solidFill>
                <a:latin typeface="Calibri"/>
                <a:cs typeface="Calibri"/>
              </a:defRPr>
            </a:lvl5pPr>
          </a:lstStyle>
          <a:p>
            <a:pPr lvl="0"/>
            <a:r>
              <a:rPr lang="de-DE" dirty="0" err="1"/>
              <a:t>Click</a:t>
            </a:r>
            <a:r>
              <a:rPr lang="de-DE" dirty="0"/>
              <a:t> to </a:t>
            </a:r>
            <a:r>
              <a:rPr lang="de-DE" dirty="0" err="1"/>
              <a:t>edit</a:t>
            </a:r>
            <a:r>
              <a:rPr lang="de-DE" dirty="0"/>
              <a:t> Master text </a:t>
            </a:r>
            <a:r>
              <a:rPr lang="de-DE" dirty="0" err="1"/>
              <a:t>styles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 err="1"/>
              <a:t>Third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Fourth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3855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0" y="1333800"/>
            <a:ext cx="1584000" cy="918000"/>
          </a:xfrm>
          <a:prstGeom prst="rect">
            <a:avLst/>
          </a:prstGeom>
        </p:spPr>
        <p:txBody>
          <a:bodyPr vert="horz"/>
          <a:lstStyle>
            <a:lvl1pPr>
              <a:defRPr sz="1200"/>
            </a:lvl1pPr>
          </a:lstStyle>
          <a:p>
            <a:pPr lvl="0"/>
            <a:endParaRPr lang="de-DE" noProof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0" y="2516400"/>
            <a:ext cx="1584325" cy="918000"/>
          </a:xfrm>
          <a:prstGeom prst="rect">
            <a:avLst/>
          </a:prstGeom>
        </p:spPr>
        <p:txBody>
          <a:bodyPr vert="horz"/>
          <a:lstStyle>
            <a:lvl1pPr>
              <a:defRPr sz="1200"/>
            </a:lvl1pPr>
          </a:lstStyle>
          <a:p>
            <a:pPr lvl="0"/>
            <a:endParaRPr lang="de-DE" noProof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6"/>
          </p:nvPr>
        </p:nvSpPr>
        <p:spPr>
          <a:xfrm>
            <a:off x="0" y="3699000"/>
            <a:ext cx="1584325" cy="918000"/>
          </a:xfrm>
          <a:prstGeom prst="rect">
            <a:avLst/>
          </a:prstGeom>
        </p:spPr>
        <p:txBody>
          <a:bodyPr vert="horz"/>
          <a:lstStyle>
            <a:lvl1pPr>
              <a:defRPr sz="1200"/>
            </a:lvl1pPr>
          </a:lstStyle>
          <a:p>
            <a:pPr lvl="0"/>
            <a:endParaRPr lang="de-DE" noProof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720000" y="684000"/>
            <a:ext cx="6732000" cy="3240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400" b="0" i="0" kern="2400" spc="-10" baseline="0">
                <a:solidFill>
                  <a:srgbClr val="00647D"/>
                </a:solidFill>
                <a:latin typeface="Calibri"/>
              </a:defRPr>
            </a:lvl1pPr>
          </a:lstStyle>
          <a:p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Master title style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835696" y="1347614"/>
            <a:ext cx="5652000" cy="2880000"/>
          </a:xfrm>
          <a:prstGeom prst="rect">
            <a:avLst/>
          </a:prstGeom>
        </p:spPr>
        <p:txBody>
          <a:bodyPr vert="horz" lIns="0" tIns="0" rIns="0" bIns="0"/>
          <a:lstStyle>
            <a:lvl1pPr marL="0" indent="-180000">
              <a:lnSpc>
                <a:spcPts val="1950"/>
              </a:lnSpc>
              <a:spcBef>
                <a:spcPts val="0"/>
              </a:spcBef>
              <a:buSzPct val="115000"/>
              <a:defRPr sz="1500" b="0" i="0">
                <a:solidFill>
                  <a:schemeClr val="tx2"/>
                </a:solidFill>
                <a:latin typeface="Calibri"/>
                <a:cs typeface="Calibri"/>
              </a:defRPr>
            </a:lvl1pPr>
            <a:lvl2pPr>
              <a:defRPr sz="1300" b="0" i="0">
                <a:solidFill>
                  <a:schemeClr val="tx2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2pPr>
            <a:lvl3pPr>
              <a:defRPr sz="1300" b="0" i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defRPr>
            </a:lvl3pPr>
            <a:lvl4pPr>
              <a:defRPr sz="1300" b="0" i="0">
                <a:solidFill>
                  <a:schemeClr val="tx2">
                    <a:lumMod val="40000"/>
                    <a:lumOff val="60000"/>
                  </a:schemeClr>
                </a:solidFill>
                <a:latin typeface="Calibri"/>
                <a:cs typeface="Calibri"/>
              </a:defRPr>
            </a:lvl4pPr>
            <a:lvl5pPr>
              <a:defRPr sz="1300" b="0" i="0">
                <a:solidFill>
                  <a:schemeClr val="tx2">
                    <a:lumMod val="40000"/>
                    <a:lumOff val="60000"/>
                  </a:schemeClr>
                </a:solidFill>
                <a:latin typeface="Calibri"/>
                <a:cs typeface="Calibri"/>
              </a:defRPr>
            </a:lvl5pPr>
          </a:lstStyle>
          <a:p>
            <a:pPr lvl="0"/>
            <a:r>
              <a:rPr lang="de-DE" dirty="0" err="1"/>
              <a:t>Click</a:t>
            </a:r>
            <a:r>
              <a:rPr lang="de-DE" dirty="0"/>
              <a:t> to </a:t>
            </a:r>
            <a:r>
              <a:rPr lang="de-DE" dirty="0" err="1"/>
              <a:t>edit</a:t>
            </a:r>
            <a:r>
              <a:rPr lang="de-DE" dirty="0"/>
              <a:t> Master text </a:t>
            </a:r>
            <a:r>
              <a:rPr lang="de-DE" dirty="0" err="1"/>
              <a:t>styles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 err="1"/>
              <a:t>Third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Fourth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35895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hart Placeholder 6"/>
          <p:cNvSpPr>
            <a:spLocks noGrp="1"/>
          </p:cNvSpPr>
          <p:nvPr>
            <p:ph type="chart" sz="quarter" idx="20"/>
          </p:nvPr>
        </p:nvSpPr>
        <p:spPr>
          <a:xfrm>
            <a:off x="1800000" y="1440000"/>
            <a:ext cx="5652000" cy="2880000"/>
          </a:xfrm>
          <a:prstGeom prst="rect">
            <a:avLst/>
          </a:prstGeom>
        </p:spPr>
        <p:txBody>
          <a:bodyPr vert="horz"/>
          <a:lstStyle>
            <a:lvl1pPr>
              <a:defRPr sz="1200"/>
            </a:lvl1pPr>
          </a:lstStyle>
          <a:p>
            <a:pPr lvl="0"/>
            <a:endParaRPr lang="de-DE" noProof="0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720000" y="684000"/>
            <a:ext cx="6732000" cy="3240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400" b="0" i="0" kern="2400" spc="-10" baseline="0">
                <a:solidFill>
                  <a:srgbClr val="00647D"/>
                </a:solidFill>
                <a:latin typeface="Calibri"/>
              </a:defRPr>
            </a:lvl1pPr>
          </a:lstStyle>
          <a:p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31250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4680000" y="1333800"/>
            <a:ext cx="3600000" cy="3283200"/>
          </a:xfrm>
          <a:prstGeom prst="rect">
            <a:avLst/>
          </a:prstGeom>
        </p:spPr>
        <p:txBody>
          <a:bodyPr vert="horz" lIns="0" tIns="0" rIns="0" bIns="0"/>
          <a:lstStyle>
            <a:lvl1pPr marL="0" indent="-180000">
              <a:lnSpc>
                <a:spcPts val="1950"/>
              </a:lnSpc>
              <a:spcBef>
                <a:spcPts val="0"/>
              </a:spcBef>
              <a:buSzPct val="115000"/>
              <a:defRPr sz="1500" b="0" i="0">
                <a:solidFill>
                  <a:schemeClr val="tx2"/>
                </a:solidFill>
                <a:latin typeface="Calibri"/>
                <a:cs typeface="Calibri"/>
              </a:defRPr>
            </a:lvl1pPr>
            <a:lvl2pPr>
              <a:defRPr sz="1300" b="0" i="0">
                <a:solidFill>
                  <a:schemeClr val="tx2">
                    <a:lumMod val="75000"/>
                    <a:lumOff val="25000"/>
                  </a:schemeClr>
                </a:solidFill>
                <a:latin typeface="Calibri"/>
                <a:cs typeface="Calibri"/>
              </a:defRPr>
            </a:lvl2pPr>
            <a:lvl3pPr>
              <a:defRPr sz="1300" b="0" i="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cs typeface="Calibri"/>
              </a:defRPr>
            </a:lvl3pPr>
            <a:lvl4pPr>
              <a:defRPr sz="1300" b="0" i="0">
                <a:solidFill>
                  <a:schemeClr val="tx2">
                    <a:lumMod val="40000"/>
                    <a:lumOff val="60000"/>
                  </a:schemeClr>
                </a:solidFill>
                <a:latin typeface="Calibri"/>
                <a:cs typeface="Calibri"/>
              </a:defRPr>
            </a:lvl4pPr>
            <a:lvl5pPr>
              <a:defRPr sz="1300" b="0" i="0">
                <a:solidFill>
                  <a:schemeClr val="tx2">
                    <a:lumMod val="40000"/>
                    <a:lumOff val="60000"/>
                  </a:schemeClr>
                </a:solidFill>
                <a:latin typeface="Calibri"/>
                <a:cs typeface="Calibri"/>
              </a:defRPr>
            </a:lvl5pPr>
          </a:lstStyle>
          <a:p>
            <a:pPr lvl="0"/>
            <a:r>
              <a:rPr lang="de-DE" dirty="0" err="1"/>
              <a:t>Click</a:t>
            </a:r>
            <a:r>
              <a:rPr lang="de-DE" dirty="0"/>
              <a:t> to </a:t>
            </a:r>
            <a:r>
              <a:rPr lang="de-DE" dirty="0" err="1"/>
              <a:t>edit</a:t>
            </a:r>
            <a:r>
              <a:rPr lang="de-DE" dirty="0"/>
              <a:t> Master text </a:t>
            </a:r>
            <a:r>
              <a:rPr lang="de-DE" dirty="0" err="1"/>
              <a:t>styles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 err="1"/>
              <a:t>Third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Fourth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</p:txBody>
      </p:sp>
      <p:sp>
        <p:nvSpPr>
          <p:cNvPr id="8" name="Content Placeholder 8"/>
          <p:cNvSpPr>
            <a:spLocks noGrp="1"/>
          </p:cNvSpPr>
          <p:nvPr>
            <p:ph sz="quarter" idx="18"/>
          </p:nvPr>
        </p:nvSpPr>
        <p:spPr>
          <a:xfrm>
            <a:off x="702000" y="1333800"/>
            <a:ext cx="3600000" cy="3283200"/>
          </a:xfrm>
          <a:prstGeom prst="rect">
            <a:avLst/>
          </a:prstGeom>
        </p:spPr>
        <p:txBody>
          <a:bodyPr vert="horz"/>
          <a:lstStyle>
            <a:lvl1pPr>
              <a:defRPr sz="1200"/>
            </a:lvl1pPr>
          </a:lstStyle>
          <a:p>
            <a:pPr lvl="0"/>
            <a:endParaRPr lang="de-DE" dirty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720000" y="684000"/>
            <a:ext cx="6732000" cy="3240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400" b="0" i="0" kern="2400" spc="-10" baseline="0">
                <a:solidFill>
                  <a:srgbClr val="00647D"/>
                </a:solidFill>
                <a:latin typeface="Calibri"/>
              </a:defRPr>
            </a:lvl1pPr>
          </a:lstStyle>
          <a:p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45702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1836000" y="3807000"/>
            <a:ext cx="5112000" cy="708966"/>
          </a:xfrm>
          <a:prstGeom prst="rect">
            <a:avLst/>
          </a:prstGeom>
        </p:spPr>
        <p:txBody>
          <a:bodyPr vert="horz" lIns="0" tIns="0" rIns="0" bIns="0"/>
          <a:lstStyle>
            <a:lvl1pPr marL="0" indent="-180000">
              <a:lnSpc>
                <a:spcPts val="1950"/>
              </a:lnSpc>
              <a:spcBef>
                <a:spcPts val="0"/>
              </a:spcBef>
              <a:buSzPct val="115000"/>
              <a:defRPr sz="1500" b="0" i="0">
                <a:solidFill>
                  <a:srgbClr val="006468"/>
                </a:solidFill>
                <a:latin typeface="Calibri"/>
                <a:cs typeface="Calibri"/>
              </a:defRPr>
            </a:lvl1pPr>
            <a:lvl2pPr marL="0" indent="0">
              <a:spcBef>
                <a:spcPts val="0"/>
              </a:spcBef>
              <a:buNone/>
              <a:defRPr sz="1400">
                <a:solidFill>
                  <a:schemeClr val="tx2">
                    <a:lumMod val="75000"/>
                    <a:lumOff val="25000"/>
                  </a:schemeClr>
                </a:solidFill>
              </a:defRPr>
            </a:lvl2pPr>
            <a:lvl3pPr>
              <a:defRPr sz="1400">
                <a:solidFill>
                  <a:schemeClr val="tx2">
                    <a:lumMod val="60000"/>
                    <a:lumOff val="40000"/>
                  </a:schemeClr>
                </a:solidFill>
              </a:defRPr>
            </a:lvl3pPr>
            <a:lvl4pPr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4pPr>
            <a:lvl5pPr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5pPr>
          </a:lstStyle>
          <a:p>
            <a:pPr lvl="0"/>
            <a:r>
              <a:rPr lang="de-DE"/>
              <a:t>Click to edit Master text styles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1836738" y="1333800"/>
            <a:ext cx="5111750" cy="2376000"/>
          </a:xfrm>
          <a:prstGeom prst="rect">
            <a:avLst/>
          </a:prstGeom>
        </p:spPr>
        <p:txBody>
          <a:bodyPr vert="horz"/>
          <a:lstStyle>
            <a:lvl1pPr>
              <a:defRPr sz="1200"/>
            </a:lvl1pPr>
          </a:lstStyle>
          <a:p>
            <a:pPr lvl="0"/>
            <a:endParaRPr lang="de-DE" noProof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720000" y="684000"/>
            <a:ext cx="6732000" cy="3240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400" b="0" i="0" kern="2400" spc="-10" baseline="0">
                <a:solidFill>
                  <a:srgbClr val="00647D"/>
                </a:solidFill>
                <a:latin typeface="Calibri"/>
              </a:defRPr>
            </a:lvl1pPr>
          </a:lstStyle>
          <a:p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5832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1909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 2" descr="OA-OEV_ppt-16-9_Folie_en.jpg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80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ＭＳ Ｐゴシック" pitchFamily="3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ndara" pitchFamily="34" charset="0"/>
          <a:ea typeface="ＭＳ Ｐゴシック" pitchFamily="34" charset="-128"/>
          <a:cs typeface="ＭＳ Ｐゴシック" pitchFamily="3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ndara" pitchFamily="34" charset="0"/>
          <a:ea typeface="ＭＳ Ｐゴシック" pitchFamily="34" charset="-128"/>
          <a:cs typeface="ＭＳ Ｐゴシック" pitchFamily="3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ndara" pitchFamily="34" charset="0"/>
          <a:ea typeface="ＭＳ Ｐゴシック" pitchFamily="34" charset="-128"/>
          <a:cs typeface="ＭＳ Ｐゴシック" pitchFamily="3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ndara" pitchFamily="34" charset="0"/>
          <a:ea typeface="ＭＳ Ｐゴシック" pitchFamily="34" charset="-128"/>
          <a:cs typeface="ＭＳ Ｐゴシック" pitchFamily="3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ndara" pitchFamily="34" charset="0"/>
          <a:ea typeface="ＭＳ Ｐゴシック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ndara" pitchFamily="34" charset="0"/>
          <a:ea typeface="ＭＳ Ｐゴシック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ndara" pitchFamily="34" charset="0"/>
          <a:ea typeface="ＭＳ Ｐゴシック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ndara" pitchFamily="34" charset="0"/>
          <a:ea typeface="ＭＳ Ｐゴシック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ＭＳ Ｐゴシック" pitchFamily="31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hteck 23"/>
          <p:cNvSpPr/>
          <p:nvPr/>
        </p:nvSpPr>
        <p:spPr>
          <a:xfrm>
            <a:off x="325876" y="1347614"/>
            <a:ext cx="4316464" cy="3569141"/>
          </a:xfrm>
          <a:prstGeom prst="rect">
            <a:avLst/>
          </a:prstGeom>
          <a:solidFill>
            <a:srgbClr val="416E8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s</a:t>
            </a:r>
            <a:endParaRPr lang="de-DE" sz="1600" dirty="0"/>
          </a:p>
        </p:txBody>
      </p:sp>
      <p:sp>
        <p:nvSpPr>
          <p:cNvPr id="7" name="Rechteck 6"/>
          <p:cNvSpPr/>
          <p:nvPr/>
        </p:nvSpPr>
        <p:spPr>
          <a:xfrm>
            <a:off x="432376" y="1833654"/>
            <a:ext cx="4067616" cy="3018597"/>
          </a:xfrm>
          <a:prstGeom prst="rect">
            <a:avLst/>
          </a:prstGeom>
          <a:solidFill>
            <a:srgbClr val="E3EBE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5876" y="273987"/>
            <a:ext cx="6732320" cy="323850"/>
          </a:xfrm>
          <a:prstGeom prst="rect">
            <a:avLst/>
          </a:prstGeom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de-DE" altLang="de-DE" dirty="0">
                <a:latin typeface="+mj-lt"/>
              </a:rPr>
              <a:t>WG </a:t>
            </a:r>
            <a:r>
              <a:rPr lang="de-DE" altLang="de-DE" dirty="0" smtClean="0">
                <a:latin typeface="+mj-lt"/>
              </a:rPr>
              <a:t>1.2 Accreditation</a:t>
            </a:r>
            <a:endParaRPr lang="de-DE" altLang="de-DE" dirty="0">
              <a:latin typeface="+mj-lt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="" xmlns:a16="http://schemas.microsoft.com/office/drawing/2014/main" id="{B90EB65D-C9CC-4651-A043-6BC669A8F65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1687" t="85883" r="16243" b="-230"/>
          <a:stretch/>
        </p:blipFill>
        <p:spPr>
          <a:xfrm>
            <a:off x="5345872" y="102542"/>
            <a:ext cx="1944216" cy="495295"/>
          </a:xfrm>
          <a:prstGeom prst="rect">
            <a:avLst/>
          </a:prstGeom>
        </p:spPr>
      </p:pic>
      <p:pic>
        <p:nvPicPr>
          <p:cNvPr id="8" name="Bild 1">
            <a:extLst>
              <a:ext uri="{FF2B5EF4-FFF2-40B4-BE49-F238E27FC236}">
                <a16:creationId xmlns="" xmlns:a16="http://schemas.microsoft.com/office/drawing/2014/main" id="{A48857C1-A927-4AB3-B5CF-5ED19EBB9D3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123204"/>
            <a:ext cx="1375376" cy="453972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platzhalter 2"/>
          <p:cNvSpPr>
            <a:spLocks noGrp="1"/>
          </p:cNvSpPr>
          <p:nvPr>
            <p:ph type="body" sz="quarter" idx="4294967295"/>
          </p:nvPr>
        </p:nvSpPr>
        <p:spPr>
          <a:xfrm>
            <a:off x="325876" y="769282"/>
            <a:ext cx="7954124" cy="380610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GB" sz="1400" b="1" dirty="0" smtClean="0">
                <a:solidFill>
                  <a:schemeClr val="tx2"/>
                </a:solidFill>
                <a:cs typeface="Calibri" panose="020F0502020204030204" pitchFamily="34" charset="0"/>
              </a:rPr>
              <a:t>Accreditation is a t</a:t>
            </a:r>
            <a:r>
              <a:rPr lang="en-US" sz="1400" b="1" dirty="0" err="1" smtClean="0">
                <a:solidFill>
                  <a:schemeClr val="tx2"/>
                </a:solidFill>
                <a:cs typeface="Calibri" panose="020F0502020204030204" pitchFamily="34" charset="0"/>
              </a:rPr>
              <a:t>hird</a:t>
            </a:r>
            <a:r>
              <a:rPr lang="en-US" sz="1400" b="1" dirty="0" smtClean="0">
                <a:solidFill>
                  <a:schemeClr val="tx2"/>
                </a:solidFill>
                <a:cs typeface="Calibri" panose="020F0502020204030204" pitchFamily="34" charset="0"/>
              </a:rPr>
              <a:t>-party </a:t>
            </a:r>
            <a:r>
              <a:rPr lang="en-US" sz="1400" b="1" dirty="0">
                <a:solidFill>
                  <a:schemeClr val="tx2"/>
                </a:solidFill>
                <a:cs typeface="Calibri" panose="020F0502020204030204" pitchFamily="34" charset="0"/>
              </a:rPr>
              <a:t>attestation related to a conformity assessment body conveying formal </a:t>
            </a:r>
            <a:r>
              <a:rPr lang="en-US" sz="1400" b="1" dirty="0" smtClean="0">
                <a:solidFill>
                  <a:schemeClr val="tx2"/>
                </a:solidFill>
                <a:cs typeface="Calibri" panose="020F0502020204030204" pitchFamily="34" charset="0"/>
              </a:rPr>
              <a:t>demonstration of </a:t>
            </a:r>
            <a:r>
              <a:rPr lang="en-US" sz="1400" b="1" dirty="0">
                <a:solidFill>
                  <a:schemeClr val="tx2"/>
                </a:solidFill>
                <a:cs typeface="Calibri" panose="020F0502020204030204" pitchFamily="34" charset="0"/>
              </a:rPr>
              <a:t>its competence to carry out specific conformity assessment </a:t>
            </a:r>
            <a:r>
              <a:rPr lang="en-US" sz="1400" b="1" dirty="0" smtClean="0">
                <a:solidFill>
                  <a:schemeClr val="tx2"/>
                </a:solidFill>
                <a:cs typeface="Calibri" panose="020F0502020204030204" pitchFamily="34" charset="0"/>
              </a:rPr>
              <a:t>tasks</a:t>
            </a:r>
            <a:r>
              <a:rPr lang="en-GB" sz="1400" b="1" dirty="0" smtClean="0">
                <a:solidFill>
                  <a:schemeClr val="tx2"/>
                </a:solidFill>
                <a:cs typeface="Calibri" panose="020F0502020204030204" pitchFamily="34" charset="0"/>
              </a:rPr>
              <a:t>. </a:t>
            </a:r>
            <a:endParaRPr lang="en-GB" sz="1400" dirty="0">
              <a:solidFill>
                <a:schemeClr val="tx2"/>
              </a:solidFill>
              <a:cs typeface="Calibri" panose="020F0502020204030204" pitchFamily="34" charset="0"/>
            </a:endParaRPr>
          </a:p>
        </p:txBody>
      </p:sp>
      <p:sp>
        <p:nvSpPr>
          <p:cNvPr id="9" name="Textplatzhalter 1"/>
          <p:cNvSpPr>
            <a:spLocks noGrp="1"/>
          </p:cNvSpPr>
          <p:nvPr>
            <p:ph type="body" sz="quarter" idx="4294967295"/>
          </p:nvPr>
        </p:nvSpPr>
        <p:spPr>
          <a:xfrm>
            <a:off x="4680000" y="1333799"/>
            <a:ext cx="4140472" cy="3686223"/>
          </a:xfrm>
          <a:prstGeom prst="rect">
            <a:avLst/>
          </a:prstGeom>
        </p:spPr>
        <p:txBody>
          <a:bodyPr vert="horz" lIns="0" tIns="0" rIns="0" bIns="0"/>
          <a:lstStyle/>
          <a:p>
            <a:pPr marL="163512" indent="0" algn="ctr">
              <a:spcBef>
                <a:spcPct val="0"/>
              </a:spcBef>
              <a:spcAft>
                <a:spcPts val="600"/>
              </a:spcAft>
              <a:buNone/>
            </a:pPr>
            <a:r>
              <a:rPr lang="en-US" sz="1500" b="1" dirty="0">
                <a:solidFill>
                  <a:schemeClr val="tx2"/>
                </a:solidFill>
                <a:ea typeface="ＭＳ Ｐゴシック" charset="0"/>
                <a:cs typeface="ＭＳ Ｐゴシック" charset="0"/>
              </a:rPr>
              <a:t>Scope &amp; Objective</a:t>
            </a:r>
          </a:p>
          <a:p>
            <a:pPr indent="-179388">
              <a:spcBef>
                <a:spcPct val="0"/>
              </a:spcBef>
              <a:spcAft>
                <a:spcPts val="600"/>
              </a:spcAft>
            </a:pPr>
            <a:r>
              <a:rPr lang="en-US" sz="1400" dirty="0">
                <a:solidFill>
                  <a:schemeClr val="tx2"/>
                </a:solidFill>
                <a:ea typeface="ＭＳ Ｐゴシック" charset="0"/>
                <a:cs typeface="ＭＳ Ｐゴシック" charset="0"/>
              </a:rPr>
              <a:t>to exploit the potentials of accreditation as tool for trade </a:t>
            </a:r>
          </a:p>
          <a:p>
            <a:pPr indent="-179388">
              <a:spcBef>
                <a:spcPct val="0"/>
              </a:spcBef>
              <a:spcAft>
                <a:spcPts val="600"/>
              </a:spcAft>
            </a:pPr>
            <a:r>
              <a:rPr lang="en-US" sz="1400" dirty="0">
                <a:solidFill>
                  <a:schemeClr val="tx2"/>
                </a:solidFill>
                <a:ea typeface="ＭＳ Ｐゴシック" charset="0"/>
                <a:cs typeface="ＭＳ Ｐゴシック" charset="0"/>
              </a:rPr>
              <a:t>to reduce technical barriers across economic sectors by fostering the recognition of CAB results between EU/DE and EEU/RF</a:t>
            </a:r>
          </a:p>
          <a:p>
            <a:pPr indent="-179388">
              <a:spcBef>
                <a:spcPct val="0"/>
              </a:spcBef>
              <a:spcAft>
                <a:spcPts val="600"/>
              </a:spcAft>
            </a:pPr>
            <a:r>
              <a:rPr lang="en-US" sz="1400" dirty="0">
                <a:solidFill>
                  <a:schemeClr val="tx2"/>
                </a:solidFill>
                <a:ea typeface="ＭＳ Ｐゴシック" charset="0"/>
                <a:cs typeface="ＭＳ Ｐゴシック" charset="0"/>
              </a:rPr>
              <a:t>Mutual recognition of CA results is based on ILAC/IAF MRAs, but in the regulated areas acceptance of CA results is decided by national regulators </a:t>
            </a:r>
          </a:p>
          <a:p>
            <a:pPr indent="-179388">
              <a:spcBef>
                <a:spcPct val="0"/>
              </a:spcBef>
            </a:pPr>
            <a:r>
              <a:rPr lang="en-US" sz="1400" u="sng" dirty="0">
                <a:solidFill>
                  <a:schemeClr val="tx2"/>
                </a:solidFill>
                <a:ea typeface="ＭＳ Ｐゴシック" charset="0"/>
                <a:cs typeface="ＭＳ Ｐゴシック" charset="0"/>
              </a:rPr>
              <a:t>Suggestion</a:t>
            </a:r>
            <a:r>
              <a:rPr lang="en-US" sz="1400" dirty="0">
                <a:solidFill>
                  <a:schemeClr val="tx2"/>
                </a:solidFill>
                <a:ea typeface="ＭＳ Ｐゴシック" charset="0"/>
                <a:cs typeface="ＭＳ Ｐゴシック" charset="0"/>
              </a:rPr>
              <a:t>: Identification of concrete areas/ product sectors in which to use accreditation to foster the acceptance of CA results  </a:t>
            </a:r>
          </a:p>
          <a:p>
            <a:pPr indent="-179388">
              <a:spcBef>
                <a:spcPts val="600"/>
              </a:spcBef>
            </a:pPr>
            <a:r>
              <a:rPr lang="en-US" sz="1400" dirty="0">
                <a:solidFill>
                  <a:schemeClr val="tx2"/>
                </a:solidFill>
                <a:ea typeface="ＭＳ Ｐゴシック" charset="0"/>
                <a:cs typeface="ＭＳ Ｐゴシック" charset="0"/>
              </a:rPr>
              <a:t>“Service provider” for the other WGs</a:t>
            </a:r>
          </a:p>
          <a:p>
            <a:pPr marL="0" indent="-180000">
              <a:lnSpc>
                <a:spcPts val="1950"/>
              </a:lnSpc>
              <a:spcBef>
                <a:spcPts val="0"/>
              </a:spcBef>
              <a:buSzPct val="115000"/>
            </a:pPr>
            <a:endParaRPr lang="de-DE" sz="1500" dirty="0">
              <a:solidFill>
                <a:schemeClr val="tx2"/>
              </a:solidFill>
              <a:latin typeface="Calibri"/>
              <a:cs typeface="Calibri"/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32376" y="1432232"/>
            <a:ext cx="4067616" cy="308890"/>
          </a:xfrm>
          <a:prstGeom prst="rect">
            <a:avLst/>
          </a:prstGeom>
          <a:solidFill>
            <a:srgbClr val="BBCDD7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 smtClean="0">
                <a:solidFill>
                  <a:schemeClr val="tx2"/>
                </a:solidFill>
              </a:rPr>
              <a:t>Quality </a:t>
            </a:r>
            <a:r>
              <a:rPr lang="de-DE" sz="1600" b="1" dirty="0" err="1" smtClean="0">
                <a:solidFill>
                  <a:schemeClr val="tx2"/>
                </a:solidFill>
              </a:rPr>
              <a:t>infrastructure</a:t>
            </a:r>
            <a:endParaRPr lang="de-DE" sz="1600" b="1" dirty="0">
              <a:solidFill>
                <a:schemeClr val="tx2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576392" y="1933228"/>
            <a:ext cx="3805769" cy="349386"/>
          </a:xfrm>
          <a:prstGeom prst="rect">
            <a:avLst/>
          </a:prstGeom>
          <a:solidFill>
            <a:srgbClr val="9A141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 smtClean="0"/>
              <a:t>Accreditation</a:t>
            </a:r>
            <a:endParaRPr lang="de-DE" sz="1600" dirty="0"/>
          </a:p>
        </p:txBody>
      </p:sp>
      <p:sp>
        <p:nvSpPr>
          <p:cNvPr id="12" name="Rechteck 11"/>
          <p:cNvSpPr/>
          <p:nvPr/>
        </p:nvSpPr>
        <p:spPr>
          <a:xfrm>
            <a:off x="576392" y="2571750"/>
            <a:ext cx="3805769" cy="764473"/>
          </a:xfrm>
          <a:prstGeom prst="rect">
            <a:avLst/>
          </a:prstGeom>
          <a:solidFill>
            <a:srgbClr val="9A141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sz="1200" b="1" dirty="0" err="1" smtClean="0"/>
              <a:t>Conformity</a:t>
            </a:r>
            <a:r>
              <a:rPr lang="de-DE" sz="1200" b="1" dirty="0" smtClean="0"/>
              <a:t> </a:t>
            </a:r>
            <a:r>
              <a:rPr lang="de-DE" sz="1200" b="1" dirty="0" err="1" smtClean="0"/>
              <a:t>assessment</a:t>
            </a:r>
            <a:endParaRPr lang="de-DE" sz="1200" b="1" dirty="0"/>
          </a:p>
        </p:txBody>
      </p:sp>
      <p:sp>
        <p:nvSpPr>
          <p:cNvPr id="13" name="Rechteck 12"/>
          <p:cNvSpPr/>
          <p:nvPr/>
        </p:nvSpPr>
        <p:spPr>
          <a:xfrm>
            <a:off x="586331" y="3620862"/>
            <a:ext cx="3805769" cy="347651"/>
          </a:xfrm>
          <a:prstGeom prst="rect">
            <a:avLst/>
          </a:prstGeom>
          <a:solidFill>
            <a:srgbClr val="00415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err="1" smtClean="0"/>
              <a:t>Requirements</a:t>
            </a:r>
            <a:r>
              <a:rPr lang="de-DE" sz="1200" b="1" dirty="0" smtClean="0"/>
              <a:t> </a:t>
            </a:r>
            <a:r>
              <a:rPr lang="de-DE" sz="1200" b="1" dirty="0" err="1" smtClean="0"/>
              <a:t>for</a:t>
            </a:r>
            <a:r>
              <a:rPr lang="de-DE" sz="1200" b="1" dirty="0" smtClean="0"/>
              <a:t> </a:t>
            </a:r>
            <a:r>
              <a:rPr lang="de-DE" sz="1200" b="1" dirty="0" err="1" smtClean="0"/>
              <a:t>products</a:t>
            </a:r>
            <a:r>
              <a:rPr lang="de-DE" sz="1200" b="1" dirty="0" smtClean="0"/>
              <a:t> </a:t>
            </a:r>
            <a:r>
              <a:rPr lang="de-DE" sz="1200" b="1" dirty="0" err="1" smtClean="0"/>
              <a:t>and</a:t>
            </a:r>
            <a:r>
              <a:rPr lang="de-DE" sz="1200" b="1" dirty="0" smtClean="0"/>
              <a:t> </a:t>
            </a:r>
            <a:r>
              <a:rPr lang="de-DE" sz="1200" b="1" dirty="0" err="1" smtClean="0"/>
              <a:t>services</a:t>
            </a:r>
            <a:endParaRPr lang="de-DE" sz="1200" b="1" dirty="0"/>
          </a:p>
        </p:txBody>
      </p:sp>
      <p:sp>
        <p:nvSpPr>
          <p:cNvPr id="5" name="Rechteck 4"/>
          <p:cNvSpPr/>
          <p:nvPr/>
        </p:nvSpPr>
        <p:spPr>
          <a:xfrm>
            <a:off x="715820" y="2907048"/>
            <a:ext cx="837395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err="1" smtClean="0">
                <a:solidFill>
                  <a:schemeClr val="tx2"/>
                </a:solidFill>
              </a:rPr>
              <a:t>certification</a:t>
            </a:r>
            <a:endParaRPr lang="de-DE" sz="1000" dirty="0">
              <a:solidFill>
                <a:schemeClr val="tx2"/>
              </a:solidFill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1619080" y="2907048"/>
            <a:ext cx="837395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err="1" smtClean="0">
                <a:solidFill>
                  <a:schemeClr val="tx2"/>
                </a:solidFill>
              </a:rPr>
              <a:t>inspection</a:t>
            </a:r>
            <a:endParaRPr lang="de-DE" sz="1000" dirty="0">
              <a:solidFill>
                <a:schemeClr val="tx2"/>
              </a:solidFill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529075" y="2907048"/>
            <a:ext cx="837395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err="1" smtClean="0">
                <a:solidFill>
                  <a:schemeClr val="tx2"/>
                </a:solidFill>
              </a:rPr>
              <a:t>testing</a:t>
            </a:r>
            <a:endParaRPr lang="de-DE" sz="1000" dirty="0">
              <a:solidFill>
                <a:schemeClr val="tx2"/>
              </a:solidFill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3429811" y="2909311"/>
            <a:ext cx="837395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err="1" smtClean="0">
                <a:solidFill>
                  <a:schemeClr val="tx2"/>
                </a:solidFill>
              </a:rPr>
              <a:t>calibration</a:t>
            </a:r>
            <a:endParaRPr lang="de-DE" sz="1000" dirty="0">
              <a:solidFill>
                <a:schemeClr val="tx2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599144" y="4223451"/>
            <a:ext cx="1092536" cy="576064"/>
          </a:xfrm>
          <a:prstGeom prst="rect">
            <a:avLst/>
          </a:prstGeom>
          <a:solidFill>
            <a:srgbClr val="BBCDD7"/>
          </a:solidFill>
          <a:ln>
            <a:solidFill>
              <a:srgbClr val="14396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err="1">
                <a:solidFill>
                  <a:schemeClr val="tx2"/>
                </a:solidFill>
              </a:rPr>
              <a:t>legislation</a:t>
            </a:r>
            <a:endParaRPr lang="de-DE" sz="1000" dirty="0">
              <a:solidFill>
                <a:schemeClr val="tx2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793646" y="4223451"/>
            <a:ext cx="1296144" cy="576064"/>
          </a:xfrm>
          <a:prstGeom prst="rect">
            <a:avLst/>
          </a:prstGeom>
          <a:solidFill>
            <a:srgbClr val="BBCDD7"/>
          </a:solidFill>
          <a:ln>
            <a:solidFill>
              <a:srgbClr val="14396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 smtClean="0">
                <a:solidFill>
                  <a:schemeClr val="tx2"/>
                </a:solidFill>
              </a:rPr>
              <a:t>International/ national </a:t>
            </a:r>
            <a:r>
              <a:rPr lang="de-DE" sz="1000" dirty="0" err="1" smtClean="0">
                <a:solidFill>
                  <a:schemeClr val="tx2"/>
                </a:solidFill>
              </a:rPr>
              <a:t>standards</a:t>
            </a:r>
            <a:r>
              <a:rPr lang="de-DE" sz="1000" dirty="0" smtClean="0">
                <a:solidFill>
                  <a:schemeClr val="tx2"/>
                </a:solidFill>
              </a:rPr>
              <a:t> (ISO, DIN…)</a:t>
            </a:r>
            <a:endParaRPr lang="de-DE" sz="1000" dirty="0">
              <a:solidFill>
                <a:schemeClr val="tx2"/>
              </a:solidFill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3203848" y="4214930"/>
            <a:ext cx="1178313" cy="576064"/>
          </a:xfrm>
          <a:prstGeom prst="rect">
            <a:avLst/>
          </a:prstGeom>
          <a:solidFill>
            <a:srgbClr val="BBCDD7"/>
          </a:solidFill>
          <a:ln>
            <a:solidFill>
              <a:srgbClr val="14396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00" dirty="0">
                <a:solidFill>
                  <a:schemeClr val="tx2"/>
                </a:solidFill>
              </a:rPr>
              <a:t>Technical </a:t>
            </a:r>
            <a:r>
              <a:rPr lang="de-DE" sz="1000" dirty="0" err="1">
                <a:solidFill>
                  <a:schemeClr val="tx2"/>
                </a:solidFill>
              </a:rPr>
              <a:t>specifications</a:t>
            </a:r>
            <a:r>
              <a:rPr lang="de-DE" sz="1000" dirty="0">
                <a:solidFill>
                  <a:schemeClr val="tx2"/>
                </a:solidFill>
              </a:rPr>
              <a:t>/ private </a:t>
            </a:r>
            <a:r>
              <a:rPr lang="de-DE" sz="1000" dirty="0" err="1">
                <a:solidFill>
                  <a:schemeClr val="tx2"/>
                </a:solidFill>
              </a:rPr>
              <a:t>standards</a:t>
            </a:r>
            <a:endParaRPr lang="de-DE" sz="1000" dirty="0">
              <a:solidFill>
                <a:schemeClr val="tx2"/>
              </a:solidFill>
            </a:endParaRPr>
          </a:p>
        </p:txBody>
      </p:sp>
      <p:sp>
        <p:nvSpPr>
          <p:cNvPr id="25" name="Pfeil nach unten 24"/>
          <p:cNvSpPr/>
          <p:nvPr/>
        </p:nvSpPr>
        <p:spPr>
          <a:xfrm>
            <a:off x="2411760" y="2315970"/>
            <a:ext cx="216024" cy="216024"/>
          </a:xfrm>
          <a:prstGeom prst="downArrow">
            <a:avLst/>
          </a:prstGeom>
          <a:solidFill>
            <a:srgbClr val="00415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/>
          </a:p>
        </p:txBody>
      </p:sp>
      <p:sp>
        <p:nvSpPr>
          <p:cNvPr id="27" name="Pfeil nach unten 26"/>
          <p:cNvSpPr/>
          <p:nvPr/>
        </p:nvSpPr>
        <p:spPr>
          <a:xfrm>
            <a:off x="2401229" y="3366584"/>
            <a:ext cx="216024" cy="216024"/>
          </a:xfrm>
          <a:prstGeom prst="downArrow">
            <a:avLst/>
          </a:prstGeom>
          <a:solidFill>
            <a:srgbClr val="00415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/>
          </a:p>
        </p:txBody>
      </p:sp>
      <p:sp>
        <p:nvSpPr>
          <p:cNvPr id="28" name="Pfeil nach unten 27"/>
          <p:cNvSpPr/>
          <p:nvPr/>
        </p:nvSpPr>
        <p:spPr>
          <a:xfrm rot="10800000">
            <a:off x="1115616" y="3987528"/>
            <a:ext cx="216024" cy="216024"/>
          </a:xfrm>
          <a:prstGeom prst="downArrow">
            <a:avLst/>
          </a:prstGeom>
          <a:solidFill>
            <a:srgbClr val="00415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/>
          </a:p>
        </p:txBody>
      </p:sp>
      <p:sp>
        <p:nvSpPr>
          <p:cNvPr id="29" name="Pfeil nach unten 28"/>
          <p:cNvSpPr/>
          <p:nvPr/>
        </p:nvSpPr>
        <p:spPr>
          <a:xfrm rot="10800000">
            <a:off x="2339753" y="3987528"/>
            <a:ext cx="216024" cy="216024"/>
          </a:xfrm>
          <a:prstGeom prst="downArrow">
            <a:avLst/>
          </a:prstGeom>
          <a:solidFill>
            <a:srgbClr val="00415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/>
          </a:p>
        </p:txBody>
      </p:sp>
      <p:sp>
        <p:nvSpPr>
          <p:cNvPr id="30" name="Pfeil nach unten 29"/>
          <p:cNvSpPr/>
          <p:nvPr/>
        </p:nvSpPr>
        <p:spPr>
          <a:xfrm rot="10800000">
            <a:off x="3675653" y="3982093"/>
            <a:ext cx="216024" cy="216024"/>
          </a:xfrm>
          <a:prstGeom prst="downArrow">
            <a:avLst/>
          </a:prstGeom>
          <a:solidFill>
            <a:srgbClr val="00415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/>
          </a:p>
        </p:txBody>
      </p:sp>
    </p:spTree>
    <p:extLst>
      <p:ext uri="{BB962C8B-B14F-4D97-AF65-F5344CB8AC3E}">
        <p14:creationId xmlns:p14="http://schemas.microsoft.com/office/powerpoint/2010/main" val="259658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st-Ausschuss 1">
      <a:dk1>
        <a:srgbClr val="143968"/>
      </a:dk1>
      <a:lt1>
        <a:sysClr val="window" lastClr="FFFFFF"/>
      </a:lt1>
      <a:dk2>
        <a:srgbClr val="141313"/>
      </a:dk2>
      <a:lt2>
        <a:srgbClr val="B8B8B8"/>
      </a:lt2>
      <a:accent1>
        <a:srgbClr val="D02320"/>
      </a:accent1>
      <a:accent2>
        <a:srgbClr val="F1AB1F"/>
      </a:accent2>
      <a:accent3>
        <a:srgbClr val="3F537D"/>
      </a:accent3>
      <a:accent4>
        <a:srgbClr val="9289B4"/>
      </a:accent4>
      <a:accent5>
        <a:srgbClr val="744F3D"/>
      </a:accent5>
      <a:accent6>
        <a:srgbClr val="B43D27"/>
      </a:accent6>
      <a:hlink>
        <a:srgbClr val="393531"/>
      </a:hlink>
      <a:folHlink>
        <a:srgbClr val="393531"/>
      </a:folHlink>
    </a:clrScheme>
    <a:fontScheme name="Tradition">
      <a:majorFont>
        <a:latin typeface="Candara"/>
        <a:ea typeface=""/>
        <a:cs typeface=""/>
        <a:font script="Jpan" typeface="メイリオ"/>
      </a:majorFont>
      <a:minorFont>
        <a:latin typeface="Candara"/>
        <a:ea typeface=""/>
        <a:cs typeface=""/>
        <a:font script="Jpan"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145</Words>
  <Application>Microsoft Office PowerPoint</Application>
  <PresentationFormat>Bildschirmpräsentation (16:9)</PresentationFormat>
  <Paragraphs>21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Candara</vt:lpstr>
      <vt:lpstr>1_Office Theme</vt:lpstr>
      <vt:lpstr>WG 1.2 Accreditation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Präsentation</dc:title>
  <dc:subject/>
  <dc:creator>Ost-Ausschuss – Osteuropaverein der Deutschen Wirtschaft e.V.</dc:creator>
  <cp:keywords/>
  <dc:description/>
  <cp:lastModifiedBy>ABR</cp:lastModifiedBy>
  <cp:revision>151</cp:revision>
  <cp:lastPrinted>2018-06-19T13:02:39Z</cp:lastPrinted>
  <dcterms:created xsi:type="dcterms:W3CDTF">2016-06-06T23:09:55Z</dcterms:created>
  <dcterms:modified xsi:type="dcterms:W3CDTF">2019-03-07T16:05:01Z</dcterms:modified>
  <cp:category/>
</cp:coreProperties>
</file>