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 showSpecialPlsOnTitleSld="0">
  <p:sldMasterIdLst>
    <p:sldMasterId id="2147483648" r:id="rId1"/>
  </p:sldMasterIdLst>
  <p:notesMasterIdLst>
    <p:notesMasterId r:id="rId5"/>
  </p:notesMasterIdLst>
  <p:sldIdLst>
    <p:sldId id="256" r:id="rId3"/>
    <p:sldId id="313" r:id="rId4"/>
    <p:sldId id="360" r:id="rId6"/>
    <p:sldId id="361" r:id="rId7"/>
    <p:sldId id="362" r:id="rId8"/>
    <p:sldId id="363" r:id="rId9"/>
    <p:sldId id="365" r:id="rId10"/>
    <p:sldId id="364" r:id="rId11"/>
    <p:sldId id="268" r:id="rId12"/>
  </p:sldIdLst>
  <p:sldSz cx="9144000" cy="6858000" type="screen4x3"/>
  <p:notesSz cx="6797675" cy="992632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474" autoAdjust="0"/>
  </p:normalViewPr>
  <p:slideViewPr>
    <p:cSldViewPr>
      <p:cViewPr varScale="1">
        <p:scale>
          <a:sx n="123" d="100"/>
          <a:sy n="123" d="100"/>
        </p:scale>
        <p:origin x="19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D5E347-0B90-47D8-BEC8-A296D0F080CB}" type="doc">
      <dgm:prSet loTypeId="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7F13C7-A883-46C9-858F-1602B0D61283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dirty="0"/>
            <a:t>Notification</a:t>
          </a:r>
          <a:r>
            <a:rPr lang="en-US" sz="6500"/>
            <a:t/>
          </a:r>
          <a:endParaRPr lang="en-US" sz="6500"/>
        </a:p>
      </dgm:t>
    </dgm:pt>
    <dgm:pt modelId="{47A96683-DA82-4F86-8CCC-8055E09DE454}" cxnId="{94A5A0DE-72CE-4297-B255-CBE875339A23}" type="parTrans">
      <dgm:prSet/>
      <dgm:spPr/>
      <dgm:t>
        <a:bodyPr/>
        <a:lstStyle/>
        <a:p>
          <a:endParaRPr lang="ru-RU" sz="1600"/>
        </a:p>
      </dgm:t>
    </dgm:pt>
    <dgm:pt modelId="{4DE43B57-8A95-4523-BA71-10C14F4274C2}" cxnId="{94A5A0DE-72CE-4297-B255-CBE875339A23}" type="sibTrans">
      <dgm:prSet/>
      <dgm:spPr/>
      <dgm:t>
        <a:bodyPr/>
        <a:lstStyle/>
        <a:p>
          <a:endParaRPr lang="ru-RU" sz="1600"/>
        </a:p>
      </dgm:t>
    </dgm:pt>
    <dgm:pt modelId="{0F77F734-288E-464F-896E-F0298035195D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300" b="1" dirty="0"/>
            <a:t>The results of the practical application of the notification in Germany:</a:t>
          </a:r>
          <a:endParaRPr lang="ru-RU" sz="1300" b="1" dirty="0"/>
        </a:p>
      </dgm:t>
    </dgm:pt>
    <dgm:pt modelId="{47F62B80-589F-41AC-A658-3770926CA0A6}" cxnId="{6AB24FB9-2273-4195-B61F-8AFEB7EBE88B}" type="parTrans">
      <dgm:prSet/>
      <dgm:spPr/>
      <dgm:t>
        <a:bodyPr/>
        <a:lstStyle/>
        <a:p>
          <a:endParaRPr lang="ru-RU" sz="1600"/>
        </a:p>
      </dgm:t>
    </dgm:pt>
    <dgm:pt modelId="{80E7408F-0198-406B-8CEB-92B23CB66B37}" cxnId="{6AB24FB9-2273-4195-B61F-8AFEB7EBE88B}" type="sibTrans">
      <dgm:prSet/>
      <dgm:spPr/>
      <dgm:t>
        <a:bodyPr/>
        <a:lstStyle/>
        <a:p>
          <a:endParaRPr lang="ru-RU" sz="1600"/>
        </a:p>
      </dgm:t>
    </dgm:pt>
    <dgm:pt modelId="{07162774-C9A1-4065-9228-907762C9EA9C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300" dirty="0"/>
            <a:t>What is the impact of notification on the German economy</a:t>
          </a:r>
          <a:endParaRPr lang="ru-RU" sz="1300" dirty="0"/>
        </a:p>
      </dgm:t>
    </dgm:pt>
    <dgm:pt modelId="{A186C3C9-89C8-413B-87FE-8CD038CBF059}" cxnId="{B31B3DB5-A4C7-4C5A-AF2D-26684E6954BB}" type="parTrans">
      <dgm:prSet/>
      <dgm:spPr/>
    </dgm:pt>
    <dgm:pt modelId="{5E5D19A4-A287-4B35-AB62-95DADB69A529}" cxnId="{B31B3DB5-A4C7-4C5A-AF2D-26684E6954BB}" type="sibTrans">
      <dgm:prSet/>
      <dgm:spPr/>
    </dgm:pt>
    <dgm:pt modelId="{FEC93925-D258-4FF5-A684-F7BABBC1BBAF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300" dirty="0"/>
            <a:t>Effect from the notification  for conformity assessment </a:t>
          </a:r>
          <a:r>
            <a:rPr lang="en-US" altLang="ru-RU" sz="1300" dirty="0"/>
            <a:t>bodies</a:t>
          </a:r>
          <a:r>
            <a:rPr lang="ru-RU" sz="1300" dirty="0"/>
            <a:t/>
          </a:r>
          <a:endParaRPr lang="ru-RU" sz="1300" dirty="0"/>
        </a:p>
      </dgm:t>
    </dgm:pt>
    <dgm:pt modelId="{27A8E36E-BB2B-4F17-AC83-C70C9413E0EE}" cxnId="{78985B78-F190-42DF-891E-08240D13EB0C}" type="parTrans">
      <dgm:prSet/>
      <dgm:spPr/>
    </dgm:pt>
    <dgm:pt modelId="{1C839883-ADE8-4176-B82D-724531B460F4}" cxnId="{78985B78-F190-42DF-891E-08240D13EB0C}" type="sibTrans">
      <dgm:prSet/>
      <dgm:spPr/>
    </dgm:pt>
    <dgm:pt modelId="{CD910A91-35EC-45CC-909A-F60D9B54FEE8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300" dirty="0"/>
            <a:t>Effect of notification for product manufacturers</a:t>
          </a:r>
          <a:r>
            <a:rPr lang="ru-RU" sz="1300" dirty="0"/>
            <a:t/>
          </a:r>
          <a:endParaRPr lang="ru-RU" sz="1300" dirty="0"/>
        </a:p>
      </dgm:t>
    </dgm:pt>
    <dgm:pt modelId="{E40C06AA-CEAD-4A7A-A895-107DBDD43B7E}" cxnId="{5644F90C-14FB-4DF4-B8DC-7B814E03C575}" type="parTrans">
      <dgm:prSet/>
      <dgm:spPr/>
    </dgm:pt>
    <dgm:pt modelId="{F38ACD0B-0685-4B93-9601-D2BD1F68B068}" cxnId="{5644F90C-14FB-4DF4-B8DC-7B814E03C575}" type="sibTrans">
      <dgm:prSet/>
      <dgm:spPr/>
    </dgm:pt>
    <dgm:pt modelId="{EFC9E44F-DF70-4978-9225-378EA51AAF81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ru-RU" sz="1600" b="1" dirty="0"/>
            <a:t>Voluntary certification</a:t>
          </a:r>
          <a:r>
            <a:rPr sz="6500"/>
            <a:t/>
          </a:r>
          <a:endParaRPr sz="6500"/>
        </a:p>
      </dgm:t>
    </dgm:pt>
    <dgm:pt modelId="{8D52818C-A7BE-4F7E-B5F6-056D40A75C77}" cxnId="{90890F26-B6E8-46F8-BB00-C5186ED969F9}" type="parTrans">
      <dgm:prSet/>
      <dgm:spPr/>
      <dgm:t>
        <a:bodyPr/>
        <a:lstStyle/>
        <a:p>
          <a:endParaRPr lang="ru-RU" sz="1600"/>
        </a:p>
      </dgm:t>
    </dgm:pt>
    <dgm:pt modelId="{198A41E9-8A2B-46B0-B7C5-C0A9B4874CB9}" cxnId="{90890F26-B6E8-46F8-BB00-C5186ED969F9}" type="sibTrans">
      <dgm:prSet/>
      <dgm:spPr/>
      <dgm:t>
        <a:bodyPr/>
        <a:lstStyle/>
        <a:p>
          <a:endParaRPr lang="ru-RU" sz="1600"/>
        </a:p>
      </dgm:t>
    </dgm:pt>
    <dgm:pt modelId="{400F74F9-5E80-4942-8074-504E4746276E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Voluntary certification in Germany: </a:t>
          </a:r>
          <a:endParaRPr sz="1200"/>
        </a:p>
      </dgm:t>
    </dgm:pt>
    <dgm:pt modelId="{3184D2AF-8B15-C44B-A6CA-00B3250A776E}" cxnId="{9A2EC37B-934A-4E23-8914-ECEFD1EA921D}" type="parTrans">
      <dgm:prSet/>
      <dgm:spPr/>
      <dgm:t>
        <a:bodyPr/>
        <a:lstStyle/>
        <a:p>
          <a:endParaRPr lang="ru-RU" sz="1600"/>
        </a:p>
      </dgm:t>
    </dgm:pt>
    <dgm:pt modelId="{18251BD2-9BD9-0D42-BC09-E020FB7DA95D}" cxnId="{9A2EC37B-934A-4E23-8914-ECEFD1EA921D}" type="sibTrans">
      <dgm:prSet/>
      <dgm:spPr/>
      <dgm:t>
        <a:bodyPr/>
        <a:lstStyle/>
        <a:p>
          <a:endParaRPr lang="ru-RU" sz="1600"/>
        </a:p>
      </dgm:t>
    </dgm:pt>
    <dgm:pt modelId="{6539D779-528D-4AAD-8FDD-15CE539D4F32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Which laws shall govern the conduct of voluntary certification</a:t>
          </a:r>
          <a:endParaRPr sz="1200"/>
        </a:p>
      </dgm:t>
    </dgm:pt>
    <dgm:pt modelId="{4C93B5AB-FEBC-4729-ACC4-69366B680F59}" cxnId="{E7BB6EDF-8928-4A97-9CB4-3BA5F571FDC5}" type="parTrans">
      <dgm:prSet/>
      <dgm:spPr/>
    </dgm:pt>
    <dgm:pt modelId="{BEEBA0A7-A735-470A-9F89-F514A33BCB05}" cxnId="{E7BB6EDF-8928-4A97-9CB4-3BA5F571FDC5}" type="sibTrans">
      <dgm:prSet/>
      <dgm:spPr/>
    </dgm:pt>
    <dgm:pt modelId="{97557D45-0D6E-45C4-B53A-2047331AB11E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Requirements for conformity assessment bodies </a:t>
          </a:r>
          <a:endParaRPr sz="1200"/>
        </a:p>
      </dgm:t>
    </dgm:pt>
    <dgm:pt modelId="{23DF0DF0-48F2-4323-92F9-6978D76FF4CE}" cxnId="{3122706A-4A76-4E0F-A293-2E01D209D8C8}" type="parTrans">
      <dgm:prSet/>
      <dgm:spPr/>
    </dgm:pt>
    <dgm:pt modelId="{76C6339A-C9BB-47BA-A4BF-BAD832D432F6}" cxnId="{3122706A-4A76-4E0F-A293-2E01D209D8C8}" type="sibTrans">
      <dgm:prSet/>
      <dgm:spPr/>
    </dgm:pt>
    <dgm:pt modelId="{93F77216-5B93-49AA-AA75-01856BE7E3A7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Rules and procedures for voluntary certification</a:t>
          </a:r>
          <a:endParaRPr sz="1200"/>
        </a:p>
      </dgm:t>
    </dgm:pt>
    <dgm:pt modelId="{BDAA22DA-7E04-4EA9-9473-20FC4B458B0F}" cxnId="{42A15224-ED63-4EB2-A54C-2811C379717D}" type="parTrans">
      <dgm:prSet/>
      <dgm:spPr/>
    </dgm:pt>
    <dgm:pt modelId="{8FFC1AEC-3DC8-404C-9F57-41ED8332492F}" cxnId="{42A15224-ED63-4EB2-A54C-2811C379717D}" type="sibTrans">
      <dgm:prSet/>
      <dgm:spPr/>
    </dgm:pt>
    <dgm:pt modelId="{6EB25C3C-D48D-4CF3-982D-B705C0895161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Objects of voluntary certificationVoluntary certification in Germany: </a:t>
          </a:r>
          <a:endParaRPr sz="1200"/>
        </a:p>
      </dgm:t>
    </dgm:pt>
    <dgm:pt modelId="{18E3C621-4607-4E6F-A381-CE4E3456E187}" cxnId="{7490A661-D804-405F-83A8-3D9F7FE73CEB}" type="parTrans">
      <dgm:prSet/>
      <dgm:spPr/>
    </dgm:pt>
    <dgm:pt modelId="{5CE8CB93-AE6E-43E8-950C-11435B0C5D50}" cxnId="{7490A661-D804-405F-83A8-3D9F7FE73CEB}" type="sibTrans">
      <dgm:prSet/>
      <dgm:spPr/>
    </dgm:pt>
    <dgm:pt modelId="{E0852288-B128-4A7F-A379-8221177DB9C6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Which laws shall govern the conduct of voluntary certification</a:t>
          </a:r>
          <a:endParaRPr sz="1200"/>
        </a:p>
      </dgm:t>
    </dgm:pt>
    <dgm:pt modelId="{5AD6BF9C-FA2B-4F6B-8C8A-21FAE575F26A}" cxnId="{E4AD25DD-E299-427B-8E23-61FA48AED700}" type="parTrans">
      <dgm:prSet/>
      <dgm:spPr/>
    </dgm:pt>
    <dgm:pt modelId="{4D4257C8-1CF3-40D5-86E8-8BB3F5B239EB}" cxnId="{E4AD25DD-E299-427B-8E23-61FA48AED700}" type="sibTrans">
      <dgm:prSet/>
      <dgm:spPr/>
    </dgm:pt>
    <dgm:pt modelId="{7037CCB0-957E-4210-BAB7-5D4331E2AABF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Requirements for conformity assessment bodies </a:t>
          </a:r>
          <a:endParaRPr sz="1200"/>
        </a:p>
      </dgm:t>
    </dgm:pt>
    <dgm:pt modelId="{D69A3D31-FEE6-49AB-A6D9-12BC35750DA8}" cxnId="{AD65CA39-65D5-42F6-AFC0-D186E28F15A4}" type="parTrans">
      <dgm:prSet/>
      <dgm:spPr/>
    </dgm:pt>
    <dgm:pt modelId="{7AE9F62F-F867-40AA-8E2D-D515E714BCC1}" cxnId="{AD65CA39-65D5-42F6-AFC0-D186E28F15A4}" type="sibTrans">
      <dgm:prSet/>
      <dgm:spPr/>
    </dgm:pt>
    <dgm:pt modelId="{22B7270D-4C4E-47ED-8F52-E3764CCB4982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Rules and procedures for voluntary certification</a:t>
          </a:r>
          <a:endParaRPr sz="1200"/>
        </a:p>
      </dgm:t>
    </dgm:pt>
    <dgm:pt modelId="{4A950869-7DE6-4CFC-933A-D52FC3E4C4B3}" cxnId="{82CC3E93-135B-4FDA-BB37-E30CD6EC6129}" type="parTrans">
      <dgm:prSet/>
      <dgm:spPr/>
    </dgm:pt>
    <dgm:pt modelId="{F2FE5E2F-04D9-423D-908D-26E747050011}" cxnId="{82CC3E93-135B-4FDA-BB37-E30CD6EC6129}" type="sibTrans">
      <dgm:prSet/>
      <dgm:spPr/>
    </dgm:pt>
    <dgm:pt modelId="{79A675A4-D528-4016-AE10-BBB38B692AC2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sz="1200"/>
            <a:t>Objects of voluntary certification</a:t>
          </a:r>
          <a:endParaRPr sz="1200"/>
        </a:p>
      </dgm:t>
    </dgm:pt>
    <dgm:pt modelId="{94C96DC7-E45E-491E-86D1-5D3FEC0C20BB}" cxnId="{5F820957-B13A-4748-BEFD-4D7824D46A05}" type="parTrans">
      <dgm:prSet/>
      <dgm:spPr/>
    </dgm:pt>
    <dgm:pt modelId="{224A0826-AE4C-4CE4-BEB6-EA1142153976}" cxnId="{5F820957-B13A-4748-BEFD-4D7824D46A05}" type="sibTrans">
      <dgm:prSet/>
      <dgm:spPr/>
    </dgm:pt>
    <dgm:pt modelId="{0361C51C-36D0-4981-A324-2266C53884CF}" type="pres">
      <dgm:prSet presAssocID="{75D5E347-0B90-47D8-BEC8-A296D0F080CB}" presName="linear" presStyleCnt="0">
        <dgm:presLayoutVars>
          <dgm:animLvl val="lvl"/>
          <dgm:resizeHandles val="exact"/>
        </dgm:presLayoutVars>
      </dgm:prSet>
      <dgm:spPr/>
    </dgm:pt>
    <dgm:pt modelId="{16CCCFC7-7FC1-4E27-98AC-83B53AE300D2}" type="pres">
      <dgm:prSet presAssocID="{437F13C7-A883-46C9-858F-1602B0D61283}" presName="parentText" presStyleLbl="node1" presStyleIdx="0" presStyleCnt="2" custScaleY="64334">
        <dgm:presLayoutVars>
          <dgm:chMax val="0"/>
          <dgm:bulletEnabled val="1"/>
        </dgm:presLayoutVars>
      </dgm:prSet>
      <dgm:spPr/>
    </dgm:pt>
    <dgm:pt modelId="{4F667758-FD1C-4616-B6FA-906DEF58BD29}" type="pres">
      <dgm:prSet presAssocID="{437F13C7-A883-46C9-858F-1602B0D61283}" presName="childText" presStyleLbl="revTx" presStyleIdx="0" presStyleCnt="2">
        <dgm:presLayoutVars>
          <dgm:bulletEnabled val="1"/>
        </dgm:presLayoutVars>
      </dgm:prSet>
      <dgm:spPr/>
    </dgm:pt>
    <dgm:pt modelId="{F36A4A45-585D-43E4-9D47-8D448AC75DC7}" type="pres">
      <dgm:prSet presAssocID="{EFC9E44F-DF70-4978-9225-378EA51AAF81}" presName="parentText" presStyleLbl="node1" presStyleIdx="1" presStyleCnt="2" custScaleY="63720">
        <dgm:presLayoutVars>
          <dgm:chMax val="0"/>
          <dgm:bulletEnabled val="1"/>
        </dgm:presLayoutVars>
      </dgm:prSet>
      <dgm:spPr/>
    </dgm:pt>
    <dgm:pt modelId="{63366743-86AE-4985-B277-890F1954DFE1}" type="pres">
      <dgm:prSet presAssocID="{EFC9E44F-DF70-4978-9225-378EA51AAF8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4A5A0DE-72CE-4297-B255-CBE875339A23}" srcId="{75D5E347-0B90-47D8-BEC8-A296D0F080CB}" destId="{437F13C7-A883-46C9-858F-1602B0D61283}" srcOrd="0" destOrd="0" parTransId="{47A96683-DA82-4F86-8CCC-8055E09DE454}" sibTransId="{4DE43B57-8A95-4523-BA71-10C14F4274C2}"/>
    <dgm:cxn modelId="{6AB24FB9-2273-4195-B61F-8AFEB7EBE88B}" srcId="{437F13C7-A883-46C9-858F-1602B0D61283}" destId="{0F77F734-288E-464F-896E-F0298035195D}" srcOrd="0" destOrd="0" parTransId="{47F62B80-589F-41AC-A658-3770926CA0A6}" sibTransId="{80E7408F-0198-406B-8CEB-92B23CB66B37}"/>
    <dgm:cxn modelId="{B31B3DB5-A4C7-4C5A-AF2D-26684E6954BB}" srcId="{437F13C7-A883-46C9-858F-1602B0D61283}" destId="{07162774-C9A1-4065-9228-907762C9EA9C}" srcOrd="1" destOrd="0" parTransId="{A186C3C9-89C8-413B-87FE-8CD038CBF059}" sibTransId="{5E5D19A4-A287-4B35-AB62-95DADB69A529}"/>
    <dgm:cxn modelId="{78985B78-F190-42DF-891E-08240D13EB0C}" srcId="{437F13C7-A883-46C9-858F-1602B0D61283}" destId="{FEC93925-D258-4FF5-A684-F7BABBC1BBAF}" srcOrd="2" destOrd="0" parTransId="{27A8E36E-BB2B-4F17-AC83-C70C9413E0EE}" sibTransId="{1C839883-ADE8-4176-B82D-724531B460F4}"/>
    <dgm:cxn modelId="{5644F90C-14FB-4DF4-B8DC-7B814E03C575}" srcId="{437F13C7-A883-46C9-858F-1602B0D61283}" destId="{CD910A91-35EC-45CC-909A-F60D9B54FEE8}" srcOrd="3" destOrd="0" parTransId="{E40C06AA-CEAD-4A7A-A895-107DBDD43B7E}" sibTransId="{F38ACD0B-0685-4B93-9601-D2BD1F68B068}"/>
    <dgm:cxn modelId="{90890F26-B6E8-46F8-BB00-C5186ED969F9}" srcId="{75D5E347-0B90-47D8-BEC8-A296D0F080CB}" destId="{EFC9E44F-DF70-4978-9225-378EA51AAF81}" srcOrd="1" destOrd="0" parTransId="{8D52818C-A7BE-4F7E-B5F6-056D40A75C77}" sibTransId="{198A41E9-8A2B-46B0-B7C5-C0A9B4874CB9}"/>
    <dgm:cxn modelId="{9A2EC37B-934A-4E23-8914-ECEFD1EA921D}" srcId="{EFC9E44F-DF70-4978-9225-378EA51AAF81}" destId="{400F74F9-5E80-4942-8074-504E4746276E}" srcOrd="0" destOrd="1" parTransId="{3184D2AF-8B15-C44B-A6CA-00B3250A776E}" sibTransId="{18251BD2-9BD9-0D42-BC09-E020FB7DA95D}"/>
    <dgm:cxn modelId="{E7BB6EDF-8928-4A97-9CB4-3BA5F571FDC5}" srcId="{EFC9E44F-DF70-4978-9225-378EA51AAF81}" destId="{6539D779-528D-4AAD-8FDD-15CE539D4F32}" srcOrd="1" destOrd="1" parTransId="{4C93B5AB-FEBC-4729-ACC4-69366B680F59}" sibTransId="{BEEBA0A7-A735-470A-9F89-F514A33BCB05}"/>
    <dgm:cxn modelId="{3122706A-4A76-4E0F-A293-2E01D209D8C8}" srcId="{EFC9E44F-DF70-4978-9225-378EA51AAF81}" destId="{97557D45-0D6E-45C4-B53A-2047331AB11E}" srcOrd="2" destOrd="1" parTransId="{23DF0DF0-48F2-4323-92F9-6978D76FF4CE}" sibTransId="{76C6339A-C9BB-47BA-A4BF-BAD832D432F6}"/>
    <dgm:cxn modelId="{42A15224-ED63-4EB2-A54C-2811C379717D}" srcId="{EFC9E44F-DF70-4978-9225-378EA51AAF81}" destId="{93F77216-5B93-49AA-AA75-01856BE7E3A7}" srcOrd="3" destOrd="1" parTransId="{BDAA22DA-7E04-4EA9-9473-20FC4B458B0F}" sibTransId="{8FFC1AEC-3DC8-404C-9F57-41ED8332492F}"/>
    <dgm:cxn modelId="{7490A661-D804-405F-83A8-3D9F7FE73CEB}" srcId="{EFC9E44F-DF70-4978-9225-378EA51AAF81}" destId="{6EB25C3C-D48D-4CF3-982D-B705C0895161}" srcOrd="4" destOrd="1" parTransId="{18E3C621-4607-4E6F-A381-CE4E3456E187}" sibTransId="{5CE8CB93-AE6E-43E8-950C-11435B0C5D50}"/>
    <dgm:cxn modelId="{E4AD25DD-E299-427B-8E23-61FA48AED700}" srcId="{EFC9E44F-DF70-4978-9225-378EA51AAF81}" destId="{E0852288-B128-4A7F-A379-8221177DB9C6}" srcOrd="5" destOrd="1" parTransId="{5AD6BF9C-FA2B-4F6B-8C8A-21FAE575F26A}" sibTransId="{4D4257C8-1CF3-40D5-86E8-8BB3F5B239EB}"/>
    <dgm:cxn modelId="{AD65CA39-65D5-42F6-AFC0-D186E28F15A4}" srcId="{EFC9E44F-DF70-4978-9225-378EA51AAF81}" destId="{7037CCB0-957E-4210-BAB7-5D4331E2AABF}" srcOrd="6" destOrd="1" parTransId="{D69A3D31-FEE6-49AB-A6D9-12BC35750DA8}" sibTransId="{7AE9F62F-F867-40AA-8E2D-D515E714BCC1}"/>
    <dgm:cxn modelId="{82CC3E93-135B-4FDA-BB37-E30CD6EC6129}" srcId="{EFC9E44F-DF70-4978-9225-378EA51AAF81}" destId="{22B7270D-4C4E-47ED-8F52-E3764CCB4982}" srcOrd="7" destOrd="1" parTransId="{4A950869-7DE6-4CFC-933A-D52FC3E4C4B3}" sibTransId="{F2FE5E2F-04D9-423D-908D-26E747050011}"/>
    <dgm:cxn modelId="{5F820957-B13A-4748-BEFD-4D7824D46A05}" srcId="{EFC9E44F-DF70-4978-9225-378EA51AAF81}" destId="{79A675A4-D528-4016-AE10-BBB38B692AC2}" srcOrd="8" destOrd="1" parTransId="{94C96DC7-E45E-491E-86D1-5D3FEC0C20BB}" sibTransId="{224A0826-AE4C-4CE4-BEB6-EA1142153976}"/>
    <dgm:cxn modelId="{4F318773-BCDD-47C6-8417-CAD92B79E635}" type="presOf" srcId="{75D5E347-0B90-47D8-BEC8-A296D0F080CB}" destId="{0361C51C-36D0-4981-A324-2266C53884CF}" srcOrd="0" destOrd="0" presId="urn:microsoft.com/office/officeart/2005/8/layout/vList2"/>
    <dgm:cxn modelId="{53FA8E9F-94D9-4859-B558-DF91B9665E34}" type="presParOf" srcId="{0361C51C-36D0-4981-A324-2266C53884CF}" destId="{16CCCFC7-7FC1-4E27-98AC-83B53AE300D2}" srcOrd="0" destOrd="0" presId="urn:microsoft.com/office/officeart/2005/8/layout/vList2"/>
    <dgm:cxn modelId="{348BD6B1-4A1E-4DEF-91FC-52DAD07F501E}" type="presOf" srcId="{437F13C7-A883-46C9-858F-1602B0D61283}" destId="{16CCCFC7-7FC1-4E27-98AC-83B53AE300D2}" srcOrd="0" destOrd="0" presId="urn:microsoft.com/office/officeart/2005/8/layout/vList2"/>
    <dgm:cxn modelId="{D92A59EE-226D-4DE5-BAB9-DF2D63C03B1C}" type="presParOf" srcId="{0361C51C-36D0-4981-A324-2266C53884CF}" destId="{4F667758-FD1C-4616-B6FA-906DEF58BD29}" srcOrd="1" destOrd="0" presId="urn:microsoft.com/office/officeart/2005/8/layout/vList2"/>
    <dgm:cxn modelId="{E55E4AB0-BD09-4A69-BF57-139CEB6D762C}" type="presOf" srcId="{0F77F734-288E-464F-896E-F0298035195D}" destId="{4F667758-FD1C-4616-B6FA-906DEF58BD29}" srcOrd="0" destOrd="0" presId="urn:microsoft.com/office/officeart/2005/8/layout/vList2"/>
    <dgm:cxn modelId="{C3BE71BA-2EBD-4344-842A-D32A0FEB7543}" type="presOf" srcId="{07162774-C9A1-4065-9228-907762C9EA9C}" destId="{4F667758-FD1C-4616-B6FA-906DEF58BD29}" srcOrd="0" destOrd="1" presId="urn:microsoft.com/office/officeart/2005/8/layout/vList2"/>
    <dgm:cxn modelId="{EFA8FD69-C6C3-4E1D-A40A-6376F790CB32}" type="presOf" srcId="{FEC93925-D258-4FF5-A684-F7BABBC1BBAF}" destId="{4F667758-FD1C-4616-B6FA-906DEF58BD29}" srcOrd="0" destOrd="2" presId="urn:microsoft.com/office/officeart/2005/8/layout/vList2"/>
    <dgm:cxn modelId="{904BA5CB-E8E9-40BB-897F-A9752B2DB6F5}" type="presOf" srcId="{CD910A91-35EC-45CC-909A-F60D9B54FEE8}" destId="{4F667758-FD1C-4616-B6FA-906DEF58BD29}" srcOrd="0" destOrd="3" presId="urn:microsoft.com/office/officeart/2005/8/layout/vList2"/>
    <dgm:cxn modelId="{BC44AAC1-2AFC-498A-94FD-9CED6CA59DA8}" type="presParOf" srcId="{0361C51C-36D0-4981-A324-2266C53884CF}" destId="{F36A4A45-585D-43E4-9D47-8D448AC75DC7}" srcOrd="2" destOrd="0" presId="urn:microsoft.com/office/officeart/2005/8/layout/vList2"/>
    <dgm:cxn modelId="{5342620C-F056-4B97-B392-03F14F0442B1}" type="presOf" srcId="{EFC9E44F-DF70-4978-9225-378EA51AAF81}" destId="{F36A4A45-585D-43E4-9D47-8D448AC75DC7}" srcOrd="0" destOrd="0" presId="urn:microsoft.com/office/officeart/2005/8/layout/vList2"/>
    <dgm:cxn modelId="{DD706C92-73E8-4C20-BFA5-74D216005183}" type="presParOf" srcId="{0361C51C-36D0-4981-A324-2266C53884CF}" destId="{63366743-86AE-4985-B277-890F1954DFE1}" srcOrd="3" destOrd="0" presId="urn:microsoft.com/office/officeart/2005/8/layout/vList2"/>
    <dgm:cxn modelId="{5CCD1516-24AE-4B3F-A8BE-1AB150A510F7}" type="presOf" srcId="{400F74F9-5E80-4942-8074-504E4746276E}" destId="{63366743-86AE-4985-B277-890F1954DFE1}" srcOrd="0" destOrd="0" presId="urn:microsoft.com/office/officeart/2005/8/layout/vList2"/>
    <dgm:cxn modelId="{A32D97F1-4EFC-47F9-95CA-78A4DF086E6C}" type="presOf" srcId="{6539D779-528D-4AAD-8FDD-15CE539D4F32}" destId="{63366743-86AE-4985-B277-890F1954DFE1}" srcOrd="0" destOrd="1" presId="urn:microsoft.com/office/officeart/2005/8/layout/vList2"/>
    <dgm:cxn modelId="{0B9F6B7F-B4B8-4D7D-86D1-CB357D07B511}" type="presOf" srcId="{97557D45-0D6E-45C4-B53A-2047331AB11E}" destId="{63366743-86AE-4985-B277-890F1954DFE1}" srcOrd="0" destOrd="2" presId="urn:microsoft.com/office/officeart/2005/8/layout/vList2"/>
    <dgm:cxn modelId="{4D4D8741-F598-4E43-93E7-AD524CE2025F}" type="presOf" srcId="{93F77216-5B93-49AA-AA75-01856BE7E3A7}" destId="{63366743-86AE-4985-B277-890F1954DFE1}" srcOrd="0" destOrd="3" presId="urn:microsoft.com/office/officeart/2005/8/layout/vList2"/>
    <dgm:cxn modelId="{BE5B5A5A-7B8B-47ED-999B-EAF82FADF900}" type="presOf" srcId="{6EB25C3C-D48D-4CF3-982D-B705C0895161}" destId="{63366743-86AE-4985-B277-890F1954DFE1}" srcOrd="0" destOrd="4" presId="urn:microsoft.com/office/officeart/2005/8/layout/vList2"/>
    <dgm:cxn modelId="{09215891-5A35-4FD3-ABA9-E233E3079659}" type="presOf" srcId="{E0852288-B128-4A7F-A379-8221177DB9C6}" destId="{63366743-86AE-4985-B277-890F1954DFE1}" srcOrd="0" destOrd="5" presId="urn:microsoft.com/office/officeart/2005/8/layout/vList2"/>
    <dgm:cxn modelId="{9B54A8BC-15D7-46E2-9F0E-1EB59F2D6277}" type="presOf" srcId="{7037CCB0-957E-4210-BAB7-5D4331E2AABF}" destId="{63366743-86AE-4985-B277-890F1954DFE1}" srcOrd="0" destOrd="6" presId="urn:microsoft.com/office/officeart/2005/8/layout/vList2"/>
    <dgm:cxn modelId="{4BAA00FD-936E-4D24-BE4F-8970D093E411}" type="presOf" srcId="{22B7270D-4C4E-47ED-8F52-E3764CCB4982}" destId="{63366743-86AE-4985-B277-890F1954DFE1}" srcOrd="0" destOrd="7" presId="urn:microsoft.com/office/officeart/2005/8/layout/vList2"/>
    <dgm:cxn modelId="{67F08F87-85CC-4E28-81ED-06CB531CDFFA}" type="presOf" srcId="{79A675A4-D528-4016-AE10-BBB38B692AC2}" destId="{63366743-86AE-4985-B277-890F1954DFE1}" srcOrd="0" destOrd="8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D5E347-0B90-47D8-BEC8-A296D0F080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7F13C7-A883-46C9-858F-1602B0D61283}">
      <dgm:prSet phldrT="[Текст]" phldr="0" custT="1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ru-RU" sz="1600" b="1" dirty="0"/>
            <a:t>Conformity assessment schemes</a:t>
          </a:r>
          <a:r>
            <a:rPr lang="en-US" altLang="ru-RU" sz="1600" b="1" dirty="0"/>
            <a:t/>
          </a:r>
          <a:endParaRPr lang="en-US" altLang="ru-RU" sz="1600" b="1" dirty="0"/>
        </a:p>
      </dgm:t>
    </dgm:pt>
    <dgm:pt modelId="{47A96683-DA82-4F86-8CCC-8055E09DE454}" cxnId="{AC9F80BA-CFD0-43BA-A1ED-415D8F547D09}" type="parTrans">
      <dgm:prSet/>
      <dgm:spPr/>
      <dgm:t>
        <a:bodyPr/>
        <a:lstStyle/>
        <a:p>
          <a:endParaRPr lang="ru-RU" sz="1600"/>
        </a:p>
      </dgm:t>
    </dgm:pt>
    <dgm:pt modelId="{4DE43B57-8A95-4523-BA71-10C14F4274C2}" cxnId="{AC9F80BA-CFD0-43BA-A1ED-415D8F547D09}" type="sibTrans">
      <dgm:prSet/>
      <dgm:spPr/>
      <dgm:t>
        <a:bodyPr/>
        <a:lstStyle/>
        <a:p>
          <a:endParaRPr lang="ru-RU" sz="1600"/>
        </a:p>
      </dgm:t>
    </dgm:pt>
    <dgm:pt modelId="{0F77F734-288E-464F-896E-F0298035195D}">
      <dgm:prSet phldrT="[Текст]" phldr="0" custT="1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600" dirty="0"/>
            <a:t>Development of approaches </a:t>
          </a:r>
          <a:r>
            <a:rPr lang="en-US" altLang="ru-RU" sz="1600" dirty="0"/>
            <a:t>for</a:t>
          </a:r>
          <a:r>
            <a:rPr lang="ru-RU" sz="1600" dirty="0"/>
            <a:t> harmonization of product</a:t>
          </a:r>
          <a:r>
            <a:rPr lang="en-US" altLang="ru-RU" sz="1600" dirty="0"/>
            <a:t>'s </a:t>
          </a:r>
          <a:r>
            <a:rPr lang="ru-RU" sz="1600" dirty="0"/>
            <a:t> conformity assessment schemes to the requirements of the EA</a:t>
          </a:r>
          <a:r>
            <a:rPr lang="en-US" altLang="ru-RU" sz="1600" dirty="0"/>
            <a:t>EU </a:t>
          </a:r>
          <a:r>
            <a:rPr lang="ru-RU" sz="1600" dirty="0"/>
            <a:t>technical regulations based on the modules defined in Decision (EC) 768/2008</a:t>
          </a:r>
          <a:endParaRPr lang="ru-RU" sz="1600" dirty="0"/>
        </a:p>
      </dgm:t>
    </dgm:pt>
    <dgm:pt modelId="{47F62B80-589F-41AC-A658-3770926CA0A6}" cxnId="{82D27DBF-E61F-49C5-8433-05204BB68CDD}" type="parTrans">
      <dgm:prSet/>
      <dgm:spPr/>
      <dgm:t>
        <a:bodyPr/>
        <a:lstStyle/>
        <a:p>
          <a:endParaRPr lang="ru-RU" sz="1600"/>
        </a:p>
      </dgm:t>
    </dgm:pt>
    <dgm:pt modelId="{80E7408F-0198-406B-8CEB-92B23CB66B37}" cxnId="{82D27DBF-E61F-49C5-8433-05204BB68CDD}" type="sibTrans">
      <dgm:prSet/>
      <dgm:spPr/>
      <dgm:t>
        <a:bodyPr/>
        <a:lstStyle/>
        <a:p>
          <a:endParaRPr lang="ru-RU" sz="1600"/>
        </a:p>
      </dgm:t>
    </dgm:pt>
    <dgm:pt modelId="{EFC9E44F-DF70-4978-9225-378EA51AAF81}">
      <dgm:prSet phldrT="[Текст]" phldr="0" custT="1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ru-RU" sz="1600" b="1" dirty="0"/>
            <a:t>RESPOCABILITY AND INSURANCE</a:t>
          </a:r>
          <a:r>
            <a:rPr lang="en-US" altLang="ru-RU" sz="1600" b="1" dirty="0"/>
            <a:t/>
          </a:r>
          <a:endParaRPr lang="en-US" altLang="ru-RU" sz="1600" b="1" dirty="0"/>
        </a:p>
      </dgm:t>
    </dgm:pt>
    <dgm:pt modelId="{8D52818C-A7BE-4F7E-B5F6-056D40A75C77}" cxnId="{573C1360-9F08-454A-93B1-3ED0352F17FD}" type="parTrans">
      <dgm:prSet/>
      <dgm:spPr/>
      <dgm:t>
        <a:bodyPr/>
        <a:lstStyle/>
        <a:p>
          <a:endParaRPr lang="ru-RU" sz="1600"/>
        </a:p>
      </dgm:t>
    </dgm:pt>
    <dgm:pt modelId="{198A41E9-8A2B-46B0-B7C5-C0A9B4874CB9}" cxnId="{573C1360-9F08-454A-93B1-3ED0352F17FD}" type="sibTrans">
      <dgm:prSet/>
      <dgm:spPr/>
      <dgm:t>
        <a:bodyPr/>
        <a:lstStyle/>
        <a:p>
          <a:endParaRPr lang="ru-RU" sz="1600"/>
        </a:p>
      </dgm:t>
    </dgm:pt>
    <dgm:pt modelId="{DF65034F-5628-42B2-AFFF-C7F85E2F0F81}">
      <dgm:prSet phldrT="[Текст]" phldr="0" custT="0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/>
            <a:t>What is the responsibility of the conformity assessment bodies provided for by the European legislation and the legislation of Germany</a:t>
          </a:r>
          <a:endParaRPr/>
        </a:p>
      </dgm:t>
    </dgm:pt>
    <dgm:pt modelId="{4FB2D3BA-8FED-4F98-BC28-BEC944C5E8B9}" cxnId="{82826600-41BC-4D77-8102-FCF6E05702D6}" type="parTrans">
      <dgm:prSet/>
      <dgm:spPr/>
      <dgm:t>
        <a:bodyPr/>
        <a:lstStyle/>
        <a:p>
          <a:endParaRPr lang="ru-RU" sz="1600"/>
        </a:p>
      </dgm:t>
    </dgm:pt>
    <dgm:pt modelId="{500203ED-53A5-4DED-A46E-2EADE690657A}" cxnId="{82826600-41BC-4D77-8102-FCF6E05702D6}" type="sibTrans">
      <dgm:prSet/>
      <dgm:spPr/>
      <dgm:t>
        <a:bodyPr/>
        <a:lstStyle/>
        <a:p>
          <a:endParaRPr lang="ru-RU" sz="1600"/>
        </a:p>
      </dgm:t>
    </dgm:pt>
    <dgm:pt modelId="{40A05CF7-1FBC-438E-81AA-36EB270DB593}">
      <dgm:prSet phldr="0" custT="0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/>
            <a:t>What are the penalties for any offense provided</a:t>
          </a:r>
          <a:endParaRPr/>
        </a:p>
      </dgm:t>
    </dgm:pt>
    <dgm:pt modelId="{6709253E-AD79-47CA-85F9-F0AB3F32172D}" cxnId="{F720A822-CC66-4C0F-8126-5021F306932A}" type="parTrans">
      <dgm:prSet/>
      <dgm:spPr/>
    </dgm:pt>
    <dgm:pt modelId="{A813D9B8-BCFB-4E14-96E0-A60E4D07780A}" cxnId="{F720A822-CC66-4C0F-8126-5021F306932A}" type="sibTrans">
      <dgm:prSet/>
      <dgm:spPr/>
    </dgm:pt>
    <dgm:pt modelId="{30BCF167-EC15-4508-89B5-2B012FFBE613}">
      <dgm:prSet phldr="0" custT="0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/>
            <a:t>Responsibility of conformity assessment bodies to be insured: the amount of insurance and the amount of compensationWhat is the responsibility of the conformity assessment bodies provided for by the European legislation and the legislation of Germany</a:t>
          </a:r>
          <a:endParaRPr/>
        </a:p>
      </dgm:t>
    </dgm:pt>
    <dgm:pt modelId="{FCE7A251-DD66-452D-ABA6-ED108E997059}" cxnId="{83483516-F958-4BD3-9C10-329F5DBCA323}" type="parTrans">
      <dgm:prSet/>
      <dgm:spPr/>
    </dgm:pt>
    <dgm:pt modelId="{44C09289-5577-435B-91FC-4E4E5088995C}" cxnId="{83483516-F958-4BD3-9C10-329F5DBCA323}" type="sibTrans">
      <dgm:prSet/>
      <dgm:spPr/>
    </dgm:pt>
    <dgm:pt modelId="{151F6557-C7C5-444E-9D14-8CA7DF2B5F7C}">
      <dgm:prSet phldr="0" custT="0"/>
      <dgm:spPr/>
      <dgm:t>
        <a:bodyPr vert="horz" wrap="square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/>
            <a:t/>
          </a:r>
          <a:endParaRPr/>
        </a:p>
      </dgm:t>
    </dgm:pt>
    <dgm:pt modelId="{2F76EC8E-9C1B-4D92-9129-8E3194A7A697}" cxnId="{02435E46-A170-4FD4-809F-890197CEDE86}" type="parTrans">
      <dgm:prSet/>
      <dgm:spPr/>
    </dgm:pt>
    <dgm:pt modelId="{1BFA3CDD-2853-48A4-966B-3233B3505A15}" cxnId="{02435E46-A170-4FD4-809F-890197CEDE86}" type="sibTrans">
      <dgm:prSet/>
      <dgm:spPr/>
    </dgm:pt>
    <dgm:pt modelId="{8173841A-1E2C-49CB-9E04-82358DB3A684}" type="pres">
      <dgm:prSet presAssocID="{75D5E347-0B90-47D8-BEC8-A296D0F080CB}" presName="linear" presStyleCnt="0">
        <dgm:presLayoutVars>
          <dgm:animLvl val="lvl"/>
          <dgm:resizeHandles val="exact"/>
        </dgm:presLayoutVars>
      </dgm:prSet>
      <dgm:spPr/>
    </dgm:pt>
    <dgm:pt modelId="{039DD7BA-0D17-4F8F-9E65-28526D143A43}" type="pres">
      <dgm:prSet presAssocID="{437F13C7-A883-46C9-858F-1602B0D61283}" presName="parentText" presStyleLbl="node1" presStyleIdx="0" presStyleCnt="2" custScaleY="70006">
        <dgm:presLayoutVars>
          <dgm:chMax val="0"/>
          <dgm:bulletEnabled val="1"/>
        </dgm:presLayoutVars>
      </dgm:prSet>
      <dgm:spPr/>
    </dgm:pt>
    <dgm:pt modelId="{5454839F-E9B9-476E-8EE0-5E76C5BB003A}" type="pres">
      <dgm:prSet presAssocID="{437F13C7-A883-46C9-858F-1602B0D61283}" presName="childText" presStyleLbl="revTx" presStyleIdx="0" presStyleCnt="2">
        <dgm:presLayoutVars>
          <dgm:bulletEnabled val="1"/>
        </dgm:presLayoutVars>
      </dgm:prSet>
      <dgm:spPr/>
    </dgm:pt>
    <dgm:pt modelId="{139F4F30-C1AC-40CC-BC42-F4737D56D925}" type="pres">
      <dgm:prSet presAssocID="{EFC9E44F-DF70-4978-9225-378EA51AAF81}" presName="parentText" presStyleLbl="node1" presStyleIdx="1" presStyleCnt="2" custScaleY="61295">
        <dgm:presLayoutVars>
          <dgm:chMax val="0"/>
          <dgm:bulletEnabled val="1"/>
        </dgm:presLayoutVars>
      </dgm:prSet>
      <dgm:spPr/>
    </dgm:pt>
    <dgm:pt modelId="{D15AA0BB-8441-4388-99C7-72F28A7803BF}" type="pres">
      <dgm:prSet presAssocID="{EFC9E44F-DF70-4978-9225-378EA51AAF8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C9F80BA-CFD0-43BA-A1ED-415D8F547D09}" srcId="{75D5E347-0B90-47D8-BEC8-A296D0F080CB}" destId="{437F13C7-A883-46C9-858F-1602B0D61283}" srcOrd="0" destOrd="0" parTransId="{47A96683-DA82-4F86-8CCC-8055E09DE454}" sibTransId="{4DE43B57-8A95-4523-BA71-10C14F4274C2}"/>
    <dgm:cxn modelId="{82D27DBF-E61F-49C5-8433-05204BB68CDD}" srcId="{437F13C7-A883-46C9-858F-1602B0D61283}" destId="{0F77F734-288E-464F-896E-F0298035195D}" srcOrd="0" destOrd="0" parTransId="{47F62B80-589F-41AC-A658-3770926CA0A6}" sibTransId="{80E7408F-0198-406B-8CEB-92B23CB66B37}"/>
    <dgm:cxn modelId="{573C1360-9F08-454A-93B1-3ED0352F17FD}" srcId="{75D5E347-0B90-47D8-BEC8-A296D0F080CB}" destId="{EFC9E44F-DF70-4978-9225-378EA51AAF81}" srcOrd="1" destOrd="0" parTransId="{8D52818C-A7BE-4F7E-B5F6-056D40A75C77}" sibTransId="{198A41E9-8A2B-46B0-B7C5-C0A9B4874CB9}"/>
    <dgm:cxn modelId="{82826600-41BC-4D77-8102-FCF6E05702D6}" srcId="{EFC9E44F-DF70-4978-9225-378EA51AAF81}" destId="{DF65034F-5628-42B2-AFFF-C7F85E2F0F81}" srcOrd="0" destOrd="1" parTransId="{4FB2D3BA-8FED-4F98-BC28-BEC944C5E8B9}" sibTransId="{500203ED-53A5-4DED-A46E-2EADE690657A}"/>
    <dgm:cxn modelId="{F720A822-CC66-4C0F-8126-5021F306932A}" srcId="{EFC9E44F-DF70-4978-9225-378EA51AAF81}" destId="{40A05CF7-1FBC-438E-81AA-36EB270DB593}" srcOrd="1" destOrd="1" parTransId="{6709253E-AD79-47CA-85F9-F0AB3F32172D}" sibTransId="{A813D9B8-BCFB-4E14-96E0-A60E4D07780A}"/>
    <dgm:cxn modelId="{83483516-F958-4BD3-9C10-329F5DBCA323}" srcId="{EFC9E44F-DF70-4978-9225-378EA51AAF81}" destId="{30BCF167-EC15-4508-89B5-2B012FFBE613}" srcOrd="2" destOrd="1" parTransId="{FCE7A251-DD66-452D-ABA6-ED108E997059}" sibTransId="{44C09289-5577-435B-91FC-4E4E5088995C}"/>
    <dgm:cxn modelId="{02435E46-A170-4FD4-809F-890197CEDE86}" srcId="{EFC9E44F-DF70-4978-9225-378EA51AAF81}" destId="{151F6557-C7C5-444E-9D14-8CA7DF2B5F7C}" srcOrd="3" destOrd="1" parTransId="{2F76EC8E-9C1B-4D92-9129-8E3194A7A697}" sibTransId="{1BFA3CDD-2853-48A4-966B-3233B3505A15}"/>
    <dgm:cxn modelId="{A464E3AF-A86D-400F-9E23-1154AB639426}" type="presOf" srcId="{75D5E347-0B90-47D8-BEC8-A296D0F080CB}" destId="{8173841A-1E2C-49CB-9E04-82358DB3A684}" srcOrd="0" destOrd="0" presId="urn:microsoft.com/office/officeart/2005/8/layout/vList2"/>
    <dgm:cxn modelId="{B245B66B-973B-42ED-8928-3CFE5126FCD5}" type="presParOf" srcId="{8173841A-1E2C-49CB-9E04-82358DB3A684}" destId="{039DD7BA-0D17-4F8F-9E65-28526D143A43}" srcOrd="0" destOrd="0" presId="urn:microsoft.com/office/officeart/2005/8/layout/vList2"/>
    <dgm:cxn modelId="{6804C1AF-D955-423B-978D-F8D64575A84D}" type="presOf" srcId="{437F13C7-A883-46C9-858F-1602B0D61283}" destId="{039DD7BA-0D17-4F8F-9E65-28526D143A43}" srcOrd="0" destOrd="0" presId="urn:microsoft.com/office/officeart/2005/8/layout/vList2"/>
    <dgm:cxn modelId="{33E1FFFB-D7D2-4A1E-9F3A-9B8751793A70}" type="presParOf" srcId="{8173841A-1E2C-49CB-9E04-82358DB3A684}" destId="{5454839F-E9B9-476E-8EE0-5E76C5BB003A}" srcOrd="1" destOrd="0" presId="urn:microsoft.com/office/officeart/2005/8/layout/vList2"/>
    <dgm:cxn modelId="{DA413230-C838-457E-B660-48E7CD1EDAD4}" type="presOf" srcId="{0F77F734-288E-464F-896E-F0298035195D}" destId="{5454839F-E9B9-476E-8EE0-5E76C5BB003A}" srcOrd="0" destOrd="0" presId="urn:microsoft.com/office/officeart/2005/8/layout/vList2"/>
    <dgm:cxn modelId="{26967823-09D8-4492-9C24-10716C0BC9B3}" type="presParOf" srcId="{8173841A-1E2C-49CB-9E04-82358DB3A684}" destId="{139F4F30-C1AC-40CC-BC42-F4737D56D925}" srcOrd="2" destOrd="0" presId="urn:microsoft.com/office/officeart/2005/8/layout/vList2"/>
    <dgm:cxn modelId="{1A2A1E97-690B-4798-BB50-218B31CF4E59}" type="presOf" srcId="{EFC9E44F-DF70-4978-9225-378EA51AAF81}" destId="{139F4F30-C1AC-40CC-BC42-F4737D56D925}" srcOrd="0" destOrd="0" presId="urn:microsoft.com/office/officeart/2005/8/layout/vList2"/>
    <dgm:cxn modelId="{4303C282-E443-4CF1-AD42-675958FDDDD8}" type="presParOf" srcId="{8173841A-1E2C-49CB-9E04-82358DB3A684}" destId="{D15AA0BB-8441-4388-99C7-72F28A7803BF}" srcOrd="3" destOrd="0" presId="urn:microsoft.com/office/officeart/2005/8/layout/vList2"/>
    <dgm:cxn modelId="{0D5A6067-207E-49FD-92AB-A5D49669E119}" type="presOf" srcId="{DF65034F-5628-42B2-AFFF-C7F85E2F0F81}" destId="{D15AA0BB-8441-4388-99C7-72F28A7803BF}" srcOrd="0" destOrd="0" presId="urn:microsoft.com/office/officeart/2005/8/layout/vList2"/>
    <dgm:cxn modelId="{75A3B560-6FF7-4043-BB32-B80B35DFEDE4}" type="presOf" srcId="{40A05CF7-1FBC-438E-81AA-36EB270DB593}" destId="{D15AA0BB-8441-4388-99C7-72F28A7803BF}" srcOrd="0" destOrd="1" presId="urn:microsoft.com/office/officeart/2005/8/layout/vList2"/>
    <dgm:cxn modelId="{B11B867A-7DC0-4AC6-A7BD-CD9B66169EEA}" type="presOf" srcId="{30BCF167-EC15-4508-89B5-2B012FFBE613}" destId="{D15AA0BB-8441-4388-99C7-72F28A7803BF}" srcOrd="0" destOrd="2" presId="urn:microsoft.com/office/officeart/2005/8/layout/vList2"/>
    <dgm:cxn modelId="{83820D6F-36DD-453A-9B0D-D1D3B9902AF4}" type="presOf" srcId="{151F6557-C7C5-444E-9D14-8CA7DF2B5F7C}" destId="{D15AA0BB-8441-4388-99C7-72F28A7803BF}" srcOrd="0" destOrd="3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D5E347-0B90-47D8-BEC8-A296D0F080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77F734-288E-464F-896E-F0298035195D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2000"/>
            <a:t>Agreements on mutual recognition of conformity assessment results</a:t>
          </a:r>
          <a:endParaRPr sz="2000"/>
        </a:p>
      </dgm:t>
    </dgm:pt>
    <dgm:pt modelId="{47F62B80-589F-41AC-A658-3770926CA0A6}" cxnId="{D333C883-1C13-4C86-A1DD-6B2A879F6336}" type="parTrans">
      <dgm:prSet/>
      <dgm:spPr/>
      <dgm:t>
        <a:bodyPr/>
        <a:lstStyle/>
        <a:p>
          <a:endParaRPr lang="ru-RU" sz="1500"/>
        </a:p>
      </dgm:t>
    </dgm:pt>
    <dgm:pt modelId="{80E7408F-0198-406B-8CEB-92B23CB66B37}" cxnId="{D333C883-1C13-4C86-A1DD-6B2A879F6336}" type="sibTrans">
      <dgm:prSet/>
      <dgm:spPr/>
      <dgm:t>
        <a:bodyPr/>
        <a:lstStyle/>
        <a:p>
          <a:endParaRPr lang="ru-RU" sz="1500"/>
        </a:p>
      </dgm:t>
    </dgm:pt>
    <dgm:pt modelId="{6EA72114-325B-9747-A82D-C275D7B3A5B7}">
      <dgm:prSet phldrT="[Текст]"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000" b="1" dirty="0"/>
            <a:t>Interstate agreements on mutual recognition of conformity assessment (MRA) results are an effective tool for reducing technical barriers to trade:</a:t>
          </a:r>
          <a:endParaRPr lang="ru-RU" sz="1000" b="1" dirty="0"/>
        </a:p>
      </dgm:t>
    </dgm:pt>
    <dgm:pt modelId="{04216F83-68EB-9444-868F-A4D6084B2F4C}" cxnId="{01869FC7-5935-48DD-8E22-2519F50C7681}" type="parTrans">
      <dgm:prSet/>
      <dgm:spPr/>
      <dgm:t>
        <a:bodyPr/>
        <a:lstStyle/>
        <a:p>
          <a:endParaRPr lang="ru-RU" sz="1500"/>
        </a:p>
      </dgm:t>
    </dgm:pt>
    <dgm:pt modelId="{C892B71A-A82C-E045-8BD1-69186F016372}" cxnId="{01869FC7-5935-48DD-8E22-2519F50C7681}" type="sibTrans">
      <dgm:prSet/>
      <dgm:spPr/>
      <dgm:t>
        <a:bodyPr/>
        <a:lstStyle/>
        <a:p>
          <a:endParaRPr lang="ru-RU" sz="1500"/>
        </a:p>
      </dgm:t>
    </dgm:pt>
    <dgm:pt modelId="{24C76BDD-BBEF-4155-950E-028A879BE54A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000" b="0" dirty="0"/>
            <a:t>Countries with which Germany has concluded MRA within the framework of inter-state agreements and agreements between conformity assessment bodies </a:t>
          </a:r>
          <a:endParaRPr lang="ru-RU" sz="1000" b="0" dirty="0"/>
        </a:p>
      </dgm:t>
    </dgm:pt>
    <dgm:pt modelId="{0F89C145-FA97-41D8-A8DD-6484114B8578}" cxnId="{B1E3EF15-63A6-45D9-BF48-5970927FDDBF}" type="parTrans">
      <dgm:prSet/>
      <dgm:spPr/>
    </dgm:pt>
    <dgm:pt modelId="{CD60282D-983B-428F-A563-F45B0F576300}" cxnId="{B1E3EF15-63A6-45D9-BF48-5970927FDDBF}" type="sibTrans">
      <dgm:prSet/>
      <dgm:spPr/>
    </dgm:pt>
    <dgm:pt modelId="{A7A6B196-5A86-4E2A-92D3-CA9DA8866F03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000" b="0" dirty="0"/>
            <a:t>Which products are covered by these agreements</a:t>
          </a:r>
          <a:endParaRPr lang="ru-RU" sz="1000" b="0" dirty="0"/>
        </a:p>
      </dgm:t>
    </dgm:pt>
    <dgm:pt modelId="{7CEDAB99-569C-46D4-8AFA-82299085FEDE}" cxnId="{BA7F24F3-74E7-4C90-836E-B19534FDA69E}" type="parTrans">
      <dgm:prSet/>
      <dgm:spPr/>
    </dgm:pt>
    <dgm:pt modelId="{23C3B030-6977-4037-A46F-4BAB4ACEA652}" cxnId="{BA7F24F3-74E7-4C90-836E-B19534FDA69E}" type="sibTrans">
      <dgm:prSet/>
      <dgm:spPr/>
    </dgm:pt>
    <dgm:pt modelId="{FCCB08B1-B7B7-49A8-BE9F-29AE3071ACAB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000" b="0" dirty="0"/>
            <a:t>Are the certificates of conformity of management systems issued by voluntary systems of other countries recognized</a:t>
          </a:r>
          <a:endParaRPr lang="ru-RU" sz="1000" b="0" dirty="0"/>
        </a:p>
      </dgm:t>
    </dgm:pt>
    <dgm:pt modelId="{D770C910-1704-46D9-8D02-231CA0B02804}" cxnId="{93FE07A0-72E0-492D-93B8-EE03B1F43A8E}" type="parTrans">
      <dgm:prSet/>
      <dgm:spPr/>
    </dgm:pt>
    <dgm:pt modelId="{3F1AE044-AEAA-4770-9A92-A8DA7CC4EB31}" cxnId="{93FE07A0-72E0-492D-93B8-EE03B1F43A8E}" type="sibTrans">
      <dgm:prSet/>
      <dgm:spPr/>
    </dgm:pt>
    <dgm:pt modelId="{096A387A-7AAF-4421-A8DF-CDF7A9D8E318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000" b="0" dirty="0"/>
            <a:t>Is there a single information system in Germany containing information on test reports (studies) carried out as part of the conformity assessment of products</a:t>
          </a:r>
          <a:endParaRPr lang="ru-RU" sz="1000" b="0" dirty="0"/>
        </a:p>
      </dgm:t>
    </dgm:pt>
    <dgm:pt modelId="{43DFC11D-AE4C-4A5B-8BF9-2D317DC87636}" cxnId="{7B470AE6-14A5-4527-B23F-E8505F254803}" type="parTrans">
      <dgm:prSet/>
      <dgm:spPr/>
    </dgm:pt>
    <dgm:pt modelId="{AE024EA1-0E20-497F-83DE-A889A1D41D70}" cxnId="{7B470AE6-14A5-4527-B23F-E8505F254803}" type="sibTrans">
      <dgm:prSet/>
      <dgm:spPr/>
    </dgm:pt>
    <dgm:pt modelId="{1F92187D-9428-D74C-B65A-A797DABA8A56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dirty="0"/>
            <a:t>training and assessment of the competence of personnel of conformity assessment bodies</a:t>
          </a:r>
          <a:r>
            <a:rPr sz="6500"/>
            <a:t/>
          </a:r>
          <a:endParaRPr sz="6500"/>
        </a:p>
      </dgm:t>
    </dgm:pt>
    <dgm:pt modelId="{8155BDC6-05DA-0C4A-B7DE-7D6954E80A40}" cxnId="{2F9A79FD-32F3-425F-B414-C6BFA50455CC}" type="parTrans">
      <dgm:prSet/>
      <dgm:spPr/>
      <dgm:t>
        <a:bodyPr/>
        <a:lstStyle/>
        <a:p>
          <a:endParaRPr lang="ru-RU" sz="1500"/>
        </a:p>
      </dgm:t>
    </dgm:pt>
    <dgm:pt modelId="{A7045D1E-A0B0-2E4A-B177-96B050F18EEE}" cxnId="{2F9A79FD-32F3-425F-B414-C6BFA50455CC}" type="sibTrans">
      <dgm:prSet/>
      <dgm:spPr/>
      <dgm:t>
        <a:bodyPr/>
        <a:lstStyle/>
        <a:p>
          <a:endParaRPr lang="ru-RU" sz="1500"/>
        </a:p>
      </dgm:t>
    </dgm:pt>
    <dgm:pt modelId="{349AB6FA-3475-BB47-80A0-12B8A556D816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200" b="1" dirty="0"/>
            <a:t>Requirements for conformity assessment specialists:</a:t>
          </a:r>
          <a:endParaRPr lang="ru-RU" sz="1200" b="1" dirty="0"/>
        </a:p>
      </dgm:t>
    </dgm:pt>
    <dgm:pt modelId="{DA81CA8A-41FD-3947-BD50-942B960616CC}" cxnId="{72D7F2C2-9DAE-424D-8E04-29063569A27D}" type="parTrans">
      <dgm:prSet/>
      <dgm:spPr/>
      <dgm:t>
        <a:bodyPr/>
        <a:lstStyle/>
        <a:p>
          <a:endParaRPr lang="ru-RU" sz="1500"/>
        </a:p>
      </dgm:t>
    </dgm:pt>
    <dgm:pt modelId="{E957F4FA-AFDE-E344-8A8C-F9F82BE7DE35}" cxnId="{72D7F2C2-9DAE-424D-8E04-29063569A27D}" type="sibTrans">
      <dgm:prSet/>
      <dgm:spPr/>
      <dgm:t>
        <a:bodyPr/>
        <a:lstStyle/>
        <a:p>
          <a:endParaRPr lang="ru-RU" sz="1500"/>
        </a:p>
      </dgm:t>
    </dgm:pt>
    <dgm:pt modelId="{825F5552-7758-415B-90B4-45FAC2DDA2EF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200" dirty="0"/>
            <a:t> Established requirements for education, work experience and competency assessment in the EU and Germany</a:t>
          </a:r>
          <a:endParaRPr lang="ru-RU" sz="1200" dirty="0"/>
        </a:p>
      </dgm:t>
    </dgm:pt>
    <dgm:pt modelId="{06F769A6-DE36-4DFA-9C60-39E2403ECBD4}" cxnId="{FCE99FAE-7235-4EBF-A98F-38E5E5DE11B9}" type="parTrans">
      <dgm:prSet/>
      <dgm:spPr/>
    </dgm:pt>
    <dgm:pt modelId="{58B2E9DE-B70F-4D36-87D4-FD0E3B005FD9}" cxnId="{FCE99FAE-7235-4EBF-A98F-38E5E5DE11B9}" type="sibTrans">
      <dgm:prSet/>
      <dgm:spPr/>
    </dgm:pt>
    <dgm:pt modelId="{3BAF6A43-DB4B-4C46-AFE2-F9A332B06D8D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200" dirty="0"/>
            <a:t>Monitoring the activities of conformity assessment specialists</a:t>
          </a:r>
          <a:endParaRPr lang="ru-RU" sz="1200" dirty="0"/>
        </a:p>
      </dgm:t>
    </dgm:pt>
    <dgm:pt modelId="{61396447-049A-4566-8801-F5403138A6BE}" cxnId="{DA6190D3-94A6-4F4A-B303-2D455210B59C}" type="parTrans">
      <dgm:prSet/>
      <dgm:spPr/>
    </dgm:pt>
    <dgm:pt modelId="{F8C23C66-A128-4EC9-BA2C-5C0E168C6B4B}" cxnId="{DA6190D3-94A6-4F4A-B303-2D455210B59C}" type="sibTrans">
      <dgm:prSet/>
      <dgm:spPr/>
    </dgm:pt>
    <dgm:pt modelId="{3C904ED4-A833-40B4-8A40-E8676DB362E0}">
      <dgm:prSet phldr="0" custT="1"/>
      <dgm:spPr/>
      <dgm:t>
        <a:bodyPr vert="horz" wrap="square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20000"/>
            </a:spcAft>
          </a:pPr>
          <a:r>
            <a:rPr lang="ru-RU" sz="1200" dirty="0"/>
            <a:t>Participation of personnel certification bodies in assessing the competence of specialists in the field of technical regulation</a:t>
          </a:r>
          <a:endParaRPr lang="ru-RU" sz="1200" dirty="0"/>
        </a:p>
      </dgm:t>
    </dgm:pt>
    <dgm:pt modelId="{73D484DF-8B86-4F31-949B-120BFC21B225}" cxnId="{939DB7B1-EE76-478E-A001-D261F8A3D401}" type="parTrans">
      <dgm:prSet/>
      <dgm:spPr/>
    </dgm:pt>
    <dgm:pt modelId="{5B93D5A5-7110-42B5-A5AA-93571E03A5B8}" cxnId="{939DB7B1-EE76-478E-A001-D261F8A3D401}" type="sibTrans">
      <dgm:prSet/>
      <dgm:spPr/>
    </dgm:pt>
    <dgm:pt modelId="{6974933A-5746-4E36-9A0B-12082A5F604E}" type="pres">
      <dgm:prSet presAssocID="{75D5E347-0B90-47D8-BEC8-A296D0F080CB}" presName="linear" presStyleCnt="0">
        <dgm:presLayoutVars>
          <dgm:animLvl val="lvl"/>
          <dgm:resizeHandles val="exact"/>
        </dgm:presLayoutVars>
      </dgm:prSet>
      <dgm:spPr/>
    </dgm:pt>
    <dgm:pt modelId="{8B86603A-6DED-464D-B8AD-66E872EC6E70}" type="pres">
      <dgm:prSet presAssocID="{0F77F734-288E-464F-896E-F0298035195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B5B1B7-B537-4631-B754-17D48729E668}" type="pres">
      <dgm:prSet presAssocID="{0F77F734-288E-464F-896E-F0298035195D}" presName="childText" presStyleLbl="revTx" presStyleIdx="0" presStyleCnt="2">
        <dgm:presLayoutVars>
          <dgm:bulletEnabled val="1"/>
        </dgm:presLayoutVars>
      </dgm:prSet>
      <dgm:spPr/>
    </dgm:pt>
    <dgm:pt modelId="{B49FBE20-D4DF-416E-9B09-2A450CAA7735}" type="pres">
      <dgm:prSet presAssocID="{1F92187D-9428-D74C-B65A-A797DABA8A5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2F4C8E6-F253-412C-A78A-DFADA97C236A}" type="pres">
      <dgm:prSet presAssocID="{1F92187D-9428-D74C-B65A-A797DABA8A5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33C883-1C13-4C86-A1DD-6B2A879F6336}" srcId="{75D5E347-0B90-47D8-BEC8-A296D0F080CB}" destId="{0F77F734-288E-464F-896E-F0298035195D}" srcOrd="0" destOrd="0" parTransId="{47F62B80-589F-41AC-A658-3770926CA0A6}" sibTransId="{80E7408F-0198-406B-8CEB-92B23CB66B37}"/>
    <dgm:cxn modelId="{01869FC7-5935-48DD-8E22-2519F50C7681}" srcId="{0F77F734-288E-464F-896E-F0298035195D}" destId="{6EA72114-325B-9747-A82D-C275D7B3A5B7}" srcOrd="0" destOrd="0" parTransId="{04216F83-68EB-9444-868F-A4D6084B2F4C}" sibTransId="{C892B71A-A82C-E045-8BD1-69186F016372}"/>
    <dgm:cxn modelId="{B1E3EF15-63A6-45D9-BF48-5970927FDDBF}" srcId="{0F77F734-288E-464F-896E-F0298035195D}" destId="{24C76BDD-BBEF-4155-950E-028A879BE54A}" srcOrd="1" destOrd="0" parTransId="{0F89C145-FA97-41D8-A8DD-6484114B8578}" sibTransId="{CD60282D-983B-428F-A563-F45B0F576300}"/>
    <dgm:cxn modelId="{BA7F24F3-74E7-4C90-836E-B19534FDA69E}" srcId="{0F77F734-288E-464F-896E-F0298035195D}" destId="{A7A6B196-5A86-4E2A-92D3-CA9DA8866F03}" srcOrd="2" destOrd="0" parTransId="{7CEDAB99-569C-46D4-8AFA-82299085FEDE}" sibTransId="{23C3B030-6977-4037-A46F-4BAB4ACEA652}"/>
    <dgm:cxn modelId="{93FE07A0-72E0-492D-93B8-EE03B1F43A8E}" srcId="{0F77F734-288E-464F-896E-F0298035195D}" destId="{FCCB08B1-B7B7-49A8-BE9F-29AE3071ACAB}" srcOrd="3" destOrd="0" parTransId="{D770C910-1704-46D9-8D02-231CA0B02804}" sibTransId="{3F1AE044-AEAA-4770-9A92-A8DA7CC4EB31}"/>
    <dgm:cxn modelId="{7B470AE6-14A5-4527-B23F-E8505F254803}" srcId="{0F77F734-288E-464F-896E-F0298035195D}" destId="{096A387A-7AAF-4421-A8DF-CDF7A9D8E318}" srcOrd="4" destOrd="0" parTransId="{43DFC11D-AE4C-4A5B-8BF9-2D317DC87636}" sibTransId="{AE024EA1-0E20-497F-83DE-A889A1D41D70}"/>
    <dgm:cxn modelId="{2F9A79FD-32F3-425F-B414-C6BFA50455CC}" srcId="{75D5E347-0B90-47D8-BEC8-A296D0F080CB}" destId="{1F92187D-9428-D74C-B65A-A797DABA8A56}" srcOrd="1" destOrd="0" parTransId="{8155BDC6-05DA-0C4A-B7DE-7D6954E80A40}" sibTransId="{A7045D1E-A0B0-2E4A-B177-96B050F18EEE}"/>
    <dgm:cxn modelId="{72D7F2C2-9DAE-424D-8E04-29063569A27D}" srcId="{1F92187D-9428-D74C-B65A-A797DABA8A56}" destId="{349AB6FA-3475-BB47-80A0-12B8A556D816}" srcOrd="0" destOrd="1" parTransId="{DA81CA8A-41FD-3947-BD50-942B960616CC}" sibTransId="{E957F4FA-AFDE-E344-8A8C-F9F82BE7DE35}"/>
    <dgm:cxn modelId="{FCE99FAE-7235-4EBF-A98F-38E5E5DE11B9}" srcId="{1F92187D-9428-D74C-B65A-A797DABA8A56}" destId="{825F5552-7758-415B-90B4-45FAC2DDA2EF}" srcOrd="1" destOrd="1" parTransId="{06F769A6-DE36-4DFA-9C60-39E2403ECBD4}" sibTransId="{58B2E9DE-B70F-4D36-87D4-FD0E3B005FD9}"/>
    <dgm:cxn modelId="{DA6190D3-94A6-4F4A-B303-2D455210B59C}" srcId="{1F92187D-9428-D74C-B65A-A797DABA8A56}" destId="{3BAF6A43-DB4B-4C46-AFE2-F9A332B06D8D}" srcOrd="2" destOrd="1" parTransId="{61396447-049A-4566-8801-F5403138A6BE}" sibTransId="{F8C23C66-A128-4EC9-BA2C-5C0E168C6B4B}"/>
    <dgm:cxn modelId="{939DB7B1-EE76-478E-A001-D261F8A3D401}" srcId="{1F92187D-9428-D74C-B65A-A797DABA8A56}" destId="{3C904ED4-A833-40B4-8A40-E8676DB362E0}" srcOrd="3" destOrd="1" parTransId="{73D484DF-8B86-4F31-949B-120BFC21B225}" sibTransId="{5B93D5A5-7110-42B5-A5AA-93571E03A5B8}"/>
    <dgm:cxn modelId="{F0E75D75-6933-4185-A812-5D6543454BA5}" type="presOf" srcId="{75D5E347-0B90-47D8-BEC8-A296D0F080CB}" destId="{6974933A-5746-4E36-9A0B-12082A5F604E}" srcOrd="0" destOrd="0" presId="urn:microsoft.com/office/officeart/2005/8/layout/vList2"/>
    <dgm:cxn modelId="{237E2C06-E14B-494B-A748-B85072248312}" type="presParOf" srcId="{6974933A-5746-4E36-9A0B-12082A5F604E}" destId="{8B86603A-6DED-464D-B8AD-66E872EC6E70}" srcOrd="0" destOrd="0" presId="urn:microsoft.com/office/officeart/2005/8/layout/vList2"/>
    <dgm:cxn modelId="{5C92D8F4-0BBB-4AD5-9DD6-9E13A04EF86E}" type="presOf" srcId="{0F77F734-288E-464F-896E-F0298035195D}" destId="{8B86603A-6DED-464D-B8AD-66E872EC6E70}" srcOrd="0" destOrd="0" presId="urn:microsoft.com/office/officeart/2005/8/layout/vList2"/>
    <dgm:cxn modelId="{6747CAE8-28ED-466D-A858-F8DF37D23AF6}" type="presParOf" srcId="{6974933A-5746-4E36-9A0B-12082A5F604E}" destId="{44B5B1B7-B537-4631-B754-17D48729E668}" srcOrd="1" destOrd="0" presId="urn:microsoft.com/office/officeart/2005/8/layout/vList2"/>
    <dgm:cxn modelId="{D5EF3A8E-96F2-4492-A51F-11F7506B127E}" type="presOf" srcId="{6EA72114-325B-9747-A82D-C275D7B3A5B7}" destId="{44B5B1B7-B537-4631-B754-17D48729E668}" srcOrd="0" destOrd="0" presId="urn:microsoft.com/office/officeart/2005/8/layout/vList2"/>
    <dgm:cxn modelId="{2C5C8650-79C6-478B-8FA3-EED1D48F5970}" type="presOf" srcId="{24C76BDD-BBEF-4155-950E-028A879BE54A}" destId="{44B5B1B7-B537-4631-B754-17D48729E668}" srcOrd="0" destOrd="1" presId="urn:microsoft.com/office/officeart/2005/8/layout/vList2"/>
    <dgm:cxn modelId="{E5CB35A7-2114-4DA9-9507-DB22DF24D4BF}" type="presOf" srcId="{A7A6B196-5A86-4E2A-92D3-CA9DA8866F03}" destId="{44B5B1B7-B537-4631-B754-17D48729E668}" srcOrd="0" destOrd="2" presId="urn:microsoft.com/office/officeart/2005/8/layout/vList2"/>
    <dgm:cxn modelId="{5FC23114-085B-4577-A6A0-B1FF36EECDB2}" type="presOf" srcId="{FCCB08B1-B7B7-49A8-BE9F-29AE3071ACAB}" destId="{44B5B1B7-B537-4631-B754-17D48729E668}" srcOrd="0" destOrd="3" presId="urn:microsoft.com/office/officeart/2005/8/layout/vList2"/>
    <dgm:cxn modelId="{3F661F1A-5DCE-4BEE-9363-B9B374B2CD91}" type="presOf" srcId="{096A387A-7AAF-4421-A8DF-CDF7A9D8E318}" destId="{44B5B1B7-B537-4631-B754-17D48729E668}" srcOrd="0" destOrd="4" presId="urn:microsoft.com/office/officeart/2005/8/layout/vList2"/>
    <dgm:cxn modelId="{B86137C6-3CE0-408B-9D7A-691E3FC5B713}" type="presParOf" srcId="{6974933A-5746-4E36-9A0B-12082A5F604E}" destId="{B49FBE20-D4DF-416E-9B09-2A450CAA7735}" srcOrd="2" destOrd="0" presId="urn:microsoft.com/office/officeart/2005/8/layout/vList2"/>
    <dgm:cxn modelId="{A1B64446-D9EB-4411-B51A-5B401E599002}" type="presOf" srcId="{1F92187D-9428-D74C-B65A-A797DABA8A56}" destId="{B49FBE20-D4DF-416E-9B09-2A450CAA7735}" srcOrd="0" destOrd="0" presId="urn:microsoft.com/office/officeart/2005/8/layout/vList2"/>
    <dgm:cxn modelId="{3486CCC1-348E-4F06-87EE-16A6FC2F36B1}" type="presParOf" srcId="{6974933A-5746-4E36-9A0B-12082A5F604E}" destId="{22F4C8E6-F253-412C-A78A-DFADA97C236A}" srcOrd="3" destOrd="0" presId="urn:microsoft.com/office/officeart/2005/8/layout/vList2"/>
    <dgm:cxn modelId="{131769D1-9612-4E97-B110-A70520A37C37}" type="presOf" srcId="{349AB6FA-3475-BB47-80A0-12B8A556D816}" destId="{22F4C8E6-F253-412C-A78A-DFADA97C236A}" srcOrd="0" destOrd="0" presId="urn:microsoft.com/office/officeart/2005/8/layout/vList2"/>
    <dgm:cxn modelId="{7E43939E-4889-4292-996D-EFB31F9A8204}" type="presOf" srcId="{825F5552-7758-415B-90B4-45FAC2DDA2EF}" destId="{22F4C8E6-F253-412C-A78A-DFADA97C236A}" srcOrd="0" destOrd="1" presId="urn:microsoft.com/office/officeart/2005/8/layout/vList2"/>
    <dgm:cxn modelId="{3FAED5B5-F8CD-443C-BA1B-7F23250DE8E9}" type="presOf" srcId="{3BAF6A43-DB4B-4C46-AFE2-F9A332B06D8D}" destId="{22F4C8E6-F253-412C-A78A-DFADA97C236A}" srcOrd="0" destOrd="2" presId="urn:microsoft.com/office/officeart/2005/8/layout/vList2"/>
    <dgm:cxn modelId="{C3FB3FC2-B1F0-4C1E-B17F-9E83009FC564}" type="presOf" srcId="{3C904ED4-A833-40B4-8A40-E8676DB362E0}" destId="{22F4C8E6-F253-412C-A78A-DFADA97C236A}" srcOrd="0" destOrd="3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CCFC7-7FC1-4E27-98AC-83B53AE300D2}">
      <dsp:nvSpPr>
        <dsp:cNvPr id="0" name=""/>
        <dsp:cNvSpPr/>
      </dsp:nvSpPr>
      <dsp:spPr>
        <a:xfrm>
          <a:off x="0" y="12844"/>
          <a:ext cx="8640960" cy="7587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Нотификация</a:t>
          </a:r>
        </a:p>
      </dsp:txBody>
      <dsp:txXfrm>
        <a:off x="37038" y="49882"/>
        <a:ext cx="8566884" cy="684653"/>
      </dsp:txXfrm>
    </dsp:sp>
    <dsp:sp modelId="{4F667758-FD1C-4616-B6FA-906DEF58BD29}">
      <dsp:nvSpPr>
        <dsp:cNvPr id="0" name=""/>
        <dsp:cNvSpPr/>
      </dsp:nvSpPr>
      <dsp:spPr>
        <a:xfrm>
          <a:off x="0" y="771574"/>
          <a:ext cx="8640960" cy="1271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b="1" kern="1200" dirty="0"/>
            <a:t>Результаты практического применение нотификации в Германии: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Какое влияние оказывает  нотификация на экономику Германии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Эффект от нотификация для органов по оценке соответствия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Эффект от нотификация для производителей продукции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600" kern="1200" dirty="0"/>
        </a:p>
      </dsp:txBody>
      <dsp:txXfrm>
        <a:off x="0" y="771574"/>
        <a:ext cx="8640960" cy="1271497"/>
      </dsp:txXfrm>
    </dsp:sp>
    <dsp:sp modelId="{F36A4A45-585D-43E4-9D47-8D448AC75DC7}">
      <dsp:nvSpPr>
        <dsp:cNvPr id="0" name=""/>
        <dsp:cNvSpPr/>
      </dsp:nvSpPr>
      <dsp:spPr>
        <a:xfrm>
          <a:off x="0" y="2043071"/>
          <a:ext cx="8640960" cy="751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Добровольная сертификация</a:t>
          </a:r>
        </a:p>
      </dsp:txBody>
      <dsp:txXfrm>
        <a:off x="36685" y="2079756"/>
        <a:ext cx="8567590" cy="678118"/>
      </dsp:txXfrm>
    </dsp:sp>
    <dsp:sp modelId="{63366743-86AE-4985-B277-890F1954DFE1}">
      <dsp:nvSpPr>
        <dsp:cNvPr id="0" name=""/>
        <dsp:cNvSpPr/>
      </dsp:nvSpPr>
      <dsp:spPr>
        <a:xfrm>
          <a:off x="0" y="2794559"/>
          <a:ext cx="8640960" cy="1271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b="1" kern="1200" dirty="0"/>
            <a:t>Добровольная сертификация в Германии: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Каким законодательством регулируется проведение добровольной сертификации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Требования  к органам по оценке соответствия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Правила и процедуры добровольной сертификации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Объекты добровольной сертификации</a:t>
          </a:r>
        </a:p>
      </dsp:txBody>
      <dsp:txXfrm>
        <a:off x="0" y="2794559"/>
        <a:ext cx="8640960" cy="12714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DD7BA-0D17-4F8F-9E65-28526D143A43}">
      <dsp:nvSpPr>
        <dsp:cNvPr id="0" name=""/>
        <dsp:cNvSpPr/>
      </dsp:nvSpPr>
      <dsp:spPr>
        <a:xfrm>
          <a:off x="0" y="52203"/>
          <a:ext cx="8640960" cy="851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Схемы оценки соответствия</a:t>
          </a:r>
        </a:p>
      </dsp:txBody>
      <dsp:txXfrm>
        <a:off x="41583" y="93786"/>
        <a:ext cx="8557794" cy="768667"/>
      </dsp:txXfrm>
    </dsp:sp>
    <dsp:sp modelId="{5454839F-E9B9-476E-8EE0-5E76C5BB003A}">
      <dsp:nvSpPr>
        <dsp:cNvPr id="0" name=""/>
        <dsp:cNvSpPr/>
      </dsp:nvSpPr>
      <dsp:spPr>
        <a:xfrm>
          <a:off x="0" y="904036"/>
          <a:ext cx="864096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Разработка подходов к гармонизации схем оценки соответствия продукции требованиям технических регламентов ЕАЭС на основе модулей, определенных в Решении (ЕС) 768/2008</a:t>
          </a:r>
          <a:endParaRPr lang="ru-RU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600" kern="1200" dirty="0"/>
        </a:p>
      </dsp:txBody>
      <dsp:txXfrm>
        <a:off x="0" y="904036"/>
        <a:ext cx="8640960" cy="1076400"/>
      </dsp:txXfrm>
    </dsp:sp>
    <dsp:sp modelId="{139F4F30-C1AC-40CC-BC42-F4737D56D925}">
      <dsp:nvSpPr>
        <dsp:cNvPr id="0" name=""/>
        <dsp:cNvSpPr/>
      </dsp:nvSpPr>
      <dsp:spPr>
        <a:xfrm>
          <a:off x="0" y="1980436"/>
          <a:ext cx="8640960" cy="745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Ответственность и страхование</a:t>
          </a:r>
        </a:p>
      </dsp:txBody>
      <dsp:txXfrm>
        <a:off x="36409" y="2016845"/>
        <a:ext cx="8568142" cy="673019"/>
      </dsp:txXfrm>
    </dsp:sp>
    <dsp:sp modelId="{D15AA0BB-8441-4388-99C7-72F28A7803BF}">
      <dsp:nvSpPr>
        <dsp:cNvPr id="0" name=""/>
        <dsp:cNvSpPr/>
      </dsp:nvSpPr>
      <dsp:spPr>
        <a:xfrm>
          <a:off x="0" y="2726274"/>
          <a:ext cx="8640960" cy="1177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b="0" kern="1200" dirty="0"/>
            <a:t>Какая ответственность органов по оценке соответствия предусмотрена Европейским законодательством и законодательством Германии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b="0" kern="1200" dirty="0"/>
            <a:t>Какие меры ответственности и за какие правонарушения предусмотрены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b="0" kern="1200" dirty="0"/>
            <a:t>Ответственность органов по оценке соответствия подлежащая страхованию: объем страхования и объем возмещения</a:t>
          </a:r>
        </a:p>
      </dsp:txBody>
      <dsp:txXfrm>
        <a:off x="0" y="2726274"/>
        <a:ext cx="8640960" cy="11773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6603A-6DED-464D-B8AD-66E872EC6E70}">
      <dsp:nvSpPr>
        <dsp:cNvPr id="0" name=""/>
        <dsp:cNvSpPr/>
      </dsp:nvSpPr>
      <dsp:spPr>
        <a:xfrm>
          <a:off x="0" y="3604"/>
          <a:ext cx="8640960" cy="312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Соглашения о взаимном признании результатов оценки соответствия</a:t>
          </a:r>
        </a:p>
      </dsp:txBody>
      <dsp:txXfrm>
        <a:off x="15254" y="18858"/>
        <a:ext cx="8610452" cy="281978"/>
      </dsp:txXfrm>
    </dsp:sp>
    <dsp:sp modelId="{44B5B1B7-B537-4631-B754-17D48729E668}">
      <dsp:nvSpPr>
        <dsp:cNvPr id="0" name=""/>
        <dsp:cNvSpPr/>
      </dsp:nvSpPr>
      <dsp:spPr>
        <a:xfrm>
          <a:off x="0" y="316091"/>
          <a:ext cx="8640960" cy="2361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9050" rIns="10668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1" kern="1200" dirty="0"/>
            <a:t>Межгосударственные соглашения о взаимном признании результатов оценки соответствия (</a:t>
          </a:r>
          <a:r>
            <a:rPr lang="en-GB" sz="1500" b="1" kern="1200" dirty="0"/>
            <a:t>MRA) – </a:t>
          </a:r>
          <a:r>
            <a:rPr lang="ru-RU" sz="1500" b="1" kern="1200" dirty="0"/>
            <a:t>действенный инструмент снижения технических барьеров в торговле: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/>
            <a:t>Страны, с которыми Германия заключила </a:t>
          </a:r>
          <a:r>
            <a:rPr lang="en-GB" sz="1500" kern="1200" dirty="0"/>
            <a:t>MRA </a:t>
          </a:r>
          <a:r>
            <a:rPr lang="ru-RU" sz="1500" kern="1200" dirty="0"/>
            <a:t>в рамках межгосударственных соглашений и соглашений между органами по оценке соответствия </a:t>
          </a:r>
          <a:endParaRPr lang="ru-RU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0" kern="1200" dirty="0"/>
            <a:t>На какую продукцию распространяются данные соглашения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0" kern="1200" dirty="0"/>
            <a:t>Признаются ли сертификаты соответствия систем менеджмента, выданные добровольными системами других стран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0" kern="1200" dirty="0"/>
            <a:t>Существуют ли в Германии Единая информационная система, содержащая сведения о протоколах испытаний (исследований), проведенных в рамках работ по оценке соответствия продукции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500" b="0" kern="1200" dirty="0"/>
        </a:p>
      </dsp:txBody>
      <dsp:txXfrm>
        <a:off x="0" y="316091"/>
        <a:ext cx="8640960" cy="2361372"/>
      </dsp:txXfrm>
    </dsp:sp>
    <dsp:sp modelId="{B49FBE20-D4DF-416E-9B09-2A450CAA7735}">
      <dsp:nvSpPr>
        <dsp:cNvPr id="0" name=""/>
        <dsp:cNvSpPr/>
      </dsp:nvSpPr>
      <dsp:spPr>
        <a:xfrm>
          <a:off x="0" y="2677464"/>
          <a:ext cx="8640960" cy="312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Подготовка и оценка компетентности персонала органов по оценке соответствия</a:t>
          </a:r>
        </a:p>
      </dsp:txBody>
      <dsp:txXfrm>
        <a:off x="15254" y="2692718"/>
        <a:ext cx="8610452" cy="281978"/>
      </dsp:txXfrm>
    </dsp:sp>
    <dsp:sp modelId="{22F4C8E6-F253-412C-A78A-DFADA97C236A}">
      <dsp:nvSpPr>
        <dsp:cNvPr id="0" name=""/>
        <dsp:cNvSpPr/>
      </dsp:nvSpPr>
      <dsp:spPr>
        <a:xfrm>
          <a:off x="0" y="2989950"/>
          <a:ext cx="8640960" cy="123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9050" rIns="10668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1" kern="1200" dirty="0"/>
            <a:t>Требования к специалистам по оценке соответствия: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1" kern="1200" dirty="0"/>
            <a:t> </a:t>
          </a:r>
          <a:r>
            <a:rPr lang="ru-RU" sz="1500" b="0" kern="1200" dirty="0"/>
            <a:t>Установленные требования к образованию, опыту работы и  оценке компетентности в ЕС и Германии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/>
            <a:t>Контроль за деятельностью специалистов по оценке соответствия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/>
            <a:t>Участие органов по сертификации персонала в оценке компетентности специалистов в области технического регулирования</a:t>
          </a:r>
        </a:p>
      </dsp:txBody>
      <dsp:txXfrm>
        <a:off x="0" y="2989950"/>
        <a:ext cx="8640960" cy="1236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7D0CA0C-58A3-46ED-94DE-DF457EAC6D5A}" type="datetimeFigureOut">
              <a:rPr lang="ru-RU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5" tIns="45848" rIns="91695" bIns="4584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95" tIns="45848" rIns="91695" bIns="45848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  <a:endParaRPr lang="ru-RU" noProof="0"/>
          </a:p>
          <a:p>
            <a:pPr lvl="1"/>
            <a:r>
              <a:rPr lang="ru-RU" noProof="0"/>
              <a:t>Второй уровень</a:t>
            </a:r>
            <a:endParaRPr lang="ru-RU" noProof="0"/>
          </a:p>
          <a:p>
            <a:pPr lvl="2"/>
            <a:r>
              <a:rPr lang="ru-RU" noProof="0"/>
              <a:t>Третий уровень</a:t>
            </a:r>
            <a:endParaRPr lang="ru-RU" noProof="0"/>
          </a:p>
          <a:p>
            <a:pPr lvl="3"/>
            <a:r>
              <a:rPr lang="ru-RU" noProof="0"/>
              <a:t>Четвертый уровень</a:t>
            </a:r>
            <a:endParaRPr lang="ru-RU" noProof="0"/>
          </a:p>
          <a:p>
            <a:pPr lvl="4"/>
            <a:r>
              <a:rPr lang="ru-RU" noProof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77B2E6E-F4E4-48EF-AC9F-A226859EF608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C9608-C8D5-4123-9605-90E82310956F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EC4235-DFC1-495A-A07F-610B9C07CBF4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6C653-DCA7-4B27-8765-BEFED7C55C0A}" type="datetime1">
              <a:rPr lang="ru-RU"/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FA2BDDA-FDA7-409C-A98B-4A6950567908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89C4-E308-4422-852B-D034560CD033}" type="datetime1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8C559-1805-4404-808F-43C84D034D3E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20798-B0BB-416C-BCC1-D11834B1DFC0}" type="slidenum">
              <a:rPr lang="ru-RU"/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65889-58F8-443A-A9E2-5AE13EDA0FEB}" type="datetime1">
              <a:rPr lang="ru-RU"/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CD484-B8CB-44B6-A587-E13A8552265C}" type="datetime1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2ED46-0FD3-4781-B857-8A7611C3BF6D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CCE8-105D-438D-9156-70B0C9F4A4AF}" type="datetime1">
              <a:rPr lang="ru-RU"/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52B253B-ADED-4347-A287-4181B3AB13E7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C246-1512-4868-8BE4-5736B181B22D}" type="datetime1">
              <a:rPr lang="ru-RU"/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A020-DF12-443E-A99E-D7EB862283CA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B06E1-4727-447C-9F36-F44F4FE4ECD9}" type="datetime1">
              <a:rPr lang="ru-RU"/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EC68DFF-6DAF-4BA3-9CD5-FE5EA3C844C6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1D4F-69A8-4884-8EAA-83D0E40E8ADE}" type="datetime1">
              <a:rPr lang="ru-RU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31589-2E46-4DEB-B689-B42912EAE93C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4BCD3-070B-45C7-862D-E2D2E04DA29B}" type="datetime1">
              <a:rPr lang="ru-RU"/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0DFDF32-3ECB-4675-8CC3-FB1EE973C8F5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32D267-32EA-46BF-883A-A47ED772E9A8}" type="slidenum">
              <a:rPr lang="ru-RU"/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D7C9-C397-4CF3-A294-4ED6E95745CB}" type="datetime1">
              <a:rPr lang="ru-RU"/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4CBAC-A133-47A7-9855-7B39E120DE9C}" type="slidenum">
              <a:rPr lang="ru-RU"/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AD39B-347C-4CD2-BE1D-245D925B5A2D}" type="datetime1">
              <a:rPr lang="ru-RU"/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DAE40E-5C8F-4493-B49D-A24A7792346C}" type="datetime1">
              <a:rPr lang="ru-RU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A13F0-DB1D-4B9E-8C11-63F35701363A}" type="slidenum">
              <a:rPr lang="ru-RU"/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005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7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8313" y="260350"/>
            <a:ext cx="20161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/>
          <p:nvPr/>
        </p:nvSpPr>
        <p:spPr bwMode="auto">
          <a:xfrm>
            <a:off x="2484438" y="6339760"/>
            <a:ext cx="4392612" cy="360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normAutofit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9pPr>
          </a:lstStyle>
          <a:p>
            <a:r>
              <a:rPr lang="en-US" altLang="ru-RU" sz="1800" b="1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March 12, 2019</a:t>
            </a:r>
            <a:endParaRPr lang="en-US" altLang="ru-RU" sz="1800" b="1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8749" y="734288"/>
            <a:ext cx="6264696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Association for technical regulation </a:t>
            </a:r>
            <a:endParaRPr lang="en-US" altLang="ru-RU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“ASSTR”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742" y="3052326"/>
            <a:ext cx="8199714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2400" b="1" dirty="0"/>
              <a:t>CONFORMITY ASSESSMENT</a:t>
            </a:r>
            <a:endParaRPr lang="en-US" altLang="ru-RU" sz="2400" b="1" dirty="0"/>
          </a:p>
          <a:p>
            <a:pPr algn="ctr"/>
            <a:r>
              <a:rPr lang="en-US" altLang="ru-RU" sz="2400" b="1" dirty="0"/>
              <a:t> Liubov Bondar</a:t>
            </a:r>
            <a:endParaRPr lang="ru-RU" sz="2400" b="1" dirty="0"/>
          </a:p>
          <a:p>
            <a:pPr algn="ctr"/>
            <a:endParaRPr lang="ru-RU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600" dirty="0">
                <a:latin typeface="+mn-lt"/>
                <a:cs typeface="+mn-lt"/>
              </a:rPr>
              <a:t>President, </a:t>
            </a:r>
            <a:r>
              <a:rPr lang="en-US" altLang="ru-RU" sz="1600" b="1" dirty="0">
                <a:solidFill>
                  <a:schemeClr val="tx1"/>
                </a:solidFill>
                <a:latin typeface="+mn-lt"/>
                <a:cs typeface="+mn-lt"/>
                <a:sym typeface="+mn-ea"/>
              </a:rPr>
              <a:t>Association for technical regulation “ASSTR”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+mn-lt"/>
              <a:cs typeface="+mn-lt"/>
            </a:endParaRPr>
          </a:p>
          <a:p>
            <a:pPr algn="ctr"/>
            <a:endParaRPr lang="ru-RU" alt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+mn-lt"/>
              <a:cs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>
                <a:cs typeface="Arial" panose="020B0604020202020204" pitchFamily="34" charset="0"/>
              </a:rPr>
            </a:fld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1714550" y="404664"/>
            <a:ext cx="6912768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ru-RU" sz="2800" b="1" dirty="0">
                <a:solidFill>
                  <a:srgbClr val="1F497D"/>
                </a:solidFill>
              </a:rPr>
              <a:t>About the Association</a:t>
            </a:r>
            <a:endParaRPr lang="en-US" altLang="ru-RU" sz="2800" dirty="0">
              <a:solidFill>
                <a:srgbClr val="1F497D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332656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5516" y="1484784"/>
            <a:ext cx="8712968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Association for technical regulation "AS</a:t>
            </a:r>
            <a:r>
              <a:rPr lang="en-US" altLang="ru-RU" b="1" dirty="0"/>
              <a:t>S</a:t>
            </a:r>
            <a:r>
              <a:rPr lang="ru-RU" b="1" dirty="0"/>
              <a:t>TR" </a:t>
            </a:r>
            <a:r>
              <a:rPr lang="ru-RU" dirty="0"/>
              <a:t>since 2010 unites accredited in the national system of accreditation bodies for conformity assessment, conducting examination and testing of products, certification of products, services, personnel, management systems. </a:t>
            </a:r>
            <a:endParaRPr lang="ru-RU" dirty="0"/>
          </a:p>
          <a:p>
            <a:pPr algn="just"/>
            <a:r>
              <a:rPr lang="ru-RU" dirty="0"/>
              <a:t> </a:t>
            </a:r>
            <a:endParaRPr lang="ru-RU" dirty="0"/>
          </a:p>
          <a:p>
            <a:pPr algn="just"/>
            <a:r>
              <a:rPr lang="ru-RU" b="1" dirty="0"/>
              <a:t>The Association </a:t>
            </a:r>
            <a:r>
              <a:rPr lang="ru-RU" dirty="0"/>
              <a:t>carries out in particular:</a:t>
            </a:r>
            <a:endParaRPr lang="ru-RU" dirty="0"/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ru-RU" dirty="0"/>
              <a:t>research and expert analysis in the field of technical regulation, accreditation, standardization and conformity assessment</a:t>
            </a:r>
            <a:endParaRPr lang="ru-RU" dirty="0"/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ru-RU" dirty="0"/>
              <a:t>examination of drafts of legislation and regulatory legal acts of the Eurasian </a:t>
            </a:r>
            <a:r>
              <a:rPr lang="en-US" altLang="ru-RU" dirty="0"/>
              <a:t>E</a:t>
            </a:r>
            <a:r>
              <a:rPr lang="ru-RU" dirty="0"/>
              <a:t>conomic Union and the Russian Federation in the field of technical regulation, accreditation, standardization and conformity assessment</a:t>
            </a:r>
            <a:endParaRPr lang="ru-RU" dirty="0"/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ru-RU" dirty="0"/>
              <a:t>development and examination of draft documents on standardization, including</a:t>
            </a:r>
            <a:endParaRPr lang="ru-RU" dirty="0"/>
          </a:p>
          <a:p>
            <a:pPr algn="just"/>
            <a:r>
              <a:rPr lang="ru-RU" dirty="0"/>
              <a:t>     the number of interstate and national standards for various</a:t>
            </a:r>
            <a:endParaRPr lang="ru-RU" dirty="0"/>
          </a:p>
          <a:p>
            <a:pPr algn="just"/>
            <a:r>
              <a:rPr lang="ru-RU" dirty="0"/>
              <a:t>     objects of standardization</a:t>
            </a:r>
            <a:endParaRPr lang="ru-RU" dirty="0"/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ru-RU" dirty="0"/>
              <a:t>voluntary certification of personnel.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332656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09536" y="180078"/>
            <a:ext cx="7223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3200" dirty="0">
                <a:solidFill>
                  <a:schemeClr val="accent1">
                    <a:lumMod val="50000"/>
                  </a:schemeClr>
                </a:solidFill>
              </a:rPr>
              <a:t>Certification of the personell</a:t>
            </a:r>
            <a:endParaRPr lang="en-US" alt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917431"/>
            <a:ext cx="6309693" cy="483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           In 2014, the Association for technical regulation "ASSTR" created a </a:t>
            </a:r>
            <a:r>
              <a:rPr lang="en-US" altLang="ru-RU" sz="1400" b="1" dirty="0"/>
              <a:t>P</a:t>
            </a:r>
            <a:r>
              <a:rPr lang="ru-RU" sz="1400" b="1" dirty="0"/>
              <a:t>ersonnel </a:t>
            </a:r>
            <a:r>
              <a:rPr lang="en-US" altLang="ru-RU" sz="1400" b="1" dirty="0"/>
              <a:t>C</a:t>
            </a:r>
            <a:r>
              <a:rPr lang="ru-RU" sz="1400" b="1" dirty="0"/>
              <a:t>ertification Body</a:t>
            </a:r>
            <a:r>
              <a:rPr lang="ru-RU" sz="1400" dirty="0"/>
              <a:t>, which passed the accreditation procedure in the National accreditation system, including compliance with GOST ISO/IEC 17024 "conformity Assessment. General requirements for bodies conducting personnel certification" (accreditation Certificate no. RA.RU.180001).</a:t>
            </a:r>
            <a:endParaRPr lang="ru-RU" sz="1400" dirty="0"/>
          </a:p>
          <a:p>
            <a:pPr algn="just"/>
            <a:r>
              <a:rPr lang="ru-RU" sz="1400" dirty="0"/>
              <a:t>​ </a:t>
            </a:r>
            <a:endParaRPr lang="ru-RU" sz="1400" dirty="0"/>
          </a:p>
          <a:p>
            <a:pPr algn="just"/>
            <a:r>
              <a:rPr lang="ru-RU" sz="1400" b="1" dirty="0"/>
              <a:t>The </a:t>
            </a:r>
            <a:r>
              <a:rPr lang="en-US" altLang="ru-RU" sz="1400" b="1" dirty="0"/>
              <a:t>C</a:t>
            </a:r>
            <a:r>
              <a:rPr lang="ru-RU" sz="1400" b="1" dirty="0"/>
              <a:t>ertification </a:t>
            </a:r>
            <a:r>
              <a:rPr lang="en-US" altLang="ru-RU" sz="1400" b="1" dirty="0"/>
              <a:t>B</a:t>
            </a:r>
            <a:r>
              <a:rPr lang="ru-RU" sz="1400" b="1" dirty="0"/>
              <a:t>ody</a:t>
            </a:r>
            <a:r>
              <a:rPr lang="ru-RU" sz="1400" dirty="0"/>
              <a:t> carries out </a:t>
            </a:r>
            <a:r>
              <a:rPr lang="en-US" altLang="ru-RU" sz="1400" dirty="0"/>
              <a:t>the</a:t>
            </a:r>
            <a:r>
              <a:rPr lang="ru-RU" sz="1400" dirty="0"/>
              <a:t> certification of the personnel performing activity in the following areas:</a:t>
            </a:r>
            <a:endParaRPr lang="ru-RU" sz="1400" dirty="0"/>
          </a:p>
          <a:p>
            <a:pPr algn="just"/>
            <a:r>
              <a:rPr lang="ru-RU" sz="1400" dirty="0"/>
              <a:t>- Conformity assessment of products, including the requirements of national technical regulations and technical regulations of the Eurasian </a:t>
            </a:r>
            <a:r>
              <a:rPr lang="en-US" altLang="ru-RU" sz="1400" dirty="0"/>
              <a:t>E</a:t>
            </a:r>
            <a:r>
              <a:rPr lang="ru-RU" sz="1400" dirty="0"/>
              <a:t>conomic Union</a:t>
            </a:r>
            <a:endParaRPr lang="ru-RU" sz="1400" dirty="0"/>
          </a:p>
          <a:p>
            <a:pPr algn="just"/>
            <a:r>
              <a:rPr lang="ru-RU" sz="1400" dirty="0"/>
              <a:t>- Conformity assessment of services</a:t>
            </a:r>
            <a:endParaRPr lang="ru-RU" sz="1400" dirty="0"/>
          </a:p>
          <a:p>
            <a:pPr algn="just"/>
            <a:r>
              <a:rPr lang="ru-RU" sz="1400" dirty="0"/>
              <a:t>- Conformity assessment of production processes and management systems;</a:t>
            </a:r>
            <a:endParaRPr lang="ru-RU" sz="1400" dirty="0"/>
          </a:p>
          <a:p>
            <a:pPr algn="just"/>
            <a:r>
              <a:rPr lang="ru-RU" sz="1400" dirty="0"/>
              <a:t>- Standardization, Metrology and labor protection.</a:t>
            </a:r>
            <a:endParaRPr lang="ru-RU" sz="1400" dirty="0"/>
          </a:p>
          <a:p>
            <a:pPr algn="just"/>
            <a:endParaRPr lang="ru-RU" sz="1400" dirty="0"/>
          </a:p>
          <a:p>
            <a:pPr algn="just"/>
            <a:r>
              <a:rPr lang="ru-RU" sz="1400" b="1" dirty="0"/>
              <a:t>The </a:t>
            </a:r>
            <a:r>
              <a:rPr lang="en-US" altLang="ru-RU" sz="1400" b="1" dirty="0"/>
              <a:t>P</a:t>
            </a:r>
            <a:r>
              <a:rPr lang="ru-RU" sz="1400" b="1" dirty="0"/>
              <a:t>ersonnel </a:t>
            </a:r>
            <a:r>
              <a:rPr lang="en-US" altLang="ru-RU" sz="1400" b="1" dirty="0"/>
              <a:t>C</a:t>
            </a:r>
            <a:r>
              <a:rPr lang="ru-RU" sz="1400" b="1" dirty="0"/>
              <a:t>ertification </a:t>
            </a:r>
            <a:r>
              <a:rPr lang="en-US" altLang="ru-RU" sz="1400" b="1" dirty="0"/>
              <a:t>B</a:t>
            </a:r>
            <a:r>
              <a:rPr lang="ru-RU" sz="1400" b="1" dirty="0"/>
              <a:t>ody o</a:t>
            </a:r>
            <a:r>
              <a:rPr lang="ru-RU" sz="1400" dirty="0"/>
              <a:t>f the Association for technical regulation "ASSTR" is a member of the </a:t>
            </a:r>
            <a:r>
              <a:rPr lang="en-US" altLang="ru-RU" sz="1400" dirty="0"/>
              <a:t>I</a:t>
            </a:r>
            <a:r>
              <a:rPr lang="ru-RU" sz="1400" dirty="0"/>
              <a:t>nternational Association for </a:t>
            </a:r>
            <a:r>
              <a:rPr lang="en-US" altLang="ru-RU" sz="1400" dirty="0"/>
              <a:t>P</a:t>
            </a:r>
            <a:r>
              <a:rPr lang="ru-RU" sz="1400" dirty="0"/>
              <a:t>ersonnel </a:t>
            </a:r>
            <a:r>
              <a:rPr lang="en-US" altLang="ru-RU" sz="1400" dirty="0"/>
              <a:t>C</a:t>
            </a:r>
            <a:r>
              <a:rPr lang="ru-RU" sz="1400" dirty="0"/>
              <a:t>ertification — IPC, which unites the world's leading personnel certification bodies that operate within the framework of multilateral agreements on mutual recognition, based on the requirements of the international standard ISO/IEC 17024 "</a:t>
            </a:r>
            <a:r>
              <a:rPr lang="en-US" altLang="ru-RU" sz="1400" dirty="0"/>
              <a:t>C</a:t>
            </a:r>
            <a:r>
              <a:rPr lang="ru-RU" sz="1400" dirty="0"/>
              <a:t>onformity Assessment. General requirements for bodies conducting certification of personnel".</a:t>
            </a:r>
            <a:endParaRPr lang="ru-RU" sz="1400" dirty="0"/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2304256" cy="1584176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11" y="4653136"/>
            <a:ext cx="1619250" cy="933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192846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09430" y="332656"/>
            <a:ext cx="722340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2800" b="1" dirty="0">
                <a:solidFill>
                  <a:schemeClr val="accent1">
                    <a:lumMod val="50000"/>
                  </a:schemeClr>
                </a:solidFill>
              </a:rPr>
              <a:t>STANDARDIZATION</a:t>
            </a:r>
            <a:endParaRPr lang="en-US" alt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3" y="855876"/>
            <a:ext cx="5860057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/>
          </a:p>
          <a:p>
            <a:pPr algn="just"/>
            <a:r>
              <a:rPr lang="ru-RU" sz="1400" b="1" dirty="0"/>
              <a:t>Association for technical regulation "AS</a:t>
            </a:r>
            <a:r>
              <a:rPr lang="en-US" sz="1400" b="1" dirty="0"/>
              <a:t>S</a:t>
            </a:r>
            <a:r>
              <a:rPr lang="ru-RU" sz="1400" b="1" dirty="0"/>
              <a:t>TR" is a member of the technical committees for standardizatio</a:t>
            </a:r>
            <a:r>
              <a:rPr lang="ru-RU" sz="1400" dirty="0"/>
              <a:t>n:</a:t>
            </a:r>
            <a:endParaRPr lang="ru-RU" sz="1400" dirty="0"/>
          </a:p>
          <a:p>
            <a:pPr algn="just"/>
            <a:r>
              <a:rPr lang="ru-RU" sz="1400" dirty="0"/>
              <a:t>- TC 076 " </a:t>
            </a:r>
            <a:r>
              <a:rPr lang="en-US" altLang="ru-RU" sz="1400" dirty="0"/>
              <a:t>M</a:t>
            </a:r>
            <a:r>
              <a:rPr lang="ru-RU" sz="1400" dirty="0"/>
              <a:t>anagement Systems</a:t>
            </a:r>
            <a:r>
              <a:rPr lang="en-US" altLang="ru-RU" sz="1400" dirty="0"/>
              <a:t>”</a:t>
            </a:r>
            <a:r>
              <a:rPr lang="ru-RU" sz="1400" dirty="0"/>
              <a:t>;</a:t>
            </a:r>
            <a:endParaRPr lang="ru-RU" sz="1400" dirty="0"/>
          </a:p>
          <a:p>
            <a:pPr algn="just"/>
            <a:r>
              <a:rPr lang="ru-RU" sz="1400" dirty="0"/>
              <a:t>- TC 079 " </a:t>
            </a:r>
            <a:r>
              <a:rPr lang="en-US" altLang="ru-RU" sz="1400" dirty="0"/>
              <a:t>C</a:t>
            </a:r>
            <a:r>
              <a:rPr lang="ru-RU" sz="1400" dirty="0"/>
              <a:t>onformity Assessment</a:t>
            </a:r>
            <a:r>
              <a:rPr lang="en-US" altLang="ru-RU" sz="1400" dirty="0"/>
              <a:t>”</a:t>
            </a:r>
            <a:r>
              <a:rPr lang="ru-RU" sz="1400" dirty="0"/>
              <a:t>;</a:t>
            </a:r>
            <a:endParaRPr lang="ru-RU" sz="1400" dirty="0"/>
          </a:p>
          <a:p>
            <a:pPr algn="just"/>
            <a:r>
              <a:rPr lang="ru-RU" sz="1400" dirty="0"/>
              <a:t>- TC 382 " Professional training and certification of personnel</a:t>
            </a:r>
            <a:r>
              <a:rPr lang="en-US" altLang="ru-RU" sz="1400" dirty="0"/>
              <a:t>”</a:t>
            </a:r>
            <a:r>
              <a:rPr lang="ru-RU" sz="1400" dirty="0"/>
              <a:t>;</a:t>
            </a:r>
            <a:endParaRPr lang="ru-RU" sz="1400" dirty="0"/>
          </a:p>
          <a:p>
            <a:pPr algn="just"/>
            <a:r>
              <a:rPr lang="ru-RU" sz="1400" dirty="0"/>
              <a:t>  TC 427 " Attractions and other devices for entertainment</a:t>
            </a:r>
            <a:r>
              <a:rPr lang="en-US" altLang="ru-RU" sz="1400" dirty="0"/>
              <a:t>”</a:t>
            </a:r>
            <a:r>
              <a:rPr lang="ru-RU" sz="1400" dirty="0"/>
              <a:t>;</a:t>
            </a:r>
            <a:endParaRPr lang="ru-RU" sz="1400" dirty="0"/>
          </a:p>
          <a:p>
            <a:pPr algn="just"/>
            <a:r>
              <a:rPr lang="ru-RU" sz="1400" dirty="0"/>
              <a:t>   TC 702 " Russian </a:t>
            </a:r>
            <a:r>
              <a:rPr lang="en-US" altLang="ru-RU" sz="1400" dirty="0"/>
              <a:t>Q</a:t>
            </a:r>
            <a:r>
              <a:rPr lang="ru-RU" sz="1400" dirty="0"/>
              <a:t>uality </a:t>
            </a:r>
            <a:r>
              <a:rPr lang="en-US" altLang="ru-RU" sz="1400" dirty="0"/>
              <a:t>S</a:t>
            </a:r>
            <a:r>
              <a:rPr lang="ru-RU" sz="1400" dirty="0"/>
              <a:t>ystem. Food and </a:t>
            </a:r>
            <a:r>
              <a:rPr lang="en-US" altLang="ru-RU" sz="1400" dirty="0"/>
              <a:t>B</a:t>
            </a:r>
            <a:r>
              <a:rPr lang="ru-RU" sz="1400" dirty="0"/>
              <a:t>everages".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82" y="1211000"/>
            <a:ext cx="2088232" cy="16168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3256381"/>
            <a:ext cx="85963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2000" b="1" dirty="0">
                <a:solidFill>
                  <a:schemeClr val="accent1">
                    <a:lumMod val="50000"/>
                  </a:schemeClr>
                </a:solidFill>
              </a:rPr>
              <a:t>Voluntary certification system “Russian Quality”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688" y="3810471"/>
            <a:ext cx="5931193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In 2015 in the </a:t>
            </a:r>
            <a:r>
              <a:rPr lang="ru-RU" sz="1400" b="1" dirty="0"/>
              <a:t>Unified register </a:t>
            </a:r>
            <a:r>
              <a:rPr lang="ru-RU" sz="1400" dirty="0"/>
              <a:t>of registered systems of voluntary certification for № ROSS RU.И1399.04ИБЮ0 was a System of voluntary certification of products, works (services) and management system of "RUSSIAN QUALITY".</a:t>
            </a:r>
            <a:endParaRPr lang="ru-RU" sz="1400" dirty="0"/>
          </a:p>
          <a:p>
            <a:pPr algn="just"/>
            <a:endParaRPr lang="ru-RU" sz="1400" dirty="0"/>
          </a:p>
          <a:p>
            <a:pPr algn="just"/>
            <a:r>
              <a:rPr lang="ru-RU" sz="1400" dirty="0"/>
              <a:t>The </a:t>
            </a:r>
            <a:r>
              <a:rPr lang="en-US" altLang="ru-RU" sz="1400" dirty="0"/>
              <a:t>organization</a:t>
            </a:r>
            <a:r>
              <a:rPr lang="ru-RU" sz="1400" dirty="0"/>
              <a:t>  created the System of voluntary certification of products, works (services) and management system of "RUSSIAN QUALITY" is </a:t>
            </a:r>
            <a:r>
              <a:rPr lang="ru-RU" sz="1400" b="1" dirty="0"/>
              <a:t>the Association on technical regulation "ASSTR".</a:t>
            </a:r>
            <a:endParaRPr lang="ru-RU" sz="1400" b="1" dirty="0"/>
          </a:p>
          <a:p>
            <a:pPr algn="just"/>
            <a:r>
              <a:rPr lang="ru-RU" sz="1400" dirty="0"/>
              <a:t> 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77" y="4509120"/>
            <a:ext cx="2637831" cy="1064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95536" y="260648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33590" y="260648"/>
            <a:ext cx="7450722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Priorities </a:t>
            </a:r>
            <a:r>
              <a:rPr lang="en-US" altLang="ru-RU" sz="2000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f the </a:t>
            </a:r>
            <a:r>
              <a:rPr lang="en-US" altLang="ru-RU" sz="2000" dirty="0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orking group "</a:t>
            </a:r>
            <a:r>
              <a:rPr lang="en-US" altLang="ru-RU" sz="2000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onformity Assessment" of the Council for technical regulation and standardization for the digital economy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72278"/>
            <a:ext cx="8588776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 panose="05050102010706020507" pitchFamily="18" charset="2"/>
              <a:buChar char="·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o form the composition 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f the working group "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onformity Assessment", based on the parity of participants from the Federal Executive authorities, product manufacturers, conformity assessment bodies;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Define the functions and powers of the 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“C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onformity Assessment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”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Working group;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Determine the activities of the working group "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onformity Assessment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”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·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To develop and approve a "Road map" for the development of technical regulation systems of the Russian Federation and the Federal Republic of Germany in order to 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make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the economic spaces of the EU and the EAEU closer</a:t>
            </a:r>
            <a:r>
              <a:rPr lang="en-US" altLang="ru-RU" sz="20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alt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260648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03648" y="260648"/>
            <a:ext cx="758066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Development of technical regulation systems of the Russian Federation and the Federal Republic of Germany in order to </a:t>
            </a:r>
            <a:r>
              <a:rPr lang="en-US" altLang="ru-RU" sz="2000" b="1" dirty="0">
                <a:solidFill>
                  <a:schemeClr val="accent1">
                    <a:lumMod val="50000"/>
                  </a:schemeClr>
                </a:solidFill>
              </a:rPr>
              <a:t>make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the economic spaces of the EU and the EAEU closer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51520" y="2230418"/>
          <a:ext cx="8640960" cy="4078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61544" y="1584087"/>
            <a:ext cx="828092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b="1" dirty="0">
                <a:solidFill>
                  <a:schemeClr val="accent6">
                    <a:lumMod val="75000"/>
                  </a:schemeClr>
                </a:solidFill>
              </a:rPr>
              <a:t>Priorities directions for th Working Group</a:t>
            </a:r>
            <a:endParaRPr lang="en-US" alt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260648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03648" y="260648"/>
            <a:ext cx="758066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Development of technical regulation systems of the Russian Federation and the Federal Republic of Germany in order to </a:t>
            </a:r>
            <a:r>
              <a:rPr lang="en-US" alt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make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 the economic spaces of the EU and the EAEU closer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51520" y="2353529"/>
          <a:ext cx="8640960" cy="3955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9552" y="1707198"/>
            <a:ext cx="828092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Priorities directions for th Working Group</a:t>
            </a:r>
            <a:endParaRPr lang="en-US" alt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3EE7E-ACED-471D-A793-5C5200ECFDED}" type="slidenum">
              <a:rPr lang="ru-RU" smtClean="0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260648"/>
            <a:ext cx="1052522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03648" y="184051"/>
            <a:ext cx="758066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Development of technical regulation systems of the Russian Federation and the Federal Republic of Germany in order to </a:t>
            </a:r>
            <a:r>
              <a:rPr lang="en-US" alt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make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 the economic spaces of the EU and the EAEU closer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74126" y="1987099"/>
          <a:ext cx="8640960" cy="4230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34166" y="1340768"/>
            <a:ext cx="828092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Priorities directions for th Working Group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</a:ln>
        </p:spPr>
        <p:txBody>
          <a:bodyPr wrap="square" tIns="45720" bIns="45720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42B627-707E-4C3B-90EC-DA9FE3133CF8}" type="slidenum">
              <a:rPr lang="ru-RU">
                <a:cs typeface="Arial" panose="020B0604020202020204" pitchFamily="34" charset="0"/>
              </a:rPr>
            </a:fld>
            <a:endParaRPr lang="ru-RU">
              <a:cs typeface="Arial" panose="020B0604020202020204" pitchFamily="34" charset="0"/>
            </a:endParaRPr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1979712" y="5085184"/>
            <a:ext cx="5313908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algn="ctr"/>
            <a:r>
              <a:rPr lang="en-US" sz="3600" dirty="0">
                <a:latin typeface="Georgia" panose="02040502050405020303" pitchFamily="18" charset="0"/>
              </a:rPr>
              <a:t>www.techregulation.ru</a:t>
            </a:r>
            <a:endParaRPr lang="en-US" sz="3600" dirty="0">
              <a:latin typeface="Georgia" panose="02040502050405020303" pitchFamily="18" charset="0"/>
            </a:endParaRP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algn="ctr"/>
            <a:endParaRPr lang="ru-RU" sz="3600" dirty="0">
              <a:latin typeface="Georgia" panose="02040502050405020303" pitchFamily="18" charset="0"/>
            </a:endParaRPr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8313" y="260350"/>
            <a:ext cx="20161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827584" y="3284984"/>
            <a:ext cx="7852742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anose="020B0604020202020204"/>
                <a:cs typeface="Arial" panose="020B0604020202020204"/>
              </a:rPr>
              <a:t>THANK YOU FOR YOUR ATTENTION!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69493" y="620688"/>
            <a:ext cx="626469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Ассоциация по техническому регулированию «АССТР»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4607</Words>
  <Application>WPS Presentation</Application>
  <PresentationFormat>Экран (4:3)</PresentationFormat>
  <Paragraphs>98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</vt:lpstr>
      <vt:lpstr>SimSun</vt:lpstr>
      <vt:lpstr>Wingdings</vt:lpstr>
      <vt:lpstr>Georgia</vt:lpstr>
      <vt:lpstr>Wingdings 2</vt:lpstr>
      <vt:lpstr>Wingdings 2</vt:lpstr>
      <vt:lpstr>Arial</vt:lpstr>
      <vt:lpstr>Arial Black</vt:lpstr>
      <vt:lpstr>Symbol</vt:lpstr>
      <vt:lpstr>Microsoft YaHei</vt:lpstr>
      <vt:lpstr/>
      <vt:lpstr>Arial Unicode MS</vt:lpstr>
      <vt:lpstr>Calibri</vt:lpstr>
      <vt:lpstr>Segoe Print</vt:lpstr>
      <vt:lpstr>Malgun Gothic Semilight</vt:lpstr>
      <vt:lpstr>Wingdings</vt:lpstr>
      <vt:lpstr>Официальная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 технического регулирования и оценка соответствия  в рамках Таможенного союза</dc:title>
  <dc:creator>Леонид</dc:creator>
  <cp:lastModifiedBy>Дарья Мичурина</cp:lastModifiedBy>
  <cp:revision>263</cp:revision>
  <cp:lastPrinted>2018-05-29T11:54:00Z</cp:lastPrinted>
  <dcterms:created xsi:type="dcterms:W3CDTF">2012-01-12T21:56:00Z</dcterms:created>
  <dcterms:modified xsi:type="dcterms:W3CDTF">2019-03-11T22:29:12Z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1033-10.2.0.5832</vt:lpwstr>
  </property>
</Properties>
</file>