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364" r:id="rId3"/>
    <p:sldId id="285" r:id="rId4"/>
    <p:sldId id="293" r:id="rId5"/>
    <p:sldId id="357" r:id="rId6"/>
    <p:sldId id="359" r:id="rId7"/>
    <p:sldId id="289" r:id="rId8"/>
    <p:sldId id="366" r:id="rId9"/>
    <p:sldId id="367" r:id="rId10"/>
    <p:sldId id="368" r:id="rId11"/>
    <p:sldId id="354" r:id="rId12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F5EC74-0CEB-4C58-8946-51FCD336E199}">
          <p14:sldIdLst>
            <p14:sldId id="258"/>
            <p14:sldId id="364"/>
            <p14:sldId id="285"/>
            <p14:sldId id="293"/>
            <p14:sldId id="357"/>
            <p14:sldId id="359"/>
            <p14:sldId id="289"/>
            <p14:sldId id="366"/>
            <p14:sldId id="367"/>
            <p14:sldId id="368"/>
            <p14:sldId id="35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BC"/>
    <a:srgbClr val="00AEEF"/>
    <a:srgbClr val="F24A57"/>
    <a:srgbClr val="5A3318"/>
    <a:srgbClr val="5A33BC"/>
    <a:srgbClr val="808285"/>
    <a:srgbClr val="EC9123"/>
    <a:srgbClr val="A32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4" autoAdjust="0"/>
    <p:restoredTop sz="97698" autoAdjust="0"/>
  </p:normalViewPr>
  <p:slideViewPr>
    <p:cSldViewPr snapToGrid="0" snapToObjects="1">
      <p:cViewPr varScale="1">
        <p:scale>
          <a:sx n="90" d="100"/>
          <a:sy n="90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58BF3-0264-41FE-B458-A9DF4E4F7D71}" type="doc">
      <dgm:prSet loTypeId="urn:microsoft.com/office/officeart/2005/8/layout/hList6" loCatId="list" qsTypeId="urn:microsoft.com/office/officeart/2005/8/quickstyle/3d4" qsCatId="3D" csTypeId="urn:microsoft.com/office/officeart/2005/8/colors/colorful3" csCatId="colorful" phldr="1"/>
      <dgm:spPr>
        <a:scene3d>
          <a:camera prst="orthographicFront">
            <a:rot lat="600000" lon="60000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63AED98E-0B6F-4B11-BD38-6EAD0753B9C5}">
      <dgm:prSet phldrT="[Текст]" custT="1"/>
      <dgm:spPr/>
      <dgm:t>
        <a:bodyPr/>
        <a:lstStyle/>
        <a:p>
          <a:r>
            <a:rPr lang="ru-RU" sz="20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Стратегия</a:t>
          </a:r>
          <a:endParaRPr lang="ru-RU" sz="2000" b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ED5744-8E1D-4FD3-9A68-F68AFA18DE21}" type="parTrans" cxnId="{891235E4-B307-4D3E-8EE9-5F8FAE9CFE70}">
      <dgm:prSet/>
      <dgm:spPr/>
      <dgm:t>
        <a:bodyPr/>
        <a:lstStyle/>
        <a:p>
          <a:endParaRPr lang="ru-RU"/>
        </a:p>
      </dgm:t>
    </dgm:pt>
    <dgm:pt modelId="{2AA19954-09D9-4597-8FF6-739B7A31D60D}" type="sibTrans" cxnId="{891235E4-B307-4D3E-8EE9-5F8FAE9CFE70}">
      <dgm:prSet/>
      <dgm:spPr/>
      <dgm:t>
        <a:bodyPr/>
        <a:lstStyle/>
        <a:p>
          <a:endParaRPr lang="ru-RU"/>
        </a:p>
      </dgm:t>
    </dgm:pt>
    <dgm:pt modelId="{52D067D0-2C95-4911-9C51-DA7B40D728D0}">
      <dgm:prSet phldrT="[Текст]" custT="1"/>
      <dgm:spPr/>
      <dgm:t>
        <a:bodyPr/>
        <a:lstStyle/>
        <a:p>
          <a:r>
            <a:rPr lang="ru-RU" sz="15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 Концепции развития стандартизации в РФ</a:t>
          </a:r>
          <a:endParaRPr lang="ru-RU" sz="15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6D3FB9-4C58-4C86-966B-74EBA9370B30}" type="parTrans" cxnId="{C8260FD1-B284-4B93-9580-F78404179EF2}">
      <dgm:prSet/>
      <dgm:spPr/>
      <dgm:t>
        <a:bodyPr/>
        <a:lstStyle/>
        <a:p>
          <a:endParaRPr lang="ru-RU"/>
        </a:p>
      </dgm:t>
    </dgm:pt>
    <dgm:pt modelId="{FBD1C38A-A718-4B1C-8244-FD5C10285FCF}" type="sibTrans" cxnId="{C8260FD1-B284-4B93-9580-F78404179EF2}">
      <dgm:prSet/>
      <dgm:spPr/>
      <dgm:t>
        <a:bodyPr/>
        <a:lstStyle/>
        <a:p>
          <a:endParaRPr lang="ru-RU"/>
        </a:p>
      </dgm:t>
    </dgm:pt>
    <dgm:pt modelId="{A984CCA8-FFDB-4ADF-ADD6-092F46A03B5A}">
      <dgm:prSet phldrT="[Текст]"/>
      <dgm:spPr/>
      <dgm:t>
        <a:bodyPr/>
        <a:lstStyle/>
        <a:p>
          <a:endParaRPr lang="ru-RU" sz="1800" baseline="0" dirty="0">
            <a:solidFill>
              <a:schemeClr val="tx1"/>
            </a:solidFill>
          </a:endParaRPr>
        </a:p>
      </dgm:t>
    </dgm:pt>
    <dgm:pt modelId="{1B40350F-9225-4E5F-BC83-06092076CE14}" type="parTrans" cxnId="{958CFBC5-EB28-44F8-9CFB-7960EB3A5E72}">
      <dgm:prSet/>
      <dgm:spPr/>
      <dgm:t>
        <a:bodyPr/>
        <a:lstStyle/>
        <a:p>
          <a:endParaRPr lang="ru-RU"/>
        </a:p>
      </dgm:t>
    </dgm:pt>
    <dgm:pt modelId="{F4A64675-D86F-47E3-8FE9-49706F50BB14}" type="sibTrans" cxnId="{958CFBC5-EB28-44F8-9CFB-7960EB3A5E72}">
      <dgm:prSet/>
      <dgm:spPr/>
      <dgm:t>
        <a:bodyPr/>
        <a:lstStyle/>
        <a:p>
          <a:endParaRPr lang="ru-RU"/>
        </a:p>
      </dgm:t>
    </dgm:pt>
    <dgm:pt modelId="{CD2653D0-B289-4B23-8B93-4BCD6E9F74E2}">
      <dgm:prSet phldrT="[Текст]" custT="1"/>
      <dgm:spPr/>
      <dgm:t>
        <a:bodyPr/>
        <a:lstStyle/>
        <a:p>
          <a:pPr algn="l"/>
          <a:r>
            <a:rPr lang="ru-RU" sz="18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Законодательная основа</a:t>
          </a:r>
          <a:endParaRPr lang="ru-RU" sz="1800" b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0D8F13-9B56-467C-9D28-DD2CE864173D}" type="parTrans" cxnId="{3D67F4A4-D1D3-47A8-9291-57D173DE8AD5}">
      <dgm:prSet/>
      <dgm:spPr/>
      <dgm:t>
        <a:bodyPr/>
        <a:lstStyle/>
        <a:p>
          <a:endParaRPr lang="ru-RU"/>
        </a:p>
      </dgm:t>
    </dgm:pt>
    <dgm:pt modelId="{CC4F0765-B56B-4E46-9674-54FB51FCCAA9}" type="sibTrans" cxnId="{3D67F4A4-D1D3-47A8-9291-57D173DE8AD5}">
      <dgm:prSet/>
      <dgm:spPr/>
      <dgm:t>
        <a:bodyPr/>
        <a:lstStyle/>
        <a:p>
          <a:endParaRPr lang="ru-RU"/>
        </a:p>
      </dgm:t>
    </dgm:pt>
    <dgm:pt modelId="{5509E649-ADE8-475F-90E8-C56A9EB66392}">
      <dgm:prSet phldrT="[Текст]" custT="1"/>
      <dgm:spPr/>
      <dgm:t>
        <a:bodyPr/>
        <a:lstStyle/>
        <a:p>
          <a:pPr algn="l"/>
          <a:r>
            <a:rPr lang="ru-RU" sz="15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 ФЗ «О внесении изменений в ФЗ  «О стандартизации в РФ»</a:t>
          </a:r>
          <a:endParaRPr lang="ru-RU" sz="15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914395-908C-4EBD-B463-AEF1D822CD6C}" type="parTrans" cxnId="{2E9C0ED0-08C2-4EA9-87CA-48888C4DAF59}">
      <dgm:prSet/>
      <dgm:spPr/>
      <dgm:t>
        <a:bodyPr/>
        <a:lstStyle/>
        <a:p>
          <a:endParaRPr lang="ru-RU"/>
        </a:p>
      </dgm:t>
    </dgm:pt>
    <dgm:pt modelId="{9FF434CA-4E29-4326-B617-166F84AF83AA}" type="sibTrans" cxnId="{2E9C0ED0-08C2-4EA9-87CA-48888C4DAF59}">
      <dgm:prSet/>
      <dgm:spPr/>
      <dgm:t>
        <a:bodyPr/>
        <a:lstStyle/>
        <a:p>
          <a:endParaRPr lang="ru-RU"/>
        </a:p>
      </dgm:t>
    </dgm:pt>
    <dgm:pt modelId="{0ECA3772-97D7-4DF8-814F-E33E83F6CC0E}">
      <dgm:prSet phldrT="[Текст]" custT="1"/>
      <dgm:spPr/>
      <dgm:t>
        <a:bodyPr/>
        <a:lstStyle/>
        <a:p>
          <a:pPr algn="l"/>
          <a:r>
            <a:rPr lang="ru-RU" sz="14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Изменения в 7 из 11 глав ФЗ-162;</a:t>
          </a:r>
          <a:endParaRPr lang="ru-RU" sz="14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C780BA9-8BE6-4D20-95A7-01987D353871}" type="parTrans" cxnId="{5EFA727E-9081-4E30-95EA-210E2EDC9561}">
      <dgm:prSet/>
      <dgm:spPr/>
      <dgm:t>
        <a:bodyPr/>
        <a:lstStyle/>
        <a:p>
          <a:endParaRPr lang="ru-RU"/>
        </a:p>
      </dgm:t>
    </dgm:pt>
    <dgm:pt modelId="{0772C9B7-0AE4-47EE-9515-4FC5DF0FEC8C}" type="sibTrans" cxnId="{5EFA727E-9081-4E30-95EA-210E2EDC9561}">
      <dgm:prSet/>
      <dgm:spPr/>
      <dgm:t>
        <a:bodyPr/>
        <a:lstStyle/>
        <a:p>
          <a:endParaRPr lang="ru-RU"/>
        </a:p>
      </dgm:t>
    </dgm:pt>
    <dgm:pt modelId="{43CE961C-B12C-4029-81EF-1F7111DDBC7F}">
      <dgm:prSet phldrT="[Текст]"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Нормативная правовая основа</a:t>
          </a:r>
          <a:endParaRPr lang="ru-RU" sz="1800" b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49EE30E-B3BD-4546-B1D0-B9437ED6D239}" type="parTrans" cxnId="{5644FED8-D61D-4E23-9E55-A6EFCFBD6C71}">
      <dgm:prSet/>
      <dgm:spPr/>
      <dgm:t>
        <a:bodyPr/>
        <a:lstStyle/>
        <a:p>
          <a:endParaRPr lang="ru-RU"/>
        </a:p>
      </dgm:t>
    </dgm:pt>
    <dgm:pt modelId="{7575698F-B468-427A-A508-8902BD860759}" type="sibTrans" cxnId="{5644FED8-D61D-4E23-9E55-A6EFCFBD6C71}">
      <dgm:prSet/>
      <dgm:spPr/>
      <dgm:t>
        <a:bodyPr/>
        <a:lstStyle/>
        <a:p>
          <a:endParaRPr lang="ru-RU"/>
        </a:p>
      </dgm:t>
    </dgm:pt>
    <dgm:pt modelId="{397623E1-02E0-4AA8-B184-B5E0EC1595E5}">
      <dgm:prSet phldrT="[Текст]"/>
      <dgm:spPr/>
      <dgm:t>
        <a:bodyPr/>
        <a:lstStyle/>
        <a:p>
          <a:r>
            <a:rPr lang="ru-RU" sz="15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Изменение ППРФ №1394 О  субсидировании разработки документов по стандартизации </a:t>
          </a:r>
          <a:endParaRPr lang="ru-RU" sz="15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50DFD8-77F3-4EF9-909A-23DE0FB2527E}" type="parTrans" cxnId="{6EAB14FA-311C-4497-89A2-94364E8B0640}">
      <dgm:prSet/>
      <dgm:spPr/>
      <dgm:t>
        <a:bodyPr/>
        <a:lstStyle/>
        <a:p>
          <a:endParaRPr lang="ru-RU"/>
        </a:p>
      </dgm:t>
    </dgm:pt>
    <dgm:pt modelId="{CE9F1B56-9BAE-4E9A-884B-7596633353F9}" type="sibTrans" cxnId="{6EAB14FA-311C-4497-89A2-94364E8B0640}">
      <dgm:prSet/>
      <dgm:spPr/>
      <dgm:t>
        <a:bodyPr/>
        <a:lstStyle/>
        <a:p>
          <a:endParaRPr lang="ru-RU"/>
        </a:p>
      </dgm:t>
    </dgm:pt>
    <dgm:pt modelId="{995E4228-8103-41C8-AE1E-7E21BDD6BAE5}">
      <dgm:prSet phldrT="[Текст]" custT="1"/>
      <dgm:spPr/>
      <dgm:t>
        <a:bodyPr/>
        <a:lstStyle/>
        <a:p>
          <a:r>
            <a:rPr lang="ru-RU" sz="14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Расширение области субсидирования</a:t>
          </a:r>
          <a:endParaRPr lang="ru-RU" sz="14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CE9AB21-6544-4C77-9F01-0384DAC554D7}" type="parTrans" cxnId="{66E4CDE1-16EE-4528-B852-B3285C1EF626}">
      <dgm:prSet/>
      <dgm:spPr/>
      <dgm:t>
        <a:bodyPr/>
        <a:lstStyle/>
        <a:p>
          <a:endParaRPr lang="ru-RU"/>
        </a:p>
      </dgm:t>
    </dgm:pt>
    <dgm:pt modelId="{59CA65AC-5BBD-44D6-B330-9E5D8E62BC33}" type="sibTrans" cxnId="{66E4CDE1-16EE-4528-B852-B3285C1EF626}">
      <dgm:prSet/>
      <dgm:spPr/>
      <dgm:t>
        <a:bodyPr/>
        <a:lstStyle/>
        <a:p>
          <a:endParaRPr lang="ru-RU"/>
        </a:p>
      </dgm:t>
    </dgm:pt>
    <dgm:pt modelId="{96260614-702E-473D-9C34-FF6D820F3C70}">
      <dgm:prSet phldrT="[Текст]"/>
      <dgm:spPr/>
      <dgm:t>
        <a:bodyPr/>
        <a:lstStyle/>
        <a:p>
          <a:endParaRPr lang="ru-RU" sz="1800" dirty="0"/>
        </a:p>
      </dgm:t>
    </dgm:pt>
    <dgm:pt modelId="{CB547799-A202-4F67-98BD-BA16EBCA3DFB}" type="parTrans" cxnId="{04A33A37-BA32-49B7-A6C0-B01B06FF55CF}">
      <dgm:prSet/>
      <dgm:spPr/>
      <dgm:t>
        <a:bodyPr/>
        <a:lstStyle/>
        <a:p>
          <a:endParaRPr lang="ru-RU"/>
        </a:p>
      </dgm:t>
    </dgm:pt>
    <dgm:pt modelId="{6299189C-A671-4193-AD77-586085C3FE47}" type="sibTrans" cxnId="{04A33A37-BA32-49B7-A6C0-B01B06FF55CF}">
      <dgm:prSet/>
      <dgm:spPr/>
      <dgm:t>
        <a:bodyPr/>
        <a:lstStyle/>
        <a:p>
          <a:endParaRPr lang="ru-RU"/>
        </a:p>
      </dgm:t>
    </dgm:pt>
    <dgm:pt modelId="{7A9F37D5-4FC1-4456-A631-B176856C737A}">
      <dgm:prSet phldrT="[Текст]" custT="1"/>
      <dgm:spPr/>
      <dgm:t>
        <a:bodyPr/>
        <a:lstStyle/>
        <a:p>
          <a:r>
            <a:rPr lang="ru-RU" sz="15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Разработка новой редакции        ГОСТ Р 1.1;</a:t>
          </a:r>
          <a:endParaRPr lang="ru-RU" sz="15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67C33C2-2EC0-421B-8BBA-D134C4A7C841}" type="parTrans" cxnId="{01F0084E-CB8E-4DB3-98B8-58EA90845363}">
      <dgm:prSet/>
      <dgm:spPr/>
      <dgm:t>
        <a:bodyPr/>
        <a:lstStyle/>
        <a:p>
          <a:endParaRPr lang="ru-RU"/>
        </a:p>
      </dgm:t>
    </dgm:pt>
    <dgm:pt modelId="{BA7A4C78-DA50-4DF5-8E51-5F93C9C93D52}" type="sibTrans" cxnId="{01F0084E-CB8E-4DB3-98B8-58EA90845363}">
      <dgm:prSet/>
      <dgm:spPr/>
      <dgm:t>
        <a:bodyPr/>
        <a:lstStyle/>
        <a:p>
          <a:endParaRPr lang="ru-RU"/>
        </a:p>
      </dgm:t>
    </dgm:pt>
    <dgm:pt modelId="{79D707AC-44F0-4253-AEF6-4DDEE8090597}">
      <dgm:prSet phldrT="[Текст]" custT="1"/>
      <dgm:spPr/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Нормативно-техническая основа</a:t>
          </a:r>
          <a:endParaRPr lang="ru-RU" sz="1800" b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5854752-A094-4FB7-8033-06EF1204FA9A}" type="sibTrans" cxnId="{E37E32AF-7993-42A5-BEAC-6E0DBF7D4783}">
      <dgm:prSet/>
      <dgm:spPr/>
      <dgm:t>
        <a:bodyPr/>
        <a:lstStyle/>
        <a:p>
          <a:endParaRPr lang="ru-RU"/>
        </a:p>
      </dgm:t>
    </dgm:pt>
    <dgm:pt modelId="{33B87A3D-D785-41EB-B007-D36308D21ABE}" type="parTrans" cxnId="{E37E32AF-7993-42A5-BEAC-6E0DBF7D4783}">
      <dgm:prSet/>
      <dgm:spPr/>
      <dgm:t>
        <a:bodyPr/>
        <a:lstStyle/>
        <a:p>
          <a:endParaRPr lang="ru-RU"/>
        </a:p>
      </dgm:t>
    </dgm:pt>
    <dgm:pt modelId="{ACD7DC01-D800-4541-9B48-E052A1939443}">
      <dgm:prSet phldrT="[Текст]" custT="1"/>
      <dgm:spPr/>
      <dgm:t>
        <a:bodyPr/>
        <a:lstStyle/>
        <a:p>
          <a:pPr algn="l"/>
          <a:r>
            <a:rPr lang="ru-RU" sz="14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Изменения 15  из 36 статей ФЗ-162</a:t>
          </a:r>
          <a:endParaRPr lang="ru-RU" sz="14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721FBC-4320-40D9-A3E9-30CD38F9B6B8}" type="parTrans" cxnId="{DD271CE6-7DB0-4BEC-BDFB-ADE5C7E4C6DA}">
      <dgm:prSet/>
      <dgm:spPr/>
      <dgm:t>
        <a:bodyPr/>
        <a:lstStyle/>
        <a:p>
          <a:endParaRPr lang="ru-RU"/>
        </a:p>
      </dgm:t>
    </dgm:pt>
    <dgm:pt modelId="{53A6683F-E34D-4DD5-B8D9-0DCB30B24110}" type="sibTrans" cxnId="{DD271CE6-7DB0-4BEC-BDFB-ADE5C7E4C6DA}">
      <dgm:prSet/>
      <dgm:spPr/>
      <dgm:t>
        <a:bodyPr/>
        <a:lstStyle/>
        <a:p>
          <a:endParaRPr lang="ru-RU"/>
        </a:p>
      </dgm:t>
    </dgm:pt>
    <dgm:pt modelId="{F266BD9E-BD05-46DB-9CC1-E08A2286640F}">
      <dgm:prSet phldrT="[Текст]" custT="1"/>
      <dgm:spPr/>
      <dgm:t>
        <a:bodyPr/>
        <a:lstStyle/>
        <a:p>
          <a:pPr algn="l"/>
          <a:endParaRPr lang="ru-RU" sz="15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66ECF10-CF66-4BEC-B814-1FA85B4B51A4}" type="parTrans" cxnId="{8463D37F-2D8B-4086-8FB1-E9030212BF3A}">
      <dgm:prSet/>
      <dgm:spPr/>
      <dgm:t>
        <a:bodyPr/>
        <a:lstStyle/>
        <a:p>
          <a:endParaRPr lang="ru-RU"/>
        </a:p>
      </dgm:t>
    </dgm:pt>
    <dgm:pt modelId="{331F43C3-5BAD-459D-A900-1AC929C04066}" type="sibTrans" cxnId="{8463D37F-2D8B-4086-8FB1-E9030212BF3A}">
      <dgm:prSet/>
      <dgm:spPr/>
      <dgm:t>
        <a:bodyPr/>
        <a:lstStyle/>
        <a:p>
          <a:endParaRPr lang="ru-RU"/>
        </a:p>
      </dgm:t>
    </dgm:pt>
    <dgm:pt modelId="{0B4733CC-236A-4A34-8B87-9EBFE679B685}">
      <dgm:prSet phldrT="[Текст]"/>
      <dgm:spPr/>
      <dgm:t>
        <a:bodyPr/>
        <a:lstStyle/>
        <a:p>
          <a:endParaRPr lang="ru-RU" sz="15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DD1164-647A-47D3-8F3C-CAD514B14D90}" type="parTrans" cxnId="{8C9E4650-9321-406E-AA6E-DBFC0380AA80}">
      <dgm:prSet/>
      <dgm:spPr/>
      <dgm:t>
        <a:bodyPr/>
        <a:lstStyle/>
        <a:p>
          <a:endParaRPr lang="ru-RU"/>
        </a:p>
      </dgm:t>
    </dgm:pt>
    <dgm:pt modelId="{C1D843C9-1111-49E0-B2BA-CA498C5E0459}" type="sibTrans" cxnId="{8C9E4650-9321-406E-AA6E-DBFC0380AA80}">
      <dgm:prSet/>
      <dgm:spPr/>
      <dgm:t>
        <a:bodyPr/>
        <a:lstStyle/>
        <a:p>
          <a:endParaRPr lang="ru-RU"/>
        </a:p>
      </dgm:t>
    </dgm:pt>
    <dgm:pt modelId="{828205ED-F6B9-48D3-B1BC-9EAD3F32F306}">
      <dgm:prSet phldrT="[Текст]" custT="1"/>
      <dgm:spPr/>
      <dgm:t>
        <a:bodyPr/>
        <a:lstStyle/>
        <a:p>
          <a:r>
            <a:rPr lang="ru-RU" sz="14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Организационное и методическое единство стандартизации в РФ;</a:t>
          </a:r>
          <a:endParaRPr lang="ru-RU" sz="14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F327035-16AA-4FDE-9917-A59812FD6DB3}" type="parTrans" cxnId="{99A1533B-ABA9-49D1-88BF-09F42BBD7178}">
      <dgm:prSet/>
      <dgm:spPr/>
      <dgm:t>
        <a:bodyPr/>
        <a:lstStyle/>
        <a:p>
          <a:endParaRPr lang="ru-RU"/>
        </a:p>
      </dgm:t>
    </dgm:pt>
    <dgm:pt modelId="{3326669D-6294-47EE-BFAD-8FB145AAAC68}" type="sibTrans" cxnId="{99A1533B-ABA9-49D1-88BF-09F42BBD7178}">
      <dgm:prSet/>
      <dgm:spPr/>
      <dgm:t>
        <a:bodyPr/>
        <a:lstStyle/>
        <a:p>
          <a:endParaRPr lang="ru-RU"/>
        </a:p>
      </dgm:t>
    </dgm:pt>
    <dgm:pt modelId="{07C2B4E1-80AD-450E-9639-4464AE1532F5}">
      <dgm:prSet phldrT="[Текст]" custT="1"/>
      <dgm:spPr/>
      <dgm:t>
        <a:bodyPr/>
        <a:lstStyle/>
        <a:p>
          <a:r>
            <a:rPr lang="ru-RU" sz="14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Цели, задачи и система долгосрочных приоритетов развития</a:t>
          </a:r>
          <a:endParaRPr lang="ru-RU" sz="14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2061DAE-E5F5-4F82-B49E-58E5892F7028}" type="parTrans" cxnId="{3F207A55-3242-45B9-B692-730AD840B5E5}">
      <dgm:prSet/>
      <dgm:spPr/>
      <dgm:t>
        <a:bodyPr/>
        <a:lstStyle/>
        <a:p>
          <a:endParaRPr lang="ru-RU"/>
        </a:p>
      </dgm:t>
    </dgm:pt>
    <dgm:pt modelId="{212A7182-6A0A-4D74-A8B7-DD029FC454AB}" type="sibTrans" cxnId="{3F207A55-3242-45B9-B692-730AD840B5E5}">
      <dgm:prSet/>
      <dgm:spPr/>
      <dgm:t>
        <a:bodyPr/>
        <a:lstStyle/>
        <a:p>
          <a:endParaRPr lang="ru-RU"/>
        </a:p>
      </dgm:t>
    </dgm:pt>
    <dgm:pt modelId="{DBF4F84F-52C7-4B60-AA03-F1B58B7CD7B6}">
      <dgm:prSet phldrT="[Текст]" custT="1"/>
      <dgm:spPr/>
      <dgm:t>
        <a:bodyPr/>
        <a:lstStyle/>
        <a:p>
          <a:endParaRPr lang="ru-RU" sz="15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254780-91FD-48F9-A669-81AF55E73A40}" type="parTrans" cxnId="{35381C02-371D-4EDF-9B5A-1883592A3223}">
      <dgm:prSet/>
      <dgm:spPr/>
      <dgm:t>
        <a:bodyPr/>
        <a:lstStyle/>
        <a:p>
          <a:endParaRPr lang="ru-RU"/>
        </a:p>
      </dgm:t>
    </dgm:pt>
    <dgm:pt modelId="{119E1B91-BBFA-4DC0-93D1-11AA67F815EF}" type="sibTrans" cxnId="{35381C02-371D-4EDF-9B5A-1883592A3223}">
      <dgm:prSet/>
      <dgm:spPr/>
      <dgm:t>
        <a:bodyPr/>
        <a:lstStyle/>
        <a:p>
          <a:endParaRPr lang="ru-RU"/>
        </a:p>
      </dgm:t>
    </dgm:pt>
    <dgm:pt modelId="{1E3D027D-0BBD-4222-8DF6-734777815036}">
      <dgm:prSet phldrT="[Текст]" custT="1"/>
      <dgm:spPr/>
      <dgm:t>
        <a:bodyPr/>
        <a:lstStyle/>
        <a:p>
          <a:r>
            <a:rPr lang="ru-RU" sz="15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Пересмотр      ГОСТ Р 1.2 и ГОСТ Р 1.12</a:t>
          </a:r>
          <a:endParaRPr lang="ru-RU" sz="15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C677991-2618-470E-B907-09A0109DAD60}" type="parTrans" cxnId="{C686ACE4-9438-4F00-9B99-F7D91623E43D}">
      <dgm:prSet/>
      <dgm:spPr/>
      <dgm:t>
        <a:bodyPr/>
        <a:lstStyle/>
        <a:p>
          <a:endParaRPr lang="ru-RU"/>
        </a:p>
      </dgm:t>
    </dgm:pt>
    <dgm:pt modelId="{78D004A4-DF8D-45FC-AFA3-D7EEF46376D6}" type="sibTrans" cxnId="{C686ACE4-9438-4F00-9B99-F7D91623E43D}">
      <dgm:prSet/>
      <dgm:spPr/>
      <dgm:t>
        <a:bodyPr/>
        <a:lstStyle/>
        <a:p>
          <a:endParaRPr lang="ru-RU"/>
        </a:p>
      </dgm:t>
    </dgm:pt>
    <dgm:pt modelId="{1E80D0A8-1CCC-4C77-9BBA-1C5787604D29}">
      <dgm:prSet phldrT="[Текст]" custT="1"/>
      <dgm:spPr/>
      <dgm:t>
        <a:bodyPr/>
        <a:lstStyle/>
        <a:p>
          <a:r>
            <a:rPr lang="ru-RU" sz="14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Инструментарий решения системных задач</a:t>
          </a:r>
          <a:endParaRPr lang="ru-RU" sz="14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AB6D6DF-6D04-4A83-8944-54A099A3EC60}" type="parTrans" cxnId="{7E8199E6-6827-4A8F-ABE0-8FCFCEF67F4C}">
      <dgm:prSet/>
      <dgm:spPr/>
      <dgm:t>
        <a:bodyPr/>
        <a:lstStyle/>
        <a:p>
          <a:endParaRPr lang="ru-RU"/>
        </a:p>
      </dgm:t>
    </dgm:pt>
    <dgm:pt modelId="{678C2947-3A9F-4C08-9ED3-41198F01B52F}" type="sibTrans" cxnId="{7E8199E6-6827-4A8F-ABE0-8FCFCEF67F4C}">
      <dgm:prSet/>
      <dgm:spPr/>
      <dgm:t>
        <a:bodyPr/>
        <a:lstStyle/>
        <a:p>
          <a:endParaRPr lang="ru-RU"/>
        </a:p>
      </dgm:t>
    </dgm:pt>
    <dgm:pt modelId="{0C66CC19-BF2D-4324-8109-4BF726F55C7B}">
      <dgm:prSet phldrT="[Текст]" custT="1"/>
      <dgm:spPr/>
      <dgm:t>
        <a:bodyPr/>
        <a:lstStyle/>
        <a:p>
          <a:endParaRPr lang="ru-RU" sz="15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1C30D37-5ADE-4437-BC78-785F19FEEC44}" type="parTrans" cxnId="{BB0CFF24-7CFE-430A-9EAD-7444326BFE82}">
      <dgm:prSet/>
      <dgm:spPr/>
      <dgm:t>
        <a:bodyPr/>
        <a:lstStyle/>
        <a:p>
          <a:endParaRPr lang="ru-RU"/>
        </a:p>
      </dgm:t>
    </dgm:pt>
    <dgm:pt modelId="{F9A01012-F183-4B4F-A353-8FC3060FAE75}" type="sibTrans" cxnId="{BB0CFF24-7CFE-430A-9EAD-7444326BFE82}">
      <dgm:prSet/>
      <dgm:spPr/>
      <dgm:t>
        <a:bodyPr/>
        <a:lstStyle/>
        <a:p>
          <a:endParaRPr lang="ru-RU"/>
        </a:p>
      </dgm:t>
    </dgm:pt>
    <dgm:pt modelId="{69D894D0-55E1-4D05-BE64-57C14A06A17F}">
      <dgm:prSet phldrT="[Текст]" custT="1"/>
      <dgm:spPr/>
      <dgm:t>
        <a:bodyPr/>
        <a:lstStyle/>
        <a:p>
          <a:r>
            <a:rPr lang="ru-RU" sz="15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Новые </a:t>
          </a:r>
          <a:r>
            <a:rPr lang="ru-RU" sz="150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основополагаю-щие</a:t>
          </a:r>
          <a:r>
            <a:rPr lang="ru-RU" sz="15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стандарты</a:t>
          </a:r>
          <a:endParaRPr lang="ru-RU" sz="15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D8E65B-36C3-45E6-8171-FA13C9FBCFEB}" type="parTrans" cxnId="{848B0D92-1191-4386-8641-9D3E622453EA}">
      <dgm:prSet/>
      <dgm:spPr/>
      <dgm:t>
        <a:bodyPr/>
        <a:lstStyle/>
        <a:p>
          <a:endParaRPr lang="ru-RU"/>
        </a:p>
      </dgm:t>
    </dgm:pt>
    <dgm:pt modelId="{EC5D20B1-F04C-4ADB-9674-B9BAB0ECFC73}" type="sibTrans" cxnId="{848B0D92-1191-4386-8641-9D3E622453EA}">
      <dgm:prSet/>
      <dgm:spPr/>
      <dgm:t>
        <a:bodyPr/>
        <a:lstStyle/>
        <a:p>
          <a:endParaRPr lang="ru-RU"/>
        </a:p>
      </dgm:t>
    </dgm:pt>
    <dgm:pt modelId="{E74688C0-2BBF-45BD-A250-CC7A9DA403F6}" type="pres">
      <dgm:prSet presAssocID="{14758BF3-0264-41FE-B458-A9DF4E4F7D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E4122-854D-411C-BDB8-E57161E2610B}" type="pres">
      <dgm:prSet presAssocID="{63AED98E-0B6F-4B11-BD38-6EAD0753B9C5}" presName="node" presStyleLbl="node1" presStyleIdx="0" presStyleCnt="4" custScaleX="108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E29B6-8FF8-4130-852B-B7EA150EE492}" type="pres">
      <dgm:prSet presAssocID="{2AA19954-09D9-4597-8FF6-739B7A31D60D}" presName="sibTrans" presStyleCnt="0"/>
      <dgm:spPr/>
    </dgm:pt>
    <dgm:pt modelId="{EEE9B534-29EF-4794-9EBF-C7E7EC8982AC}" type="pres">
      <dgm:prSet presAssocID="{CD2653D0-B289-4B23-8B93-4BCD6E9F74E2}" presName="node" presStyleLbl="node1" presStyleIdx="1" presStyleCnt="4" custScaleX="117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683F4-9E5A-48A0-80BE-C80A7A88EF31}" type="pres">
      <dgm:prSet presAssocID="{CC4F0765-B56B-4E46-9674-54FB51FCCAA9}" presName="sibTrans" presStyleCnt="0"/>
      <dgm:spPr/>
    </dgm:pt>
    <dgm:pt modelId="{E4673956-93BA-4888-8E77-A5C305589025}" type="pres">
      <dgm:prSet presAssocID="{43CE961C-B12C-4029-81EF-1F7111DDBC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C92B6-9F66-4FF2-93AF-18B7E50AF93A}" type="pres">
      <dgm:prSet presAssocID="{7575698F-B468-427A-A508-8902BD860759}" presName="sibTrans" presStyleCnt="0"/>
      <dgm:spPr/>
    </dgm:pt>
    <dgm:pt modelId="{C91DB565-EC4B-4BF2-9921-D6B3625E0788}" type="pres">
      <dgm:prSet presAssocID="{79D707AC-44F0-4253-AEF6-4DDEE80905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CC8B5-76B4-46CE-A343-3D0EEC8AEEDA}" type="presOf" srcId="{995E4228-8103-41C8-AE1E-7E21BDD6BAE5}" destId="{E4673956-93BA-4888-8E77-A5C305589025}" srcOrd="0" destOrd="3" presId="urn:microsoft.com/office/officeart/2005/8/layout/hList6"/>
    <dgm:cxn modelId="{8C9E4650-9321-406E-AA6E-DBFC0380AA80}" srcId="{43CE961C-B12C-4029-81EF-1F7111DDBC7F}" destId="{0B4733CC-236A-4A34-8B87-9EBFE679B685}" srcOrd="1" destOrd="0" parTransId="{62DD1164-647A-47D3-8F3C-CAD514B14D90}" sibTransId="{C1D843C9-1111-49E0-B2BA-CA498C5E0459}"/>
    <dgm:cxn modelId="{2FA1E621-D265-4D47-8C03-A8352ED4741E}" type="presOf" srcId="{1E80D0A8-1CCC-4C77-9BBA-1C5787604D29}" destId="{C91DB565-EC4B-4BF2-9921-D6B3625E0788}" srcOrd="0" destOrd="5" presId="urn:microsoft.com/office/officeart/2005/8/layout/hList6"/>
    <dgm:cxn modelId="{6CB71239-9260-48A3-AD35-F59A37C1C94C}" type="presOf" srcId="{07C2B4E1-80AD-450E-9639-4464AE1532F5}" destId="{226E4122-854D-411C-BDB8-E57161E2610B}" srcOrd="0" destOrd="4" presId="urn:microsoft.com/office/officeart/2005/8/layout/hList6"/>
    <dgm:cxn modelId="{894060E5-4518-4092-8010-49E2A5DB380D}" type="presOf" srcId="{96260614-702E-473D-9C34-FF6D820F3C70}" destId="{C91DB565-EC4B-4BF2-9921-D6B3625E0788}" srcOrd="0" destOrd="6" presId="urn:microsoft.com/office/officeart/2005/8/layout/hList6"/>
    <dgm:cxn modelId="{958CFBC5-EB28-44F8-9CFB-7960EB3A5E72}" srcId="{DBF4F84F-52C7-4B60-AA03-F1B58B7CD7B6}" destId="{A984CCA8-FFDB-4ADF-ADD6-092F46A03B5A}" srcOrd="2" destOrd="0" parTransId="{1B40350F-9225-4E5F-BC83-06092076CE14}" sibTransId="{F4A64675-D86F-47E3-8FE9-49706F50BB14}"/>
    <dgm:cxn modelId="{3F5A4D2E-E412-49BF-BE29-3E7DA52EAE43}" type="presOf" srcId="{63AED98E-0B6F-4B11-BD38-6EAD0753B9C5}" destId="{226E4122-854D-411C-BDB8-E57161E2610B}" srcOrd="0" destOrd="0" presId="urn:microsoft.com/office/officeart/2005/8/layout/hList6"/>
    <dgm:cxn modelId="{781502A1-E82D-4D92-A3F1-0ACC32E0BD36}" type="presOf" srcId="{ACD7DC01-D800-4541-9B48-E052A1939443}" destId="{EEE9B534-29EF-4794-9EBF-C7E7EC8982AC}" srcOrd="0" destOrd="4" presId="urn:microsoft.com/office/officeart/2005/8/layout/hList6"/>
    <dgm:cxn modelId="{6057CF49-1E0A-46D0-8488-E5FB88C9854A}" type="presOf" srcId="{0B4733CC-236A-4A34-8B87-9EBFE679B685}" destId="{E4673956-93BA-4888-8E77-A5C305589025}" srcOrd="0" destOrd="2" presId="urn:microsoft.com/office/officeart/2005/8/layout/hList6"/>
    <dgm:cxn modelId="{35381C02-371D-4EDF-9B5A-1883592A3223}" srcId="{63AED98E-0B6F-4B11-BD38-6EAD0753B9C5}" destId="{DBF4F84F-52C7-4B60-AA03-F1B58B7CD7B6}" srcOrd="1" destOrd="0" parTransId="{AD254780-91FD-48F9-A669-81AF55E73A40}" sibTransId="{119E1B91-BBFA-4DC0-93D1-11AA67F815EF}"/>
    <dgm:cxn modelId="{99A1533B-ABA9-49D1-88BF-09F42BBD7178}" srcId="{DBF4F84F-52C7-4B60-AA03-F1B58B7CD7B6}" destId="{828205ED-F6B9-48D3-B1BC-9EAD3F32F306}" srcOrd="0" destOrd="0" parTransId="{9F327035-16AA-4FDE-9917-A59812FD6DB3}" sibTransId="{3326669D-6294-47EE-BFAD-8FB145AAAC68}"/>
    <dgm:cxn modelId="{5644FED8-D61D-4E23-9E55-A6EFCFBD6C71}" srcId="{14758BF3-0264-41FE-B458-A9DF4E4F7D71}" destId="{43CE961C-B12C-4029-81EF-1F7111DDBC7F}" srcOrd="2" destOrd="0" parTransId="{249EE30E-B3BD-4546-B1D0-B9437ED6D239}" sibTransId="{7575698F-B468-427A-A508-8902BD860759}"/>
    <dgm:cxn modelId="{8463D37F-2D8B-4086-8FB1-E9030212BF3A}" srcId="{CD2653D0-B289-4B23-8B93-4BCD6E9F74E2}" destId="{F266BD9E-BD05-46DB-9CC1-E08A2286640F}" srcOrd="1" destOrd="0" parTransId="{166ECF10-CF66-4BEC-B814-1FA85B4B51A4}" sibTransId="{331F43C3-5BAD-459D-A900-1AC929C04066}"/>
    <dgm:cxn modelId="{18070349-4B80-40FF-8ABE-AF25D66FE677}" type="presOf" srcId="{A984CCA8-FFDB-4ADF-ADD6-092F46A03B5A}" destId="{226E4122-854D-411C-BDB8-E57161E2610B}" srcOrd="0" destOrd="5" presId="urn:microsoft.com/office/officeart/2005/8/layout/hList6"/>
    <dgm:cxn modelId="{D0BFE6AD-11F5-44E3-A909-C6E3042CF2E8}" type="presOf" srcId="{F266BD9E-BD05-46DB-9CC1-E08A2286640F}" destId="{EEE9B534-29EF-4794-9EBF-C7E7EC8982AC}" srcOrd="0" destOrd="2" presId="urn:microsoft.com/office/officeart/2005/8/layout/hList6"/>
    <dgm:cxn modelId="{01F0084E-CB8E-4DB3-98B8-58EA90845363}" srcId="{79D707AC-44F0-4253-AEF6-4DDEE8090597}" destId="{7A9F37D5-4FC1-4456-A631-B176856C737A}" srcOrd="0" destOrd="0" parTransId="{D67C33C2-2EC0-421B-8BBA-D134C4A7C841}" sibTransId="{BA7A4C78-DA50-4DF5-8E51-5F93C9C93D52}"/>
    <dgm:cxn modelId="{FC85F0D0-AAF1-428A-AA4A-2149EB7092EA}" type="presOf" srcId="{828205ED-F6B9-48D3-B1BC-9EAD3F32F306}" destId="{226E4122-854D-411C-BDB8-E57161E2610B}" srcOrd="0" destOrd="3" presId="urn:microsoft.com/office/officeart/2005/8/layout/hList6"/>
    <dgm:cxn modelId="{C8260FD1-B284-4B93-9580-F78404179EF2}" srcId="{63AED98E-0B6F-4B11-BD38-6EAD0753B9C5}" destId="{52D067D0-2C95-4911-9C51-DA7B40D728D0}" srcOrd="0" destOrd="0" parTransId="{C26D3FB9-4C58-4C86-966B-74EBA9370B30}" sibTransId="{FBD1C38A-A718-4B1C-8244-FD5C10285FCF}"/>
    <dgm:cxn modelId="{3F207A55-3242-45B9-B692-730AD840B5E5}" srcId="{DBF4F84F-52C7-4B60-AA03-F1B58B7CD7B6}" destId="{07C2B4E1-80AD-450E-9639-4464AE1532F5}" srcOrd="1" destOrd="0" parTransId="{92061DAE-E5F5-4F82-B49E-58E5892F7028}" sibTransId="{212A7182-6A0A-4D74-A8B7-DD029FC454AB}"/>
    <dgm:cxn modelId="{BB0CFF24-7CFE-430A-9EAD-7444326BFE82}" srcId="{79D707AC-44F0-4253-AEF6-4DDEE8090597}" destId="{0C66CC19-BF2D-4324-8109-4BF726F55C7B}" srcOrd="3" destOrd="0" parTransId="{D1C30D37-5ADE-4437-BC78-785F19FEEC44}" sibTransId="{F9A01012-F183-4B4F-A353-8FC3060FAE75}"/>
    <dgm:cxn modelId="{C686ACE4-9438-4F00-9B99-F7D91623E43D}" srcId="{79D707AC-44F0-4253-AEF6-4DDEE8090597}" destId="{1E3D027D-0BBD-4222-8DF6-734777815036}" srcOrd="1" destOrd="0" parTransId="{6C677991-2618-470E-B907-09A0109DAD60}" sibTransId="{78D004A4-DF8D-45FC-AFA3-D7EEF46376D6}"/>
    <dgm:cxn modelId="{BD04CF4A-29D4-4F41-9B08-64D900D479E7}" type="presOf" srcId="{397623E1-02E0-4AA8-B184-B5E0EC1595E5}" destId="{E4673956-93BA-4888-8E77-A5C305589025}" srcOrd="0" destOrd="1" presId="urn:microsoft.com/office/officeart/2005/8/layout/hList6"/>
    <dgm:cxn modelId="{AA981F81-F511-43E7-B2EA-A43E0E22EB70}" type="presOf" srcId="{7A9F37D5-4FC1-4456-A631-B176856C737A}" destId="{C91DB565-EC4B-4BF2-9921-D6B3625E0788}" srcOrd="0" destOrd="1" presId="urn:microsoft.com/office/officeart/2005/8/layout/hList6"/>
    <dgm:cxn modelId="{AE419305-A46B-444D-B780-1B3B460265B9}" type="presOf" srcId="{14758BF3-0264-41FE-B458-A9DF4E4F7D71}" destId="{E74688C0-2BBF-45BD-A250-CC7A9DA403F6}" srcOrd="0" destOrd="0" presId="urn:microsoft.com/office/officeart/2005/8/layout/hList6"/>
    <dgm:cxn modelId="{891235E4-B307-4D3E-8EE9-5F8FAE9CFE70}" srcId="{14758BF3-0264-41FE-B458-A9DF4E4F7D71}" destId="{63AED98E-0B6F-4B11-BD38-6EAD0753B9C5}" srcOrd="0" destOrd="0" parTransId="{E1ED5744-8E1D-4FD3-9A68-F68AFA18DE21}" sibTransId="{2AA19954-09D9-4597-8FF6-739B7A31D60D}"/>
    <dgm:cxn modelId="{3D67F4A4-D1D3-47A8-9291-57D173DE8AD5}" srcId="{14758BF3-0264-41FE-B458-A9DF4E4F7D71}" destId="{CD2653D0-B289-4B23-8B93-4BCD6E9F74E2}" srcOrd="1" destOrd="0" parTransId="{AB0D8F13-9B56-467C-9D28-DD2CE864173D}" sibTransId="{CC4F0765-B56B-4E46-9674-54FB51FCCAA9}"/>
    <dgm:cxn modelId="{A097C309-8CAE-4948-B8B0-B8A23C0CA23C}" type="presOf" srcId="{43CE961C-B12C-4029-81EF-1F7111DDBC7F}" destId="{E4673956-93BA-4888-8E77-A5C305589025}" srcOrd="0" destOrd="0" presId="urn:microsoft.com/office/officeart/2005/8/layout/hList6"/>
    <dgm:cxn modelId="{DD271CE6-7DB0-4BEC-BDFB-ADE5C7E4C6DA}" srcId="{F266BD9E-BD05-46DB-9CC1-E08A2286640F}" destId="{ACD7DC01-D800-4541-9B48-E052A1939443}" srcOrd="1" destOrd="0" parTransId="{C2721FBC-4320-40D9-A3E9-30CD38F9B6B8}" sibTransId="{53A6683F-E34D-4DD5-B8D9-0DCB30B24110}"/>
    <dgm:cxn modelId="{7F121F76-B1B4-4C05-A27B-DFB26085BA21}" type="presOf" srcId="{79D707AC-44F0-4253-AEF6-4DDEE8090597}" destId="{C91DB565-EC4B-4BF2-9921-D6B3625E0788}" srcOrd="0" destOrd="0" presId="urn:microsoft.com/office/officeart/2005/8/layout/hList6"/>
    <dgm:cxn modelId="{2E9C0ED0-08C2-4EA9-87CA-48888C4DAF59}" srcId="{CD2653D0-B289-4B23-8B93-4BCD6E9F74E2}" destId="{5509E649-ADE8-475F-90E8-C56A9EB66392}" srcOrd="0" destOrd="0" parTransId="{BD914395-908C-4EBD-B463-AEF1D822CD6C}" sibTransId="{9FF434CA-4E29-4326-B617-166F84AF83AA}"/>
    <dgm:cxn modelId="{62B43050-6C61-4B16-8601-42E1A621A15B}" type="presOf" srcId="{DBF4F84F-52C7-4B60-AA03-F1B58B7CD7B6}" destId="{226E4122-854D-411C-BDB8-E57161E2610B}" srcOrd="0" destOrd="2" presId="urn:microsoft.com/office/officeart/2005/8/layout/hList6"/>
    <dgm:cxn modelId="{5EFA727E-9081-4E30-95EA-210E2EDC9561}" srcId="{F266BD9E-BD05-46DB-9CC1-E08A2286640F}" destId="{0ECA3772-97D7-4DF8-814F-E33E83F6CC0E}" srcOrd="0" destOrd="0" parTransId="{8C780BA9-8BE6-4D20-95A7-01987D353871}" sibTransId="{0772C9B7-0AE4-47EE-9515-4FC5DF0FEC8C}"/>
    <dgm:cxn modelId="{848B0D92-1191-4386-8641-9D3E622453EA}" srcId="{79D707AC-44F0-4253-AEF6-4DDEE8090597}" destId="{69D894D0-55E1-4D05-BE64-57C14A06A17F}" srcOrd="2" destOrd="0" parTransId="{FDD8E65B-36C3-45E6-8171-FA13C9FBCFEB}" sibTransId="{EC5D20B1-F04C-4ADB-9674-B9BAB0ECFC73}"/>
    <dgm:cxn modelId="{4E498954-2190-4CEA-B743-3F57CF38DF9E}" type="presOf" srcId="{52D067D0-2C95-4911-9C51-DA7B40D728D0}" destId="{226E4122-854D-411C-BDB8-E57161E2610B}" srcOrd="0" destOrd="1" presId="urn:microsoft.com/office/officeart/2005/8/layout/hList6"/>
    <dgm:cxn modelId="{E37E32AF-7993-42A5-BEAC-6E0DBF7D4783}" srcId="{14758BF3-0264-41FE-B458-A9DF4E4F7D71}" destId="{79D707AC-44F0-4253-AEF6-4DDEE8090597}" srcOrd="3" destOrd="0" parTransId="{33B87A3D-D785-41EB-B007-D36308D21ABE}" sibTransId="{C5854752-A094-4FB7-8033-06EF1204FA9A}"/>
    <dgm:cxn modelId="{04A33A37-BA32-49B7-A6C0-B01B06FF55CF}" srcId="{79D707AC-44F0-4253-AEF6-4DDEE8090597}" destId="{96260614-702E-473D-9C34-FF6D820F3C70}" srcOrd="4" destOrd="0" parTransId="{CB547799-A202-4F67-98BD-BA16EBCA3DFB}" sibTransId="{6299189C-A671-4193-AD77-586085C3FE47}"/>
    <dgm:cxn modelId="{BD0A1FFA-8555-4A79-8855-9BF3529F224A}" type="presOf" srcId="{CD2653D0-B289-4B23-8B93-4BCD6E9F74E2}" destId="{EEE9B534-29EF-4794-9EBF-C7E7EC8982AC}" srcOrd="0" destOrd="0" presId="urn:microsoft.com/office/officeart/2005/8/layout/hList6"/>
    <dgm:cxn modelId="{48F13891-25A4-41DB-B909-FDEE0F5474CC}" type="presOf" srcId="{0C66CC19-BF2D-4324-8109-4BF726F55C7B}" destId="{C91DB565-EC4B-4BF2-9921-D6B3625E0788}" srcOrd="0" destOrd="4" presId="urn:microsoft.com/office/officeart/2005/8/layout/hList6"/>
    <dgm:cxn modelId="{4603313C-69FD-48FB-8769-6EE4DA161C3A}" type="presOf" srcId="{5509E649-ADE8-475F-90E8-C56A9EB66392}" destId="{EEE9B534-29EF-4794-9EBF-C7E7EC8982AC}" srcOrd="0" destOrd="1" presId="urn:microsoft.com/office/officeart/2005/8/layout/hList6"/>
    <dgm:cxn modelId="{7E8199E6-6827-4A8F-ABE0-8FCFCEF67F4C}" srcId="{0C66CC19-BF2D-4324-8109-4BF726F55C7B}" destId="{1E80D0A8-1CCC-4C77-9BBA-1C5787604D29}" srcOrd="0" destOrd="0" parTransId="{7AB6D6DF-6D04-4A83-8944-54A099A3EC60}" sibTransId="{678C2947-3A9F-4C08-9ED3-41198F01B52F}"/>
    <dgm:cxn modelId="{28EA976B-9042-4EEB-BA09-9C0D82F164BF}" type="presOf" srcId="{1E3D027D-0BBD-4222-8DF6-734777815036}" destId="{C91DB565-EC4B-4BF2-9921-D6B3625E0788}" srcOrd="0" destOrd="2" presId="urn:microsoft.com/office/officeart/2005/8/layout/hList6"/>
    <dgm:cxn modelId="{6940E9ED-1A05-4FD4-8D3C-F84FC1929C12}" type="presOf" srcId="{69D894D0-55E1-4D05-BE64-57C14A06A17F}" destId="{C91DB565-EC4B-4BF2-9921-D6B3625E0788}" srcOrd="0" destOrd="3" presId="urn:microsoft.com/office/officeart/2005/8/layout/hList6"/>
    <dgm:cxn modelId="{6EAB14FA-311C-4497-89A2-94364E8B0640}" srcId="{43CE961C-B12C-4029-81EF-1F7111DDBC7F}" destId="{397623E1-02E0-4AA8-B184-B5E0EC1595E5}" srcOrd="0" destOrd="0" parTransId="{2B50DFD8-77F3-4EF9-909A-23DE0FB2527E}" sibTransId="{CE9F1B56-9BAE-4E9A-884B-7596633353F9}"/>
    <dgm:cxn modelId="{66E4CDE1-16EE-4528-B852-B3285C1EF626}" srcId="{0B4733CC-236A-4A34-8B87-9EBFE679B685}" destId="{995E4228-8103-41C8-AE1E-7E21BDD6BAE5}" srcOrd="0" destOrd="0" parTransId="{0CE9AB21-6544-4C77-9F01-0384DAC554D7}" sibTransId="{59CA65AC-5BBD-44D6-B330-9E5D8E62BC33}"/>
    <dgm:cxn modelId="{97B080D4-5F9F-46A0-B749-0C960D2605D3}" type="presOf" srcId="{0ECA3772-97D7-4DF8-814F-E33E83F6CC0E}" destId="{EEE9B534-29EF-4794-9EBF-C7E7EC8982AC}" srcOrd="0" destOrd="3" presId="urn:microsoft.com/office/officeart/2005/8/layout/hList6"/>
    <dgm:cxn modelId="{554A6CBD-B996-4D19-AF0A-01E6339785AD}" type="presParOf" srcId="{E74688C0-2BBF-45BD-A250-CC7A9DA403F6}" destId="{226E4122-854D-411C-BDB8-E57161E2610B}" srcOrd="0" destOrd="0" presId="urn:microsoft.com/office/officeart/2005/8/layout/hList6"/>
    <dgm:cxn modelId="{A33F1EB0-984E-4CF3-A912-A7D0B98FBAC5}" type="presParOf" srcId="{E74688C0-2BBF-45BD-A250-CC7A9DA403F6}" destId="{810E29B6-8FF8-4130-852B-B7EA150EE492}" srcOrd="1" destOrd="0" presId="urn:microsoft.com/office/officeart/2005/8/layout/hList6"/>
    <dgm:cxn modelId="{D4E4ACA3-8558-47E7-BA20-6BA2DF7E77C9}" type="presParOf" srcId="{E74688C0-2BBF-45BD-A250-CC7A9DA403F6}" destId="{EEE9B534-29EF-4794-9EBF-C7E7EC8982AC}" srcOrd="2" destOrd="0" presId="urn:microsoft.com/office/officeart/2005/8/layout/hList6"/>
    <dgm:cxn modelId="{3B09C719-BC2A-469C-9A5A-B17C3664CC6F}" type="presParOf" srcId="{E74688C0-2BBF-45BD-A250-CC7A9DA403F6}" destId="{E72683F4-9E5A-48A0-80BE-C80A7A88EF31}" srcOrd="3" destOrd="0" presId="urn:microsoft.com/office/officeart/2005/8/layout/hList6"/>
    <dgm:cxn modelId="{1C6298DB-E079-41A1-B986-A40C50B9FEAC}" type="presParOf" srcId="{E74688C0-2BBF-45BD-A250-CC7A9DA403F6}" destId="{E4673956-93BA-4888-8E77-A5C305589025}" srcOrd="4" destOrd="0" presId="urn:microsoft.com/office/officeart/2005/8/layout/hList6"/>
    <dgm:cxn modelId="{0439EEE1-1F80-4DE7-9C1B-4B7163592B95}" type="presParOf" srcId="{E74688C0-2BBF-45BD-A250-CC7A9DA403F6}" destId="{102C92B6-9F66-4FF2-93AF-18B7E50AF93A}" srcOrd="5" destOrd="0" presId="urn:microsoft.com/office/officeart/2005/8/layout/hList6"/>
    <dgm:cxn modelId="{9220EEC9-6C48-4446-89E0-EF8C04C3CBC2}" type="presParOf" srcId="{E74688C0-2BBF-45BD-A250-CC7A9DA403F6}" destId="{C91DB565-EC4B-4BF2-9921-D6B3625E078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E4122-854D-411C-BDB8-E57161E2610B}">
      <dsp:nvSpPr>
        <dsp:cNvPr id="0" name=""/>
        <dsp:cNvSpPr/>
      </dsp:nvSpPr>
      <dsp:spPr>
        <a:xfrm rot="16200000">
          <a:off x="-1397558" y="1399508"/>
          <a:ext cx="4959351" cy="216033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600000" lon="600000" rev="0"/>
          </a:camera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Стратегия</a:t>
          </a:r>
          <a:endParaRPr lang="ru-RU" sz="2000" b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 Концепции развития стандартизации в РФ</a:t>
          </a:r>
          <a:endParaRPr lang="ru-RU" sz="15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Организационное и методическое единство стандартизации в РФ;</a:t>
          </a:r>
          <a:endParaRPr lang="ru-RU" sz="14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Цели, задачи и система долгосрочных приоритетов развития</a:t>
          </a:r>
          <a:endParaRPr lang="ru-RU" sz="14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baseline="0" dirty="0">
            <a:solidFill>
              <a:schemeClr val="tx1"/>
            </a:solidFill>
          </a:endParaRPr>
        </a:p>
      </dsp:txBody>
      <dsp:txXfrm rot="5400000">
        <a:off x="1950" y="991870"/>
        <a:ext cx="2160334" cy="2975611"/>
      </dsp:txXfrm>
    </dsp:sp>
    <dsp:sp modelId="{EEE9B534-29EF-4794-9EBF-C7E7EC8982AC}">
      <dsp:nvSpPr>
        <dsp:cNvPr id="0" name=""/>
        <dsp:cNvSpPr/>
      </dsp:nvSpPr>
      <dsp:spPr>
        <a:xfrm rot="16200000">
          <a:off x="1005869" y="1305741"/>
          <a:ext cx="4959351" cy="2347868"/>
        </a:xfrm>
        <a:prstGeom prst="flowChartManualOperati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>
            <a:rot lat="600000" lon="600000" rev="0"/>
          </a:camera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Законодательная основа</a:t>
          </a:r>
          <a:endParaRPr lang="ru-RU" sz="1800" b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 ФЗ «О внесении изменений в ФЗ  «О стандартизации в РФ»</a:t>
          </a:r>
          <a:endParaRPr lang="ru-RU" sz="15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Изменения в 7 из 11 глав ФЗ-162;</a:t>
          </a:r>
          <a:endParaRPr lang="ru-RU" sz="14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Изменения 15  из 36 статей ФЗ-162</a:t>
          </a:r>
          <a:endParaRPr lang="ru-RU" sz="14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2311610" y="991870"/>
        <a:ext cx="2347868" cy="2975611"/>
      </dsp:txXfrm>
    </dsp:sp>
    <dsp:sp modelId="{E4673956-93BA-4888-8E77-A5C305589025}">
      <dsp:nvSpPr>
        <dsp:cNvPr id="0" name=""/>
        <dsp:cNvSpPr/>
      </dsp:nvSpPr>
      <dsp:spPr>
        <a:xfrm rot="16200000">
          <a:off x="3324639" y="1484166"/>
          <a:ext cx="4959351" cy="1991018"/>
        </a:xfrm>
        <a:prstGeom prst="flowChartManualOperati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>
            <a:rot lat="600000" lon="600000" rev="0"/>
          </a:camera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Нормативная правовая основа</a:t>
          </a:r>
          <a:endParaRPr lang="ru-RU" sz="1800" b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Изменение ППРФ №1394 О  субсидировании разработки документов по стандартизации </a:t>
          </a:r>
          <a:endParaRPr lang="ru-RU" sz="15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Расширение области субсидирования</a:t>
          </a:r>
          <a:endParaRPr lang="ru-RU" sz="14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808805" y="991870"/>
        <a:ext cx="1991018" cy="2975611"/>
      </dsp:txXfrm>
    </dsp:sp>
    <dsp:sp modelId="{C91DB565-EC4B-4BF2-9921-D6B3625E0788}">
      <dsp:nvSpPr>
        <dsp:cNvPr id="0" name=""/>
        <dsp:cNvSpPr/>
      </dsp:nvSpPr>
      <dsp:spPr>
        <a:xfrm rot="16200000">
          <a:off x="5464983" y="1484166"/>
          <a:ext cx="4959351" cy="1991018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600000" lon="600000" rev="0"/>
          </a:camera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Нормативно-техническая основа</a:t>
          </a:r>
          <a:endParaRPr lang="ru-RU" sz="1800" b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Разработка новой редакции        ГОСТ Р 1.1;</a:t>
          </a:r>
          <a:endParaRPr lang="ru-RU" sz="15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Пересмотр      ГОСТ Р 1.2 и ГОСТ Р 1.12</a:t>
          </a:r>
          <a:endParaRPr lang="ru-RU" sz="15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Новые </a:t>
          </a:r>
          <a:r>
            <a:rPr lang="ru-RU" sz="1500" kern="120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основополагаю-щие</a:t>
          </a:r>
          <a:r>
            <a:rPr lang="ru-RU" sz="15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стандарты</a:t>
          </a:r>
          <a:endParaRPr lang="ru-RU" sz="15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Инструментарий решения системных задач</a:t>
          </a:r>
          <a:endParaRPr lang="ru-RU" sz="1400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5400000">
        <a:off x="6949149" y="991870"/>
        <a:ext cx="1991018" cy="2975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FE584A-EC56-4CDD-8AF2-A781AE90627C}" type="datetimeFigureOut">
              <a:rPr lang="en-US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40303C-8FAD-441D-B2E4-428F2E5D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54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297BAC-8D8F-4591-8213-7FF09B9FB7A6}" type="datetimeFigureOut">
              <a:rPr lang="en-US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3C47E3-BDEC-49A6-A9E8-4682D578D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0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0" hangingPunct="0">
              <a:defRPr/>
            </a:pPr>
            <a:endParaRPr lang="ru-RU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51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50443" y="9430705"/>
            <a:ext cx="2945659" cy="4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01" tIns="45501" rIns="91001" bIns="45501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E014293-3AB8-461F-BFA5-D37369150924}" type="slidenum">
              <a:rPr lang="ru-RU" altLang="ru-RU">
                <a:latin typeface="Arial" charset="0"/>
              </a:rPr>
              <a:pPr algn="r">
                <a:spcBef>
                  <a:spcPct val="0"/>
                </a:spcBef>
              </a:pPr>
              <a:t>6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8B06-95D0-4C2B-BC1F-D6A9EEE11436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164B-056A-40AD-9D84-4EAA6EAE5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73B9-050A-4206-8FDA-17AECC626777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D85C-F1FC-4E15-930A-ADDAD3E3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63F1-131C-4D8D-97D0-B12B07EB170B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4414-D630-4ABE-96B0-568B0ED42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97E0-83D7-4B07-83FF-E8252A760414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7EC5-0230-4678-ACB1-4049AEEB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C37B-044A-4DB5-8DC0-3F3D26D0BD7F}" type="datetime1">
              <a:rPr lang="ru-RU" smtClean="0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91FCF-C4E6-47B0-A1CC-2354ED060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294663" y="6541694"/>
            <a:ext cx="874237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F40334E2-4854-B34C-90A5-D33C85D32AE7}" type="datetime1">
              <a:rPr lang="en-US" smtClean="0"/>
              <a:t>3/12/2019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1260000" y="6541694"/>
            <a:ext cx="7201432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r>
              <a:rPr lang="ru-RU"/>
              <a:t>Федеральное агентство по техническому регулированию и метрологии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000" y="6541694"/>
            <a:ext cx="684000" cy="252000"/>
          </a:xfrm>
        </p:spPr>
        <p:txBody>
          <a:bodyPr/>
          <a:lstStyle>
            <a:lvl1pPr>
              <a:defRPr sz="1000" b="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A0B07E00-B748-4A99-BC81-B0454B176F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43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C37B-044A-4DB5-8DC0-3F3D26D0BD7F}" type="datetime1">
              <a:rPr lang="ru-RU" smtClean="0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91FCF-C4E6-47B0-A1CC-2354ED060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BC82-A7E6-488A-ADDD-692665B91FF1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B2BC-2B2D-472D-8518-A6F488F37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A33F-9770-4BD7-BA39-936B343F98CF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9527-8547-4960-8347-AE5B3F774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86C6-C3CE-4DA7-B822-67CC5973EFA6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E6DF-4E98-403B-BCE1-17CFB7FD1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A5D6-C954-4665-A9F2-F6B2A49984E9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0F64-06F4-4B00-A1E4-61C024812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9336-544C-40A8-8E55-8ED265A4A0E5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A722-47F9-4B4D-B3D8-D399D648B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2CC7-4DB4-4636-B37D-C2C97AD2FD78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9DCE-460C-42E9-87A5-784E4237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6521-E869-4690-8C56-0A19857051C2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BE3A-1709-408D-9D66-683971125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9C37B-044A-4DB5-8DC0-3F3D26D0BD7F}" type="datetime1">
              <a:rPr lang="ru-RU"/>
              <a:pPr>
                <a:defRPr/>
              </a:pPr>
              <a:t>12.03.2019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91FCF-C4E6-47B0-A1CC-2354ED060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logo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631113" y="527050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on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logo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783513" y="392906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1"/>
          <p:cNvCxnSpPr/>
          <p:nvPr userDrawn="1"/>
        </p:nvCxnSpPr>
        <p:spPr>
          <a:xfrm>
            <a:off x="723900" y="1277938"/>
            <a:ext cx="7699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81800" y="63261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A0164B-056A-40AD-9D84-4EAA6EAE5C26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4" r:id="rId14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../word/media/image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55984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-168647" y="1651883"/>
            <a:ext cx="5835325" cy="106599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Цифровые вызовы </a:t>
            </a:r>
            <a:b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стандартизации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8000" y="1014413"/>
            <a:ext cx="5578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900" y="6292850"/>
            <a:ext cx="7699375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1" name="Picture 22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736600"/>
            <a:ext cx="803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1306513" y="207963"/>
            <a:ext cx="527050" cy="527050"/>
          </a:xfrm>
          <a:prstGeom prst="rect">
            <a:avLst/>
          </a:prstGeom>
          <a:solidFill>
            <a:srgbClr val="0071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306513" y="735013"/>
            <a:ext cx="527050" cy="525462"/>
          </a:xfrm>
          <a:prstGeom prst="rect">
            <a:avLst/>
          </a:prstGeom>
          <a:solidFill>
            <a:srgbClr val="E6195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1306513" y="1260475"/>
            <a:ext cx="527050" cy="525463"/>
          </a:xfrm>
          <a:prstGeom prst="rect">
            <a:avLst/>
          </a:prstGeom>
          <a:solidFill>
            <a:srgbClr val="00A8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306513" y="1785938"/>
            <a:ext cx="527050" cy="527050"/>
          </a:xfrm>
          <a:prstGeom prst="rect">
            <a:avLst/>
          </a:prstGeom>
          <a:solidFill>
            <a:srgbClr val="929B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06513" y="2312988"/>
            <a:ext cx="527050" cy="525462"/>
          </a:xfrm>
          <a:prstGeom prst="rect">
            <a:avLst/>
          </a:prstGeom>
          <a:solidFill>
            <a:srgbClr val="F15A2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306513" y="2838450"/>
            <a:ext cx="527050" cy="527050"/>
          </a:xfrm>
          <a:prstGeom prst="rect">
            <a:avLst/>
          </a:prstGeom>
          <a:solidFill>
            <a:srgbClr val="A323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06513" y="3365500"/>
            <a:ext cx="527050" cy="525463"/>
          </a:xfrm>
          <a:prstGeom prst="rect">
            <a:avLst/>
          </a:prstGeom>
          <a:solidFill>
            <a:srgbClr val="EC912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306513" y="3890963"/>
            <a:ext cx="527050" cy="527050"/>
          </a:xfrm>
          <a:prstGeom prst="rect">
            <a:avLst/>
          </a:prstGeom>
          <a:solidFill>
            <a:srgbClr val="00AC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316038" y="4418013"/>
            <a:ext cx="527050" cy="525462"/>
          </a:xfrm>
          <a:prstGeom prst="rect">
            <a:avLst/>
          </a:prstGeom>
          <a:solidFill>
            <a:srgbClr val="80828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1316038" y="4943475"/>
            <a:ext cx="527050" cy="525463"/>
          </a:xfrm>
          <a:prstGeom prst="rect">
            <a:avLst/>
          </a:prstGeom>
          <a:solidFill>
            <a:srgbClr val="5A331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316038" y="5468938"/>
            <a:ext cx="527050" cy="527050"/>
          </a:xfrm>
          <a:prstGeom prst="rect">
            <a:avLst/>
          </a:prstGeom>
          <a:solidFill>
            <a:srgbClr val="F24A5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1316038" y="5995988"/>
            <a:ext cx="527050" cy="525462"/>
          </a:xfrm>
          <a:prstGeom prst="rect">
            <a:avLst/>
          </a:prstGeom>
          <a:solidFill>
            <a:srgbClr val="00AE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1835150" y="5375275"/>
            <a:ext cx="7235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 Шалаев</a:t>
            </a:r>
            <a:endParaRPr lang="en-US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Федерального агентства</a:t>
            </a:r>
            <a:b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техническому регулированию и метрологии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D9DCE-460C-42E9-87A5-784E4237B2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7893" name="Picture 5" descr="H:\Совет\2019\инструмент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4690" y="2446316"/>
            <a:ext cx="1582607" cy="1552462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745183" y="1401288"/>
            <a:ext cx="2244437" cy="911194"/>
          </a:xfrm>
          <a:prstGeom prst="wedgeRoundRectCallout">
            <a:avLst>
              <a:gd name="adj1" fmla="val -56628"/>
              <a:gd name="adj2" fmla="val 7391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Мероприятия и индикаторы по стандартизации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4691" y="166255"/>
            <a:ext cx="6739247" cy="9975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600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Перспективное развитие: стандартизация в решении государственных задач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9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660"/>
            <a:ext cx="6407945" cy="32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:\Совет\2019\Нац. проекты_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1894" y="4442238"/>
            <a:ext cx="3114770" cy="2279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9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5" descr="Spasib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 txBox="1">
            <a:spLocks/>
          </p:cNvSpPr>
          <p:nvPr/>
        </p:nvSpPr>
        <p:spPr bwMode="auto">
          <a:xfrm>
            <a:off x="5103846" y="1814513"/>
            <a:ext cx="323211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71BC"/>
                </a:solidFill>
              </a:rPr>
              <a:t>БЛАГОДАРЮ ЗА ВНИМАНИЕ!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3900" y="6292850"/>
            <a:ext cx="7699375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36" name="Picture 16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527050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3556000" y="1277938"/>
            <a:ext cx="48672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306513" y="207963"/>
            <a:ext cx="527050" cy="527050"/>
          </a:xfrm>
          <a:prstGeom prst="rect">
            <a:avLst/>
          </a:prstGeom>
          <a:solidFill>
            <a:srgbClr val="0071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06513" y="735013"/>
            <a:ext cx="527050" cy="525462"/>
          </a:xfrm>
          <a:prstGeom prst="rect">
            <a:avLst/>
          </a:prstGeom>
          <a:solidFill>
            <a:srgbClr val="E6195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306513" y="1260475"/>
            <a:ext cx="527050" cy="525463"/>
          </a:xfrm>
          <a:prstGeom prst="rect">
            <a:avLst/>
          </a:prstGeom>
          <a:solidFill>
            <a:srgbClr val="00A8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306513" y="1785938"/>
            <a:ext cx="527050" cy="527050"/>
          </a:xfrm>
          <a:prstGeom prst="rect">
            <a:avLst/>
          </a:prstGeom>
          <a:solidFill>
            <a:srgbClr val="929B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06513" y="2312988"/>
            <a:ext cx="527050" cy="525462"/>
          </a:xfrm>
          <a:prstGeom prst="rect">
            <a:avLst/>
          </a:prstGeom>
          <a:solidFill>
            <a:srgbClr val="F15A2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306513" y="2838450"/>
            <a:ext cx="527050" cy="527050"/>
          </a:xfrm>
          <a:prstGeom prst="rect">
            <a:avLst/>
          </a:prstGeom>
          <a:solidFill>
            <a:srgbClr val="A323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306513" y="3365500"/>
            <a:ext cx="527050" cy="525463"/>
          </a:xfrm>
          <a:prstGeom prst="rect">
            <a:avLst/>
          </a:prstGeom>
          <a:solidFill>
            <a:srgbClr val="EC912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1306513" y="3890963"/>
            <a:ext cx="527050" cy="527050"/>
          </a:xfrm>
          <a:prstGeom prst="rect">
            <a:avLst/>
          </a:prstGeom>
          <a:solidFill>
            <a:srgbClr val="00AC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316038" y="4418013"/>
            <a:ext cx="527050" cy="525462"/>
          </a:xfrm>
          <a:prstGeom prst="rect">
            <a:avLst/>
          </a:prstGeom>
          <a:solidFill>
            <a:srgbClr val="80828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1316038" y="4943475"/>
            <a:ext cx="527050" cy="525463"/>
          </a:xfrm>
          <a:prstGeom prst="rect">
            <a:avLst/>
          </a:prstGeom>
          <a:solidFill>
            <a:srgbClr val="5A331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1316038" y="5468938"/>
            <a:ext cx="527050" cy="527050"/>
          </a:xfrm>
          <a:prstGeom prst="rect">
            <a:avLst/>
          </a:prstGeom>
          <a:solidFill>
            <a:srgbClr val="F24A5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316038" y="5995988"/>
            <a:ext cx="527050" cy="525462"/>
          </a:xfrm>
          <a:prstGeom prst="rect">
            <a:avLst/>
          </a:prstGeom>
          <a:solidFill>
            <a:srgbClr val="00AE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067944" y="3346660"/>
            <a:ext cx="5076056" cy="359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b="1" dirty="0">
              <a:solidFill>
                <a:srgbClr val="FFFFFF"/>
              </a:solidFill>
              <a:latin typeface="Verdana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</a:t>
            </a:r>
            <a:b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техническому регулированию и метрологии</a:t>
            </a:r>
            <a:endParaRPr lang="en-US" altLang="ru-RU" sz="2000" dirty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dirty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</a:t>
            </a:r>
            <a: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(495) 236-0</a:t>
            </a: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 err="1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shalaev@gost</a:t>
            </a:r>
            <a: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ru-RU" sz="2000" dirty="0" err="1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en-US" altLang="ru-RU" sz="2000" dirty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www.gost.ru</a:t>
            </a: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www.росстандарт.рф</a:t>
            </a:r>
            <a:br>
              <a:rPr lang="en-US" altLang="ru-RU" sz="20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sz="2000" dirty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9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4777" y="1260948"/>
            <a:ext cx="342176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45719" tIns="45719" rIns="45719" bIns="45719">
            <a:spAutoFit/>
          </a:bodyPr>
          <a:lstStyle/>
          <a:p>
            <a:pPr latinLnBrk="1" hangingPunct="0">
              <a:defRPr/>
            </a:pPr>
            <a:r>
              <a:rPr lang="ru-RU" sz="1000" b="1" dirty="0">
                <a:solidFill>
                  <a:srgbClr val="000000"/>
                </a:solidFill>
                <a:sym typeface="Verdana" pitchFamily="34" charset="0"/>
              </a:rPr>
              <a:t>Федеральный информационный фонд стандартов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9729" y="144307"/>
            <a:ext cx="7829911" cy="8453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Стандартизация в Российской Федерации.</a:t>
            </a:r>
          </a:p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Текущее состояние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552522"/>
              </p:ext>
            </p:extLst>
          </p:nvPr>
        </p:nvGraphicFramePr>
        <p:xfrm>
          <a:off x="180225" y="1507167"/>
          <a:ext cx="4391775" cy="2699384"/>
        </p:xfrm>
        <a:graphic>
          <a:graphicData uri="http://schemas.openxmlformats.org/drawingml/2006/table">
            <a:tbl>
              <a:tblPr firstRow="1" bandRow="1"/>
              <a:tblGrid>
                <a:gridCol w="1514351">
                  <a:extLst>
                    <a:ext uri="{9D8B030D-6E8A-4147-A177-3AD203B41FA5}">
                      <a16:colId xmlns="" xmlns:a16="http://schemas.microsoft.com/office/drawing/2014/main" val="4031960595"/>
                    </a:ext>
                  </a:extLst>
                </a:gridCol>
                <a:gridCol w="14134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3925">
                  <a:extLst>
                    <a:ext uri="{9D8B030D-6E8A-4147-A177-3AD203B41FA5}">
                      <a16:colId xmlns="" xmlns:a16="http://schemas.microsoft.com/office/drawing/2014/main" val="4073218652"/>
                    </a:ext>
                  </a:extLst>
                </a:gridCol>
              </a:tblGrid>
              <a:tr h="35482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4" marB="45704" anchor="ctr"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24A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1441" marR="91441" marT="45704" marB="45704" anchor="ctr"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24A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1" marR="91441" marT="45704" marB="45704" anchor="ctr">
                    <a:solidFill>
                      <a:srgbClr val="00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121869"/>
                  </a:ext>
                </a:extLst>
              </a:tr>
              <a:tr h="354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8 523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11 139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4545370"/>
                  </a:ext>
                </a:extLst>
              </a:tr>
              <a:tr h="354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19 244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23 164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7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 стандарты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1200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258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ru-RU" sz="1200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037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2063323"/>
                  </a:ext>
                </a:extLst>
              </a:tr>
              <a:tr h="354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kzidenz-Grotesk Pro Regular"/>
                        </a:rPr>
                        <a:t>ПНСТ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9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kzidenz-Grotesk Pro Regular"/>
                        </a:rPr>
                        <a:t>Ежегодная разработка за счёт средств бизнеса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1 %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8258571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30D703-23EB-4C74-85F6-9A5E2C26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25" y="2132472"/>
            <a:ext cx="4151599" cy="16332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8ABFD2D-3103-4F0E-BD78-67DA2D2E0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6238"/>
            <a:ext cx="9144000" cy="17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/>
          <p:cNvSpPr/>
          <p:nvPr/>
        </p:nvSpPr>
        <p:spPr>
          <a:xfrm>
            <a:off x="3095836" y="5780431"/>
            <a:ext cx="2952328" cy="846863"/>
          </a:xfrm>
          <a:prstGeom prst="flowChartAlternateProcess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Аддитивные технологии, новые материалы</a:t>
            </a:r>
            <a:endParaRPr lang="ru-RU" sz="1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176622" y="3669728"/>
            <a:ext cx="3002370" cy="916340"/>
          </a:xfrm>
          <a:prstGeom prst="flowChartAlternateProcess">
            <a:avLst/>
          </a:prstGeom>
          <a:gradFill>
            <a:gsLst>
              <a:gs pos="0">
                <a:schemeClr val="bg1"/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Управление жизненным циклом изделий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11060029" flipV="1">
            <a:off x="1816100" y="4141788"/>
            <a:ext cx="1368425" cy="14684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11060029">
            <a:off x="1785938" y="1722438"/>
            <a:ext cx="1366837" cy="1936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1295004" y="2292793"/>
            <a:ext cx="2178183" cy="2987749"/>
            <a:chOff x="683568" y="1628800"/>
            <a:chExt cx="1080120" cy="4968552"/>
          </a:xfrm>
          <a:solidFill>
            <a:schemeClr val="accent1">
              <a:lumMod val="75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83568" y="1628800"/>
              <a:ext cx="1080120" cy="49685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16200000">
              <a:off x="-667458" y="3877970"/>
              <a:ext cx="3879845" cy="45786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Стандартизация в </a:t>
              </a:r>
            </a:p>
            <a:p>
              <a:pPr algn="ctr">
                <a:defRPr/>
              </a:pP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цифровой </a:t>
              </a:r>
            </a:p>
            <a:p>
              <a:pPr algn="ctr">
                <a:defRPr/>
              </a:pPr>
              <a:r>
                <a:rPr lang="ru-RU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экономике</a:t>
              </a:r>
            </a:p>
          </p:txBody>
        </p:sp>
      </p:grpSp>
      <p:sp>
        <p:nvSpPr>
          <p:cNvPr id="11" name="Блок-схема: альтернативный процесс 10"/>
          <p:cNvSpPr/>
          <p:nvPr/>
        </p:nvSpPr>
        <p:spPr>
          <a:xfrm>
            <a:off x="3288613" y="1279874"/>
            <a:ext cx="2957506" cy="1082223"/>
          </a:xfrm>
          <a:prstGeom prst="flowChartAlternateProcess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Математическое моделирование, управление компьютерными моделями,</a:t>
            </a:r>
          </a:p>
          <a:p>
            <a:pPr algn="ctr" eaLnBrk="1" hangingPunct="1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виртуальные испытания</a:t>
            </a:r>
            <a:endParaRPr lang="ru-RU" sz="1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680844" y="2450631"/>
            <a:ext cx="3130550" cy="1103313"/>
          </a:xfrm>
          <a:prstGeom prst="flowChartAlternateProcess">
            <a:avLst/>
          </a:prstGeom>
          <a:gradFill>
            <a:gsLst>
              <a:gs pos="0">
                <a:schemeClr val="bg1"/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Интернет вещей, 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промышленный интернет,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большие данные</a:t>
            </a:r>
            <a:endParaRPr lang="ru-RU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48586" y="233916"/>
            <a:ext cx="7576326" cy="9090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0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Новые направления стандартизации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877969" y="4787802"/>
            <a:ext cx="2952328" cy="846863"/>
          </a:xfrm>
          <a:prstGeom prst="flowChartAlternateProcess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i="1" dirty="0">
                <a:solidFill>
                  <a:srgbClr val="17375E"/>
                </a:solidFill>
                <a:latin typeface="Arial" charset="0"/>
                <a:cs typeface="Arial" charset="0"/>
              </a:rPr>
              <a:t>Биометрия, биомониторинг</a:t>
            </a:r>
            <a:endParaRPr lang="ru-RU" sz="1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12380" y="129396"/>
            <a:ext cx="7531507" cy="8453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Ключевые мероприятия для построения стандартизации будущего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587AA4-AC9B-4045-9BDB-67ED3303EB9F}"/>
              </a:ext>
            </a:extLst>
          </p:cNvPr>
          <p:cNvSpPr txBox="1"/>
          <p:nvPr/>
        </p:nvSpPr>
        <p:spPr>
          <a:xfrm>
            <a:off x="193978" y="1984106"/>
            <a:ext cx="5118845" cy="9481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>
                <a:solidFill>
                  <a:srgbClr val="FF0000"/>
                </a:solidFill>
              </a:rPr>
              <a:t>Формирование библиотеки </a:t>
            </a:r>
            <a:r>
              <a:rPr lang="ru-RU" sz="1800" dirty="0" smtClean="0">
                <a:solidFill>
                  <a:srgbClr val="FF0000"/>
                </a:solidFill>
              </a:rPr>
              <a:t>документов по стандартизации в </a:t>
            </a:r>
            <a:r>
              <a:rPr lang="ru-RU" sz="1800" dirty="0">
                <a:solidFill>
                  <a:srgbClr val="FF0000"/>
                </a:solidFill>
              </a:rPr>
              <a:t>машиночитаемом формате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D91A5F-E086-4CF0-B210-963C088530A1}"/>
              </a:ext>
            </a:extLst>
          </p:cNvPr>
          <p:cNvSpPr txBox="1"/>
          <p:nvPr/>
        </p:nvSpPr>
        <p:spPr>
          <a:xfrm>
            <a:off x="158212" y="4685557"/>
            <a:ext cx="5154612" cy="980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>
                <a:solidFill>
                  <a:srgbClr val="FF0000"/>
                </a:solidFill>
              </a:rPr>
              <a:t>Создание экспертной экосистемы с отраслевыми (корпоративными) и зарубежными системами стандартизации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DADC4E-69FE-4354-9CD9-576077A852FC}"/>
              </a:ext>
            </a:extLst>
          </p:cNvPr>
          <p:cNvSpPr txBox="1"/>
          <p:nvPr/>
        </p:nvSpPr>
        <p:spPr>
          <a:xfrm>
            <a:off x="193979" y="3346906"/>
            <a:ext cx="5083077" cy="1062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>
                <a:solidFill>
                  <a:srgbClr val="FF0000"/>
                </a:solidFill>
              </a:rPr>
              <a:t>Цифровизация процесса разработки стандарта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F192616-F5A9-40DD-A218-93F062C0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976" y="1476868"/>
            <a:ext cx="3535812" cy="48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4288" y="129396"/>
            <a:ext cx="8229600" cy="8453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Verdana" pitchFamily="34" charset="0"/>
                <a:ea typeface="+mn-ea"/>
                <a:cs typeface="Arial" charset="0"/>
              </a:rPr>
              <a:t>Машиночитаемые стандарты</a:t>
            </a:r>
            <a:endParaRPr lang="en-GB" sz="2400" b="1" dirty="0">
              <a:solidFill>
                <a:srgbClr val="005A9E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E70473-BB10-45A9-818B-48987A1CE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3"/>
          <a:stretch/>
        </p:blipFill>
        <p:spPr bwMode="auto">
          <a:xfrm>
            <a:off x="6534334" y="1382191"/>
            <a:ext cx="2448939" cy="18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587AA4-AC9B-4045-9BDB-67ED3303EB9F}"/>
              </a:ext>
            </a:extLst>
          </p:cNvPr>
          <p:cNvSpPr txBox="1"/>
          <p:nvPr/>
        </p:nvSpPr>
        <p:spPr>
          <a:xfrm>
            <a:off x="149408" y="1283795"/>
            <a:ext cx="5858285" cy="1638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>
                <a:solidFill>
                  <a:srgbClr val="0070C0"/>
                </a:solidFill>
              </a:rPr>
              <a:t>Машиночитаемые стандарты – стандарты, содержание которых легко воспринимается, обрабатывается и передаётся с помощью компьютерных систем. </a:t>
            </a:r>
            <a:r>
              <a:rPr lang="en-GB" sz="1600" dirty="0">
                <a:solidFill>
                  <a:srgbClr val="0070C0"/>
                </a:solidFill>
              </a:rPr>
              <a:t>SMART-</a:t>
            </a:r>
            <a:r>
              <a:rPr lang="ru-RU" sz="1600" dirty="0">
                <a:solidFill>
                  <a:srgbClr val="0070C0"/>
                </a:solidFill>
              </a:rPr>
              <a:t>стандарты (</a:t>
            </a:r>
            <a:r>
              <a:rPr lang="en-GB" sz="1600" dirty="0">
                <a:solidFill>
                  <a:srgbClr val="0070C0"/>
                </a:solidFill>
              </a:rPr>
              <a:t>Standards Machine Applicable, Readable &amp; Transferrable)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D91A5F-E086-4CF0-B210-963C088530A1}"/>
              </a:ext>
            </a:extLst>
          </p:cNvPr>
          <p:cNvSpPr txBox="1"/>
          <p:nvPr/>
        </p:nvSpPr>
        <p:spPr>
          <a:xfrm>
            <a:off x="726393" y="3013557"/>
            <a:ext cx="5709624" cy="980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>
                <a:solidFill>
                  <a:srgbClr val="002060"/>
                </a:solidFill>
              </a:rPr>
              <a:t>Машиночитаемый стандарт – это база данных или модель, ключевым потребителем которой является информационная система</a:t>
            </a: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xmlns="" id="{CC7FB5EF-A2EF-4616-9DAF-775F360C4D92}"/>
              </a:ext>
            </a:extLst>
          </p:cNvPr>
          <p:cNvGrpSpPr>
            <a:grpSpLocks/>
          </p:cNvGrpSpPr>
          <p:nvPr/>
        </p:nvGrpSpPr>
        <p:grpSpPr bwMode="auto">
          <a:xfrm>
            <a:off x="81941" y="4046313"/>
            <a:ext cx="8713789" cy="2592388"/>
            <a:chOff x="251520" y="3429000"/>
            <a:chExt cx="8712968" cy="2592288"/>
          </a:xfrm>
        </p:grpSpPr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xmlns="" id="{40D8745A-3E08-4432-8029-F904701EB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156" y="5479560"/>
              <a:ext cx="2467303" cy="30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2060"/>
                  </a:solidFill>
                  <a:latin typeface="Calibri" pitchFamily="34" charset="0"/>
                </a:rPr>
                <a:t>Информация о производстве</a:t>
              </a:r>
              <a:endParaRPr lang="en-GB" altLang="ru-RU" sz="14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xmlns="" id="{821A10EC-F24A-4A12-8B4F-6438D7FEF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50" y="3765550"/>
              <a:ext cx="1931988" cy="16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xmlns="" id="{E9CAB354-1153-43E9-AD00-892A83D3B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88" y="3746500"/>
              <a:ext cx="190023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xmlns="" id="{8B21C83A-B2EE-4DD2-8618-490A8FDA0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88" y="3990137"/>
              <a:ext cx="1609725" cy="136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2">
              <a:extLst>
                <a:ext uri="{FF2B5EF4-FFF2-40B4-BE49-F238E27FC236}">
                  <a16:creationId xmlns:a16="http://schemas.microsoft.com/office/drawing/2014/main" xmlns="" id="{45E54CDD-C219-4009-9CC2-C7661E409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3702050"/>
              <a:ext cx="2228850" cy="173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xmlns="" id="{4E48FD15-A997-47A6-A972-31938E4A0A94}"/>
                </a:ext>
              </a:extLst>
            </p:cNvPr>
            <p:cNvSpPr/>
            <p:nvPr/>
          </p:nvSpPr>
          <p:spPr>
            <a:xfrm>
              <a:off x="251520" y="3429000"/>
              <a:ext cx="8712968" cy="25922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0" name="Picture 15">
              <a:extLst>
                <a:ext uri="{FF2B5EF4-FFF2-40B4-BE49-F238E27FC236}">
                  <a16:creationId xmlns:a16="http://schemas.microsoft.com/office/drawing/2014/main" xmlns="" id="{83D27271-0640-4F02-BC82-729A21418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77" y="3882746"/>
              <a:ext cx="1931988" cy="148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xmlns="" id="{16ECF420-9403-41D9-8085-CB465F851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215" y="3868738"/>
              <a:ext cx="1900237" cy="153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xmlns="" id="{1A49CF46-0D9C-44CE-BB13-24AA7156F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965" y="3829073"/>
              <a:ext cx="2228850" cy="159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8">
            <a:extLst>
              <a:ext uri="{FF2B5EF4-FFF2-40B4-BE49-F238E27FC236}">
                <a16:creationId xmlns:a16="http://schemas.microsoft.com/office/drawing/2014/main" xmlns="" id="{6E445D14-B542-4033-973C-2973B4C5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599" y="6142838"/>
            <a:ext cx="2255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Информация о продукции</a:t>
            </a:r>
            <a:endParaRPr lang="en-GB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xmlns="" id="{0E259B8E-278D-4A7C-A4AC-08237B27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91" y="6066620"/>
            <a:ext cx="1764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Проектирование и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разработка изделий</a:t>
            </a:r>
            <a:endParaRPr lang="en-GB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xmlns="" id="{6CF17E97-5220-4CB4-B946-BA2D7D80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226" y="5900037"/>
            <a:ext cx="14141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Испытания,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обслуживание,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поддержка ЖЦ</a:t>
            </a:r>
            <a:endParaRPr lang="en-GB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xmlns="" id="{6E445D14-B542-4033-973C-2973B4C5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51" y="4062411"/>
            <a:ext cx="1986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b="1" i="1" dirty="0">
                <a:solidFill>
                  <a:srgbClr val="FF0000"/>
                </a:solidFill>
                <a:latin typeface="Calibri" pitchFamily="34" charset="0"/>
              </a:rPr>
              <a:t>Примеры применения</a:t>
            </a:r>
            <a:r>
              <a:rPr lang="en-GB" altLang="ru-RU" sz="1400" b="1" i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940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>
            <a:off x="2648448" y="1664465"/>
            <a:ext cx="2340299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581931" y="1664465"/>
            <a:ext cx="571500" cy="417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>
              <a:defRPr/>
            </a:pP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2732612" y="3491634"/>
            <a:ext cx="2340299" cy="0"/>
          </a:xfrm>
          <a:prstGeom prst="line">
            <a:avLst/>
          </a:prstGeom>
          <a:ln>
            <a:solidFill>
              <a:srgbClr val="EF8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2678313" y="3491634"/>
            <a:ext cx="571500" cy="41755"/>
          </a:xfrm>
          <a:prstGeom prst="rect">
            <a:avLst/>
          </a:prstGeom>
          <a:solidFill>
            <a:srgbClr val="EF8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>
              <a:defRPr/>
            </a:pP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1342550" y="1599672"/>
            <a:ext cx="1281463" cy="14686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2600" dirty="0" smtClean="0">
                <a:solidFill>
                  <a:srgbClr val="FFFFFF"/>
                </a:solidFill>
              </a:rPr>
              <a:t>2018</a:t>
            </a:r>
            <a:endParaRPr lang="ru-RU" altLang="ru-RU" sz="2600" dirty="0">
              <a:solidFill>
                <a:srgbClr val="FFFFFF"/>
              </a:solidFill>
            </a:endParaRPr>
          </a:p>
        </p:txBody>
      </p:sp>
      <p:sp>
        <p:nvSpPr>
          <p:cNvPr id="61" name="Овал 60"/>
          <p:cNvSpPr>
            <a:spLocks noChangeAspect="1"/>
          </p:cNvSpPr>
          <p:nvPr/>
        </p:nvSpPr>
        <p:spPr>
          <a:xfrm>
            <a:off x="1345265" y="3331810"/>
            <a:ext cx="1286893" cy="1468646"/>
          </a:xfrm>
          <a:prstGeom prst="ellipse">
            <a:avLst/>
          </a:prstGeom>
          <a:solidFill>
            <a:srgbClr val="EF8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600" dirty="0" smtClean="0">
                <a:solidFill>
                  <a:srgbClr val="FFFFFF"/>
                </a:solidFill>
              </a:rPr>
              <a:t>201</a:t>
            </a:r>
            <a:r>
              <a:rPr lang="en-US" altLang="ru-RU" sz="2600" dirty="0" smtClean="0">
                <a:solidFill>
                  <a:srgbClr val="FFFFFF"/>
                </a:solidFill>
              </a:rPr>
              <a:t>8</a:t>
            </a:r>
            <a:endParaRPr lang="ru-RU" altLang="ru-RU" sz="2600" dirty="0">
              <a:solidFill>
                <a:srgbClr val="FFFFFF"/>
              </a:solidFill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895510" y="5203613"/>
            <a:ext cx="2340299" cy="0"/>
          </a:xfrm>
          <a:prstGeom prst="line">
            <a:avLst/>
          </a:prstGeom>
          <a:ln>
            <a:solidFill>
              <a:srgbClr val="AE4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2811346" y="5203613"/>
            <a:ext cx="571500" cy="41756"/>
          </a:xfrm>
          <a:prstGeom prst="rect">
            <a:avLst/>
          </a:prstGeom>
          <a:solidFill>
            <a:srgbClr val="AE4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>
              <a:defRPr/>
            </a:pP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1381917" y="5102824"/>
            <a:ext cx="1281463" cy="1468646"/>
          </a:xfrm>
          <a:prstGeom prst="ellipse">
            <a:avLst/>
          </a:prstGeom>
          <a:solidFill>
            <a:srgbClr val="AE4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ru-RU" sz="2600" dirty="0" smtClean="0">
                <a:solidFill>
                  <a:srgbClr val="FFFFFF"/>
                </a:solidFill>
              </a:rPr>
              <a:t>2017</a:t>
            </a:r>
            <a:endParaRPr lang="ru-RU" altLang="ru-RU" sz="2600" dirty="0">
              <a:solidFill>
                <a:srgbClr val="FFFFFF"/>
              </a:solidFill>
            </a:endParaRPr>
          </a:p>
        </p:txBody>
      </p:sp>
      <p:sp>
        <p:nvSpPr>
          <p:cNvPr id="18449" name="TextBox 15"/>
          <p:cNvSpPr txBox="1">
            <a:spLocks noChangeArrowheads="1"/>
          </p:cNvSpPr>
          <p:nvPr/>
        </p:nvSpPr>
        <p:spPr bwMode="auto">
          <a:xfrm>
            <a:off x="3369270" y="1706221"/>
            <a:ext cx="2598221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ru-RU" sz="3500" b="1" dirty="0" smtClean="0">
                <a:solidFill>
                  <a:srgbClr val="808080"/>
                </a:solidFill>
              </a:rPr>
              <a:t>ISO</a:t>
            </a:r>
            <a:endParaRPr lang="ru-RU" altLang="ru-RU" sz="3500" b="1" dirty="0">
              <a:solidFill>
                <a:srgbClr val="808080"/>
              </a:solidFill>
            </a:endParaRPr>
          </a:p>
        </p:txBody>
      </p:sp>
      <p:sp>
        <p:nvSpPr>
          <p:cNvPr id="18450" name="TextBox 15"/>
          <p:cNvSpPr txBox="1">
            <a:spLocks noChangeArrowheads="1"/>
          </p:cNvSpPr>
          <p:nvPr/>
        </p:nvSpPr>
        <p:spPr bwMode="auto">
          <a:xfrm>
            <a:off x="3369271" y="2238966"/>
            <a:ext cx="5581782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b="1" dirty="0" smtClean="0">
                <a:solidFill>
                  <a:srgbClr val="0070C0"/>
                </a:solidFill>
              </a:rPr>
              <a:t>Специальная консультативная группа</a:t>
            </a:r>
            <a:r>
              <a:rPr lang="en-US" altLang="ru-RU" b="1" dirty="0" smtClean="0">
                <a:solidFill>
                  <a:srgbClr val="0070C0"/>
                </a:solidFill>
              </a:rPr>
              <a:t> (SAG)</a:t>
            </a:r>
            <a:r>
              <a:rPr lang="ru-RU" altLang="ru-RU" b="1" dirty="0" smtClean="0">
                <a:solidFill>
                  <a:srgbClr val="0070C0"/>
                </a:solidFill>
              </a:rPr>
              <a:t> по машиночитаемым стандартам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18451" name="TextBox 15"/>
          <p:cNvSpPr txBox="1">
            <a:spLocks noChangeArrowheads="1"/>
          </p:cNvSpPr>
          <p:nvPr/>
        </p:nvSpPr>
        <p:spPr bwMode="auto">
          <a:xfrm>
            <a:off x="3369271" y="3468597"/>
            <a:ext cx="2598221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ru-RU" sz="3500" b="1" dirty="0" smtClean="0">
                <a:solidFill>
                  <a:srgbClr val="808080"/>
                </a:solidFill>
              </a:rPr>
              <a:t>IEC</a:t>
            </a:r>
            <a:endParaRPr lang="ru-RU" altLang="ru-RU" sz="3500" b="1" dirty="0">
              <a:solidFill>
                <a:srgbClr val="808080"/>
              </a:solidFill>
            </a:endParaRPr>
          </a:p>
        </p:txBody>
      </p:sp>
      <p:sp>
        <p:nvSpPr>
          <p:cNvPr id="18453" name="TextBox 15"/>
          <p:cNvSpPr txBox="1">
            <a:spLocks noChangeArrowheads="1"/>
          </p:cNvSpPr>
          <p:nvPr/>
        </p:nvSpPr>
        <p:spPr bwMode="auto">
          <a:xfrm>
            <a:off x="3413751" y="5246044"/>
            <a:ext cx="4027284" cy="61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ru-RU" sz="3500" b="1" dirty="0" smtClean="0">
                <a:solidFill>
                  <a:srgbClr val="808080"/>
                </a:solidFill>
              </a:rPr>
              <a:t>CEN / CENELEC</a:t>
            </a:r>
            <a:endParaRPr lang="ru-RU" altLang="ru-RU" sz="3500" b="1" dirty="0">
              <a:solidFill>
                <a:srgbClr val="808080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01748" y="129396"/>
            <a:ext cx="7542139" cy="10189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Машиночитаемые </a:t>
            </a:r>
            <a:r>
              <a:rPr lang="ru-RU" sz="24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стандарты. </a:t>
            </a:r>
          </a:p>
          <a:p>
            <a:pPr algn="l">
              <a:defRPr/>
            </a:pPr>
            <a:r>
              <a:rPr lang="ru-RU" sz="24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Опыт организаций по стандартизации</a:t>
            </a:r>
            <a:endParaRPr lang="en-GB" sz="2400" b="1" dirty="0">
              <a:solidFill>
                <a:srgbClr val="005A9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3369271" y="4105010"/>
            <a:ext cx="5397224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b="1" dirty="0" smtClean="0">
                <a:solidFill>
                  <a:srgbClr val="0070C0"/>
                </a:solidFill>
              </a:rPr>
              <a:t>Специальная группа</a:t>
            </a:r>
            <a:r>
              <a:rPr lang="en-US" altLang="ru-RU" b="1" dirty="0" smtClean="0">
                <a:solidFill>
                  <a:srgbClr val="0070C0"/>
                </a:solidFill>
              </a:rPr>
              <a:t> 12 (SG 12)</a:t>
            </a:r>
            <a:r>
              <a:rPr lang="ru-RU" altLang="ru-RU" b="1" dirty="0" smtClean="0">
                <a:solidFill>
                  <a:srgbClr val="0070C0"/>
                </a:solidFill>
              </a:rPr>
              <a:t> «Цифровая трансформация»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3369270" y="5874986"/>
            <a:ext cx="5397224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b="1" dirty="0" smtClean="0">
                <a:solidFill>
                  <a:srgbClr val="0070C0"/>
                </a:solidFill>
              </a:rPr>
              <a:t>Рабочая группа</a:t>
            </a:r>
            <a:r>
              <a:rPr lang="en-US" altLang="ru-RU" b="1" dirty="0" smtClean="0">
                <a:solidFill>
                  <a:srgbClr val="0070C0"/>
                </a:solidFill>
              </a:rPr>
              <a:t> </a:t>
            </a:r>
            <a:r>
              <a:rPr lang="ru-RU" altLang="ru-RU" b="1" dirty="0" smtClean="0">
                <a:solidFill>
                  <a:srgbClr val="0070C0"/>
                </a:solidFill>
              </a:rPr>
              <a:t>по цифровому содержанию стандартов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pic>
        <p:nvPicPr>
          <p:cNvPr id="26" name="Graphiqu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r:embed="rId4"/>
              </a:ext>
            </a:extLst>
          </a:blip>
          <a:srcRect t="1" b="-47036"/>
          <a:stretch/>
        </p:blipFill>
        <p:spPr bwMode="auto">
          <a:xfrm>
            <a:off x="176860" y="1633974"/>
            <a:ext cx="3338127" cy="953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9" descr="IEC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1" y="3331810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6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0B07E00-B748-4A99-BC81-B0454B176F8E}" type="slidenum">
              <a:rPr lang="ru-RU" sz="1400" smtClean="0">
                <a:solidFill>
                  <a:prstClr val="white"/>
                </a:solidFill>
              </a:rPr>
              <a:pPr algn="ctr"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1231" r="2093" b="16745"/>
          <a:stretch/>
        </p:blipFill>
        <p:spPr bwMode="auto">
          <a:xfrm>
            <a:off x="107504" y="1822256"/>
            <a:ext cx="8946468" cy="460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01329"/>
            <a:ext cx="2195736" cy="3844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2601329"/>
            <a:ext cx="6696744" cy="3844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308304" y="1737232"/>
            <a:ext cx="1656184" cy="43204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743191"/>
            <a:ext cx="6552728" cy="6502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25" y="486079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/>
                <a:cs typeface="+mn-cs"/>
              </a:rPr>
              <a:t>Панель навигации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81665" y="855411"/>
            <a:ext cx="0" cy="1745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03748" y="486079"/>
            <a:ext cx="214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/>
                <a:cs typeface="+mn-cs"/>
              </a:rPr>
              <a:t>Рабочая область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925097" y="855411"/>
            <a:ext cx="0" cy="1745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31225" y="1324184"/>
            <a:ext cx="46051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9BBB59"/>
                </a:solidFill>
                <a:latin typeface="Arial" panose="020B0604020202020204"/>
                <a:cs typeface="+mn-cs"/>
              </a:rPr>
              <a:t>Инструменты поиска, фильтров и сортировки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923073" y="1648496"/>
            <a:ext cx="0" cy="109469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144700" y="1544759"/>
            <a:ext cx="216617" cy="20747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496784" y="3609440"/>
            <a:ext cx="6219514" cy="67407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12571" y="798536"/>
            <a:ext cx="4911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8064A2"/>
                </a:solidFill>
                <a:latin typeface="Arial" panose="020B0604020202020204"/>
                <a:cs typeface="+mn-cs"/>
              </a:rPr>
              <a:t>Уведомление о разработке проекта стандарта</a:t>
            </a:r>
            <a:br>
              <a:rPr lang="ru-RU" sz="1500" b="1" dirty="0">
                <a:solidFill>
                  <a:srgbClr val="8064A2"/>
                </a:solidFill>
                <a:latin typeface="Arial" panose="020B0604020202020204"/>
                <a:cs typeface="+mn-cs"/>
              </a:rPr>
            </a:br>
            <a:r>
              <a:rPr lang="ru-RU" sz="1500" b="1" dirty="0">
                <a:solidFill>
                  <a:srgbClr val="8064A2"/>
                </a:solidFill>
                <a:latin typeface="Arial" panose="020B0604020202020204"/>
                <a:cs typeface="+mn-cs"/>
              </a:rPr>
              <a:t>(с указанием статуса его рассмотрения)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342968" y="1385587"/>
            <a:ext cx="0" cy="222385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781664" y="25329"/>
            <a:ext cx="8362335" cy="5275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3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Цифровизация процесса разработки: ИС «Береста»</a:t>
            </a:r>
          </a:p>
        </p:txBody>
      </p:sp>
    </p:spTree>
    <p:extLst>
      <p:ext uri="{BB962C8B-B14F-4D97-AF65-F5344CB8AC3E}">
        <p14:creationId xmlns:p14="http://schemas.microsoft.com/office/powerpoint/2010/main" val="32730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37953" y="137137"/>
            <a:ext cx="6974130" cy="747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4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Целевые показатели и индикаторы развития стандартизации</a:t>
            </a:r>
            <a:endParaRPr lang="ru-RU" sz="2400" b="1" dirty="0">
              <a:solidFill>
                <a:srgbClr val="005A9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21186"/>
              </p:ext>
            </p:extLst>
          </p:nvPr>
        </p:nvGraphicFramePr>
        <p:xfrm>
          <a:off x="106033" y="1392444"/>
          <a:ext cx="8942965" cy="5055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648"/>
                <a:gridCol w="3824729"/>
                <a:gridCol w="446322"/>
                <a:gridCol w="471117"/>
                <a:gridCol w="487648"/>
                <a:gridCol w="429791"/>
                <a:gridCol w="438057"/>
                <a:gridCol w="440122"/>
                <a:gridCol w="438057"/>
                <a:gridCol w="471117"/>
                <a:gridCol w="471117"/>
                <a:gridCol w="537240"/>
              </a:tblGrid>
              <a:tr h="109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Индикатор / показатель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83" marR="4783" marT="47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значение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277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(факт)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утверждаемых в течение года стандартов, разработка которых финансируется за счет бизнеса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255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стандартов в Фонде, представленных в машиночитаемом формате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304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государственных программ из общего числа, содержащих разделы / критерии по стандартизации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201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возраст стандарта в Фонде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17,08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206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срок разработки стандарта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месяц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26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межгосударственных документов по стандартизации в Федеральном информационном фонде стандартов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26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ссылок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документы национальной системы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стандартизации в нормативных правовых актах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РФ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26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Вхождение в Группу "А" в Международных организациях по стандартизации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Б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Группа Б*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А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522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совместных проектов с зарубежными национальными органами по стандартизации, партнёрами по зоне свободной торговли и в рамках БРИКС с использованием практики прямого применения российских национальных стандартов (ГОСТ Р и ГОСТ)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проекты / стандарты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(270 ГОСТ 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(575)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(810)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(1200)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(1500)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(1750)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(1850)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(2000)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(2000)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26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технических органов ИСО, в которых Российская Федерация ведет секретариаты*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26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технических органов МЭК, в которых Российская Федерация ведет секретариаты*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26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новых тем  ИСО и МЭК (новые стандарты)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  <a:tr h="26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новой области деятельности ИСО/МЭК (новые ТК и ПК)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83" marR="4783" marT="47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2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2424090"/>
              </p:ext>
            </p:extLst>
          </p:nvPr>
        </p:nvGraphicFramePr>
        <p:xfrm>
          <a:off x="59376" y="1396999"/>
          <a:ext cx="8942118" cy="495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40243" y="286555"/>
            <a:ext cx="7069960" cy="69913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600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Комплексный подход к совершенствованию основ стандартизации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9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_tamplate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5110</TotalTime>
  <Words>754</Words>
  <Application>Microsoft Office PowerPoint</Application>
  <PresentationFormat>Экран (4:3)</PresentationFormat>
  <Paragraphs>267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RS_tamplate_presentation</vt:lpstr>
      <vt:lpstr>Цифровые вызовы  стандартизации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блаблабла</dc:title>
  <dc:creator>MR</dc:creator>
  <cp:lastModifiedBy>Ларина Ю. Кононова</cp:lastModifiedBy>
  <cp:revision>199</cp:revision>
  <cp:lastPrinted>2017-11-21T14:32:53Z</cp:lastPrinted>
  <dcterms:created xsi:type="dcterms:W3CDTF">2016-09-22T08:57:00Z</dcterms:created>
  <dcterms:modified xsi:type="dcterms:W3CDTF">2019-03-12T09:59:22Z</dcterms:modified>
</cp:coreProperties>
</file>