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40" r:id="rId2"/>
    <p:sldId id="600" r:id="rId3"/>
    <p:sldId id="662" r:id="rId4"/>
    <p:sldId id="663" r:id="rId5"/>
    <p:sldId id="664" r:id="rId6"/>
    <p:sldId id="625" r:id="rId7"/>
    <p:sldId id="653" r:id="rId8"/>
    <p:sldId id="655" r:id="rId9"/>
    <p:sldId id="656" r:id="rId10"/>
    <p:sldId id="660" r:id="rId11"/>
    <p:sldId id="657" r:id="rId12"/>
    <p:sldId id="661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112FB0"/>
    <a:srgbClr val="112FAF"/>
    <a:srgbClr val="A37A2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4" autoAdjust="0"/>
    <p:restoredTop sz="75607" autoAdjust="0"/>
  </p:normalViewPr>
  <p:slideViewPr>
    <p:cSldViewPr>
      <p:cViewPr>
        <p:scale>
          <a:sx n="90" d="100"/>
          <a:sy n="90" d="100"/>
        </p:scale>
        <p:origin x="-5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14D2A-F2C7-49EC-AEB6-C24BC7B46FE4}" type="doc">
      <dgm:prSet loTypeId="urn:microsoft.com/office/officeart/2011/layout/Tab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F5553E-7340-4B91-A306-2086E921E50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</a:rPr>
            <a:t>Март</a:t>
          </a:r>
          <a:r>
            <a:rPr lang="en-US" sz="1600" b="1" dirty="0" smtClean="0">
              <a:solidFill>
                <a:schemeClr val="tx1"/>
              </a:solidFill>
              <a:latin typeface="+mn-lt"/>
            </a:rPr>
            <a:t> </a:t>
          </a:r>
          <a:r>
            <a:rPr lang="ru-RU" sz="1600" b="1" dirty="0">
              <a:solidFill>
                <a:schemeClr val="tx1"/>
              </a:solidFill>
              <a:latin typeface="+mn-lt"/>
            </a:rPr>
            <a:t>2019</a:t>
          </a:r>
        </a:p>
      </dgm:t>
    </dgm:pt>
    <dgm:pt modelId="{673CC2FF-BD7D-4157-93DE-90114D65B6BF}" type="parTrans" cxnId="{33BBB54A-D2F8-4C70-9DDB-7B14C4B7BF66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F574A79-F52F-4A7B-80C1-D6C6D103C238}" type="sibTrans" cxnId="{33BBB54A-D2F8-4C70-9DDB-7B14C4B7BF66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3AD76D96-B369-4DEB-AAEE-DFFA2A44532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n-lt"/>
            </a:rPr>
            <a:t>Заседание Совета.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n-lt"/>
            </a:rPr>
            <a:t>Доклад о проекте и встреча рабочих групп.</a:t>
          </a:r>
          <a:endParaRPr lang="ru-RU" sz="1600" b="1" dirty="0">
            <a:latin typeface="+mn-lt"/>
          </a:endParaRPr>
        </a:p>
      </dgm:t>
    </dgm:pt>
    <dgm:pt modelId="{E498CD62-DF0A-46E2-8B68-0C9E024FF89D}" type="parTrans" cxnId="{97E37136-9F76-4E19-A9C5-E008603D09C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C5D5395-F259-41D3-9B18-2A708203E5F4}" type="sibTrans" cxnId="{97E37136-9F76-4E19-A9C5-E008603D09C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4F84BCC-DEAD-4E53-B87A-F24D4D8A6F3C}">
      <dgm:prSet phldrT="[Текст]" custT="1"/>
      <dgm:spPr/>
      <dgm:t>
        <a:bodyPr/>
        <a:lstStyle/>
        <a:p>
          <a:r>
            <a:rPr lang="ru-RU" sz="1600" dirty="0" smtClean="0"/>
            <a:t>Москва, «Неделя российского бизнеса»,</a:t>
          </a:r>
          <a:endParaRPr lang="ru-RU" sz="1600" dirty="0">
            <a:latin typeface="+mn-lt"/>
          </a:endParaRPr>
        </a:p>
      </dgm:t>
    </dgm:pt>
    <dgm:pt modelId="{0F6FA95D-D570-44B2-B47D-FD7F44521D7B}" type="parTrans" cxnId="{83A0FEFB-C64F-4565-918F-9555854BF0F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5F3B8313-1551-4492-B517-2161DB3D32C3}" type="sibTrans" cxnId="{83A0FEFB-C64F-4565-918F-9555854BF0F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5271FBB-5D50-427D-A66B-C0234FA6358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</a:rPr>
            <a:t>29 Ноября 2018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7498C512-9EB2-4EA7-BA5D-94E1C0A8498C}" type="parTrans" cxnId="{D1E83981-A9F6-4F75-8569-3DEA1D718C65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FB1A21C-CFE6-4165-B681-29AF650B1127}" type="sibTrans" cxnId="{D1E83981-A9F6-4F75-8569-3DEA1D718C65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B4D904F8-C110-461B-A99E-67EAF975DD0E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  <a:cs typeface="Arial" panose="020B0604020202020204" pitchFamily="34" charset="0"/>
            </a:rPr>
            <a:t>Второе заседание Совета. Формирование рабочих групп.</a:t>
          </a:r>
          <a:endParaRPr lang="ru-RU" sz="1600" b="1" dirty="0">
            <a:latin typeface="+mn-lt"/>
            <a:cs typeface="Arial" panose="020B0604020202020204" pitchFamily="34" charset="0"/>
          </a:endParaRPr>
        </a:p>
      </dgm:t>
    </dgm:pt>
    <dgm:pt modelId="{6CFCD566-3DE7-4523-A425-5F0B679A25C7}" type="parTrans" cxnId="{72B9291D-6FA8-43EF-9C16-E17BF0852267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218F55F1-37D6-47C1-8E4B-84EC79B23F79}" type="sibTrans" cxnId="{72B9291D-6FA8-43EF-9C16-E17BF0852267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58906B9A-92B9-43A3-9D76-C2DF12161B8D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Берлин</a:t>
          </a:r>
          <a:endParaRPr lang="ru-RU" sz="1600" b="1" dirty="0">
            <a:latin typeface="+mn-lt"/>
            <a:cs typeface="Arial" panose="020B0604020202020204" pitchFamily="34" charset="0"/>
          </a:endParaRPr>
        </a:p>
      </dgm:t>
    </dgm:pt>
    <dgm:pt modelId="{3B0FA86F-7F1D-48E1-B246-1F44C78C8369}" type="parTrans" cxnId="{2280A0FC-1597-4608-BF37-04068FB7D8B0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6C2E11A2-345F-4488-88E4-D23D7423E91D}" type="sibTrans" cxnId="{2280A0FC-1597-4608-BF37-04068FB7D8B0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46B70A5-8302-4ED5-962C-5A29CE6F027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</a:rPr>
            <a:t>10-11 Июля 2018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91252938-851B-4686-A4F1-CBCFFB6A0E65}" type="parTrans" cxnId="{7A11BFF2-2FA5-48BD-B2C5-BFA74D575A0F}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8ED41FEA-8F33-4F71-A699-6CF9B7982AC5}" type="sibTrans" cxnId="{7A11BFF2-2FA5-48BD-B2C5-BFA74D575A0F}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A8D3C1A8-85B1-4FC2-89C5-6986A050D25A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</a:rPr>
            <a:t>Подписание Меморандума о сотрудничестве. </a:t>
          </a:r>
        </a:p>
        <a:p>
          <a:r>
            <a:rPr lang="ru-RU" sz="1600" b="1" dirty="0" smtClean="0">
              <a:latin typeface="+mn-lt"/>
              <a:cs typeface="Arial" panose="020B0604020202020204" pitchFamily="34" charset="0"/>
            </a:rPr>
            <a:t>Первое заседание Совета. Согласование целей проекта.</a:t>
          </a:r>
          <a:endParaRPr lang="ru-RU" sz="1600" b="1" dirty="0">
            <a:latin typeface="+mn-lt"/>
          </a:endParaRPr>
        </a:p>
      </dgm:t>
    </dgm:pt>
    <dgm:pt modelId="{B6051418-3C2F-4E61-BE9B-1B7F98E41016}" type="parTrans" cxnId="{D4C27734-B12B-4C9A-9B54-8B9D89928480}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424B5A1D-ABE8-49DD-99FA-6FA6C8217C23}" type="sibTrans" cxnId="{D4C27734-B12B-4C9A-9B54-8B9D89928480}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BB0417CD-DCEA-4E1B-BE91-32575B38D390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Екатеринбург, форум «Иннопром-2018»</a:t>
          </a:r>
          <a:endParaRPr lang="ru-RU" sz="1600" b="0" dirty="0">
            <a:latin typeface="+mn-lt"/>
          </a:endParaRPr>
        </a:p>
      </dgm:t>
    </dgm:pt>
    <dgm:pt modelId="{C27EAD87-3051-481E-B346-0EF8EC443D1B}" type="parTrans" cxnId="{49660CE3-3776-430C-BC3B-056A651D13AB}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A5034202-5525-42CD-9A0F-DCDBD6F576EB}" type="sibTrans" cxnId="{49660CE3-3776-430C-BC3B-056A651D13AB}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1D48DCBE-638D-4F10-B1A5-6B931D367E6F}">
      <dgm:prSet phldrT="[Текст]" custT="1"/>
      <dgm:spPr/>
      <dgm:t>
        <a:bodyPr/>
        <a:lstStyle/>
        <a:p>
          <a:r>
            <a:rPr lang="ru-RU" sz="1600" dirty="0" smtClean="0"/>
            <a:t>Москва, конференция «ИТ-стандарт</a:t>
          </a:r>
          <a:r>
            <a:rPr lang="ru-RU" sz="1600" dirty="0" smtClean="0">
              <a:latin typeface="+mn-lt"/>
            </a:rPr>
            <a:t>» </a:t>
          </a:r>
          <a:endParaRPr lang="ru-RU" sz="1600" dirty="0">
            <a:latin typeface="+mn-lt"/>
          </a:endParaRPr>
        </a:p>
      </dgm:t>
    </dgm:pt>
    <dgm:pt modelId="{B6451E33-3047-471C-A8CE-F4E7595C5DB1}" type="parTrans" cxnId="{6F11B66B-C116-4212-B671-BD35D4E22103}">
      <dgm:prSet/>
      <dgm:spPr/>
      <dgm:t>
        <a:bodyPr/>
        <a:lstStyle/>
        <a:p>
          <a:endParaRPr lang="ru-RU"/>
        </a:p>
      </dgm:t>
    </dgm:pt>
    <dgm:pt modelId="{EFC0A5DE-1011-4AD1-831A-3A0463A3F469}" type="sibTrans" cxnId="{6F11B66B-C116-4212-B671-BD35D4E22103}">
      <dgm:prSet/>
      <dgm:spPr/>
      <dgm:t>
        <a:bodyPr/>
        <a:lstStyle/>
        <a:p>
          <a:endParaRPr lang="ru-RU"/>
        </a:p>
      </dgm:t>
    </dgm:pt>
    <dgm:pt modelId="{1BF6B44B-4167-46F4-94D1-0DA0E7A37B73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Екатеринбург, форум «Иннопром-2019»</a:t>
          </a:r>
          <a:endParaRPr lang="ru-RU" sz="1600" dirty="0">
            <a:latin typeface="+mn-lt"/>
          </a:endParaRPr>
        </a:p>
      </dgm:t>
    </dgm:pt>
    <dgm:pt modelId="{74E608A4-5A6A-4CC4-86C6-C8AF95D07101}" type="parTrans" cxnId="{265E5B39-C4AC-4DF6-9E8A-A1A4A33453A0}">
      <dgm:prSet/>
      <dgm:spPr/>
      <dgm:t>
        <a:bodyPr/>
        <a:lstStyle/>
        <a:p>
          <a:endParaRPr lang="ru-RU"/>
        </a:p>
      </dgm:t>
    </dgm:pt>
    <dgm:pt modelId="{E1C2F545-9F0C-46C3-9D08-7B2B7A45F6D5}" type="sibTrans" cxnId="{265E5B39-C4AC-4DF6-9E8A-A1A4A33453A0}">
      <dgm:prSet/>
      <dgm:spPr/>
      <dgm:t>
        <a:bodyPr/>
        <a:lstStyle/>
        <a:p>
          <a:endParaRPr lang="ru-RU"/>
        </a:p>
      </dgm:t>
    </dgm:pt>
    <dgm:pt modelId="{A44A2866-12B5-40C0-A3C7-C3362B6728D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</a:rPr>
            <a:t>Июль 2019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636E179E-9CDD-4323-A100-B3727DA09B6D}" type="parTrans" cxnId="{DCEB429B-9D38-40D2-B8B4-A3E195E74FC2}">
      <dgm:prSet/>
      <dgm:spPr/>
      <dgm:t>
        <a:bodyPr/>
        <a:lstStyle/>
        <a:p>
          <a:endParaRPr lang="ru-RU"/>
        </a:p>
      </dgm:t>
    </dgm:pt>
    <dgm:pt modelId="{2957724D-5795-4B29-BC94-BD2D163BA56A}" type="sibTrans" cxnId="{DCEB429B-9D38-40D2-B8B4-A3E195E74FC2}">
      <dgm:prSet/>
      <dgm:spPr/>
      <dgm:t>
        <a:bodyPr/>
        <a:lstStyle/>
        <a:p>
          <a:endParaRPr lang="ru-RU"/>
        </a:p>
      </dgm:t>
    </dgm:pt>
    <dgm:pt modelId="{31C3B9DE-690A-4CCE-BCC1-973F28AFD101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</a:rPr>
            <a:t>Заседание Совета. Обсуждение реализации проекта.</a:t>
          </a:r>
          <a:endParaRPr lang="ru-RU" sz="1600" b="1" dirty="0">
            <a:latin typeface="+mn-lt"/>
          </a:endParaRPr>
        </a:p>
      </dgm:t>
    </dgm:pt>
    <dgm:pt modelId="{E60120D9-82E7-4E51-86BB-37DE7CFB39DF}" type="parTrans" cxnId="{4E14E044-8A16-4C64-9E1F-1E5347FD0E9C}">
      <dgm:prSet/>
      <dgm:spPr/>
      <dgm:t>
        <a:bodyPr/>
        <a:lstStyle/>
        <a:p>
          <a:endParaRPr lang="ru-RU"/>
        </a:p>
      </dgm:t>
    </dgm:pt>
    <dgm:pt modelId="{90F6147B-22A0-4A5E-A775-8417847D6D3D}" type="sibTrans" cxnId="{4E14E044-8A16-4C64-9E1F-1E5347FD0E9C}">
      <dgm:prSet/>
      <dgm:spPr/>
      <dgm:t>
        <a:bodyPr/>
        <a:lstStyle/>
        <a:p>
          <a:endParaRPr lang="ru-RU"/>
        </a:p>
      </dgm:t>
    </dgm:pt>
    <dgm:pt modelId="{D8BB6B6A-9E39-4B86-A70C-46AE6FA1760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</a:rPr>
            <a:t>Октябрь</a:t>
          </a:r>
          <a:r>
            <a:rPr lang="ru-RU" sz="1600" dirty="0" smtClean="0">
              <a:latin typeface="+mn-lt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+mn-lt"/>
            </a:rPr>
            <a:t>2019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0D0D6699-EB53-4AE9-A997-82827AE52119}" type="parTrans" cxnId="{EBFD2FD1-2FF0-42FC-BDDA-F2A8B1C67839}">
      <dgm:prSet/>
      <dgm:spPr/>
      <dgm:t>
        <a:bodyPr/>
        <a:lstStyle/>
        <a:p>
          <a:endParaRPr lang="ru-RU"/>
        </a:p>
      </dgm:t>
    </dgm:pt>
    <dgm:pt modelId="{7C128D2D-6629-4D43-80D4-6720640754B1}" type="sibTrans" cxnId="{EBFD2FD1-2FF0-42FC-BDDA-F2A8B1C67839}">
      <dgm:prSet/>
      <dgm:spPr/>
      <dgm:t>
        <a:bodyPr/>
        <a:lstStyle/>
        <a:p>
          <a:endParaRPr lang="ru-RU"/>
        </a:p>
      </dgm:t>
    </dgm:pt>
    <dgm:pt modelId="{45E6100D-4A90-43C1-877B-56898423CB9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</a:rPr>
            <a:t>Март 2020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46B94884-BCF9-43C6-9669-3FFEDEEE0814}" type="parTrans" cxnId="{D5C7F857-78AC-4D35-B0D3-E3BE5403BDD6}">
      <dgm:prSet/>
      <dgm:spPr/>
      <dgm:t>
        <a:bodyPr/>
        <a:lstStyle/>
        <a:p>
          <a:endParaRPr lang="ru-RU"/>
        </a:p>
      </dgm:t>
    </dgm:pt>
    <dgm:pt modelId="{CB0130BD-DB85-483D-93C5-5EFB9433281C}" type="sibTrans" cxnId="{D5C7F857-78AC-4D35-B0D3-E3BE5403BDD6}">
      <dgm:prSet/>
      <dgm:spPr/>
      <dgm:t>
        <a:bodyPr/>
        <a:lstStyle/>
        <a:p>
          <a:endParaRPr lang="ru-RU"/>
        </a:p>
      </dgm:t>
    </dgm:pt>
    <dgm:pt modelId="{5B1D43B2-2FFA-4F86-A554-A7FAD13B2C11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Москва, «Неделя российского бизнеса»</a:t>
          </a:r>
          <a:endParaRPr lang="ru-RU" sz="1600" dirty="0">
            <a:latin typeface="+mn-lt"/>
          </a:endParaRPr>
        </a:p>
      </dgm:t>
    </dgm:pt>
    <dgm:pt modelId="{67DA869E-FDEE-457B-B4B4-3A7814511744}" type="parTrans" cxnId="{4F4D0CDB-F0D7-4956-BA1E-ECB3D0C4BE76}">
      <dgm:prSet/>
      <dgm:spPr/>
      <dgm:t>
        <a:bodyPr/>
        <a:lstStyle/>
        <a:p>
          <a:endParaRPr lang="ru-RU"/>
        </a:p>
      </dgm:t>
    </dgm:pt>
    <dgm:pt modelId="{038AC1EE-56D3-4035-95FB-A0E136851C6B}" type="sibTrans" cxnId="{4F4D0CDB-F0D7-4956-BA1E-ECB3D0C4BE76}">
      <dgm:prSet/>
      <dgm:spPr/>
      <dgm:t>
        <a:bodyPr/>
        <a:lstStyle/>
        <a:p>
          <a:endParaRPr lang="ru-RU"/>
        </a:p>
      </dgm:t>
    </dgm:pt>
    <dgm:pt modelId="{CBC29C06-303F-4856-AAF1-95F37FFCA999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</a:rPr>
            <a:t>Представление рекомендаций</a:t>
          </a:r>
          <a:endParaRPr lang="ru-RU" sz="1600" b="1" dirty="0">
            <a:latin typeface="+mn-lt"/>
          </a:endParaRPr>
        </a:p>
      </dgm:t>
    </dgm:pt>
    <dgm:pt modelId="{29BB6A38-7B75-4C69-95F7-03930EA57FFF}" type="parTrans" cxnId="{ADFEF16C-3F53-41D6-A9F6-D9461ECD5AB4}">
      <dgm:prSet/>
      <dgm:spPr/>
      <dgm:t>
        <a:bodyPr/>
        <a:lstStyle/>
        <a:p>
          <a:endParaRPr lang="ru-RU"/>
        </a:p>
      </dgm:t>
    </dgm:pt>
    <dgm:pt modelId="{8B451F58-63B7-418A-A4B6-2FBCB183CE75}" type="sibTrans" cxnId="{ADFEF16C-3F53-41D6-A9F6-D9461ECD5AB4}">
      <dgm:prSet/>
      <dgm:spPr/>
      <dgm:t>
        <a:bodyPr/>
        <a:lstStyle/>
        <a:p>
          <a:endParaRPr lang="ru-RU"/>
        </a:p>
      </dgm:t>
    </dgm:pt>
    <dgm:pt modelId="{2494743D-2475-4CA5-8B92-D6F6018F9CD5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</a:rPr>
            <a:t>Заседание Совета. Обсуждение рекомендаций.</a:t>
          </a:r>
          <a:endParaRPr lang="ru-RU" sz="1600" b="1" dirty="0">
            <a:latin typeface="+mn-lt"/>
          </a:endParaRPr>
        </a:p>
      </dgm:t>
    </dgm:pt>
    <dgm:pt modelId="{1F1D8215-78F1-4321-B56B-F00DC68C1DDC}" type="parTrans" cxnId="{37E232BC-A564-4BF3-8A76-644232FA0151}">
      <dgm:prSet/>
      <dgm:spPr/>
      <dgm:t>
        <a:bodyPr/>
        <a:lstStyle/>
        <a:p>
          <a:endParaRPr lang="ru-RU"/>
        </a:p>
      </dgm:t>
    </dgm:pt>
    <dgm:pt modelId="{F0FFD66B-9B0D-4C35-9089-97F8EC6E935B}" type="sibTrans" cxnId="{37E232BC-A564-4BF3-8A76-644232FA0151}">
      <dgm:prSet/>
      <dgm:spPr/>
      <dgm:t>
        <a:bodyPr/>
        <a:lstStyle/>
        <a:p>
          <a:endParaRPr lang="ru-RU"/>
        </a:p>
      </dgm:t>
    </dgm:pt>
    <dgm:pt modelId="{2C9B8C65-C04B-45F5-ADFF-E420ED21FD30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Москва</a:t>
          </a:r>
          <a:endParaRPr lang="ru-RU" sz="1600" dirty="0">
            <a:latin typeface="+mn-lt"/>
          </a:endParaRPr>
        </a:p>
      </dgm:t>
    </dgm:pt>
    <dgm:pt modelId="{2C1522B8-937A-43A4-BE69-3DC727088E6D}" type="parTrans" cxnId="{2378BE65-D604-42BB-808B-9F9CCE0DA891}">
      <dgm:prSet/>
      <dgm:spPr/>
      <dgm:t>
        <a:bodyPr/>
        <a:lstStyle/>
        <a:p>
          <a:endParaRPr lang="ru-RU"/>
        </a:p>
      </dgm:t>
    </dgm:pt>
    <dgm:pt modelId="{263078FA-E52B-42FA-8666-B73C01557D21}" type="sibTrans" cxnId="{2378BE65-D604-42BB-808B-9F9CCE0DA891}">
      <dgm:prSet/>
      <dgm:spPr/>
      <dgm:t>
        <a:bodyPr/>
        <a:lstStyle/>
        <a:p>
          <a:endParaRPr lang="ru-RU"/>
        </a:p>
      </dgm:t>
    </dgm:pt>
    <dgm:pt modelId="{1CF82B86-70D3-4E01-A379-D330A3EED2D1}" type="pres">
      <dgm:prSet presAssocID="{D2F14D2A-F2C7-49EC-AEB6-C24BC7B46FE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20F9F3-8F1D-4847-8BBA-54D70A552A32}" type="pres">
      <dgm:prSet presAssocID="{A46B70A5-8302-4ED5-962C-5A29CE6F0270}" presName="composite" presStyleCnt="0"/>
      <dgm:spPr/>
    </dgm:pt>
    <dgm:pt modelId="{3D21C7AE-69C2-4867-92E1-5BBAFCB63836}" type="pres">
      <dgm:prSet presAssocID="{A46B70A5-8302-4ED5-962C-5A29CE6F0270}" presName="FirstChild" presStyleLbl="revTx" presStyleIdx="0" presStyleCnt="12" custScaleY="261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9EF48C-BFAD-4E8A-AEB7-799510072E56}" type="pres">
      <dgm:prSet presAssocID="{A46B70A5-8302-4ED5-962C-5A29CE6F0270}" presName="Parent" presStyleLbl="alignNode1" presStyleIdx="0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B022F9-2A99-4423-80D1-53134CCB45F6}" type="pres">
      <dgm:prSet presAssocID="{A46B70A5-8302-4ED5-962C-5A29CE6F0270}" presName="Accent" presStyleLbl="parChTrans1D1" presStyleIdx="0" presStyleCnt="6" custLinFactY="317017" custLinFactNeighborY="400000"/>
      <dgm:spPr/>
    </dgm:pt>
    <dgm:pt modelId="{8208BB4C-78AB-4FEF-BCE3-BE46FDCE8C94}" type="pres">
      <dgm:prSet presAssocID="{A46B70A5-8302-4ED5-962C-5A29CE6F0270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0CA550-A3EF-4F0B-9537-39B609BD910F}" type="pres">
      <dgm:prSet presAssocID="{8ED41FEA-8F33-4F71-A699-6CF9B7982AC5}" presName="sibTrans" presStyleCnt="0"/>
      <dgm:spPr/>
    </dgm:pt>
    <dgm:pt modelId="{EA247D3F-857D-4C9D-9152-734DAEED16FE}" type="pres">
      <dgm:prSet presAssocID="{85271FBB-5D50-427D-A66B-C0234FA6358D}" presName="composite" presStyleCnt="0"/>
      <dgm:spPr/>
      <dgm:t>
        <a:bodyPr/>
        <a:lstStyle/>
        <a:p>
          <a:endParaRPr lang="de-DE"/>
        </a:p>
      </dgm:t>
    </dgm:pt>
    <dgm:pt modelId="{8828CA9C-F24C-4826-9436-982E6E1F84E6}" type="pres">
      <dgm:prSet presAssocID="{85271FBB-5D50-427D-A66B-C0234FA6358D}" presName="First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48663-00C6-4C01-B009-06FB34ECBF5A}" type="pres">
      <dgm:prSet presAssocID="{85271FBB-5D50-427D-A66B-C0234FA6358D}" presName="Parent" presStyleLbl="alignNode1" presStyleIdx="1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350A3-14B9-4CEB-891A-33C28AF72F87}" type="pres">
      <dgm:prSet presAssocID="{85271FBB-5D50-427D-A66B-C0234FA6358D}" presName="Accent" presStyleLbl="parChTrans1D1" presStyleIdx="1" presStyleCnt="6"/>
      <dgm:spPr/>
      <dgm:t>
        <a:bodyPr/>
        <a:lstStyle/>
        <a:p>
          <a:endParaRPr lang="de-DE"/>
        </a:p>
      </dgm:t>
    </dgm:pt>
    <dgm:pt modelId="{DD392ADF-2CF5-46E6-8201-F19B30E08719}" type="pres">
      <dgm:prSet presAssocID="{85271FBB-5D50-427D-A66B-C0234FA6358D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D5298-617E-4185-92AB-30C835CCC241}" type="pres">
      <dgm:prSet presAssocID="{AFB1A21C-CFE6-4165-B681-29AF650B1127}" presName="sibTrans" presStyleCnt="0"/>
      <dgm:spPr/>
      <dgm:t>
        <a:bodyPr/>
        <a:lstStyle/>
        <a:p>
          <a:endParaRPr lang="de-DE"/>
        </a:p>
      </dgm:t>
    </dgm:pt>
    <dgm:pt modelId="{333FD1D8-AA17-4791-9F7B-51F9DCF66FAE}" type="pres">
      <dgm:prSet presAssocID="{BDF5553E-7340-4B91-A306-2086E921E508}" presName="composite" presStyleCnt="0"/>
      <dgm:spPr/>
      <dgm:t>
        <a:bodyPr/>
        <a:lstStyle/>
        <a:p>
          <a:endParaRPr lang="de-DE"/>
        </a:p>
      </dgm:t>
    </dgm:pt>
    <dgm:pt modelId="{5B415833-A38B-42DF-B1D0-F399D49EA6F1}" type="pres">
      <dgm:prSet presAssocID="{BDF5553E-7340-4B91-A306-2086E921E508}" presName="First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89E86-4CBF-4910-A4A6-2DA505ABA5C1}" type="pres">
      <dgm:prSet presAssocID="{BDF5553E-7340-4B91-A306-2086E921E508}" presName="Parent" presStyleLbl="alignNode1" presStyleIdx="2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88A7C-28F8-4FD8-9976-62A1A1E1AA30}" type="pres">
      <dgm:prSet presAssocID="{BDF5553E-7340-4B91-A306-2086E921E508}" presName="Accent" presStyleLbl="parChTrans1D1" presStyleIdx="2" presStyleCnt="6"/>
      <dgm:spPr/>
      <dgm:t>
        <a:bodyPr/>
        <a:lstStyle/>
        <a:p>
          <a:endParaRPr lang="de-DE"/>
        </a:p>
      </dgm:t>
    </dgm:pt>
    <dgm:pt modelId="{D569EE50-E921-4FFE-8C8B-2A1B97B2C2D2}" type="pres">
      <dgm:prSet presAssocID="{BDF5553E-7340-4B91-A306-2086E921E508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3A442-2FDA-422E-8080-D2057486A24B}" type="pres">
      <dgm:prSet presAssocID="{8F574A79-F52F-4A7B-80C1-D6C6D103C238}" presName="sibTrans" presStyleCnt="0"/>
      <dgm:spPr/>
    </dgm:pt>
    <dgm:pt modelId="{F43451DF-8DE8-4E7F-BEB6-72D5B8FF9B03}" type="pres">
      <dgm:prSet presAssocID="{A44A2866-12B5-40C0-A3C7-C3362B6728DD}" presName="composite" presStyleCnt="0"/>
      <dgm:spPr/>
    </dgm:pt>
    <dgm:pt modelId="{8946E387-AD30-4F4A-8EC2-82D40B85AC72}" type="pres">
      <dgm:prSet presAssocID="{A44A2866-12B5-40C0-A3C7-C3362B6728DD}" presName="First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C4900-A35F-4F00-A5DF-6342000E9909}" type="pres">
      <dgm:prSet presAssocID="{A44A2866-12B5-40C0-A3C7-C3362B6728DD}" presName="Parent" presStyleLbl="alignNode1" presStyleIdx="3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8AFB-3C8A-4E4A-8194-6FE82FD5545C}" type="pres">
      <dgm:prSet presAssocID="{A44A2866-12B5-40C0-A3C7-C3362B6728DD}" presName="Accent" presStyleLbl="parChTrans1D1" presStyleIdx="3" presStyleCnt="6"/>
      <dgm:spPr/>
    </dgm:pt>
    <dgm:pt modelId="{39AAB7E8-E10E-4383-BF01-EB7874B381B1}" type="pres">
      <dgm:prSet presAssocID="{A44A2866-12B5-40C0-A3C7-C3362B6728DD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A1B0B-5F20-4F5C-85E0-6ADBFEF96645}" type="pres">
      <dgm:prSet presAssocID="{2957724D-5795-4B29-BC94-BD2D163BA56A}" presName="sibTrans" presStyleCnt="0"/>
      <dgm:spPr/>
    </dgm:pt>
    <dgm:pt modelId="{5FD68999-26F7-4062-8A7D-B780C421EA50}" type="pres">
      <dgm:prSet presAssocID="{D8BB6B6A-9E39-4B86-A70C-46AE6FA1760A}" presName="composite" presStyleCnt="0"/>
      <dgm:spPr/>
    </dgm:pt>
    <dgm:pt modelId="{E12FD938-6B95-4930-8AEB-3FB5E28F3950}" type="pres">
      <dgm:prSet presAssocID="{D8BB6B6A-9E39-4B86-A70C-46AE6FA1760A}" presName="First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CE021-DE16-4C95-B687-7802BEDC8934}" type="pres">
      <dgm:prSet presAssocID="{D8BB6B6A-9E39-4B86-A70C-46AE6FA1760A}" presName="Parent" presStyleLbl="alignNode1" presStyleIdx="4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6D74C-87FD-49CB-916D-A855B4C4AE33}" type="pres">
      <dgm:prSet presAssocID="{D8BB6B6A-9E39-4B86-A70C-46AE6FA1760A}" presName="Accent" presStyleLbl="parChTrans1D1" presStyleIdx="4" presStyleCnt="6"/>
      <dgm:spPr/>
    </dgm:pt>
    <dgm:pt modelId="{EB4E4BD2-2184-4052-B616-D4C3A790DBC9}" type="pres">
      <dgm:prSet presAssocID="{D8BB6B6A-9E39-4B86-A70C-46AE6FA1760A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2BCD2-EC30-4CBD-B87B-37B38A2C342E}" type="pres">
      <dgm:prSet presAssocID="{7C128D2D-6629-4D43-80D4-6720640754B1}" presName="sibTrans" presStyleCnt="0"/>
      <dgm:spPr/>
    </dgm:pt>
    <dgm:pt modelId="{E308F6BE-E9F4-438F-A193-AA13D15B4423}" type="pres">
      <dgm:prSet presAssocID="{45E6100D-4A90-43C1-877B-56898423CB97}" presName="composite" presStyleCnt="0"/>
      <dgm:spPr/>
    </dgm:pt>
    <dgm:pt modelId="{8C6D0AB1-6CFE-4168-85EC-54DF8EF54826}" type="pres">
      <dgm:prSet presAssocID="{45E6100D-4A90-43C1-877B-56898423CB97}" presName="First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66B8C-349C-4785-B443-3A43BBC96D87}" type="pres">
      <dgm:prSet presAssocID="{45E6100D-4A90-43C1-877B-56898423CB97}" presName="Parent" presStyleLbl="alignNode1" presStyleIdx="5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0E5B9-6038-4143-9CFD-FCE0BB4AA556}" type="pres">
      <dgm:prSet presAssocID="{45E6100D-4A90-43C1-877B-56898423CB97}" presName="Accent" presStyleLbl="parChTrans1D1" presStyleIdx="5" presStyleCnt="6"/>
      <dgm:spPr/>
    </dgm:pt>
    <dgm:pt modelId="{85EA43F1-4576-4E3C-B6AA-91CFB3DB34FE}" type="pres">
      <dgm:prSet presAssocID="{45E6100D-4A90-43C1-877B-56898423CB97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D6898C-4708-476B-BCDD-F38882BE304D}" type="presOf" srcId="{5B1D43B2-2FFA-4F86-A554-A7FAD13B2C11}" destId="{85EA43F1-4576-4E3C-B6AA-91CFB3DB34FE}" srcOrd="0" destOrd="0" presId="urn:microsoft.com/office/officeart/2011/layout/TabList"/>
    <dgm:cxn modelId="{D4C27734-B12B-4C9A-9B54-8B9D89928480}" srcId="{A46B70A5-8302-4ED5-962C-5A29CE6F0270}" destId="{A8D3C1A8-85B1-4FC2-89C5-6986A050D25A}" srcOrd="0" destOrd="0" parTransId="{B6051418-3C2F-4E61-BE9B-1B7F98E41016}" sibTransId="{424B5A1D-ABE8-49DD-99FA-6FA6C8217C23}"/>
    <dgm:cxn modelId="{8E135EB1-8A20-4AFD-9A82-5647D5DB29D8}" type="presOf" srcId="{A44A2866-12B5-40C0-A3C7-C3362B6728DD}" destId="{693C4900-A35F-4F00-A5DF-6342000E9909}" srcOrd="0" destOrd="0" presId="urn:microsoft.com/office/officeart/2011/layout/TabList"/>
    <dgm:cxn modelId="{49660CE3-3776-430C-BC3B-056A651D13AB}" srcId="{A46B70A5-8302-4ED5-962C-5A29CE6F0270}" destId="{BB0417CD-DCEA-4E1B-BE91-32575B38D390}" srcOrd="1" destOrd="0" parTransId="{C27EAD87-3051-481E-B346-0EF8EC443D1B}" sibTransId="{A5034202-5525-42CD-9A0F-DCDBD6F576EB}"/>
    <dgm:cxn modelId="{2280A0FC-1597-4608-BF37-04068FB7D8B0}" srcId="{85271FBB-5D50-427D-A66B-C0234FA6358D}" destId="{58906B9A-92B9-43A3-9D76-C2DF12161B8D}" srcOrd="1" destOrd="0" parTransId="{3B0FA86F-7F1D-48E1-B246-1F44C78C8369}" sibTransId="{6C2E11A2-345F-4488-88E4-D23D7423E91D}"/>
    <dgm:cxn modelId="{97E37136-9F76-4E19-A9C5-E008603D09C4}" srcId="{BDF5553E-7340-4B91-A306-2086E921E508}" destId="{3AD76D96-B369-4DEB-AAEE-DFFA2A445328}" srcOrd="0" destOrd="0" parTransId="{E498CD62-DF0A-46E2-8B68-0C9E024FF89D}" sibTransId="{DC5D5395-F259-41D3-9B18-2A708203E5F4}"/>
    <dgm:cxn modelId="{02B0670C-44BC-4A98-80AB-6D33589D5508}" type="presOf" srcId="{85271FBB-5D50-427D-A66B-C0234FA6358D}" destId="{01E48663-00C6-4C01-B009-06FB34ECBF5A}" srcOrd="0" destOrd="0" presId="urn:microsoft.com/office/officeart/2011/layout/TabList"/>
    <dgm:cxn modelId="{D1E83981-A9F6-4F75-8569-3DEA1D718C65}" srcId="{D2F14D2A-F2C7-49EC-AEB6-C24BC7B46FE4}" destId="{85271FBB-5D50-427D-A66B-C0234FA6358D}" srcOrd="1" destOrd="0" parTransId="{7498C512-9EB2-4EA7-BA5D-94E1C0A8498C}" sibTransId="{AFB1A21C-CFE6-4165-B681-29AF650B1127}"/>
    <dgm:cxn modelId="{305A963A-D485-441F-AA40-C0695D1D9C56}" type="presOf" srcId="{A46B70A5-8302-4ED5-962C-5A29CE6F0270}" destId="{7D9EF48C-BFAD-4E8A-AEB7-799510072E56}" srcOrd="0" destOrd="0" presId="urn:microsoft.com/office/officeart/2011/layout/TabList"/>
    <dgm:cxn modelId="{9C633593-9E98-4797-A499-16A41B12A9A6}" type="presOf" srcId="{B4D904F8-C110-461B-A99E-67EAF975DD0E}" destId="{8828CA9C-F24C-4826-9436-982E6E1F84E6}" srcOrd="0" destOrd="0" presId="urn:microsoft.com/office/officeart/2011/layout/TabList"/>
    <dgm:cxn modelId="{ADFEF16C-3F53-41D6-A9F6-D9461ECD5AB4}" srcId="{45E6100D-4A90-43C1-877B-56898423CB97}" destId="{CBC29C06-303F-4856-AAF1-95F37FFCA999}" srcOrd="0" destOrd="0" parTransId="{29BB6A38-7B75-4C69-95F7-03930EA57FFF}" sibTransId="{8B451F58-63B7-418A-A4B6-2FBCB183CE75}"/>
    <dgm:cxn modelId="{CEF3D903-C7EB-4064-8D58-798032408569}" type="presOf" srcId="{BDF5553E-7340-4B91-A306-2086E921E508}" destId="{E9F89E86-4CBF-4910-A4A6-2DA505ABA5C1}" srcOrd="0" destOrd="0" presId="urn:microsoft.com/office/officeart/2011/layout/TabList"/>
    <dgm:cxn modelId="{DF550396-0343-46A7-A998-6D2F41720C8E}" type="presOf" srcId="{D2F14D2A-F2C7-49EC-AEB6-C24BC7B46FE4}" destId="{1CF82B86-70D3-4E01-A379-D330A3EED2D1}" srcOrd="0" destOrd="0" presId="urn:microsoft.com/office/officeart/2011/layout/TabList"/>
    <dgm:cxn modelId="{FE2ED746-6091-4D21-829D-7C397D1D70D8}" type="presOf" srcId="{2494743D-2475-4CA5-8B92-D6F6018F9CD5}" destId="{E12FD938-6B95-4930-8AEB-3FB5E28F3950}" srcOrd="0" destOrd="0" presId="urn:microsoft.com/office/officeart/2011/layout/TabList"/>
    <dgm:cxn modelId="{D5C7F857-78AC-4D35-B0D3-E3BE5403BDD6}" srcId="{D2F14D2A-F2C7-49EC-AEB6-C24BC7B46FE4}" destId="{45E6100D-4A90-43C1-877B-56898423CB97}" srcOrd="5" destOrd="0" parTransId="{46B94884-BCF9-43C6-9669-3FFEDEEE0814}" sibTransId="{CB0130BD-DB85-483D-93C5-5EFB9433281C}"/>
    <dgm:cxn modelId="{DF7076DD-8C4C-4EC8-AAB5-02991F2CEFC9}" type="presOf" srcId="{31C3B9DE-690A-4CCE-BCC1-973F28AFD101}" destId="{8946E387-AD30-4F4A-8EC2-82D40B85AC72}" srcOrd="0" destOrd="0" presId="urn:microsoft.com/office/officeart/2011/layout/TabList"/>
    <dgm:cxn modelId="{4F4D0CDB-F0D7-4956-BA1E-ECB3D0C4BE76}" srcId="{45E6100D-4A90-43C1-877B-56898423CB97}" destId="{5B1D43B2-2FFA-4F86-A554-A7FAD13B2C11}" srcOrd="1" destOrd="0" parTransId="{67DA869E-FDEE-457B-B4B4-3A7814511744}" sibTransId="{038AC1EE-56D3-4035-95FB-A0E136851C6B}"/>
    <dgm:cxn modelId="{4E14E044-8A16-4C64-9E1F-1E5347FD0E9C}" srcId="{A44A2866-12B5-40C0-A3C7-C3362B6728DD}" destId="{31C3B9DE-690A-4CCE-BCC1-973F28AFD101}" srcOrd="0" destOrd="0" parTransId="{E60120D9-82E7-4E51-86BB-37DE7CFB39DF}" sibTransId="{90F6147B-22A0-4A5E-A775-8417847D6D3D}"/>
    <dgm:cxn modelId="{72B9291D-6FA8-43EF-9C16-E17BF0852267}" srcId="{85271FBB-5D50-427D-A66B-C0234FA6358D}" destId="{B4D904F8-C110-461B-A99E-67EAF975DD0E}" srcOrd="0" destOrd="0" parTransId="{6CFCD566-3DE7-4523-A425-5F0B679A25C7}" sibTransId="{218F55F1-37D6-47C1-8E4B-84EC79B23F79}"/>
    <dgm:cxn modelId="{37E232BC-A564-4BF3-8A76-644232FA0151}" srcId="{D8BB6B6A-9E39-4B86-A70C-46AE6FA1760A}" destId="{2494743D-2475-4CA5-8B92-D6F6018F9CD5}" srcOrd="0" destOrd="0" parTransId="{1F1D8215-78F1-4321-B56B-F00DC68C1DDC}" sibTransId="{F0FFD66B-9B0D-4C35-9089-97F8EC6E935B}"/>
    <dgm:cxn modelId="{5E7BEC78-1C06-4E50-A0A6-3A1E5F989A07}" type="presOf" srcId="{1BF6B44B-4167-46F4-94D1-0DA0E7A37B73}" destId="{39AAB7E8-E10E-4383-BF01-EB7874B381B1}" srcOrd="0" destOrd="0" presId="urn:microsoft.com/office/officeart/2011/layout/TabList"/>
    <dgm:cxn modelId="{AC801B3F-6107-4337-A292-A2516B4971A2}" type="presOf" srcId="{45E6100D-4A90-43C1-877B-56898423CB97}" destId="{C5966B8C-349C-4785-B443-3A43BBC96D87}" srcOrd="0" destOrd="0" presId="urn:microsoft.com/office/officeart/2011/layout/TabList"/>
    <dgm:cxn modelId="{B63765E0-74AA-4F68-B3F9-B09A9FB5F67C}" type="presOf" srcId="{BB0417CD-DCEA-4E1B-BE91-32575B38D390}" destId="{8208BB4C-78AB-4FEF-BCE3-BE46FDCE8C94}" srcOrd="0" destOrd="0" presId="urn:microsoft.com/office/officeart/2011/layout/TabList"/>
    <dgm:cxn modelId="{69D014F9-E064-459A-AE36-B3EAC2543DF4}" type="presOf" srcId="{1D48DCBE-638D-4F10-B1A5-6B931D367E6F}" destId="{D569EE50-E921-4FFE-8C8B-2A1B97B2C2D2}" srcOrd="0" destOrd="1" presId="urn:microsoft.com/office/officeart/2011/layout/TabList"/>
    <dgm:cxn modelId="{7A11BFF2-2FA5-48BD-B2C5-BFA74D575A0F}" srcId="{D2F14D2A-F2C7-49EC-AEB6-C24BC7B46FE4}" destId="{A46B70A5-8302-4ED5-962C-5A29CE6F0270}" srcOrd="0" destOrd="0" parTransId="{91252938-851B-4686-A4F1-CBCFFB6A0E65}" sibTransId="{8ED41FEA-8F33-4F71-A699-6CF9B7982AC5}"/>
    <dgm:cxn modelId="{1450E177-A7CF-4B77-A19A-F33BAC920957}" type="presOf" srcId="{84F84BCC-DEAD-4E53-B87A-F24D4D8A6F3C}" destId="{D569EE50-E921-4FFE-8C8B-2A1B97B2C2D2}" srcOrd="0" destOrd="0" presId="urn:microsoft.com/office/officeart/2011/layout/TabList"/>
    <dgm:cxn modelId="{F6E773B9-6F17-44E6-BCC4-C7D16799249E}" type="presOf" srcId="{CBC29C06-303F-4856-AAF1-95F37FFCA999}" destId="{8C6D0AB1-6CFE-4168-85EC-54DF8EF54826}" srcOrd="0" destOrd="0" presId="urn:microsoft.com/office/officeart/2011/layout/TabList"/>
    <dgm:cxn modelId="{6F11B66B-C116-4212-B671-BD35D4E22103}" srcId="{BDF5553E-7340-4B91-A306-2086E921E508}" destId="{1D48DCBE-638D-4F10-B1A5-6B931D367E6F}" srcOrd="2" destOrd="0" parTransId="{B6451E33-3047-471C-A8CE-F4E7595C5DB1}" sibTransId="{EFC0A5DE-1011-4AD1-831A-3A0463A3F469}"/>
    <dgm:cxn modelId="{EBFD2FD1-2FF0-42FC-BDDA-F2A8B1C67839}" srcId="{D2F14D2A-F2C7-49EC-AEB6-C24BC7B46FE4}" destId="{D8BB6B6A-9E39-4B86-A70C-46AE6FA1760A}" srcOrd="4" destOrd="0" parTransId="{0D0D6699-EB53-4AE9-A997-82827AE52119}" sibTransId="{7C128D2D-6629-4D43-80D4-6720640754B1}"/>
    <dgm:cxn modelId="{83A0FEFB-C64F-4565-918F-9555854BF0F2}" srcId="{BDF5553E-7340-4B91-A306-2086E921E508}" destId="{84F84BCC-DEAD-4E53-B87A-F24D4D8A6F3C}" srcOrd="1" destOrd="0" parTransId="{0F6FA95D-D570-44B2-B47D-FD7F44521D7B}" sibTransId="{5F3B8313-1551-4492-B517-2161DB3D32C3}"/>
    <dgm:cxn modelId="{8214ACE0-03D8-42E2-9D75-5F5B6DF71095}" type="presOf" srcId="{2C9B8C65-C04B-45F5-ADFF-E420ED21FD30}" destId="{EB4E4BD2-2184-4052-B616-D4C3A790DBC9}" srcOrd="0" destOrd="0" presId="urn:microsoft.com/office/officeart/2011/layout/TabList"/>
    <dgm:cxn modelId="{EABA5369-DC48-4327-A7EA-073FABFD134E}" type="presOf" srcId="{D8BB6B6A-9E39-4B86-A70C-46AE6FA1760A}" destId="{14BCE021-DE16-4C95-B687-7802BEDC8934}" srcOrd="0" destOrd="0" presId="urn:microsoft.com/office/officeart/2011/layout/TabList"/>
    <dgm:cxn modelId="{06B03847-33C3-4F55-9C28-880EBB83E0B5}" type="presOf" srcId="{3AD76D96-B369-4DEB-AAEE-DFFA2A445328}" destId="{5B415833-A38B-42DF-B1D0-F399D49EA6F1}" srcOrd="0" destOrd="0" presId="urn:microsoft.com/office/officeart/2011/layout/TabList"/>
    <dgm:cxn modelId="{31C79CB2-149B-4113-8F02-CCE67B259469}" type="presOf" srcId="{A8D3C1A8-85B1-4FC2-89C5-6986A050D25A}" destId="{3D21C7AE-69C2-4867-92E1-5BBAFCB63836}" srcOrd="0" destOrd="0" presId="urn:microsoft.com/office/officeart/2011/layout/TabList"/>
    <dgm:cxn modelId="{6F8A28E8-6B74-49F1-9243-AA0A2F68D9B9}" type="presOf" srcId="{58906B9A-92B9-43A3-9D76-C2DF12161B8D}" destId="{DD392ADF-2CF5-46E6-8201-F19B30E08719}" srcOrd="0" destOrd="0" presId="urn:microsoft.com/office/officeart/2011/layout/TabList"/>
    <dgm:cxn modelId="{2378BE65-D604-42BB-808B-9F9CCE0DA891}" srcId="{D8BB6B6A-9E39-4B86-A70C-46AE6FA1760A}" destId="{2C9B8C65-C04B-45F5-ADFF-E420ED21FD30}" srcOrd="1" destOrd="0" parTransId="{2C1522B8-937A-43A4-BE69-3DC727088E6D}" sibTransId="{263078FA-E52B-42FA-8666-B73C01557D21}"/>
    <dgm:cxn modelId="{33BBB54A-D2F8-4C70-9DDB-7B14C4B7BF66}" srcId="{D2F14D2A-F2C7-49EC-AEB6-C24BC7B46FE4}" destId="{BDF5553E-7340-4B91-A306-2086E921E508}" srcOrd="2" destOrd="0" parTransId="{673CC2FF-BD7D-4157-93DE-90114D65B6BF}" sibTransId="{8F574A79-F52F-4A7B-80C1-D6C6D103C238}"/>
    <dgm:cxn modelId="{DCEB429B-9D38-40D2-B8B4-A3E195E74FC2}" srcId="{D2F14D2A-F2C7-49EC-AEB6-C24BC7B46FE4}" destId="{A44A2866-12B5-40C0-A3C7-C3362B6728DD}" srcOrd="3" destOrd="0" parTransId="{636E179E-9CDD-4323-A100-B3727DA09B6D}" sibTransId="{2957724D-5795-4B29-BC94-BD2D163BA56A}"/>
    <dgm:cxn modelId="{265E5B39-C4AC-4DF6-9E8A-A1A4A33453A0}" srcId="{A44A2866-12B5-40C0-A3C7-C3362B6728DD}" destId="{1BF6B44B-4167-46F4-94D1-0DA0E7A37B73}" srcOrd="1" destOrd="0" parTransId="{74E608A4-5A6A-4CC4-86C6-C8AF95D07101}" sibTransId="{E1C2F545-9F0C-46C3-9D08-7B2B7A45F6D5}"/>
    <dgm:cxn modelId="{32978726-E9A5-4AE6-A33E-74023937731D}" type="presParOf" srcId="{1CF82B86-70D3-4E01-A379-D330A3EED2D1}" destId="{7D20F9F3-8F1D-4847-8BBA-54D70A552A32}" srcOrd="0" destOrd="0" presId="urn:microsoft.com/office/officeart/2011/layout/TabList"/>
    <dgm:cxn modelId="{C4BD518B-A1DF-4A6F-ADE3-56E92E51C45D}" type="presParOf" srcId="{7D20F9F3-8F1D-4847-8BBA-54D70A552A32}" destId="{3D21C7AE-69C2-4867-92E1-5BBAFCB63836}" srcOrd="0" destOrd="0" presId="urn:microsoft.com/office/officeart/2011/layout/TabList"/>
    <dgm:cxn modelId="{2D030DDA-5132-4845-8290-0D37C90686D6}" type="presParOf" srcId="{7D20F9F3-8F1D-4847-8BBA-54D70A552A32}" destId="{7D9EF48C-BFAD-4E8A-AEB7-799510072E56}" srcOrd="1" destOrd="0" presId="urn:microsoft.com/office/officeart/2011/layout/TabList"/>
    <dgm:cxn modelId="{BFBE88A8-3610-4DC4-B96A-D3733F78B597}" type="presParOf" srcId="{7D20F9F3-8F1D-4847-8BBA-54D70A552A32}" destId="{BEB022F9-2A99-4423-80D1-53134CCB45F6}" srcOrd="2" destOrd="0" presId="urn:microsoft.com/office/officeart/2011/layout/TabList"/>
    <dgm:cxn modelId="{2270FF9D-4C8F-4EC4-8911-8DBDBEC5898A}" type="presParOf" srcId="{1CF82B86-70D3-4E01-A379-D330A3EED2D1}" destId="{8208BB4C-78AB-4FEF-BCE3-BE46FDCE8C94}" srcOrd="1" destOrd="0" presId="urn:microsoft.com/office/officeart/2011/layout/TabList"/>
    <dgm:cxn modelId="{DDA433D1-BF81-453E-A261-14E8DDAEC15A}" type="presParOf" srcId="{1CF82B86-70D3-4E01-A379-D330A3EED2D1}" destId="{F30CA550-A3EF-4F0B-9537-39B609BD910F}" srcOrd="2" destOrd="0" presId="urn:microsoft.com/office/officeart/2011/layout/TabList"/>
    <dgm:cxn modelId="{644997DF-2B0E-4C92-BB01-3051E8F3D489}" type="presParOf" srcId="{1CF82B86-70D3-4E01-A379-D330A3EED2D1}" destId="{EA247D3F-857D-4C9D-9152-734DAEED16FE}" srcOrd="3" destOrd="0" presId="urn:microsoft.com/office/officeart/2011/layout/TabList"/>
    <dgm:cxn modelId="{3D2A03AD-753F-4BC8-A449-09797BB8078B}" type="presParOf" srcId="{EA247D3F-857D-4C9D-9152-734DAEED16FE}" destId="{8828CA9C-F24C-4826-9436-982E6E1F84E6}" srcOrd="0" destOrd="0" presId="urn:microsoft.com/office/officeart/2011/layout/TabList"/>
    <dgm:cxn modelId="{E07944F1-22AF-4A17-AFC7-FF04B736DE5B}" type="presParOf" srcId="{EA247D3F-857D-4C9D-9152-734DAEED16FE}" destId="{01E48663-00C6-4C01-B009-06FB34ECBF5A}" srcOrd="1" destOrd="0" presId="urn:microsoft.com/office/officeart/2011/layout/TabList"/>
    <dgm:cxn modelId="{5C2091E7-A78C-45F7-8FC2-360778CBE556}" type="presParOf" srcId="{EA247D3F-857D-4C9D-9152-734DAEED16FE}" destId="{32C350A3-14B9-4CEB-891A-33C28AF72F87}" srcOrd="2" destOrd="0" presId="urn:microsoft.com/office/officeart/2011/layout/TabList"/>
    <dgm:cxn modelId="{9DAB4202-43D8-4459-8562-53A88EC0D97D}" type="presParOf" srcId="{1CF82B86-70D3-4E01-A379-D330A3EED2D1}" destId="{DD392ADF-2CF5-46E6-8201-F19B30E08719}" srcOrd="4" destOrd="0" presId="urn:microsoft.com/office/officeart/2011/layout/TabList"/>
    <dgm:cxn modelId="{896EFC5F-DBBC-489A-AB67-84C4F1CF2C18}" type="presParOf" srcId="{1CF82B86-70D3-4E01-A379-D330A3EED2D1}" destId="{F04D5298-617E-4185-92AB-30C835CCC241}" srcOrd="5" destOrd="0" presId="urn:microsoft.com/office/officeart/2011/layout/TabList"/>
    <dgm:cxn modelId="{6AB66587-C41F-41CE-ADA1-044297DFA540}" type="presParOf" srcId="{1CF82B86-70D3-4E01-A379-D330A3EED2D1}" destId="{333FD1D8-AA17-4791-9F7B-51F9DCF66FAE}" srcOrd="6" destOrd="0" presId="urn:microsoft.com/office/officeart/2011/layout/TabList"/>
    <dgm:cxn modelId="{50A0E601-FC2B-44D8-93CD-6D5526547C25}" type="presParOf" srcId="{333FD1D8-AA17-4791-9F7B-51F9DCF66FAE}" destId="{5B415833-A38B-42DF-B1D0-F399D49EA6F1}" srcOrd="0" destOrd="0" presId="urn:microsoft.com/office/officeart/2011/layout/TabList"/>
    <dgm:cxn modelId="{01A4DFA6-031D-4FB8-B632-754EBBF2144F}" type="presParOf" srcId="{333FD1D8-AA17-4791-9F7B-51F9DCF66FAE}" destId="{E9F89E86-4CBF-4910-A4A6-2DA505ABA5C1}" srcOrd="1" destOrd="0" presId="urn:microsoft.com/office/officeart/2011/layout/TabList"/>
    <dgm:cxn modelId="{67649382-C81F-4157-8DD5-6C41BBC59CF2}" type="presParOf" srcId="{333FD1D8-AA17-4791-9F7B-51F9DCF66FAE}" destId="{6CF88A7C-28F8-4FD8-9976-62A1A1E1AA30}" srcOrd="2" destOrd="0" presId="urn:microsoft.com/office/officeart/2011/layout/TabList"/>
    <dgm:cxn modelId="{A4CF148D-93AD-4225-B0C8-C754773BC86F}" type="presParOf" srcId="{1CF82B86-70D3-4E01-A379-D330A3EED2D1}" destId="{D569EE50-E921-4FFE-8C8B-2A1B97B2C2D2}" srcOrd="7" destOrd="0" presId="urn:microsoft.com/office/officeart/2011/layout/TabList"/>
    <dgm:cxn modelId="{8C040FF3-3EF1-4932-ABC0-5E8237DF2C9C}" type="presParOf" srcId="{1CF82B86-70D3-4E01-A379-D330A3EED2D1}" destId="{2483A442-2FDA-422E-8080-D2057486A24B}" srcOrd="8" destOrd="0" presId="urn:microsoft.com/office/officeart/2011/layout/TabList"/>
    <dgm:cxn modelId="{530927B0-232C-4A5C-8078-590FE2B493D8}" type="presParOf" srcId="{1CF82B86-70D3-4E01-A379-D330A3EED2D1}" destId="{F43451DF-8DE8-4E7F-BEB6-72D5B8FF9B03}" srcOrd="9" destOrd="0" presId="urn:microsoft.com/office/officeart/2011/layout/TabList"/>
    <dgm:cxn modelId="{4719FA91-6904-4DE9-AA5E-09D1B091D5D6}" type="presParOf" srcId="{F43451DF-8DE8-4E7F-BEB6-72D5B8FF9B03}" destId="{8946E387-AD30-4F4A-8EC2-82D40B85AC72}" srcOrd="0" destOrd="0" presId="urn:microsoft.com/office/officeart/2011/layout/TabList"/>
    <dgm:cxn modelId="{9E48D1CF-13B0-4EF0-B31E-7A82C93606C7}" type="presParOf" srcId="{F43451DF-8DE8-4E7F-BEB6-72D5B8FF9B03}" destId="{693C4900-A35F-4F00-A5DF-6342000E9909}" srcOrd="1" destOrd="0" presId="urn:microsoft.com/office/officeart/2011/layout/TabList"/>
    <dgm:cxn modelId="{23C6B533-5E14-4B0F-ABA7-B3890C5A85D4}" type="presParOf" srcId="{F43451DF-8DE8-4E7F-BEB6-72D5B8FF9B03}" destId="{73C78AFB-3C8A-4E4A-8194-6FE82FD5545C}" srcOrd="2" destOrd="0" presId="urn:microsoft.com/office/officeart/2011/layout/TabList"/>
    <dgm:cxn modelId="{40412990-01AE-4A5A-B503-7E02F1B3AE1A}" type="presParOf" srcId="{1CF82B86-70D3-4E01-A379-D330A3EED2D1}" destId="{39AAB7E8-E10E-4383-BF01-EB7874B381B1}" srcOrd="10" destOrd="0" presId="urn:microsoft.com/office/officeart/2011/layout/TabList"/>
    <dgm:cxn modelId="{913238D3-E7F6-4CE9-9909-FB5F71DA54BB}" type="presParOf" srcId="{1CF82B86-70D3-4E01-A379-D330A3EED2D1}" destId="{FD4A1B0B-5F20-4F5C-85E0-6ADBFEF96645}" srcOrd="11" destOrd="0" presId="urn:microsoft.com/office/officeart/2011/layout/TabList"/>
    <dgm:cxn modelId="{D29872B1-D64A-46E3-8E47-9DA4EB5EE0F2}" type="presParOf" srcId="{1CF82B86-70D3-4E01-A379-D330A3EED2D1}" destId="{5FD68999-26F7-4062-8A7D-B780C421EA50}" srcOrd="12" destOrd="0" presId="urn:microsoft.com/office/officeart/2011/layout/TabList"/>
    <dgm:cxn modelId="{B2BA2D49-06C7-41E6-A967-54F1061BBB69}" type="presParOf" srcId="{5FD68999-26F7-4062-8A7D-B780C421EA50}" destId="{E12FD938-6B95-4930-8AEB-3FB5E28F3950}" srcOrd="0" destOrd="0" presId="urn:microsoft.com/office/officeart/2011/layout/TabList"/>
    <dgm:cxn modelId="{D0020ED0-6BBB-4976-9A6A-D968BFCE398B}" type="presParOf" srcId="{5FD68999-26F7-4062-8A7D-B780C421EA50}" destId="{14BCE021-DE16-4C95-B687-7802BEDC8934}" srcOrd="1" destOrd="0" presId="urn:microsoft.com/office/officeart/2011/layout/TabList"/>
    <dgm:cxn modelId="{FEE75DD2-4786-4BAD-A14F-B76A9AC9850E}" type="presParOf" srcId="{5FD68999-26F7-4062-8A7D-B780C421EA50}" destId="{F936D74C-87FD-49CB-916D-A855B4C4AE33}" srcOrd="2" destOrd="0" presId="urn:microsoft.com/office/officeart/2011/layout/TabList"/>
    <dgm:cxn modelId="{881BF62D-A4B1-49D7-811E-301FC83750C4}" type="presParOf" srcId="{1CF82B86-70D3-4E01-A379-D330A3EED2D1}" destId="{EB4E4BD2-2184-4052-B616-D4C3A790DBC9}" srcOrd="13" destOrd="0" presId="urn:microsoft.com/office/officeart/2011/layout/TabList"/>
    <dgm:cxn modelId="{890F6CBF-3881-43CE-8C40-E1E5DCBA038E}" type="presParOf" srcId="{1CF82B86-70D3-4E01-A379-D330A3EED2D1}" destId="{8DF2BCD2-EC30-4CBD-B87B-37B38A2C342E}" srcOrd="14" destOrd="0" presId="urn:microsoft.com/office/officeart/2011/layout/TabList"/>
    <dgm:cxn modelId="{A7E608C7-B418-47F9-83B3-A38B1B1FDFAB}" type="presParOf" srcId="{1CF82B86-70D3-4E01-A379-D330A3EED2D1}" destId="{E308F6BE-E9F4-438F-A193-AA13D15B4423}" srcOrd="15" destOrd="0" presId="urn:microsoft.com/office/officeart/2011/layout/TabList"/>
    <dgm:cxn modelId="{8A26FE1F-CBF2-4BD1-BC32-C1F94B975793}" type="presParOf" srcId="{E308F6BE-E9F4-438F-A193-AA13D15B4423}" destId="{8C6D0AB1-6CFE-4168-85EC-54DF8EF54826}" srcOrd="0" destOrd="0" presId="urn:microsoft.com/office/officeart/2011/layout/TabList"/>
    <dgm:cxn modelId="{9D3939BE-0514-49AD-A90B-5200F41A29CF}" type="presParOf" srcId="{E308F6BE-E9F4-438F-A193-AA13D15B4423}" destId="{C5966B8C-349C-4785-B443-3A43BBC96D87}" srcOrd="1" destOrd="0" presId="urn:microsoft.com/office/officeart/2011/layout/TabList"/>
    <dgm:cxn modelId="{0C4F0595-2ADD-4234-B0FE-D26B1330A0A2}" type="presParOf" srcId="{E308F6BE-E9F4-438F-A193-AA13D15B4423}" destId="{7800E5B9-6038-4143-9CFD-FCE0BB4AA556}" srcOrd="2" destOrd="0" presId="urn:microsoft.com/office/officeart/2011/layout/TabList"/>
    <dgm:cxn modelId="{5622BDAC-15C5-4DE1-B5D2-916FDE385D08}" type="presParOf" srcId="{1CF82B86-70D3-4E01-A379-D330A3EED2D1}" destId="{85EA43F1-4576-4E3C-B6AA-91CFB3DB34FE}" srcOrd="16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0E5B9-6038-4143-9CFD-FCE0BB4AA556}">
      <dsp:nvSpPr>
        <dsp:cNvPr id="0" name=""/>
        <dsp:cNvSpPr/>
      </dsp:nvSpPr>
      <dsp:spPr>
        <a:xfrm>
          <a:off x="0" y="4893349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6D74C-87FD-49CB-916D-A855B4C4AE33}">
      <dsp:nvSpPr>
        <dsp:cNvPr id="0" name=""/>
        <dsp:cNvSpPr/>
      </dsp:nvSpPr>
      <dsp:spPr>
        <a:xfrm>
          <a:off x="0" y="4058254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78AFB-3C8A-4E4A-8194-6FE82FD5545C}">
      <dsp:nvSpPr>
        <dsp:cNvPr id="0" name=""/>
        <dsp:cNvSpPr/>
      </dsp:nvSpPr>
      <dsp:spPr>
        <a:xfrm>
          <a:off x="0" y="3223160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88A7C-28F8-4FD8-9976-62A1A1E1AA30}">
      <dsp:nvSpPr>
        <dsp:cNvPr id="0" name=""/>
        <dsp:cNvSpPr/>
      </dsp:nvSpPr>
      <dsp:spPr>
        <a:xfrm>
          <a:off x="0" y="2388065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350A3-14B9-4CEB-891A-33C28AF72F87}">
      <dsp:nvSpPr>
        <dsp:cNvPr id="0" name=""/>
        <dsp:cNvSpPr/>
      </dsp:nvSpPr>
      <dsp:spPr>
        <a:xfrm>
          <a:off x="0" y="1552970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022F9-2A99-4423-80D1-53134CCB45F6}">
      <dsp:nvSpPr>
        <dsp:cNvPr id="0" name=""/>
        <dsp:cNvSpPr/>
      </dsp:nvSpPr>
      <dsp:spPr>
        <a:xfrm>
          <a:off x="0" y="755531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1C7AE-69C2-4867-92E1-5BBAFCB63836}">
      <dsp:nvSpPr>
        <dsp:cNvPr id="0" name=""/>
        <dsp:cNvSpPr/>
      </dsp:nvSpPr>
      <dsp:spPr>
        <a:xfrm>
          <a:off x="1984540" y="3159"/>
          <a:ext cx="5648307" cy="714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Подписание Меморандума о сотрудничестве.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Первое заседание Совета. Согласование целей проекта.</a:t>
          </a:r>
          <a:endParaRPr lang="ru-RU" sz="1600" b="1" kern="1200" dirty="0">
            <a:latin typeface="+mn-lt"/>
          </a:endParaRPr>
        </a:p>
      </dsp:txBody>
      <dsp:txXfrm>
        <a:off x="1984540" y="3159"/>
        <a:ext cx="5648307" cy="714716"/>
      </dsp:txXfrm>
    </dsp:sp>
    <dsp:sp modelId="{7D9EF48C-BFAD-4E8A-AEB7-799510072E56}">
      <dsp:nvSpPr>
        <dsp:cNvPr id="0" name=""/>
        <dsp:cNvSpPr/>
      </dsp:nvSpPr>
      <dsp:spPr>
        <a:xfrm>
          <a:off x="0" y="223630"/>
          <a:ext cx="1984540" cy="2737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10-11 Июля 2018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3367" y="236997"/>
        <a:ext cx="1957806" cy="260407"/>
      </dsp:txXfrm>
    </dsp:sp>
    <dsp:sp modelId="{8208BB4C-78AB-4FEF-BCE3-BE46FDCE8C94}">
      <dsp:nvSpPr>
        <dsp:cNvPr id="0" name=""/>
        <dsp:cNvSpPr/>
      </dsp:nvSpPr>
      <dsp:spPr>
        <a:xfrm>
          <a:off x="0" y="717875"/>
          <a:ext cx="7632848" cy="54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Екатеринбург, форум «Иннопром-2018»</a:t>
          </a:r>
          <a:endParaRPr lang="ru-RU" sz="1600" b="0" kern="1200" dirty="0">
            <a:latin typeface="+mn-lt"/>
          </a:endParaRPr>
        </a:p>
      </dsp:txBody>
      <dsp:txXfrm>
        <a:off x="0" y="717875"/>
        <a:ext cx="7632848" cy="547631"/>
      </dsp:txXfrm>
    </dsp:sp>
    <dsp:sp modelId="{8828CA9C-F24C-4826-9436-982E6E1F84E6}">
      <dsp:nvSpPr>
        <dsp:cNvPr id="0" name=""/>
        <dsp:cNvSpPr/>
      </dsp:nvSpPr>
      <dsp:spPr>
        <a:xfrm>
          <a:off x="1984540" y="1279196"/>
          <a:ext cx="5648307" cy="27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Второе заседание Совета. Формирование рабочих групп.</a:t>
          </a:r>
          <a:endParaRPr lang="ru-RU" sz="1600" b="1" kern="1200" dirty="0">
            <a:latin typeface="+mn-lt"/>
            <a:cs typeface="Arial" panose="020B0604020202020204" pitchFamily="34" charset="0"/>
          </a:endParaRPr>
        </a:p>
      </dsp:txBody>
      <dsp:txXfrm>
        <a:off x="1984540" y="1279196"/>
        <a:ext cx="5648307" cy="273774"/>
      </dsp:txXfrm>
    </dsp:sp>
    <dsp:sp modelId="{01E48663-00C6-4C01-B009-06FB34ECBF5A}">
      <dsp:nvSpPr>
        <dsp:cNvPr id="0" name=""/>
        <dsp:cNvSpPr/>
      </dsp:nvSpPr>
      <dsp:spPr>
        <a:xfrm>
          <a:off x="0" y="1279196"/>
          <a:ext cx="1984540" cy="2737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29 Ноября 2018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3367" y="1292563"/>
        <a:ext cx="1957806" cy="260407"/>
      </dsp:txXfrm>
    </dsp:sp>
    <dsp:sp modelId="{DD392ADF-2CF5-46E6-8201-F19B30E08719}">
      <dsp:nvSpPr>
        <dsp:cNvPr id="0" name=""/>
        <dsp:cNvSpPr/>
      </dsp:nvSpPr>
      <dsp:spPr>
        <a:xfrm>
          <a:off x="0" y="1552970"/>
          <a:ext cx="7632848" cy="54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Берлин</a:t>
          </a:r>
          <a:endParaRPr lang="ru-RU" sz="1600" b="1" kern="1200" dirty="0">
            <a:latin typeface="+mn-lt"/>
            <a:cs typeface="Arial" panose="020B0604020202020204" pitchFamily="34" charset="0"/>
          </a:endParaRPr>
        </a:p>
      </dsp:txBody>
      <dsp:txXfrm>
        <a:off x="0" y="1552970"/>
        <a:ext cx="7632848" cy="547631"/>
      </dsp:txXfrm>
    </dsp:sp>
    <dsp:sp modelId="{5B415833-A38B-42DF-B1D0-F399D49EA6F1}">
      <dsp:nvSpPr>
        <dsp:cNvPr id="0" name=""/>
        <dsp:cNvSpPr/>
      </dsp:nvSpPr>
      <dsp:spPr>
        <a:xfrm>
          <a:off x="1984540" y="2114290"/>
          <a:ext cx="5648307" cy="27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</a:rPr>
            <a:t>Заседание Совета.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</a:rPr>
            <a:t>Доклад о проекте и встреча рабочих групп.</a:t>
          </a:r>
          <a:endParaRPr lang="ru-RU" sz="1600" b="1" kern="1200" dirty="0">
            <a:latin typeface="+mn-lt"/>
          </a:endParaRPr>
        </a:p>
      </dsp:txBody>
      <dsp:txXfrm>
        <a:off x="1984540" y="2114290"/>
        <a:ext cx="5648307" cy="273774"/>
      </dsp:txXfrm>
    </dsp:sp>
    <dsp:sp modelId="{E9F89E86-4CBF-4910-A4A6-2DA505ABA5C1}">
      <dsp:nvSpPr>
        <dsp:cNvPr id="0" name=""/>
        <dsp:cNvSpPr/>
      </dsp:nvSpPr>
      <dsp:spPr>
        <a:xfrm>
          <a:off x="0" y="2114290"/>
          <a:ext cx="1984540" cy="2737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Март</a:t>
          </a: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ru-RU" sz="1600" b="1" kern="1200" dirty="0">
              <a:solidFill>
                <a:schemeClr val="tx1"/>
              </a:solidFill>
              <a:latin typeface="+mn-lt"/>
            </a:rPr>
            <a:t>2019</a:t>
          </a:r>
        </a:p>
      </dsp:txBody>
      <dsp:txXfrm>
        <a:off x="13367" y="2127657"/>
        <a:ext cx="1957806" cy="260407"/>
      </dsp:txXfrm>
    </dsp:sp>
    <dsp:sp modelId="{D569EE50-E921-4FFE-8C8B-2A1B97B2C2D2}">
      <dsp:nvSpPr>
        <dsp:cNvPr id="0" name=""/>
        <dsp:cNvSpPr/>
      </dsp:nvSpPr>
      <dsp:spPr>
        <a:xfrm>
          <a:off x="0" y="2388065"/>
          <a:ext cx="7632848" cy="54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Москва, «Неделя российского бизнеса»,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Москва, конференция «ИТ-стандарт</a:t>
          </a:r>
          <a:r>
            <a:rPr lang="ru-RU" sz="1600" kern="1200" dirty="0" smtClean="0">
              <a:latin typeface="+mn-lt"/>
            </a:rPr>
            <a:t>» </a:t>
          </a:r>
          <a:endParaRPr lang="ru-RU" sz="1600" kern="1200" dirty="0">
            <a:latin typeface="+mn-lt"/>
          </a:endParaRPr>
        </a:p>
      </dsp:txBody>
      <dsp:txXfrm>
        <a:off x="0" y="2388065"/>
        <a:ext cx="7632848" cy="547631"/>
      </dsp:txXfrm>
    </dsp:sp>
    <dsp:sp modelId="{8946E387-AD30-4F4A-8EC2-82D40B85AC72}">
      <dsp:nvSpPr>
        <dsp:cNvPr id="0" name=""/>
        <dsp:cNvSpPr/>
      </dsp:nvSpPr>
      <dsp:spPr>
        <a:xfrm>
          <a:off x="1984540" y="2949385"/>
          <a:ext cx="5648307" cy="27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Заседание Совета. Обсуждение реализации проекта.</a:t>
          </a:r>
          <a:endParaRPr lang="ru-RU" sz="1600" b="1" kern="1200" dirty="0">
            <a:latin typeface="+mn-lt"/>
          </a:endParaRPr>
        </a:p>
      </dsp:txBody>
      <dsp:txXfrm>
        <a:off x="1984540" y="2949385"/>
        <a:ext cx="5648307" cy="273774"/>
      </dsp:txXfrm>
    </dsp:sp>
    <dsp:sp modelId="{693C4900-A35F-4F00-A5DF-6342000E9909}">
      <dsp:nvSpPr>
        <dsp:cNvPr id="0" name=""/>
        <dsp:cNvSpPr/>
      </dsp:nvSpPr>
      <dsp:spPr>
        <a:xfrm>
          <a:off x="0" y="2949385"/>
          <a:ext cx="1984540" cy="2737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Июль 2019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3367" y="2962752"/>
        <a:ext cx="1957806" cy="260407"/>
      </dsp:txXfrm>
    </dsp:sp>
    <dsp:sp modelId="{39AAB7E8-E10E-4383-BF01-EB7874B381B1}">
      <dsp:nvSpPr>
        <dsp:cNvPr id="0" name=""/>
        <dsp:cNvSpPr/>
      </dsp:nvSpPr>
      <dsp:spPr>
        <a:xfrm>
          <a:off x="0" y="3223160"/>
          <a:ext cx="7632848" cy="54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Екатеринбург, форум «Иннопром-2019»</a:t>
          </a:r>
          <a:endParaRPr lang="ru-RU" sz="1600" kern="1200" dirty="0">
            <a:latin typeface="+mn-lt"/>
          </a:endParaRPr>
        </a:p>
      </dsp:txBody>
      <dsp:txXfrm>
        <a:off x="0" y="3223160"/>
        <a:ext cx="7632848" cy="547631"/>
      </dsp:txXfrm>
    </dsp:sp>
    <dsp:sp modelId="{E12FD938-6B95-4930-8AEB-3FB5E28F3950}">
      <dsp:nvSpPr>
        <dsp:cNvPr id="0" name=""/>
        <dsp:cNvSpPr/>
      </dsp:nvSpPr>
      <dsp:spPr>
        <a:xfrm>
          <a:off x="1984540" y="3784480"/>
          <a:ext cx="5648307" cy="27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Заседание Совета. Обсуждение рекомендаций.</a:t>
          </a:r>
          <a:endParaRPr lang="ru-RU" sz="1600" b="1" kern="1200" dirty="0">
            <a:latin typeface="+mn-lt"/>
          </a:endParaRPr>
        </a:p>
      </dsp:txBody>
      <dsp:txXfrm>
        <a:off x="1984540" y="3784480"/>
        <a:ext cx="5648307" cy="273774"/>
      </dsp:txXfrm>
    </dsp:sp>
    <dsp:sp modelId="{14BCE021-DE16-4C95-B687-7802BEDC8934}">
      <dsp:nvSpPr>
        <dsp:cNvPr id="0" name=""/>
        <dsp:cNvSpPr/>
      </dsp:nvSpPr>
      <dsp:spPr>
        <a:xfrm>
          <a:off x="0" y="3784480"/>
          <a:ext cx="1984540" cy="2737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Октябрь</a:t>
          </a:r>
          <a:r>
            <a:rPr lang="ru-RU" sz="1600" kern="1200" dirty="0" smtClean="0">
              <a:latin typeface="+mn-lt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2019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3367" y="3797847"/>
        <a:ext cx="1957806" cy="260407"/>
      </dsp:txXfrm>
    </dsp:sp>
    <dsp:sp modelId="{EB4E4BD2-2184-4052-B616-D4C3A790DBC9}">
      <dsp:nvSpPr>
        <dsp:cNvPr id="0" name=""/>
        <dsp:cNvSpPr/>
      </dsp:nvSpPr>
      <dsp:spPr>
        <a:xfrm>
          <a:off x="0" y="4058254"/>
          <a:ext cx="7632848" cy="54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Москва</a:t>
          </a:r>
          <a:endParaRPr lang="ru-RU" sz="1600" kern="1200" dirty="0">
            <a:latin typeface="+mn-lt"/>
          </a:endParaRPr>
        </a:p>
      </dsp:txBody>
      <dsp:txXfrm>
        <a:off x="0" y="4058254"/>
        <a:ext cx="7632848" cy="547631"/>
      </dsp:txXfrm>
    </dsp:sp>
    <dsp:sp modelId="{8C6D0AB1-6CFE-4168-85EC-54DF8EF54826}">
      <dsp:nvSpPr>
        <dsp:cNvPr id="0" name=""/>
        <dsp:cNvSpPr/>
      </dsp:nvSpPr>
      <dsp:spPr>
        <a:xfrm>
          <a:off x="1984540" y="4619575"/>
          <a:ext cx="5648307" cy="27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Представление рекомендаций</a:t>
          </a:r>
          <a:endParaRPr lang="ru-RU" sz="1600" b="1" kern="1200" dirty="0">
            <a:latin typeface="+mn-lt"/>
          </a:endParaRPr>
        </a:p>
      </dsp:txBody>
      <dsp:txXfrm>
        <a:off x="1984540" y="4619575"/>
        <a:ext cx="5648307" cy="273774"/>
      </dsp:txXfrm>
    </dsp:sp>
    <dsp:sp modelId="{C5966B8C-349C-4785-B443-3A43BBC96D87}">
      <dsp:nvSpPr>
        <dsp:cNvPr id="0" name=""/>
        <dsp:cNvSpPr/>
      </dsp:nvSpPr>
      <dsp:spPr>
        <a:xfrm>
          <a:off x="0" y="4619575"/>
          <a:ext cx="1984540" cy="2737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Март 2020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3367" y="4632942"/>
        <a:ext cx="1957806" cy="260407"/>
      </dsp:txXfrm>
    </dsp:sp>
    <dsp:sp modelId="{85EA43F1-4576-4E3C-B6AA-91CFB3DB34FE}">
      <dsp:nvSpPr>
        <dsp:cNvPr id="0" name=""/>
        <dsp:cNvSpPr/>
      </dsp:nvSpPr>
      <dsp:spPr>
        <a:xfrm>
          <a:off x="0" y="4893349"/>
          <a:ext cx="7632848" cy="54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Москва, «Неделя российского бизнеса»</a:t>
          </a:r>
          <a:endParaRPr lang="ru-RU" sz="1600" kern="1200" dirty="0">
            <a:latin typeface="+mn-lt"/>
          </a:endParaRPr>
        </a:p>
      </dsp:txBody>
      <dsp:txXfrm>
        <a:off x="0" y="4893349"/>
        <a:ext cx="7632848" cy="547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2820-77C6-4138-BF25-7EDA0DC204A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B622-B4D1-4992-AB67-17F705CFC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8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98475" y="217488"/>
            <a:ext cx="5711825" cy="4284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5" y="4660902"/>
            <a:ext cx="6207125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B35-3976-4569-893C-5E914BC935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5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81F9-C055-48A5-AB47-48B14B51BA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4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0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1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7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314506" y="6534006"/>
            <a:ext cx="1410185" cy="278875"/>
          </a:xfrm>
        </p:spPr>
        <p:txBody>
          <a:bodyPr/>
          <a:lstStyle/>
          <a:p>
            <a:fld id="{0ED215C0-DD4E-4B6E-85C2-57308CE01492}" type="datetime1">
              <a:rPr lang="ru-RU" smtClean="0">
                <a:solidFill>
                  <a:srgbClr val="2E3E46">
                    <a:lumMod val="60000"/>
                    <a:lumOff val="40000"/>
                  </a:srgbClr>
                </a:solidFill>
              </a:rPr>
              <a:t>12.03.2019</a:t>
            </a:fld>
            <a:endParaRPr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2E3E46">
                    <a:lumMod val="60000"/>
                    <a:lumOff val="40000"/>
                  </a:srgbClr>
                </a:solidFill>
              </a:rPr>
              <a:t>Seite </a:t>
            </a:r>
            <a:fld id="{046A4056-0F3D-452C-8422-2686DCAFBA82}" type="slidenum">
              <a:rPr>
                <a:solidFill>
                  <a:srgbClr val="2E3E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1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3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4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4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0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3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2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6464-3A22-4113-BF42-1C33CC658E33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ww.RGTR.ru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://avtobiznes.biz/wp-content/uploads/2014/10/American_Petroleum_Institute_logo.jpg" TargetMode="Externa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928938" y="3571875"/>
            <a:ext cx="308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г. Астана,  25 февраля 2011 г.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gray">
          <a:xfrm>
            <a:off x="40481" y="0"/>
            <a:ext cx="8858250" cy="6858000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 b="1" kern="0" dirty="0">
              <a:solidFill>
                <a:schemeClr val="lt1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3789040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А.Н.ЛОЦМАНОВ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Первый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заместитель  Председателя Комитета  РСПП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по техническому регулированию,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стандартизации и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оценке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соответствия</a:t>
            </a:r>
          </a:p>
          <a:p>
            <a:pPr algn="ctr">
              <a:defRPr/>
            </a:pPr>
            <a:endParaRPr lang="ru-RU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Председатель Совета по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техническому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регулированию и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стандартизации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при Минпромторге России</a:t>
            </a:r>
            <a:endParaRPr lang="en-US" b="1" i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309" y="1420728"/>
            <a:ext cx="8229600" cy="2432882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</a:t>
            </a:r>
            <a:r>
              <a:rPr lang="ru-RU" sz="36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 КОМИТЕТУ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РСПП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15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ЛЕТ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-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2019</a:t>
            </a: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УЧАСТИЕ ПРОМЫШЛЕННОСТИ В РАЗВИТИИ НАЦИОНАЛЬНОЙ СИСТЕМЫ СТАНДАРТИЗАЦИИ </a:t>
            </a:r>
            <a:endParaRPr lang="ru-RU" sz="40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5" y="428625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3"/>
          <p:cNvGraphicFramePr/>
          <p:nvPr>
            <p:extLst>
              <p:ext uri="{D42A27DB-BD31-4B8C-83A1-F6EECF244321}">
                <p14:modId xmlns:p14="http://schemas.microsoft.com/office/powerpoint/2010/main" val="738835449"/>
              </p:ext>
            </p:extLst>
          </p:nvPr>
        </p:nvGraphicFramePr>
        <p:xfrm>
          <a:off x="1043608" y="1305317"/>
          <a:ext cx="7632848" cy="544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-1812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 РАБОТЫ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ТЕХНИЧЕСКОМУ РЕГУЛИРОВАНИЮ И СТАНДАРТИЗАЦИИ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ЦИФРОВОЙ ЭКОНОМИКИ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РСПП И ВОСТОЧНОГО КОМИТЕТА ГЕРМАНСКОЙ ЭКОНОМИКИ </a:t>
            </a:r>
          </a:p>
        </p:txBody>
      </p:sp>
    </p:spTree>
    <p:extLst>
      <p:ext uri="{BB962C8B-B14F-4D97-AF65-F5344CB8AC3E}">
        <p14:creationId xmlns:p14="http://schemas.microsoft.com/office/powerpoint/2010/main" val="482675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https://im0-tub-ru.yandex.net/i?id=484a3c595b8153981e9b9ec98856c35e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28800"/>
            <a:ext cx="1325963" cy="13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" y="1981598"/>
            <a:ext cx="3423191" cy="29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19672" y="260648"/>
            <a:ext cx="5980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НАЦИОНАЛЬНАЯ СИСТЕМА СЕРТИФИКАЦИИ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836712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Проект ФЗ«О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внесении изменений в отдельные законодательные акты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РФ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части упрощения требований и снижения затрат субъектов малого и среднего предпринимательства при прохождении добровольной сертификации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924944"/>
            <a:ext cx="5173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19.02.2019 г.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проведено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совещание с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представителями Роснефти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Транснефти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Газпром нефти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Лукойла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ТМК  и др. организаций по вопросу выработки единой позиции по законопроекту.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01.03.2019 г.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предложения одобрены РГ по техническому регулированию Минэнерго России.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014337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Вынесение законопроекта на второе чтение в ГД приостановлено.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471957"/>
            <a:ext cx="7956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Единогласно отмечена необходимость доработки законопроекта.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Представители компаний НГК выступили с инициативой создания отраслевой системы добровольной сертификации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стандартизации 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НГК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1841" y="184482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08.02.2019 г.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- позиция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компаний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НГК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Росатома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представлена на совещании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ГД по законопроекту.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ANNOVER MES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" y="731579"/>
            <a:ext cx="9144000" cy="12655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17011" y="764191"/>
            <a:ext cx="5398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БИЗНЕСС МИССИЯ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СТАНДАРТИЗАЦИИ И ЦИФРОВОЙ ЭКОНОМИКЕ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en-US" b="1" dirty="0" smtClean="0">
                <a:solidFill>
                  <a:schemeClr val="bg1"/>
                </a:solidFill>
              </a:rPr>
              <a:t>HANNOVER-MESSE-2019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01-03 апреля 2019 года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5" y="2454836"/>
            <a:ext cx="1619250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5" descr="RSPP_ni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429000"/>
            <a:ext cx="1471084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943" y="2051556"/>
            <a:ext cx="204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Организаторы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3508" y="47251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поддержке:</a:t>
            </a:r>
            <a:endParaRPr lang="ru-RU" b="1" dirty="0"/>
          </a:p>
        </p:txBody>
      </p:sp>
      <p:pic>
        <p:nvPicPr>
          <p:cNvPr id="2050" name="Picture 2" descr="https://russland.ahk.de/fileadmin/AHK_Russland/Netzwerk/GRID/grid-logo_en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3" y="5449810"/>
            <a:ext cx="15357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uroexpo.ru/upload/medialibrary/x/uploads/15440076725628b4b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75" y="5484472"/>
            <a:ext cx="232042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3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https://opt-1236033.ssl.1c-bitrix-cdn.ru/upload/resize_cache/iblock/000/160_0_0/000928373649140e9e55c7b19fe150da.jpg?15260831492456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740201"/>
            <a:ext cx="2556000" cy="7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refportal.com/upload/images/42e66317daaa4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16" y="5808527"/>
            <a:ext cx="1692000" cy="6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52" y="2454836"/>
            <a:ext cx="5915690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648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" y="3143250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730227" y="3752166"/>
            <a:ext cx="422912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chemeClr val="accent1">
                    <a:lumMod val="75000"/>
                    <a:alpha val="42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629025" y="4472184"/>
            <a:ext cx="4586313" cy="5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664769" y="5062185"/>
            <a:ext cx="45148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67971" y="2060774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1835696" y="1275600"/>
            <a:ext cx="59046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>
                <a:gd name="adj" fmla="val 10823984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5589240"/>
            <a:ext cx="5869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Наша страница в </a:t>
            </a:r>
            <a:r>
              <a:rPr lang="en-US" sz="2000" dirty="0"/>
              <a:t>Facebook</a:t>
            </a:r>
            <a:r>
              <a:rPr lang="ru-RU" sz="2000" dirty="0"/>
              <a:t>: </a:t>
            </a:r>
            <a:r>
              <a:rPr lang="ru-RU" sz="2000" u="sng" dirty="0">
                <a:hlinkClick r:id="rId3"/>
              </a:rPr>
              <a:t>https://www.facebook.com/www.RGTR.ru</a:t>
            </a:r>
            <a:r>
              <a:rPr lang="ru-RU" u="sng" dirty="0">
                <a:hlinkClick r:id="rId3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7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РАБОТА КОМИТЕТА РСПП ПО ТЕХНИЧЕСКОМУ РЕГУЛИРОВАНИЮ, СТАНДАРТИЗАЦИИ И ОЦЕНКЕ СООТВЕТСТВИЯ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3203575" y="2420938"/>
            <a:ext cx="568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b="1" kern="0" dirty="0">
                <a:latin typeface="+mn-lt"/>
                <a:cs typeface="Arial" charset="0"/>
              </a:rPr>
              <a:t>     </a:t>
            </a:r>
            <a:r>
              <a:rPr lang="ru-RU" sz="1600" b="1" kern="0" dirty="0" smtClean="0">
                <a:latin typeface="+mn-lt"/>
                <a:cs typeface="Arial" charset="0"/>
              </a:rPr>
              <a:t> </a:t>
            </a:r>
            <a:r>
              <a:rPr lang="ru-RU" sz="1600" b="1" u="sng" kern="0" dirty="0" smtClean="0">
                <a:latin typeface="+mn-lt"/>
                <a:cs typeface="Arial" charset="0"/>
              </a:rPr>
              <a:t>Работа Комитета РСПП позволяет промышленности: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Активно участвовать в разработке технических регламентов и нормативных правовых документов.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Вырабатывать консолидированное мнение различных отраслей по вопросам технического регулирования, стандартизации и оценки соответствия.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Осуществлять взаимодействие </a:t>
            </a:r>
            <a:r>
              <a:rPr lang="ru-RU" sz="1600" b="1" kern="0" dirty="0">
                <a:latin typeface="+mn-lt"/>
                <a:cs typeface="Arial" charset="0"/>
              </a:rPr>
              <a:t>промышленных ассоциаций с органами государственной </a:t>
            </a:r>
            <a:r>
              <a:rPr lang="ru-RU" sz="1600" b="1" kern="0" dirty="0" smtClean="0">
                <a:latin typeface="+mn-lt"/>
                <a:cs typeface="Arial" charset="0"/>
              </a:rPr>
              <a:t>власти.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Расширять международное сотрудничество </a:t>
            </a:r>
            <a:r>
              <a:rPr lang="ru-RU" sz="1600" b="1" kern="0" dirty="0">
                <a:latin typeface="+mn-lt"/>
                <a:cs typeface="Arial" charset="0"/>
              </a:rPr>
              <a:t>в области технического </a:t>
            </a:r>
            <a:r>
              <a:rPr lang="ru-RU" sz="1600" b="1" kern="0" dirty="0" smtClean="0">
                <a:latin typeface="+mn-lt"/>
                <a:cs typeface="Arial" charset="0"/>
              </a:rPr>
              <a:t>регулирования и стандартизации.</a:t>
            </a:r>
            <a:r>
              <a:rPr lang="ru-RU" sz="1600" kern="0" dirty="0" smtClean="0">
                <a:latin typeface="+mn-lt"/>
                <a:cs typeface="Arial" charset="0"/>
              </a:rPr>
              <a:t> </a:t>
            </a:r>
            <a:endParaRPr lang="ru-RU" sz="1600" kern="0" dirty="0">
              <a:latin typeface="+mn-lt"/>
              <a:cs typeface="Arial" charset="0"/>
            </a:endParaRP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latin typeface="+mn-lt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1" y="5032374"/>
            <a:ext cx="2786082" cy="1301895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Д.А. ПУМПЯНСКИЙ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Член Бюро Правления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РСПП,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Председатель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Комитета, Председатель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Совета директоров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ПАО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«ТМК»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GB" sz="600" dirty="0">
              <a:solidFill>
                <a:schemeClr val="bg1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492500" y="1177925"/>
            <a:ext cx="5183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cs typeface="Arial" charset="0"/>
              </a:rPr>
              <a:t>Комитет создан в </a:t>
            </a:r>
            <a:r>
              <a:rPr lang="ru-RU" sz="1600" b="1" dirty="0" smtClean="0">
                <a:cs typeface="Arial" charset="0"/>
              </a:rPr>
              <a:t>2004 году. </a:t>
            </a:r>
            <a:endParaRPr lang="ru-RU" sz="1600" b="1" dirty="0">
              <a:cs typeface="Arial" charset="0"/>
            </a:endParaRPr>
          </a:p>
          <a:p>
            <a:endParaRPr lang="ru-RU" sz="1600" b="1" dirty="0">
              <a:cs typeface="Arial" charset="0"/>
            </a:endParaRPr>
          </a:p>
          <a:p>
            <a:r>
              <a:rPr lang="ru-RU" sz="1600" b="1" dirty="0"/>
              <a:t>В работе Комитета РСПП принимает участие более 2500 экспертов из всех отраслей промышленности.</a:t>
            </a:r>
            <a:endParaRPr lang="ru-RU" sz="1600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3" y="1268760"/>
            <a:ext cx="2486079" cy="35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65157"/>
            <a:ext cx="2990806" cy="17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\\stor\ktr\Общая папка\МЕРОПРИЯТИЯ\Заседание в ТПП 18.02.2019\Фото\ТПП 18 февраля 2019 год_\IMG_1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9383"/>
            <a:ext cx="2147323" cy="143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stor\ktr\Общая папка\МЕРОПРИЯТИЯ\Заседание в ТПП 18.02.2019\Фото\ТПП 18 февраля 2019 год_\IMG_1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169904"/>
            <a:ext cx="2088232" cy="13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stor\ktr\Общая папка\МЕРОПРИЯТИЯ\Заседание в ТПП 18.02.2019\Фото\ТПП 18 февраля 2019 год_\IMG_16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" y="1178854"/>
            <a:ext cx="1192134" cy="17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391493" y="2420888"/>
            <a:ext cx="7586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Подготовлен обзор проблемных вопросов в техническом регулировании ЕАЭС  и предложения по их решению.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Совместное </a:t>
            </a:r>
            <a:r>
              <a:rPr lang="ru-RU" sz="2400" b="1" dirty="0">
                <a:solidFill>
                  <a:srgbClr val="C00000"/>
                </a:solidFill>
              </a:rPr>
              <a:t>расширенное заседание Комитетов </a:t>
            </a:r>
            <a:r>
              <a:rPr lang="ru-RU" sz="2400" b="1" dirty="0" smtClean="0">
                <a:solidFill>
                  <a:srgbClr val="C00000"/>
                </a:solidFill>
              </a:rPr>
              <a:t>по техническому регулированию РСПП</a:t>
            </a:r>
            <a:r>
              <a:rPr lang="ru-RU" sz="2400" b="1" dirty="0">
                <a:solidFill>
                  <a:srgbClr val="C00000"/>
                </a:solidFill>
              </a:rPr>
              <a:t>, ТПП и Деловой </a:t>
            </a:r>
            <a:r>
              <a:rPr lang="ru-RU" sz="2400" b="1" dirty="0" smtClean="0">
                <a:solidFill>
                  <a:srgbClr val="C00000"/>
                </a:solidFill>
              </a:rPr>
              <a:t>России.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4653136"/>
            <a:ext cx="901703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</a:rPr>
              <a:t>Необходимо подготовить единую позицию </a:t>
            </a:r>
            <a:r>
              <a:rPr lang="ru-RU" sz="1700" dirty="0">
                <a:solidFill>
                  <a:srgbClr val="002060"/>
                </a:solidFill>
              </a:rPr>
              <a:t>РФ по: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</a:rPr>
              <a:t>созданию </a:t>
            </a:r>
            <a:r>
              <a:rPr lang="ru-RU" sz="1700" dirty="0">
                <a:solidFill>
                  <a:srgbClr val="002060"/>
                </a:solidFill>
              </a:rPr>
              <a:t>правовой базы по подготовке официальных разъяснений требований TP </a:t>
            </a:r>
            <a:r>
              <a:rPr lang="ru-RU" sz="1700" dirty="0" smtClean="0">
                <a:solidFill>
                  <a:srgbClr val="002060"/>
                </a:solidFill>
              </a:rPr>
              <a:t>ЕАЭС и </a:t>
            </a:r>
            <a:r>
              <a:rPr lang="ru-RU" sz="1700" dirty="0">
                <a:solidFill>
                  <a:srgbClr val="002060"/>
                </a:solidFill>
              </a:rPr>
              <a:t>разработке и принятию официальных руководств (</a:t>
            </a:r>
            <a:r>
              <a:rPr lang="ru-RU" sz="1700" dirty="0" smtClean="0">
                <a:solidFill>
                  <a:srgbClr val="002060"/>
                </a:solidFill>
              </a:rPr>
              <a:t>рекомендаций) </a:t>
            </a:r>
            <a:r>
              <a:rPr lang="ru-RU" sz="1700" dirty="0">
                <a:solidFill>
                  <a:srgbClr val="002060"/>
                </a:solidFill>
              </a:rPr>
              <a:t>по применению ТР </a:t>
            </a:r>
            <a:r>
              <a:rPr lang="ru-RU" sz="1700" dirty="0" smtClean="0">
                <a:solidFill>
                  <a:srgbClr val="002060"/>
                </a:solidFill>
              </a:rPr>
              <a:t>ЕАЭС;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solidFill>
                  <a:srgbClr val="002060"/>
                </a:solidFill>
              </a:rPr>
              <a:t>гармонизации ответственности </a:t>
            </a:r>
            <a:r>
              <a:rPr lang="ru-RU" sz="1700" dirty="0" smtClean="0">
                <a:solidFill>
                  <a:srgbClr val="002060"/>
                </a:solidFill>
              </a:rPr>
              <a:t>в странах ЕАЭС за </a:t>
            </a:r>
            <a:r>
              <a:rPr lang="ru-RU" sz="1700" dirty="0">
                <a:solidFill>
                  <a:srgbClr val="002060"/>
                </a:solidFill>
              </a:rPr>
              <a:t>нарушение требований ТР </a:t>
            </a:r>
            <a:r>
              <a:rPr lang="ru-RU" sz="1700" dirty="0" smtClean="0">
                <a:solidFill>
                  <a:srgbClr val="002060"/>
                </a:solidFill>
              </a:rPr>
              <a:t>ЕАЭС;</a:t>
            </a:r>
            <a:endParaRPr lang="ru-RU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</a:rPr>
              <a:t>введению </a:t>
            </a:r>
            <a:r>
              <a:rPr lang="ru-RU" sz="1700" dirty="0">
                <a:solidFill>
                  <a:srgbClr val="002060"/>
                </a:solidFill>
              </a:rPr>
              <a:t>процедуру обязательной сертификации для групп продукции с высоким </a:t>
            </a:r>
            <a:r>
              <a:rPr lang="ru-RU" sz="1700" dirty="0" smtClean="0">
                <a:solidFill>
                  <a:srgbClr val="002060"/>
                </a:solidFill>
              </a:rPr>
              <a:t>риском;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solidFill>
                  <a:srgbClr val="002060"/>
                </a:solidFill>
              </a:rPr>
              <a:t>разработке Стратегии развития системы технического регулирования в ЕАЭС на среднесрочный </a:t>
            </a:r>
            <a:r>
              <a:rPr lang="ru-RU" sz="1700" dirty="0" smtClean="0">
                <a:solidFill>
                  <a:srgbClr val="002060"/>
                </a:solidFill>
              </a:rPr>
              <a:t>период.</a:t>
            </a:r>
            <a:endParaRPr lang="ru-RU" sz="17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\\stor\ktr\Общая папка\МЕРОПРИЯТИЯ\Архив 2019\18 февраля - Совм. заседание  ТПП, РСПП, Деловой России\Фото\ТПП 18 февраля 2019 год_\IMG_16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81171"/>
            <a:ext cx="2095597" cy="13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68960"/>
            <a:ext cx="1820233" cy="147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1493" y="1052736"/>
            <a:ext cx="4620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18.02.2019 г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., Москва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ТПП РФ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 участием представителей руководства ЕЭК и заинтересованных ФОИВ обсуждены актуальные вопросы технического регулирования.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6630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502116" cy="655272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                 ЗНАЧЕНИЕ МЕЖГОСУДАРСТВЕННОЙ СТАНДАРТИЗАЦИИ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СНГ  12  СТРАН                                                       ЕАЭС  5 СТРАН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500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	</a:t>
            </a:r>
            <a:r>
              <a:rPr lang="ru-RU" sz="1200" dirty="0" smtClean="0"/>
              <a:t>     </a:t>
            </a:r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r>
              <a:rPr lang="ru-RU" sz="1200" b="1" dirty="0" smtClean="0"/>
              <a:t>         </a:t>
            </a:r>
          </a:p>
          <a:p>
            <a:pPr marL="0" indent="0" algn="just">
              <a:buNone/>
              <a:defRPr/>
            </a:pPr>
            <a:endParaRPr lang="ru-RU" sz="1200" b="1" dirty="0"/>
          </a:p>
          <a:p>
            <a:pPr marL="0" indent="0" algn="just">
              <a:buNone/>
              <a:defRPr/>
            </a:pPr>
            <a:endParaRPr lang="ru-RU" sz="1200" b="1" dirty="0" smtClean="0"/>
          </a:p>
          <a:p>
            <a:pPr marL="0" indent="0" algn="just">
              <a:buNone/>
              <a:defRPr/>
            </a:pPr>
            <a:r>
              <a:rPr lang="ru-RU" sz="1200" b="1" dirty="0" smtClean="0"/>
              <a:t>   </a:t>
            </a:r>
            <a:r>
              <a:rPr lang="ru-RU" sz="1200" dirty="0" smtClean="0"/>
              <a:t>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 smtClean="0"/>
              <a:t>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2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7CBA9-481A-4DEE-9894-FFC22A92D8C1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 descr="C:\Users\Sapeginms\Pictures\Укра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65" y="5955927"/>
            <a:ext cx="592212" cy="3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peginms\Pictures\Беларус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72" y="1435491"/>
            <a:ext cx="620227" cy="3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peginms\Pictures\Казахст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63" y="1843005"/>
            <a:ext cx="622561" cy="3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eka\files\Profiles\UserFolders\Sapeginms\Рабочий стол\Рос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8" y="2712224"/>
            <a:ext cx="647367" cy="3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eka\files\Profiles\UserFolders\Sapeginms\Рабочий стол\Киргиз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8" y="2262388"/>
            <a:ext cx="639906" cy="3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:\Users\Sapeginms\Pictures\Таджикиста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0" y="4714052"/>
            <a:ext cx="574564" cy="3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Sapeginms\Pictures\Армен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1558"/>
            <a:ext cx="632433" cy="3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 descr="C:\Users\Sapeginms\Pictures\Узбекистан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66" y="5519540"/>
            <a:ext cx="537610" cy="3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2" y="3323947"/>
            <a:ext cx="697125" cy="41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LOBANO~1\AppData\Local\Temp\Image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3" y="3799072"/>
            <a:ext cx="642781" cy="3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BANO~1\AppData\Local\Temp\Image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3" y="4244040"/>
            <a:ext cx="720080" cy="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BANO~1\AppData\Local\Temp\Image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9" y="5085926"/>
            <a:ext cx="645285" cy="3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Sapeginms\Pictures\Армен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52" y="1021559"/>
            <a:ext cx="632433" cy="3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Sapeginms\Pictures\Беларус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04" y="1447856"/>
            <a:ext cx="620227" cy="3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Sapeginms\Pictures\Казахстан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87" y="1869897"/>
            <a:ext cx="576065" cy="3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\\eka\files\Profiles\UserFolders\Sapeginms\Рабочий стол\Киргизи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42" y="2275761"/>
            <a:ext cx="591010" cy="3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\\eka\files\Profiles\UserFolders\Sapeginms\Рабочий стол\Рос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52" y="2712224"/>
            <a:ext cx="605933" cy="3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35696" y="1055296"/>
            <a:ext cx="2592288" cy="357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1464593"/>
            <a:ext cx="2592288" cy="35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Беларусь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1869897"/>
            <a:ext cx="2592288" cy="33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Казахстан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2262388"/>
            <a:ext cx="2592288" cy="33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2712224"/>
            <a:ext cx="2592288" cy="34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Россия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5696" y="3356992"/>
            <a:ext cx="25922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Азербайджан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46594" y="3799072"/>
            <a:ext cx="2592288" cy="320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Грузия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46594" y="4244040"/>
            <a:ext cx="2592288" cy="361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Молдова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46594" y="4714052"/>
            <a:ext cx="2592288" cy="271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Таджикистан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35696" y="5104820"/>
            <a:ext cx="2557640" cy="344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Туркменистан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35696" y="5519540"/>
            <a:ext cx="2557640" cy="30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Узбекистан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35696" y="5966035"/>
            <a:ext cx="2557640" cy="312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Украина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60232" y="1021864"/>
            <a:ext cx="2232248" cy="357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60232" y="1447856"/>
            <a:ext cx="2232248" cy="338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Беларусь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60232" y="1869897"/>
            <a:ext cx="2232248" cy="33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Казахстан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60232" y="2277100"/>
            <a:ext cx="2232248" cy="33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60232" y="2712224"/>
            <a:ext cx="2232248" cy="34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Россия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179512" y="3144672"/>
            <a:ext cx="8856984" cy="13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12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8032" y="595313"/>
            <a:ext cx="8964898" cy="498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ЗАДАЧИ  В  МГС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036" y="836712"/>
            <a:ext cx="856844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Для обеспечения технических регламентов доказательной базой органам </a:t>
            </a:r>
            <a:r>
              <a:rPr lang="ru-RU" sz="2400" dirty="0">
                <a:solidFill>
                  <a:srgbClr val="002060"/>
                </a:solidFill>
              </a:rPr>
              <a:t>по </a:t>
            </a:r>
            <a:r>
              <a:rPr lang="ru-RU" sz="2400" dirty="0" smtClean="0">
                <a:solidFill>
                  <a:srgbClr val="002060"/>
                </a:solidFill>
              </a:rPr>
              <a:t>стандартизации стран ЕАЭС необходимо :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Продолжать работу в формате МГС, приняв на себя дополнительные обязательства.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Обеспечить обязательное участие в </a:t>
            </a:r>
            <a:r>
              <a:rPr lang="ru-RU" sz="2400" dirty="0">
                <a:solidFill>
                  <a:srgbClr val="002060"/>
                </a:solidFill>
              </a:rPr>
              <a:t>разработке </a:t>
            </a:r>
            <a:r>
              <a:rPr lang="ru-RU" sz="2400" dirty="0" smtClean="0">
                <a:solidFill>
                  <a:srgbClr val="002060"/>
                </a:solidFill>
              </a:rPr>
              <a:t>межгосударственных стандартов и голосовании по ним.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 аналогии с правилами </a:t>
            </a:r>
            <a:r>
              <a:rPr lang="en-US" sz="2400" dirty="0" smtClean="0">
                <a:solidFill>
                  <a:srgbClr val="002060"/>
                </a:solidFill>
              </a:rPr>
              <a:t>CEN/CENELEK </a:t>
            </a:r>
            <a:r>
              <a:rPr lang="ru-RU" sz="2400" dirty="0" smtClean="0">
                <a:solidFill>
                  <a:srgbClr val="002060"/>
                </a:solidFill>
              </a:rPr>
              <a:t>в обязательном порядке принимать межгосударственные стандарты                 с отменой ранее существовавших национальных документов.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endParaRPr lang="ru-RU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2532546"/>
            <a:ext cx="864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966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8032" y="595313"/>
            <a:ext cx="8964898" cy="498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НОВЫЕ  ЗАДАЧИ  В  СТАНДАРТИЗАЦИИ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036" y="836712"/>
            <a:ext cx="856844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Совершенствование системы стандартизации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для цифровой экономики: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sz="2800" b="1" dirty="0">
                <a:solidFill>
                  <a:srgbClr val="002060"/>
                </a:solidFill>
              </a:rPr>
              <a:t>участия российских специалистов в разработке международных ИТ </a:t>
            </a:r>
            <a:r>
              <a:rPr lang="ru-RU" sz="2800" b="1" dirty="0" smtClean="0">
                <a:solidFill>
                  <a:srgbClr val="002060"/>
                </a:solidFill>
              </a:rPr>
              <a:t>стандартов;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обеспечение применения международных ИТ стандартов;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перевод стандартов  в </a:t>
            </a:r>
            <a:r>
              <a:rPr lang="en-US" sz="2800" b="1" dirty="0" smtClean="0">
                <a:solidFill>
                  <a:srgbClr val="002060"/>
                </a:solidFill>
              </a:rPr>
              <a:t>XML </a:t>
            </a:r>
            <a:r>
              <a:rPr lang="ru-RU" sz="2800" b="1" dirty="0" smtClean="0">
                <a:solidFill>
                  <a:srgbClr val="002060"/>
                </a:solidFill>
              </a:rPr>
              <a:t>формат;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оздание машиночитаемых стандартов.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endParaRPr lang="ru-RU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2532546"/>
            <a:ext cx="864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41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6ec9f11182faac2f7d536e2acabaaed5-110-144&amp;n=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 r="19903"/>
          <a:stretch/>
        </p:blipFill>
        <p:spPr bwMode="auto">
          <a:xfrm>
            <a:off x="1392138" y="1846982"/>
            <a:ext cx="1083042" cy="1053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6662" y="1628800"/>
            <a:ext cx="6469834" cy="158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</a:rPr>
              <a:t>2008, 2014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 гг.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– Конференции в США.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Ноябрь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2016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– Подписание Меморандума о сотрудничестве с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API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</a:rPr>
              <a:t>2009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 - 2018 гг.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Ежегодные семинары в Москве и Санкт-Петербурге.</a:t>
            </a:r>
          </a:p>
          <a:p>
            <a:pPr>
              <a:lnSpc>
                <a:spcPct val="114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2018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– Подписание Меморандума с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</a:rPr>
              <a:t>ASME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99392"/>
            <a:ext cx="9310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МЕЖДУНАРОДНОЕ СОТРУДНИЧЕСТВО КОМИТЕТА РСПП</a:t>
            </a:r>
            <a:endParaRPr lang="ru-RU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140968"/>
            <a:ext cx="6480720" cy="158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2005-2016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– Участие в Проектах 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«Сближение систем технического 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регулирования России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и ЕС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2005-2017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– Ряд конференций и семинаров по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стандартизации, аккредитации, надзору за рынком в разных странах ЕС.</a:t>
            </a:r>
          </a:p>
          <a:p>
            <a:pPr>
              <a:lnSpc>
                <a:spcPct val="114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2018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– Конференция и участие в выставке  «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</a:rPr>
              <a:t>BAUTEC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» в Берлине.</a:t>
            </a:r>
          </a:p>
        </p:txBody>
      </p:sp>
      <p:pic>
        <p:nvPicPr>
          <p:cNvPr id="9" name="Рисунок 8" descr="классификация API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221"/>
            <a:ext cx="1197606" cy="30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1" y="2344335"/>
            <a:ext cx="1149207" cy="436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6662" y="4653136"/>
            <a:ext cx="6469834" cy="216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2015-2017 гг. 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Участие во встречах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Постоянной Российско-китайской рабочей группы по стандартизации, метрологии, сертификации и инспекционному контролю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2016 г.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 – создание совместных рабочих групп между  российской и китайской промышленностью. </a:t>
            </a:r>
          </a:p>
          <a:p>
            <a:pPr>
              <a:lnSpc>
                <a:spcPct val="114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2017 г.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– Подписание Соглашения о сотрудничестве с Институтом изучения китайских стандартов.</a:t>
            </a:r>
          </a:p>
        </p:txBody>
      </p:sp>
      <p:pic>
        <p:nvPicPr>
          <p:cNvPr id="13" name="Picture 6" descr="http://katehon.com/sites/default/files/kitajcy-stanut-sovladelcami-krasnoyarskogo-z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0" y="4853507"/>
            <a:ext cx="1562341" cy="10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6-tub-ru.yandex.net/i?id=2b880247d322693b86d2c2a8ac80d459-07-144&amp;n=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31" y="3117616"/>
            <a:ext cx="1098957" cy="110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6661" y="1052736"/>
            <a:ext cx="61818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2005 - 201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гг.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 Участие в ежегодных заседаниях МГС и НТКС.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im1-tub-ru.yandex.net/i?id=4729c7eeeb8e7ec527f66f691b2828d8&amp;n=33&amp;h=180&amp;w=26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3038"/>
          <a:stretch/>
        </p:blipFill>
        <p:spPr bwMode="auto">
          <a:xfrm>
            <a:off x="1403648" y="836712"/>
            <a:ext cx="891770" cy="8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01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КОНФЕРЕНЦИЯ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«РОЛЬ СТАНДАРТИЗАЦИИ В СОЗДАНИИ ЦИФРОВОГО ПРОИЗВОДСТВА»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Форум 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Иннопром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- 2018», 10 июля 2018 г.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3" descr="Z:\Общая папка\МЕРОПРИЯТИЯ\2018\Иннопром, 10 июля 2018\Фото\IMG-20180710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02" y="1485256"/>
            <a:ext cx="5664000" cy="4248000"/>
          </a:xfrm>
          <a:prstGeom prst="rect">
            <a:avLst/>
          </a:prstGeom>
          <a:noFill/>
          <a:ln w="31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06" y="5965122"/>
            <a:ext cx="895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Подписание соглашения РСПП - Восточный Комитет германской экономики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5257"/>
            <a:ext cx="2664295" cy="1245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" y="1485256"/>
            <a:ext cx="2952000" cy="1245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85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107504" y="188640"/>
            <a:ext cx="898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СТРУКТУРА СОВЕТА ПО ТЕХНИЧЕСКОМУ РЕГУЛИРОВАНИЮ И СТАНДАРТИЗАЦИИ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ДЛЯ ЦИФРОВОЙ ЭКОНОМИКИ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6" name="Выноска 1 (граница и черта) 85"/>
          <p:cNvSpPr/>
          <p:nvPr/>
        </p:nvSpPr>
        <p:spPr>
          <a:xfrm>
            <a:off x="471537" y="3968238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25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Стандартизация</a:t>
            </a:r>
            <a:endParaRPr lang="ru-RU" sz="1100" dirty="0"/>
          </a:p>
        </p:txBody>
      </p:sp>
      <p:sp>
        <p:nvSpPr>
          <p:cNvPr id="91" name="Выноска 1 (граница и черта) 90"/>
          <p:cNvSpPr/>
          <p:nvPr/>
        </p:nvSpPr>
        <p:spPr>
          <a:xfrm>
            <a:off x="467579" y="4559069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285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Аккредитация</a:t>
            </a:r>
            <a:endParaRPr lang="de-DE" sz="1400" dirty="0"/>
          </a:p>
        </p:txBody>
      </p:sp>
      <p:sp>
        <p:nvSpPr>
          <p:cNvPr id="92" name="Выноска 1 (граница и черта) 91"/>
          <p:cNvSpPr/>
          <p:nvPr/>
        </p:nvSpPr>
        <p:spPr>
          <a:xfrm>
            <a:off x="467579" y="5162595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23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Оценка соответствия</a:t>
            </a:r>
            <a:endParaRPr lang="de-DE" sz="1400" dirty="0"/>
          </a:p>
        </p:txBody>
      </p:sp>
      <p:sp>
        <p:nvSpPr>
          <p:cNvPr id="94" name="Выноска 1 (граница и черта) 93"/>
          <p:cNvSpPr/>
          <p:nvPr/>
        </p:nvSpPr>
        <p:spPr>
          <a:xfrm>
            <a:off x="467544" y="5738659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5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Надзор за рынком</a:t>
            </a:r>
            <a:endParaRPr lang="de-DE" sz="1400" dirty="0"/>
          </a:p>
        </p:txBody>
      </p:sp>
      <p:sp>
        <p:nvSpPr>
          <p:cNvPr id="95" name="Выноска 2 94"/>
          <p:cNvSpPr/>
          <p:nvPr/>
        </p:nvSpPr>
        <p:spPr>
          <a:xfrm>
            <a:off x="405246" y="3140968"/>
            <a:ext cx="1728000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82868"/>
              <a:gd name="adj6" fmla="val -1541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РАБОЧАЯ ГРУППА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«Инфраструктура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качества»</a:t>
            </a:r>
            <a:endParaRPr lang="de-DE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6" name="Выноска 1 (граница и черта) 95"/>
          <p:cNvSpPr/>
          <p:nvPr/>
        </p:nvSpPr>
        <p:spPr>
          <a:xfrm flipH="1">
            <a:off x="2233510" y="3983005"/>
            <a:ext cx="1554718" cy="441104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770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Строительные материалы</a:t>
            </a:r>
            <a:endParaRPr lang="ru-RU" sz="1400" dirty="0"/>
          </a:p>
        </p:txBody>
      </p:sp>
      <p:sp>
        <p:nvSpPr>
          <p:cNvPr id="97" name="Выноска 1 (граница и черта) 96"/>
          <p:cNvSpPr/>
          <p:nvPr/>
        </p:nvSpPr>
        <p:spPr>
          <a:xfrm flipH="1">
            <a:off x="2233546" y="4559069"/>
            <a:ext cx="1554682" cy="441104"/>
          </a:xfrm>
          <a:prstGeom prst="accentBorderCallout1">
            <a:avLst>
              <a:gd name="adj1" fmla="val 19768"/>
              <a:gd name="adj2" fmla="val -2098"/>
              <a:gd name="adj3" fmla="val 22067"/>
              <a:gd name="adj4" fmla="val -2678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Железнодорожный транспорт</a:t>
            </a:r>
            <a:endParaRPr lang="de-DE" sz="1400" dirty="0"/>
          </a:p>
        </p:txBody>
      </p:sp>
      <p:sp>
        <p:nvSpPr>
          <p:cNvPr id="99" name="Выноска 1 (граница и черта) 98"/>
          <p:cNvSpPr/>
          <p:nvPr/>
        </p:nvSpPr>
        <p:spPr>
          <a:xfrm flipH="1">
            <a:off x="2229576" y="5172095"/>
            <a:ext cx="1554717" cy="441104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617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Машиностроение</a:t>
            </a:r>
            <a:endParaRPr lang="de-DE" sz="1400" dirty="0"/>
          </a:p>
        </p:txBody>
      </p:sp>
      <p:sp>
        <p:nvSpPr>
          <p:cNvPr id="100" name="Выноска 2 99"/>
          <p:cNvSpPr/>
          <p:nvPr/>
        </p:nvSpPr>
        <p:spPr>
          <a:xfrm flipH="1">
            <a:off x="2229576" y="3155427"/>
            <a:ext cx="1712798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2989"/>
              <a:gd name="adj6" fmla="val -1346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РАБОЧАЯ ГРУППА 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«Технические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регламенты»</a:t>
            </a:r>
            <a:endParaRPr lang="de-DE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Выноска 1 (граница и черта) 101"/>
          <p:cNvSpPr/>
          <p:nvPr/>
        </p:nvSpPr>
        <p:spPr>
          <a:xfrm>
            <a:off x="4955894" y="3983005"/>
            <a:ext cx="1650034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 smtClean="0"/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/>
              <a:t>Структурные шаблоны,  Интероперабельность </a:t>
            </a:r>
            <a:r>
              <a:rPr lang="ru-RU" sz="1000" dirty="0"/>
              <a:t>и интернет вещей</a:t>
            </a:r>
            <a:endParaRPr lang="de-DE" sz="1000" dirty="0"/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400" dirty="0"/>
          </a:p>
        </p:txBody>
      </p:sp>
      <p:sp>
        <p:nvSpPr>
          <p:cNvPr id="104" name="Выноска 1 (граница и черта) 103"/>
          <p:cNvSpPr/>
          <p:nvPr/>
        </p:nvSpPr>
        <p:spPr>
          <a:xfrm>
            <a:off x="4985136" y="5172095"/>
            <a:ext cx="1653992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Кибербезопасность</a:t>
            </a:r>
            <a:endParaRPr lang="ru-RU" sz="1300" dirty="0"/>
          </a:p>
        </p:txBody>
      </p:sp>
      <p:sp>
        <p:nvSpPr>
          <p:cNvPr id="106" name="Выноска 2 105"/>
          <p:cNvSpPr/>
          <p:nvPr/>
        </p:nvSpPr>
        <p:spPr>
          <a:xfrm>
            <a:off x="4950873" y="3140968"/>
            <a:ext cx="1584176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4159"/>
              <a:gd name="adj6" fmla="val -146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ГОРИЗОНТАЛЬНЫЕ АСПЕКТЫ</a:t>
            </a:r>
            <a:endParaRPr lang="de-DE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Выноска 1 (граница и черта) 107"/>
          <p:cNvSpPr/>
          <p:nvPr/>
        </p:nvSpPr>
        <p:spPr>
          <a:xfrm flipH="1">
            <a:off x="6740352" y="5172095"/>
            <a:ext cx="1893956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Умное </a:t>
            </a:r>
            <a:r>
              <a:rPr lang="ru-RU" sz="1400" dirty="0" smtClean="0"/>
              <a:t>производство</a:t>
            </a:r>
            <a:endParaRPr lang="ru-RU" sz="1400" dirty="0"/>
          </a:p>
        </p:txBody>
      </p:sp>
      <p:sp>
        <p:nvSpPr>
          <p:cNvPr id="109" name="Выноска 1 (граница и черта) 108"/>
          <p:cNvSpPr/>
          <p:nvPr/>
        </p:nvSpPr>
        <p:spPr>
          <a:xfrm flipH="1">
            <a:off x="6703410" y="3985088"/>
            <a:ext cx="1893956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Умные сети для электроснабжение</a:t>
            </a:r>
            <a:endParaRPr lang="de-DE" sz="1400" dirty="0"/>
          </a:p>
        </p:txBody>
      </p:sp>
      <p:sp>
        <p:nvSpPr>
          <p:cNvPr id="110" name="Выноска 1 (граница и черта) 109"/>
          <p:cNvSpPr/>
          <p:nvPr/>
        </p:nvSpPr>
        <p:spPr>
          <a:xfrm flipH="1">
            <a:off x="6710492" y="4559069"/>
            <a:ext cx="1893956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BIM-</a:t>
            </a:r>
            <a:r>
              <a:rPr lang="ru-RU" sz="1400" dirty="0"/>
              <a:t>технологии</a:t>
            </a:r>
            <a:endParaRPr lang="de-DE" sz="1400" dirty="0"/>
          </a:p>
        </p:txBody>
      </p:sp>
      <p:sp>
        <p:nvSpPr>
          <p:cNvPr id="111" name="Выноска 2 110"/>
          <p:cNvSpPr/>
          <p:nvPr/>
        </p:nvSpPr>
        <p:spPr>
          <a:xfrm flipH="1">
            <a:off x="6679065" y="3140968"/>
            <a:ext cx="1925383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299630"/>
              <a:gd name="adj6" fmla="val -153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ВЕРТИКАЛЬНЫЕ ПРИЛОЖЕНИЯ</a:t>
            </a:r>
            <a:endParaRPr lang="de-DE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" name="Выноска 1 (граница и черта) 111"/>
          <p:cNvSpPr/>
          <p:nvPr/>
        </p:nvSpPr>
        <p:spPr>
          <a:xfrm>
            <a:off x="4955894" y="4559069"/>
            <a:ext cx="1654027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Онтология </a:t>
            </a:r>
            <a:r>
              <a:rPr lang="ru-RU" sz="1400" dirty="0"/>
              <a:t>и </a:t>
            </a:r>
            <a:r>
              <a:rPr lang="ru-RU" sz="1400" dirty="0" smtClean="0"/>
              <a:t>семантика</a:t>
            </a:r>
            <a:endParaRPr lang="de-DE" sz="1400" dirty="0"/>
          </a:p>
        </p:txBody>
      </p:sp>
      <p:cxnSp>
        <p:nvCxnSpPr>
          <p:cNvPr id="115" name="Соединительная линия уступом 114"/>
          <p:cNvCxnSpPr/>
          <p:nvPr/>
        </p:nvCxnSpPr>
        <p:spPr>
          <a:xfrm>
            <a:off x="405246" y="1484784"/>
            <a:ext cx="720080" cy="504056"/>
          </a:xfrm>
          <a:prstGeom prst="bentConnector3">
            <a:avLst/>
          </a:prstGeom>
          <a:ln w="57150">
            <a:solidFill>
              <a:srgbClr val="52BA9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323528" y="1150534"/>
            <a:ext cx="3960440" cy="586278"/>
          </a:xfrm>
          <a:prstGeom prst="rect">
            <a:avLst/>
          </a:prstGeom>
          <a:solidFill>
            <a:srgbClr val="52BA9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Российская сторона</a:t>
            </a:r>
          </a:p>
          <a:p>
            <a:pPr algn="ctr"/>
            <a:r>
              <a:rPr lang="ru-RU" b="1" dirty="0" smtClean="0"/>
              <a:t>Д.А. Пумпянский</a:t>
            </a:r>
            <a:endParaRPr lang="ru-RU" b="1" dirty="0"/>
          </a:p>
        </p:txBody>
      </p:sp>
      <p:cxnSp>
        <p:nvCxnSpPr>
          <p:cNvPr id="117" name="Соединительная линия уступом 116"/>
          <p:cNvCxnSpPr/>
          <p:nvPr/>
        </p:nvCxnSpPr>
        <p:spPr>
          <a:xfrm flipH="1">
            <a:off x="8113449" y="1484784"/>
            <a:ext cx="720080" cy="504056"/>
          </a:xfrm>
          <a:prstGeom prst="bentConnector3">
            <a:avLst/>
          </a:prstGeom>
          <a:ln w="5715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4640117" y="1150534"/>
            <a:ext cx="4252363" cy="5862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Немецкая сторона</a:t>
            </a:r>
          </a:p>
          <a:p>
            <a:pPr algn="ctr"/>
            <a:r>
              <a:rPr lang="ru-RU" b="1" dirty="0" smtClean="0"/>
              <a:t>Б </a:t>
            </a:r>
            <a:r>
              <a:rPr lang="ru-RU" b="1" dirty="0" err="1" smtClean="0"/>
              <a:t>Дамен</a:t>
            </a:r>
            <a:r>
              <a:rPr lang="ru-RU" b="1" dirty="0" smtClean="0"/>
              <a:t> (</a:t>
            </a:r>
            <a:r>
              <a:rPr lang="en-US" b="1" dirty="0" smtClean="0"/>
              <a:t>B. </a:t>
            </a:r>
            <a:r>
              <a:rPr lang="en-US" b="1" dirty="0" err="1" smtClean="0"/>
              <a:t>Dahmen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323528" y="764704"/>
            <a:ext cx="8568952" cy="385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РУКОВОДСТВО ПРОЕКТОМ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0" name="Соединительная линия уступом 119"/>
          <p:cNvCxnSpPr/>
          <p:nvPr/>
        </p:nvCxnSpPr>
        <p:spPr>
          <a:xfrm flipH="1">
            <a:off x="3942374" y="2060848"/>
            <a:ext cx="720080" cy="504056"/>
          </a:xfrm>
          <a:prstGeom prst="bentConnector3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/>
          <p:cNvCxnSpPr/>
          <p:nvPr/>
        </p:nvCxnSpPr>
        <p:spPr>
          <a:xfrm>
            <a:off x="4211960" y="2060848"/>
            <a:ext cx="720080" cy="504056"/>
          </a:xfrm>
          <a:prstGeom prst="bentConnector3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Скругленный прямоугольник 122"/>
          <p:cNvSpPr/>
          <p:nvPr/>
        </p:nvSpPr>
        <p:spPr>
          <a:xfrm>
            <a:off x="4932039" y="2276872"/>
            <a:ext cx="3901489" cy="504056"/>
          </a:xfrm>
          <a:prstGeom prst="roundRect">
            <a:avLst>
              <a:gd name="adj" fmla="val 465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2 </a:t>
            </a:r>
            <a:r>
              <a:rPr lang="ru-RU" b="1" dirty="0">
                <a:solidFill>
                  <a:schemeClr val="tx1"/>
                </a:solidFill>
              </a:rPr>
              <a:t>Цифровая Трансформация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269966" y="2342585"/>
            <a:ext cx="3672408" cy="454737"/>
          </a:xfrm>
          <a:prstGeom prst="roundRect">
            <a:avLst>
              <a:gd name="adj" fmla="val 465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1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Инфраструктура </a:t>
            </a:r>
            <a:r>
              <a:rPr lang="ru-RU" b="1" dirty="0" smtClean="0">
                <a:solidFill>
                  <a:schemeClr val="tx1"/>
                </a:solidFill>
              </a:rPr>
              <a:t>качества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114871" y="1844824"/>
            <a:ext cx="699857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РАБОЧИЕ ГРУППЫ</a:t>
            </a:r>
            <a:endParaRPr lang="ru-RU" b="1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1208704" y="2797322"/>
            <a:ext cx="0" cy="34364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2843808" y="2797322"/>
            <a:ext cx="0" cy="34364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5889224" y="2780928"/>
            <a:ext cx="0" cy="3436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7524328" y="2780928"/>
            <a:ext cx="0" cy="3436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597366" y="63093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42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891</Words>
  <Application>Microsoft Office PowerPoint</Application>
  <PresentationFormat>Экран (4:3)</PresentationFormat>
  <Paragraphs>200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2004 -  КОМИТЕТУ РСПП 15 ЛЕТ  - 2019 УЧАСТИЕ ПРОМЫШЛЕННОСТИ В РАЗВИТИИ НАЦИОНАЛЬНОЙ СИСТЕМЫ СТАНДАРТИЗАЦИИ </vt:lpstr>
      <vt:lpstr>РАБОТА КОМИТЕТА РСПП ПО ТЕХНИЧЕСКОМУ РЕГУЛИРОВАНИЮ, СТАНДАРТИЗАЦИИ И ОЦЕНКЕ СООТВЕТСТВИЯ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КОНФЕРЕНЦИЯ  «РОЛЬ СТАНДАРТИЗАЦИИ В СОЗДАНИИ ЦИФРОВОГО ПРОИЗВОДСТВА» Форум «Иннопром - 2018», 10 июля 2018 г.</vt:lpstr>
      <vt:lpstr>Презентация PowerPoint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Реформирование системы технического регулирования</dc:title>
  <dc:creator>user</dc:creator>
  <cp:lastModifiedBy>Лоцманов Андрей Николаевич</cp:lastModifiedBy>
  <cp:revision>368</cp:revision>
  <dcterms:created xsi:type="dcterms:W3CDTF">2014-05-23T08:41:31Z</dcterms:created>
  <dcterms:modified xsi:type="dcterms:W3CDTF">2019-03-12T10:01:32Z</dcterms:modified>
</cp:coreProperties>
</file>