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  <p:sldMasterId id="2147483658" r:id="rId3"/>
    <p:sldMasterId id="2147483666" r:id="rId4"/>
    <p:sldMasterId id="2147483674" r:id="rId5"/>
  </p:sldMasterIdLst>
  <p:notesMasterIdLst>
    <p:notesMasterId r:id="rId17"/>
  </p:notesMasterIdLst>
  <p:handoutMasterIdLst>
    <p:handoutMasterId r:id="rId18"/>
  </p:handoutMasterIdLst>
  <p:sldIdLst>
    <p:sldId id="310" r:id="rId6"/>
    <p:sldId id="349" r:id="rId7"/>
    <p:sldId id="335" r:id="rId8"/>
    <p:sldId id="341" r:id="rId9"/>
    <p:sldId id="328" r:id="rId10"/>
    <p:sldId id="332" r:id="rId11"/>
    <p:sldId id="331" r:id="rId12"/>
    <p:sldId id="330" r:id="rId13"/>
    <p:sldId id="348" r:id="rId14"/>
    <p:sldId id="347" r:id="rId15"/>
    <p:sldId id="334" r:id="rId16"/>
  </p:sldIdLst>
  <p:sldSz cx="9144000" cy="5143500" type="screen16x9"/>
  <p:notesSz cx="6797675" cy="987266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8"/>
    <a:srgbClr val="00647D"/>
    <a:srgbClr val="2C4B84"/>
    <a:srgbClr val="143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300" y="-9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2C4B84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2C4B84"/>
                </a:solidFill>
              </a:rPr>
              <a:t>Percentage</a:t>
            </a:r>
            <a:r>
              <a:rPr lang="en-US" sz="1200" baseline="0" dirty="0">
                <a:solidFill>
                  <a:srgbClr val="2C4B84"/>
                </a:solidFill>
              </a:rPr>
              <a:t> of total</a:t>
            </a:r>
            <a:endParaRPr lang="en-US" sz="1200" dirty="0">
              <a:solidFill>
                <a:srgbClr val="2C4B84"/>
              </a:solidFill>
            </a:endParaRPr>
          </a:p>
        </c:rich>
      </c:tx>
      <c:layout>
        <c:manualLayout>
          <c:xMode val="edge"/>
          <c:yMode val="edge"/>
          <c:x val="0.35235428904720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2C4B84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44586093404991E-2"/>
          <c:y val="9.037329231331577E-2"/>
          <c:w val="0.97023816467386037"/>
          <c:h val="0.66476278956426382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Anteil in 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B64-46FB-BA43-E960375D97F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B64-46FB-BA43-E960375D97F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B64-46FB-BA43-E960375D97FF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B64-46FB-BA43-E960375D97F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B64-46FB-BA43-E960375D97FF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B64-46FB-BA43-E960375D97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AB64-46FB-BA43-E960375D97F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64-46FB-BA43-E960375D97FF}"/>
                </c:ext>
              </c:extLst>
            </c:dLbl>
            <c:dLbl>
              <c:idx val="3"/>
              <c:layout>
                <c:manualLayout>
                  <c:x val="-9.701065144634699E-2"/>
                  <c:y val="-0.15198647557836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64-46FB-BA43-E960375D97FF}"/>
                </c:ext>
              </c:extLst>
            </c:dLbl>
            <c:dLbl>
              <c:idx val="4"/>
              <c:layout>
                <c:manualLayout>
                  <c:x val="-4.184365843158494E-2"/>
                  <c:y val="5.5338948202074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64-46FB-BA43-E960375D97FF}"/>
                </c:ext>
              </c:extLst>
            </c:dLbl>
            <c:dLbl>
              <c:idx val="5"/>
              <c:layout>
                <c:manualLayout>
                  <c:x val="0.24304489716563207"/>
                  <c:y val="-0.1146021109063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64-46FB-BA43-E960375D97FF}"/>
                </c:ext>
              </c:extLst>
            </c:dLbl>
            <c:dLbl>
              <c:idx val="6"/>
              <c:layout>
                <c:manualLayout>
                  <c:x val="-0.23853754391812135"/>
                  <c:y val="2.257299075526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64-46FB-BA43-E960375D9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7"/>
                <c:pt idx="0">
                  <c:v>Eastern Europe</c:v>
                </c:pt>
                <c:pt idx="1">
                  <c:v>United States</c:v>
                </c:pt>
                <c:pt idx="2">
                  <c:v>China</c:v>
                </c:pt>
                <c:pt idx="3">
                  <c:v>Poland</c:v>
                </c:pt>
                <c:pt idx="4">
                  <c:v>Russia</c:v>
                </c:pt>
                <c:pt idx="5">
                  <c:v>others </c:v>
                </c:pt>
                <c:pt idx="6">
                  <c:v>CIS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18.399999999999999</c:v>
                </c:pt>
                <c:pt idx="1">
                  <c:v>7.5</c:v>
                </c:pt>
                <c:pt idx="2">
                  <c:v>8.1</c:v>
                </c:pt>
                <c:pt idx="3">
                  <c:v>4.8</c:v>
                </c:pt>
                <c:pt idx="4">
                  <c:v>2.5</c:v>
                </c:pt>
                <c:pt idx="5">
                  <c:v>58.7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B64-46FB-BA43-E960375D9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875473899095951E-2"/>
          <c:y val="0.8349484457576265"/>
          <c:w val="0.97541279562276939"/>
          <c:h val="0.13410377861374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2C4B84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rgbClr val="00647D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44586093404991E-2"/>
          <c:y val="9.037329231331577E-2"/>
          <c:w val="0.97023816467386037"/>
          <c:h val="0.66476278956426382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Bln USD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8E2-439C-8257-49E3A8FC9C3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D8E2-439C-8257-49E3A8FC9C3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D8E2-439C-8257-49E3A8FC9C36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8E2-439C-8257-49E3A8FC9C36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8E2-439C-8257-49E3A8FC9C36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D8E2-439C-8257-49E3A8FC9C3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D8E2-439C-8257-49E3A8FC9C3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D8E2-439C-8257-49E3A8FC9C3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D8E2-439C-8257-49E3A8FC9C3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D8E2-439C-8257-49E3A8FC9C3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D8E2-439C-8257-49E3A8FC9C3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D8E2-439C-8257-49E3A8FC9C3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D8E2-439C-8257-49E3A8FC9C36}"/>
              </c:ext>
            </c:extLst>
          </c:dPt>
          <c:dLbls>
            <c:dLbl>
              <c:idx val="0"/>
              <c:layout>
                <c:manualLayout>
                  <c:x val="-5.324501104028663E-2"/>
                  <c:y val="-9.0598699340532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2-439C-8257-49E3A8FC9C36}"/>
                </c:ext>
              </c:extLst>
            </c:dLbl>
            <c:dLbl>
              <c:idx val="3"/>
              <c:layout>
                <c:manualLayout>
                  <c:x val="-9.701065144634699E-2"/>
                  <c:y val="-0.15198647557836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E2-439C-8257-49E3A8FC9C36}"/>
                </c:ext>
              </c:extLst>
            </c:dLbl>
            <c:dLbl>
              <c:idx val="4"/>
              <c:layout>
                <c:manualLayout>
                  <c:x val="-8.0644363898957072E-2"/>
                  <c:y val="-4.697939353325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E2-439C-8257-49E3A8FC9C36}"/>
                </c:ext>
              </c:extLst>
            </c:dLbl>
            <c:dLbl>
              <c:idx val="5"/>
              <c:layout>
                <c:manualLayout>
                  <c:x val="-2.503270424530267E-2"/>
                  <c:y val="-4.1256796478776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E2-439C-8257-49E3A8FC9C3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E2-439C-8257-49E3A8FC9C3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E2-439C-8257-49E3A8FC9C3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E2-439C-8257-49E3A8FC9C3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E2-439C-8257-49E3A8FC9C3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E2-439C-8257-49E3A8FC9C3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E2-439C-8257-49E3A8FC9C3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8E2-439C-8257-49E3A8FC9C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Tabelle1!$A$2:$A$14</c:f>
              <c:strCache>
                <c:ptCount val="13"/>
                <c:pt idx="0">
                  <c:v>Rest</c:v>
                </c:pt>
                <c:pt idx="1">
                  <c:v>EIM</c:v>
                </c:pt>
                <c:pt idx="2">
                  <c:v>USA</c:v>
                </c:pt>
                <c:pt idx="3">
                  <c:v>China</c:v>
                </c:pt>
                <c:pt idx="4">
                  <c:v>Germany</c:v>
                </c:pt>
                <c:pt idx="5">
                  <c:v>Russia</c:v>
                </c:pt>
                <c:pt idx="6">
                  <c:v>Kazhakstan</c:v>
                </c:pt>
                <c:pt idx="7">
                  <c:v>Belarus </c:v>
                </c:pt>
                <c:pt idx="8">
                  <c:v>Uzbekhistan</c:v>
                </c:pt>
                <c:pt idx="9">
                  <c:v>Azerbaijan</c:v>
                </c:pt>
                <c:pt idx="10">
                  <c:v>Arminia</c:v>
                </c:pt>
                <c:pt idx="11">
                  <c:v>Tajikistan</c:v>
                </c:pt>
                <c:pt idx="12">
                  <c:v>Kyrgyzstan</c:v>
                </c:pt>
              </c:strCache>
            </c:strRef>
          </c:cat>
          <c:val>
            <c:numRef>
              <c:f>Tabelle1!$B$2:$B$14</c:f>
              <c:numCache>
                <c:formatCode>#,##0</c:formatCode>
                <c:ptCount val="13"/>
                <c:pt idx="0">
                  <c:v>23531</c:v>
                </c:pt>
                <c:pt idx="1">
                  <c:v>19453</c:v>
                </c:pt>
                <c:pt idx="2">
                  <c:v>19390</c:v>
                </c:pt>
                <c:pt idx="3">
                  <c:v>11951</c:v>
                </c:pt>
                <c:pt idx="4">
                  <c:v>3684</c:v>
                </c:pt>
                <c:pt idx="5">
                  <c:v>1527</c:v>
                </c:pt>
                <c:pt idx="6" formatCode="General">
                  <c:v>160</c:v>
                </c:pt>
                <c:pt idx="7" formatCode="General">
                  <c:v>54</c:v>
                </c:pt>
                <c:pt idx="8" formatCode="General">
                  <c:v>48</c:v>
                </c:pt>
                <c:pt idx="9" formatCode="General">
                  <c:v>41</c:v>
                </c:pt>
                <c:pt idx="10" formatCode="General">
                  <c:v>12</c:v>
                </c:pt>
                <c:pt idx="11" formatCode="General">
                  <c:v>7</c:v>
                </c:pt>
                <c:pt idx="12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8E2-439C-8257-49E3A8FC9C3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Rank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D8E2-439C-8257-49E3A8FC9C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E-D8E2-439C-8257-49E3A8FC9C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0-D8E2-439C-8257-49E3A8FC9C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D8E2-439C-8257-49E3A8FC9C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D8E2-439C-8257-49E3A8FC9C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D8E2-439C-8257-49E3A8FC9C3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D8E2-439C-8257-49E3A8FC9C3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D8E2-439C-8257-49E3A8FC9C3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D8E2-439C-8257-49E3A8FC9C3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D8E2-439C-8257-49E3A8FC9C3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D8E2-439C-8257-49E3A8FC9C3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2-D8E2-439C-8257-49E3A8FC9C3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4-D8E2-439C-8257-49E3A8FC9C36}"/>
              </c:ext>
            </c:extLst>
          </c:dPt>
          <c:cat>
            <c:strRef>
              <c:f>Tabelle1!$A$2:$A$14</c:f>
              <c:strCache>
                <c:ptCount val="13"/>
                <c:pt idx="0">
                  <c:v>Rest</c:v>
                </c:pt>
                <c:pt idx="1">
                  <c:v>EIM</c:v>
                </c:pt>
                <c:pt idx="2">
                  <c:v>USA</c:v>
                </c:pt>
                <c:pt idx="3">
                  <c:v>China</c:v>
                </c:pt>
                <c:pt idx="4">
                  <c:v>Germany</c:v>
                </c:pt>
                <c:pt idx="5">
                  <c:v>Russia</c:v>
                </c:pt>
                <c:pt idx="6">
                  <c:v>Kazhakstan</c:v>
                </c:pt>
                <c:pt idx="7">
                  <c:v>Belarus </c:v>
                </c:pt>
                <c:pt idx="8">
                  <c:v>Uzbekhistan</c:v>
                </c:pt>
                <c:pt idx="9">
                  <c:v>Azerbaijan</c:v>
                </c:pt>
                <c:pt idx="10">
                  <c:v>Arminia</c:v>
                </c:pt>
                <c:pt idx="11">
                  <c:v>Tajikistan</c:v>
                </c:pt>
                <c:pt idx="12">
                  <c:v>Kyrgyzstan</c:v>
                </c:pt>
              </c:strCache>
            </c:strRef>
          </c:cat>
          <c:val>
            <c:numRef>
              <c:f>Tabelle1!$C$2:$C$14</c:f>
              <c:numCache>
                <c:formatCode>General</c:formatCode>
                <c:ptCount val="13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12</c:v>
                </c:pt>
                <c:pt idx="6">
                  <c:v>57</c:v>
                </c:pt>
                <c:pt idx="7">
                  <c:v>80</c:v>
                </c:pt>
                <c:pt idx="8">
                  <c:v>85</c:v>
                </c:pt>
                <c:pt idx="9">
                  <c:v>90</c:v>
                </c:pt>
                <c:pt idx="10">
                  <c:v>132</c:v>
                </c:pt>
                <c:pt idx="11">
                  <c:v>146</c:v>
                </c:pt>
                <c:pt idx="12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D8E2-439C-8257-49E3A8FC9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875473899095951E-2"/>
          <c:y val="0.8349484457576265"/>
          <c:w val="0.97712452610090406"/>
          <c:h val="0.16505155424237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2C4B84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rgbClr val="00647D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Kasachstan</c:v>
                </c:pt>
              </c:strCache>
            </c:strRef>
          </c:tx>
          <c:spPr>
            <a:ln w="62676" cap="rnd">
              <a:solidFill>
                <a:srgbClr val="3333FF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58</c:v>
                </c:pt>
                <c:pt idx="1">
                  <c:v>47</c:v>
                </c:pt>
                <c:pt idx="2">
                  <c:v>49</c:v>
                </c:pt>
                <c:pt idx="3">
                  <c:v>50</c:v>
                </c:pt>
                <c:pt idx="4">
                  <c:v>77</c:v>
                </c:pt>
                <c:pt idx="5">
                  <c:v>41</c:v>
                </c:pt>
                <c:pt idx="6">
                  <c:v>35</c:v>
                </c:pt>
                <c:pt idx="7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9F-4054-B07E-C49AEDEA6D2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Russia</c:v>
                </c:pt>
              </c:strCache>
            </c:strRef>
          </c:tx>
          <c:spPr>
            <a:ln w="62676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Tabelle1!$C$2:$C$9</c:f>
              <c:numCache>
                <c:formatCode>General</c:formatCode>
                <c:ptCount val="8"/>
                <c:pt idx="0">
                  <c:v>123</c:v>
                </c:pt>
                <c:pt idx="1">
                  <c:v>120</c:v>
                </c:pt>
                <c:pt idx="2">
                  <c:v>112</c:v>
                </c:pt>
                <c:pt idx="3">
                  <c:v>92</c:v>
                </c:pt>
                <c:pt idx="4">
                  <c:v>62</c:v>
                </c:pt>
                <c:pt idx="5">
                  <c:v>51</c:v>
                </c:pt>
                <c:pt idx="6">
                  <c:v>40</c:v>
                </c:pt>
                <c:pt idx="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9F-4054-B07E-C49AEDEA6D2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Armenia</c:v>
                </c:pt>
              </c:strCache>
            </c:strRef>
          </c:tx>
          <c:spPr>
            <a:ln w="62676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Tabelle1!$D$2:$D$9</c:f>
              <c:numCache>
                <c:formatCode>General</c:formatCode>
                <c:ptCount val="8"/>
                <c:pt idx="0">
                  <c:v>61</c:v>
                </c:pt>
                <c:pt idx="1">
                  <c:v>55</c:v>
                </c:pt>
                <c:pt idx="2">
                  <c:v>32</c:v>
                </c:pt>
                <c:pt idx="3">
                  <c:v>37</c:v>
                </c:pt>
                <c:pt idx="4">
                  <c:v>45</c:v>
                </c:pt>
                <c:pt idx="5">
                  <c:v>35</c:v>
                </c:pt>
                <c:pt idx="6">
                  <c:v>38</c:v>
                </c:pt>
                <c:pt idx="7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9F-4054-B07E-C49AEDEA6D2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Belarus</c:v>
                </c:pt>
              </c:strCache>
            </c:strRef>
          </c:tx>
          <c:spPr>
            <a:ln w="62676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Tabelle1!$E$2:$E$9</c:f>
              <c:numCache>
                <c:formatCode>General</c:formatCode>
                <c:ptCount val="8"/>
                <c:pt idx="0">
                  <c:v>87</c:v>
                </c:pt>
                <c:pt idx="1">
                  <c:v>91</c:v>
                </c:pt>
                <c:pt idx="2">
                  <c:v>91</c:v>
                </c:pt>
                <c:pt idx="3">
                  <c:v>96</c:v>
                </c:pt>
                <c:pt idx="4">
                  <c:v>90</c:v>
                </c:pt>
                <c:pt idx="5">
                  <c:v>84</c:v>
                </c:pt>
                <c:pt idx="6">
                  <c:v>78</c:v>
                </c:pt>
                <c:pt idx="7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9F-4054-B07E-C49AEDEA6D2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Kyrgystan</c:v>
                </c:pt>
              </c:strCache>
            </c:strRef>
          </c:tx>
          <c:spPr>
            <a:ln w="62676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Tabelle1!$F$2:$F$9</c:f>
              <c:numCache>
                <c:formatCode>General</c:formatCode>
                <c:ptCount val="8"/>
                <c:pt idx="0">
                  <c:v>67</c:v>
                </c:pt>
                <c:pt idx="1">
                  <c:v>70</c:v>
                </c:pt>
                <c:pt idx="2">
                  <c:v>70</c:v>
                </c:pt>
                <c:pt idx="3">
                  <c:v>68</c:v>
                </c:pt>
                <c:pt idx="4">
                  <c:v>102</c:v>
                </c:pt>
                <c:pt idx="5">
                  <c:v>67</c:v>
                </c:pt>
                <c:pt idx="6">
                  <c:v>75</c:v>
                </c:pt>
                <c:pt idx="7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9F-4054-B07E-C49AEDEA6D24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Germany</c:v>
                </c:pt>
              </c:strCache>
            </c:strRef>
          </c:tx>
          <c:spPr>
            <a:ln w="62676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Tabelle1!$G$2:$G$9</c:f>
              <c:numCache>
                <c:formatCode>General</c:formatCode>
                <c:ptCount val="8"/>
                <c:pt idx="0">
                  <c:v>19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14</c:v>
                </c:pt>
                <c:pt idx="5">
                  <c:v>15</c:v>
                </c:pt>
                <c:pt idx="6">
                  <c:v>17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9F-4054-B07E-C49AEDEA6D24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Uzbekhistan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Tabelle1!$A$2:$A$9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Tabelle1!$H$2:$H$9</c:f>
              <c:numCache>
                <c:formatCode>General</c:formatCode>
                <c:ptCount val="8"/>
                <c:pt idx="0">
                  <c:v>150</c:v>
                </c:pt>
                <c:pt idx="1">
                  <c:v>166</c:v>
                </c:pt>
                <c:pt idx="2">
                  <c:v>154</c:v>
                </c:pt>
                <c:pt idx="3">
                  <c:v>146</c:v>
                </c:pt>
                <c:pt idx="4">
                  <c:v>141</c:v>
                </c:pt>
                <c:pt idx="5">
                  <c:v>87</c:v>
                </c:pt>
                <c:pt idx="6">
                  <c:v>87</c:v>
                </c:pt>
                <c:pt idx="7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9F-4054-B07E-C49AEDEA6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380608"/>
        <c:axId val="245375904"/>
      </c:lineChart>
      <c:catAx>
        <c:axId val="2453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4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647D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45375904"/>
        <c:crosses val="autoZero"/>
        <c:auto val="1"/>
        <c:lblAlgn val="ctr"/>
        <c:lblOffset val="100"/>
        <c:noMultiLvlLbl val="0"/>
      </c:catAx>
      <c:valAx>
        <c:axId val="245375904"/>
        <c:scaling>
          <c:orientation val="minMax"/>
          <c:max val="170"/>
          <c:min val="10"/>
        </c:scaling>
        <c:delete val="0"/>
        <c:axPos val="l"/>
        <c:majorGridlines>
          <c:spPr>
            <a:ln w="94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647D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45380608"/>
        <c:crosses val="autoZero"/>
        <c:crossBetween val="between"/>
        <c:majorUnit val="25"/>
      </c:valAx>
      <c:spPr>
        <a:solidFill>
          <a:schemeClr val="bg1">
            <a:lumMod val="95000"/>
          </a:schemeClr>
        </a:solidFill>
        <a:ln w="25070">
          <a:noFill/>
        </a:ln>
      </c:spPr>
    </c:plotArea>
    <c:legend>
      <c:legendPos val="b"/>
      <c:overlay val="0"/>
      <c:spPr>
        <a:noFill/>
        <a:ln w="2539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647D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rgbClr val="002060"/>
      </a:solidFill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110976-5567-F649-8C92-738038AF79E8}" type="datetime1">
              <a:rPr lang="de-DE" smtClean="0"/>
              <a:t>12.03.2019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1760A6-55E7-0343-B978-EA1CBA50CA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FBB449F-A27A-D14C-A90D-B943BBCA55DB}" type="datetime1">
              <a:rPr lang="de-DE" smtClean="0"/>
              <a:t>12.03.2019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8721"/>
            <a:ext cx="5438775" cy="44442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0F58BB-9FFE-2449-8C71-FCFD2AA539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19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58BB-9FFE-2449-8C71-FCFD2AA5393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89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58BB-9FFE-2449-8C71-FCFD2AA5393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7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1728000"/>
            <a:ext cx="5616000" cy="180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6468"/>
                </a:solidFill>
                <a:latin typeface="Calibri"/>
              </a:defRPr>
            </a:lvl1pPr>
          </a:lstStyle>
          <a:p>
            <a:r>
              <a:rPr lang="de-D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83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4676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13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9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8449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81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7B9066-B46A-4CE8-BF54-4B72AD0536A1}" type="datetimeFigureOut">
              <a:rPr lang="de-DE" smtClean="0">
                <a:solidFill>
                  <a:srgbClr val="14396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/>
              <a:t>12.03.2019</a:t>
            </a:fld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972193-FA19-4B4E-BF5C-1B3510AD7B3A}" type="slidenum">
              <a:rPr lang="de-DE" smtClean="0">
                <a:solidFill>
                  <a:srgbClr val="14396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/>
              <a:t>‹Nr.›</a:t>
            </a:fld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60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15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80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64544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301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9969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5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6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3AE6DA46-6C72-4C15-8E40-5ECE6ADE745D}" type="slidenum">
              <a:rPr lang="de-DE" altLang="de-DE">
                <a:solidFill>
                  <a:srgbClr val="143968"/>
                </a:solidFill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‹Nr.›</a:t>
            </a:fld>
            <a:endParaRPr lang="de-DE" alt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864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256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611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99617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2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85306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19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4B4C17-1802-4FBA-9817-E6541CC5485B}" type="slidenum">
              <a:rPr lang="de-DE">
                <a:solidFill>
                  <a:srgbClr val="143968"/>
                </a:solidFill>
                <a:ea typeface="ＭＳ Ｐゴシック" panose="020B0600070205080204" pitchFamily="34" charset="-128"/>
              </a:rPr>
              <a:pPr>
                <a:defRPr/>
              </a:pPr>
              <a:t>‹Nr.›</a:t>
            </a:fld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37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E8BF10-E42B-466F-90BB-95817820F815}" type="slidenum">
              <a:rPr lang="de-DE">
                <a:solidFill>
                  <a:srgbClr val="143968"/>
                </a:solidFill>
                <a:ea typeface="ＭＳ Ｐゴシック" panose="020B0600070205080204" pitchFamily="34" charset="-128"/>
              </a:rPr>
              <a:pPr>
                <a:defRPr/>
              </a:pPr>
              <a:t>‹Nr.›</a:t>
            </a:fld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0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8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5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7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3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9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12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69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Tit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3200">
          <a:solidFill>
            <a:srgbClr val="143968"/>
          </a:solidFill>
          <a:latin typeface="Candara"/>
          <a:ea typeface="ＭＳ Ｐゴシック" pitchFamily="34" charset="-128"/>
          <a:cs typeface="Candar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Foli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7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9000">
              <a:srgbClr val="FF0000">
                <a:alpha val="40000"/>
                <a:lumMod val="99000"/>
              </a:srgbClr>
            </a:gs>
            <a:gs pos="16000">
              <a:srgbClr val="FFFF00">
                <a:lumMod val="93000"/>
                <a:lumOff val="7000"/>
                <a:alpha val="68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971600" y="1131590"/>
            <a:ext cx="7776864" cy="239640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 err="1">
                <a:latin typeface="Candara" panose="020E0502030303020204" pitchFamily="34" charset="0"/>
                <a:cs typeface="Candara" panose="020E0502030303020204" pitchFamily="34" charset="0"/>
              </a:rPr>
              <a:t>Russian</a:t>
            </a:r>
            <a: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  <a:t> Business Week</a:t>
            </a: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r>
              <a:rPr lang="de-DE" altLang="de-DE" sz="2800" dirty="0">
                <a:latin typeface="Candara" panose="020E0502030303020204" pitchFamily="34" charset="0"/>
                <a:cs typeface="Candara" panose="020E0502030303020204" pitchFamily="34" charset="0"/>
              </a:rPr>
              <a:t>Forum on Technical </a:t>
            </a:r>
            <a:r>
              <a:rPr lang="de-DE" altLang="de-DE" sz="2800" dirty="0" err="1">
                <a:latin typeface="Candara" panose="020E0502030303020204" pitchFamily="34" charset="0"/>
                <a:cs typeface="Candara" panose="020E0502030303020204" pitchFamily="34" charset="0"/>
              </a:rPr>
              <a:t>Regulations</a:t>
            </a:r>
            <a:r>
              <a:rPr lang="de-DE" altLang="de-DE" sz="2800" dirty="0">
                <a:latin typeface="Candara" panose="020E0502030303020204" pitchFamily="34" charset="0"/>
                <a:cs typeface="Candara" panose="020E0502030303020204" pitchFamily="34" charset="0"/>
              </a:rPr>
              <a:t> 2019</a:t>
            </a: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  <a:t>Jens Böhlmann, </a:t>
            </a:r>
            <a:b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  <a:t>Head </a:t>
            </a:r>
            <a:r>
              <a:rPr lang="de-DE" altLang="de-DE" sz="1400" dirty="0" err="1">
                <a:latin typeface="Candara" panose="020E0502030303020204" pitchFamily="34" charset="0"/>
                <a:cs typeface="Candara" panose="020E0502030303020204" pitchFamily="34" charset="0"/>
              </a:rPr>
              <a:t>of</a:t>
            </a:r>
            <a: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  <a:t> Department </a:t>
            </a:r>
            <a:r>
              <a:rPr lang="de-DE" altLang="de-DE" sz="1400" dirty="0" err="1">
                <a:latin typeface="Candara" panose="020E0502030303020204" pitchFamily="34" charset="0"/>
                <a:cs typeface="Candara" panose="020E0502030303020204" pitchFamily="34" charset="0"/>
              </a:rPr>
              <a:t>for</a:t>
            </a:r>
            <a:r>
              <a:rPr lang="de-DE" altLang="de-DE" sz="1400" dirty="0">
                <a:latin typeface="Candara" panose="020E0502030303020204" pitchFamily="34" charset="0"/>
                <a:cs typeface="Candara" panose="020E0502030303020204" pitchFamily="34" charset="0"/>
              </a:rPr>
              <a:t> SME German Eastern Business </a:t>
            </a:r>
            <a:r>
              <a:rPr lang="de-DE" altLang="de-DE" sz="1400" dirty="0" err="1">
                <a:latin typeface="Candara" panose="020E0502030303020204" pitchFamily="34" charset="0"/>
                <a:cs typeface="Candara" panose="020E0502030303020204" pitchFamily="34" charset="0"/>
              </a:rPr>
              <a:t>Association</a:t>
            </a:r>
            <a:endParaRPr lang="de-DE" altLang="de-DE" sz="1400" dirty="0">
              <a:latin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588224" y="3939902"/>
            <a:ext cx="21602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00647D"/>
                </a:solidFill>
                <a:latin typeface="+mn-lt"/>
              </a:rPr>
              <a:t>Moscow, 12th </a:t>
            </a:r>
            <a:r>
              <a:rPr lang="de-DE" sz="1400" dirty="0" err="1">
                <a:solidFill>
                  <a:srgbClr val="00647D"/>
                </a:solidFill>
                <a:latin typeface="+mn-lt"/>
              </a:rPr>
              <a:t>of</a:t>
            </a:r>
            <a:r>
              <a:rPr lang="de-DE" sz="1400" dirty="0">
                <a:solidFill>
                  <a:srgbClr val="00647D"/>
                </a:solidFill>
                <a:latin typeface="+mn-lt"/>
              </a:rPr>
              <a:t> March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platzhalt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611560" y="195486"/>
            <a:ext cx="7920038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b="1" dirty="0">
                <a:solidFill>
                  <a:srgbClr val="00647D"/>
                </a:solidFill>
              </a:rPr>
              <a:t>Jens </a:t>
            </a:r>
            <a:r>
              <a:rPr lang="de-DE" altLang="de-DE" sz="1800" b="1" dirty="0" err="1">
                <a:solidFill>
                  <a:srgbClr val="00647D"/>
                </a:solidFill>
              </a:rPr>
              <a:t>Böhlmann</a:t>
            </a:r>
            <a:br>
              <a:rPr lang="de-DE" altLang="de-DE" sz="1800" b="1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Leiter Kontaktstelle Mittelstand</a:t>
            </a: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b="1" dirty="0">
                <a:solidFill>
                  <a:srgbClr val="00647D"/>
                </a:solidFill>
              </a:rPr>
              <a:t>Ost-Ausschuss – Osteuropaverein der Deutschen Wirtschaft </a:t>
            </a:r>
            <a:br>
              <a:rPr lang="de-DE" altLang="de-DE" sz="1800" b="1" dirty="0">
                <a:solidFill>
                  <a:srgbClr val="00647D"/>
                </a:solidFill>
              </a:rPr>
            </a:b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Breite Straße 29 </a:t>
            </a: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10178 Berlin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 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Besucheranschrift: </a:t>
            </a: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Gertraudenstraße 20 </a:t>
            </a:r>
            <a:br>
              <a:rPr lang="de-DE" altLang="de-DE" sz="1800" dirty="0">
                <a:solidFill>
                  <a:srgbClr val="00647D"/>
                </a:solidFill>
              </a:rPr>
            </a:b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Telefon: 	+49 30 206167-127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Mobil:     	+49 151 727 14917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Fax:        	+49 30 2028 2 516</a:t>
            </a:r>
            <a:br>
              <a:rPr lang="de-DE" altLang="de-DE" sz="1800" dirty="0">
                <a:solidFill>
                  <a:srgbClr val="00647D"/>
                </a:solidFill>
              </a:rPr>
            </a:br>
            <a:r>
              <a:rPr lang="de-DE" altLang="de-DE" sz="1800" dirty="0">
                <a:solidFill>
                  <a:srgbClr val="00647D"/>
                </a:solidFill>
              </a:rPr>
              <a:t>E-Mail: 	j.boehlmann@bdi.eu</a:t>
            </a:r>
          </a:p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dirty="0">
                <a:solidFill>
                  <a:srgbClr val="00647D"/>
                </a:solidFill>
              </a:rPr>
              <a:t>Internet:	www.oaoev.de</a:t>
            </a:r>
          </a:p>
        </p:txBody>
      </p:sp>
    </p:spTree>
    <p:extLst>
      <p:ext uri="{BB962C8B-B14F-4D97-AF65-F5344CB8AC3E}">
        <p14:creationId xmlns:p14="http://schemas.microsoft.com/office/powerpoint/2010/main" val="3557508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763688" y="1635646"/>
            <a:ext cx="5616000" cy="1800000"/>
          </a:xfrm>
        </p:spPr>
        <p:txBody>
          <a:bodyPr anchor="ctr"/>
          <a:lstStyle/>
          <a:p>
            <a:pPr algn="ctr"/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45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10397" y="123478"/>
            <a:ext cx="7019952" cy="324000"/>
          </a:xfrm>
          <a:solidFill>
            <a:schemeClr val="bg1">
              <a:lumMod val="95000"/>
            </a:schemeClr>
          </a:solidFill>
          <a:ln>
            <a:solidFill>
              <a:srgbClr val="00647D"/>
            </a:solidFill>
          </a:ln>
        </p:spPr>
        <p:txBody>
          <a:bodyPr/>
          <a:lstStyle/>
          <a:p>
            <a:pPr algn="ctr"/>
            <a:r>
              <a:rPr lang="de-DE" sz="2000" b="1" dirty="0"/>
              <a:t>German Eastern Business </a:t>
            </a:r>
            <a:r>
              <a:rPr lang="de-DE" sz="2000" b="1" dirty="0" err="1"/>
              <a:t>Association</a:t>
            </a:r>
            <a:r>
              <a:rPr lang="de-DE" sz="2000" b="1" dirty="0"/>
              <a:t> - </a:t>
            </a:r>
            <a:r>
              <a:rPr lang="de-DE" sz="2000" b="1" dirty="0" err="1"/>
              <a:t>Regions</a:t>
            </a:r>
            <a:endParaRPr lang="de-DE" sz="2000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3" y="555526"/>
            <a:ext cx="7028675" cy="3953630"/>
          </a:xfrm>
          <a:ln>
            <a:solidFill>
              <a:srgbClr val="006468"/>
            </a:solidFill>
          </a:ln>
        </p:spPr>
      </p:pic>
    </p:spTree>
    <p:extLst>
      <p:ext uri="{BB962C8B-B14F-4D97-AF65-F5344CB8AC3E}">
        <p14:creationId xmlns:p14="http://schemas.microsoft.com/office/powerpoint/2010/main" val="243087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>
          <a:xfrm>
            <a:off x="4499992" y="1131590"/>
            <a:ext cx="3600000" cy="3282950"/>
          </a:xfr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00647D"/>
                </a:solidFill>
              </a:rPr>
              <a:t>Armenia </a:t>
            </a:r>
            <a:r>
              <a:rPr lang="de-DE" sz="1600" dirty="0">
                <a:solidFill>
                  <a:srgbClr val="00647D"/>
                </a:solidFill>
              </a:rPr>
              <a:t>(EEU) </a:t>
            </a:r>
          </a:p>
          <a:p>
            <a:pPr>
              <a:lnSpc>
                <a:spcPct val="150000"/>
              </a:lnSpc>
            </a:pPr>
            <a:r>
              <a:rPr lang="de-DE" sz="1600" dirty="0" err="1">
                <a:solidFill>
                  <a:srgbClr val="00647D"/>
                </a:solidFill>
              </a:rPr>
              <a:t>Azerbaijan</a:t>
            </a:r>
            <a:r>
              <a:rPr lang="de-DE" sz="1600" dirty="0">
                <a:solidFill>
                  <a:srgbClr val="00647D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00647D"/>
                </a:solidFill>
              </a:rPr>
              <a:t>Belarus </a:t>
            </a:r>
            <a:r>
              <a:rPr lang="de-DE" sz="1600" dirty="0">
                <a:solidFill>
                  <a:srgbClr val="00647D"/>
                </a:solidFill>
              </a:rPr>
              <a:t>(EEU) </a:t>
            </a:r>
          </a:p>
          <a:p>
            <a:pPr>
              <a:lnSpc>
                <a:spcPct val="150000"/>
              </a:lnSpc>
            </a:pPr>
            <a:r>
              <a:rPr lang="de-DE" sz="1600" b="1" dirty="0" err="1">
                <a:solidFill>
                  <a:srgbClr val="00647D"/>
                </a:solidFill>
              </a:rPr>
              <a:t>Kazakhstan</a:t>
            </a:r>
            <a:r>
              <a:rPr lang="de-DE" sz="1600" b="1" dirty="0">
                <a:solidFill>
                  <a:srgbClr val="00647D"/>
                </a:solidFill>
              </a:rPr>
              <a:t> </a:t>
            </a:r>
            <a:r>
              <a:rPr lang="de-DE" sz="1600" dirty="0">
                <a:solidFill>
                  <a:srgbClr val="00647D"/>
                </a:solidFill>
              </a:rPr>
              <a:t>(EEU) </a:t>
            </a:r>
            <a:endParaRPr lang="de-DE" sz="1600" b="1" dirty="0">
              <a:solidFill>
                <a:srgbClr val="00647D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b="1" dirty="0" err="1">
                <a:solidFill>
                  <a:srgbClr val="00647D"/>
                </a:solidFill>
              </a:rPr>
              <a:t>Kyrgyzstan</a:t>
            </a:r>
            <a:r>
              <a:rPr lang="de-DE" sz="1600" b="1" dirty="0">
                <a:solidFill>
                  <a:srgbClr val="00647D"/>
                </a:solidFill>
              </a:rPr>
              <a:t> </a:t>
            </a:r>
            <a:r>
              <a:rPr lang="de-DE" sz="1600" dirty="0">
                <a:solidFill>
                  <a:srgbClr val="00647D"/>
                </a:solidFill>
              </a:rPr>
              <a:t>(EEU) </a:t>
            </a:r>
            <a:endParaRPr lang="de-DE" sz="1600" b="1" dirty="0">
              <a:solidFill>
                <a:srgbClr val="00647D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dirty="0" err="1">
                <a:solidFill>
                  <a:srgbClr val="00647D"/>
                </a:solidFill>
              </a:rPr>
              <a:t>Moldova</a:t>
            </a:r>
            <a:r>
              <a:rPr lang="de-DE" sz="1600" dirty="0">
                <a:solidFill>
                  <a:srgbClr val="00647D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600" b="1" dirty="0" err="1">
                <a:solidFill>
                  <a:srgbClr val="00647D"/>
                </a:solidFill>
              </a:rPr>
              <a:t>Russia</a:t>
            </a:r>
            <a:r>
              <a:rPr lang="de-DE" sz="1600" b="1" dirty="0">
                <a:solidFill>
                  <a:srgbClr val="00647D"/>
                </a:solidFill>
              </a:rPr>
              <a:t> </a:t>
            </a:r>
            <a:r>
              <a:rPr lang="de-DE" sz="1600" dirty="0">
                <a:solidFill>
                  <a:srgbClr val="00647D"/>
                </a:solidFill>
              </a:rPr>
              <a:t>(EEU) </a:t>
            </a:r>
            <a:endParaRPr lang="de-DE" sz="1600" b="1" dirty="0">
              <a:solidFill>
                <a:srgbClr val="00647D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dirty="0" err="1">
                <a:solidFill>
                  <a:srgbClr val="00647D"/>
                </a:solidFill>
              </a:rPr>
              <a:t>Tajikistan</a:t>
            </a:r>
            <a:r>
              <a:rPr lang="de-DE" sz="1600" dirty="0">
                <a:solidFill>
                  <a:srgbClr val="00647D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1600" dirty="0" err="1">
                <a:solidFill>
                  <a:srgbClr val="00647D"/>
                </a:solidFill>
              </a:rPr>
              <a:t>Uzbekistan</a:t>
            </a:r>
            <a:endParaRPr lang="de-DE" sz="1600" dirty="0">
              <a:solidFill>
                <a:srgbClr val="00647D"/>
              </a:solidFill>
            </a:endParaRPr>
          </a:p>
          <a:p>
            <a:pPr indent="0">
              <a:lnSpc>
                <a:spcPct val="150000"/>
              </a:lnSpc>
              <a:buNone/>
            </a:pPr>
            <a:endParaRPr lang="de-DE" sz="1600" dirty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670099985"/>
              </p:ext>
            </p:extLst>
          </p:nvPr>
        </p:nvGraphicFramePr>
        <p:xfrm>
          <a:off x="732246" y="1131590"/>
          <a:ext cx="3600450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7379992" cy="324000"/>
          </a:xfr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/>
          <a:lstStyle/>
          <a:p>
            <a:pPr algn="ctr"/>
            <a:r>
              <a:rPr lang="de-DE" sz="2000" b="1" dirty="0" err="1"/>
              <a:t>Percentage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Trading Volume CIS - Germany</a:t>
            </a:r>
          </a:p>
        </p:txBody>
      </p:sp>
    </p:spTree>
    <p:extLst>
      <p:ext uri="{BB962C8B-B14F-4D97-AF65-F5344CB8AC3E}">
        <p14:creationId xmlns:p14="http://schemas.microsoft.com/office/powerpoint/2010/main" val="43037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Inhaltsplatzhalter 14"/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633150451"/>
              </p:ext>
            </p:extLst>
          </p:nvPr>
        </p:nvGraphicFramePr>
        <p:xfrm>
          <a:off x="4499542" y="1125260"/>
          <a:ext cx="3600450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7379992" cy="324000"/>
          </a:xfr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/>
          <a:lstStyle/>
          <a:p>
            <a:pPr algn="ctr"/>
            <a:r>
              <a:rPr lang="de-DE" sz="2000" b="1" dirty="0"/>
              <a:t>Share </a:t>
            </a:r>
            <a:r>
              <a:rPr lang="de-DE" sz="2000" b="1" dirty="0" err="1"/>
              <a:t>of</a:t>
            </a:r>
            <a:r>
              <a:rPr lang="de-DE" sz="2000" b="1" dirty="0"/>
              <a:t> World GDP 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25747"/>
              </p:ext>
            </p:extLst>
          </p:nvPr>
        </p:nvGraphicFramePr>
        <p:xfrm>
          <a:off x="720000" y="1125259"/>
          <a:ext cx="3563967" cy="328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86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 Region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Tn</a:t>
                      </a:r>
                      <a:r>
                        <a:rPr lang="de-DE" sz="1400" b="1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 USD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Rest </a:t>
                      </a:r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23.531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EIM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19.453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19.390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11.951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3.684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Russia</a:t>
                      </a:r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1.527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Kazhakstan</a:t>
                      </a:r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Belarus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Uzbekhistan</a:t>
                      </a:r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Azerbaijan</a:t>
                      </a:r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Arminia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Moldavia</a:t>
                      </a:r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Tajikistan</a:t>
                      </a:r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Kyrgyzstan</a:t>
                      </a:r>
                      <a:endParaRPr lang="de-DE" sz="1100" b="0" i="0" u="none" strike="noStrike" dirty="0">
                        <a:solidFill>
                          <a:srgbClr val="00646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6468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30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87362" y="195486"/>
            <a:ext cx="8282293" cy="432048"/>
          </a:xfrm>
          <a:solidFill>
            <a:schemeClr val="bg1">
              <a:lumMod val="95000"/>
            </a:schemeClr>
          </a:solidFill>
          <a:ln>
            <a:solidFill>
              <a:srgbClr val="00647D"/>
            </a:solidFill>
          </a:ln>
        </p:spPr>
        <p:txBody>
          <a:bodyPr anchor="ctr"/>
          <a:lstStyle/>
          <a:p>
            <a:pPr algn="ctr"/>
            <a:r>
              <a:rPr lang="en-US" altLang="de-DE" sz="2000" b="1" dirty="0" err="1">
                <a:latin typeface="Candara" panose="020E0502030303020204" pitchFamily="34" charset="0"/>
              </a:rPr>
              <a:t>Worldbank</a:t>
            </a:r>
            <a:r>
              <a:rPr lang="en-US" altLang="de-DE" sz="2000" b="1" dirty="0">
                <a:latin typeface="Candara" panose="020E0502030303020204" pitchFamily="34" charset="0"/>
              </a:rPr>
              <a:t> Ranking “ease of doing Business” 2011-2018 </a:t>
            </a:r>
          </a:p>
        </p:txBody>
      </p:sp>
      <p:graphicFrame>
        <p:nvGraphicFramePr>
          <p:cNvPr id="2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066019"/>
              </p:ext>
            </p:extLst>
          </p:nvPr>
        </p:nvGraphicFramePr>
        <p:xfrm>
          <a:off x="487362" y="699542"/>
          <a:ext cx="8259763" cy="369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40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87362" y="195486"/>
            <a:ext cx="8282293" cy="432048"/>
          </a:xfrm>
          <a:solidFill>
            <a:schemeClr val="bg1">
              <a:lumMod val="95000"/>
            </a:schemeClr>
          </a:solidFill>
          <a:ln>
            <a:solidFill>
              <a:srgbClr val="00647D"/>
            </a:solidFill>
          </a:ln>
        </p:spPr>
        <p:txBody>
          <a:bodyPr anchor="ctr"/>
          <a:lstStyle/>
          <a:p>
            <a:pPr algn="ctr"/>
            <a:r>
              <a:rPr lang="en-US" altLang="de-DE" sz="2000" b="1" dirty="0">
                <a:latin typeface="Candara" panose="020E0502030303020204" pitchFamily="34" charset="0"/>
              </a:rPr>
              <a:t>Overall Economic Framework</a:t>
            </a:r>
          </a:p>
        </p:txBody>
      </p:sp>
      <p:sp>
        <p:nvSpPr>
          <p:cNvPr id="3" name="Rechteck 2"/>
          <p:cNvSpPr/>
          <p:nvPr/>
        </p:nvSpPr>
        <p:spPr>
          <a:xfrm>
            <a:off x="487362" y="771550"/>
            <a:ext cx="4228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stable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economic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growth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orientation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towards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China?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currency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volatility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dependence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on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commodities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financing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,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terms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of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credit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political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development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+mn-lt"/>
              </a:rPr>
              <a:t>(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industrial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)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economic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structure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willingness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to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implement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reforms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over-reliance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on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state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orders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good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market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opportunities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48" y="985855"/>
            <a:ext cx="4405964" cy="2936764"/>
          </a:xfrm>
          <a:prstGeom prst="rect">
            <a:avLst/>
          </a:prstGeom>
          <a:noFill/>
          <a:ln w="9525">
            <a:solidFill>
              <a:srgbClr val="0064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2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81212"/>
            <a:ext cx="428361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87362" y="195486"/>
            <a:ext cx="8282293" cy="432048"/>
          </a:xfrm>
          <a:solidFill>
            <a:schemeClr val="bg1">
              <a:lumMod val="95000"/>
            </a:schemeClr>
          </a:solidFill>
          <a:ln>
            <a:solidFill>
              <a:srgbClr val="00647D"/>
            </a:solidFill>
          </a:ln>
        </p:spPr>
        <p:txBody>
          <a:bodyPr anchor="ctr"/>
          <a:lstStyle/>
          <a:p>
            <a:pPr algn="ctr"/>
            <a:r>
              <a:rPr lang="en-US" altLang="de-DE" sz="2000" b="1" dirty="0">
                <a:latin typeface="Candara" panose="020E0502030303020204" pitchFamily="34" charset="0"/>
              </a:rPr>
              <a:t>German Footprint</a:t>
            </a:r>
          </a:p>
        </p:txBody>
      </p:sp>
      <p:sp>
        <p:nvSpPr>
          <p:cNvPr id="3" name="Rechteck 2"/>
          <p:cNvSpPr/>
          <p:nvPr/>
        </p:nvSpPr>
        <p:spPr>
          <a:xfrm>
            <a:off x="487362" y="771550"/>
            <a:ext cx="4283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+mn-lt"/>
              </a:rPr>
              <a:t>Made in Germany –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competitive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advantage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+mn-lt"/>
              </a:rPr>
              <a:t>German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companies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very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popular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scepticism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towards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China?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quality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,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reliability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,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sustainability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,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service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loyalty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in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the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markets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647D"/>
                </a:solidFill>
                <a:latin typeface="+mn-lt"/>
              </a:rPr>
              <a:t>high end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technology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(IT)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+mn-lt"/>
              </a:rPr>
              <a:t>German </a:t>
            </a:r>
            <a:r>
              <a:rPr lang="de-DE" sz="1600" b="1" dirty="0" err="1">
                <a:solidFill>
                  <a:srgbClr val="00647D"/>
                </a:solidFill>
                <a:latin typeface="+mn-lt"/>
              </a:rPr>
              <a:t>Russian</a:t>
            </a:r>
            <a:r>
              <a:rPr lang="de-DE" sz="1600" b="1" dirty="0">
                <a:solidFill>
                  <a:srgbClr val="00647D"/>
                </a:solidFill>
                <a:latin typeface="+mn-lt"/>
              </a:rPr>
              <a:t> Initiative </a:t>
            </a:r>
            <a:r>
              <a:rPr lang="de-DE" sz="1600" b="1" dirty="0" err="1">
                <a:solidFill>
                  <a:srgbClr val="00647D"/>
                </a:solidFill>
                <a:latin typeface="+mn-lt"/>
              </a:rPr>
              <a:t>for</a:t>
            </a:r>
            <a:r>
              <a:rPr lang="de-DE" sz="1600" b="1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b="1" dirty="0" err="1">
                <a:solidFill>
                  <a:srgbClr val="00647D"/>
                </a:solidFill>
                <a:latin typeface="+mn-lt"/>
              </a:rPr>
              <a:t>Digitalization</a:t>
            </a:r>
            <a:endParaRPr lang="de-DE" sz="1600" b="1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647D"/>
                </a:solidFill>
                <a:latin typeface="+mn-lt"/>
              </a:rPr>
              <a:t>German </a:t>
            </a:r>
            <a:r>
              <a:rPr lang="de-DE" sz="1600" b="1" dirty="0" err="1">
                <a:solidFill>
                  <a:srgbClr val="00647D"/>
                </a:solidFill>
                <a:latin typeface="+mn-lt"/>
              </a:rPr>
              <a:t>Russian</a:t>
            </a:r>
            <a:r>
              <a:rPr lang="de-DE" sz="1600" b="1" dirty="0">
                <a:solidFill>
                  <a:srgbClr val="00647D"/>
                </a:solidFill>
                <a:latin typeface="+mn-lt"/>
              </a:rPr>
              <a:t> Initiative </a:t>
            </a:r>
            <a:r>
              <a:rPr lang="de-DE" sz="1600" b="1" dirty="0" err="1">
                <a:solidFill>
                  <a:srgbClr val="00647D"/>
                </a:solidFill>
                <a:latin typeface="+mn-lt"/>
              </a:rPr>
              <a:t>for</a:t>
            </a:r>
            <a:r>
              <a:rPr lang="de-DE" sz="1600" b="1" dirty="0">
                <a:solidFill>
                  <a:srgbClr val="00647D"/>
                </a:solidFill>
                <a:latin typeface="+mn-lt"/>
              </a:rPr>
              <a:t> Technical </a:t>
            </a:r>
            <a:r>
              <a:rPr lang="de-DE" sz="1600" b="1" dirty="0" err="1">
                <a:solidFill>
                  <a:srgbClr val="00647D"/>
                </a:solidFill>
                <a:latin typeface="+mn-lt"/>
              </a:rPr>
              <a:t>Regulations</a:t>
            </a:r>
            <a:endParaRPr lang="de-DE" sz="1600" b="1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rgbClr val="00647D"/>
                </a:solidFill>
                <a:latin typeface="+mn-lt"/>
              </a:rPr>
              <a:t>world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export</a:t>
            </a:r>
            <a:r>
              <a:rPr lang="de-DE" sz="1600" dirty="0">
                <a:solidFill>
                  <a:srgbClr val="00647D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rgbClr val="00647D"/>
                </a:solidFill>
                <a:latin typeface="+mn-lt"/>
              </a:rPr>
              <a:t>champion</a:t>
            </a: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47D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64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74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487362" y="195486"/>
            <a:ext cx="8282293" cy="432048"/>
          </a:xfrm>
          <a:solidFill>
            <a:schemeClr val="bg1">
              <a:lumMod val="95000"/>
            </a:schemeClr>
          </a:solidFill>
          <a:ln>
            <a:solidFill>
              <a:srgbClr val="00647D"/>
            </a:solidFill>
          </a:ln>
        </p:spPr>
        <p:txBody>
          <a:bodyPr anchor="ctr"/>
          <a:lstStyle/>
          <a:p>
            <a:pPr algn="ctr"/>
            <a:r>
              <a:rPr lang="en-US" altLang="de-DE" sz="2000" b="1" dirty="0">
                <a:latin typeface="Candara" panose="020E0502030303020204" pitchFamily="34" charset="0"/>
              </a:rPr>
              <a:t>Current</a:t>
            </a:r>
            <a:r>
              <a:rPr lang="de-DE" altLang="de-DE" sz="2000" b="1" dirty="0">
                <a:latin typeface="Candara" panose="020E0502030303020204" pitchFamily="34" charset="0"/>
              </a:rPr>
              <a:t> </a:t>
            </a:r>
            <a:r>
              <a:rPr lang="de-DE" altLang="de-DE" sz="2000" b="1" dirty="0" err="1">
                <a:latin typeface="Candara" panose="020E0502030303020204" pitchFamily="34" charset="0"/>
              </a:rPr>
              <a:t>Challenges</a:t>
            </a:r>
            <a:endParaRPr lang="en-US" altLang="de-DE" sz="2000" b="1" dirty="0">
              <a:latin typeface="Candara" panose="020E0502030303020204" pitchFamily="34" charset="0"/>
            </a:endParaRPr>
          </a:p>
        </p:txBody>
      </p:sp>
      <p:pic>
        <p:nvPicPr>
          <p:cNvPr id="4" name="Picture 16" descr="http://www.derhauptstadtbrief.de/bilder/hsb112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48701"/>
            <a:ext cx="21256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248701"/>
            <a:ext cx="18907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48701"/>
            <a:ext cx="16160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C:\Users\Boehlmann\Desktop\Bilder\9550-clipart-men-target-arrows-darts-05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5" y="3355863"/>
            <a:ext cx="19446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http://thumbs.gograph.com/gg622504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215350"/>
            <a:ext cx="167481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2" descr="http://qulehealth.com/images/HR4HR-Corporate-Style-Image-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156744"/>
            <a:ext cx="18891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487362" y="827559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1050" b="1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         </a:t>
            </a:r>
            <a:r>
              <a:rPr lang="de-DE" sz="12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Financing</a:t>
            </a:r>
            <a:r>
              <a:rPr lang="de-DE" sz="1400" b="1" dirty="0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				    </a:t>
            </a:r>
            <a:r>
              <a:rPr lang="de-DE" sz="1400" b="1" dirty="0" err="1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Economic</a:t>
            </a:r>
            <a:r>
              <a:rPr lang="de-DE" sz="1400" b="1" dirty="0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 Growth			Orientation </a:t>
            </a:r>
            <a:r>
              <a:rPr lang="de-DE" sz="1400" b="1" dirty="0" err="1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towards</a:t>
            </a:r>
            <a:r>
              <a:rPr lang="de-DE" sz="1400" b="1" dirty="0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 China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332581" y="2801031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DE" sz="1050" b="1" dirty="0">
                <a:solidFill>
                  <a:srgbClr val="0070C0"/>
                </a:solidFill>
                <a:ea typeface="+mj-ea"/>
                <a:cs typeface="Arial" panose="020B0604020202020204" pitchFamily="34" charset="0"/>
              </a:rPr>
              <a:t>         </a:t>
            </a:r>
            <a:r>
              <a:rPr lang="de-DE" sz="12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 	</a:t>
            </a:r>
            <a:r>
              <a:rPr lang="de-DE" sz="1400" b="1" dirty="0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        </a:t>
            </a:r>
            <a:r>
              <a:rPr lang="de-DE" sz="1400" b="1" dirty="0" err="1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Suppliers</a:t>
            </a:r>
            <a:r>
              <a:rPr lang="de-DE" sz="1400" b="1" dirty="0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				   </a:t>
            </a:r>
            <a:r>
              <a:rPr lang="de-DE" sz="1400" b="1" dirty="0" err="1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Localisation</a:t>
            </a:r>
            <a:r>
              <a:rPr lang="de-DE" sz="1400" b="1" dirty="0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				</a:t>
            </a:r>
            <a:r>
              <a:rPr lang="de-DE" sz="1400" b="1" dirty="0" err="1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Skilled</a:t>
            </a:r>
            <a:r>
              <a:rPr lang="de-DE" sz="1400" b="1" dirty="0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00647D"/>
                </a:solidFill>
                <a:latin typeface="+mn-lt"/>
                <a:ea typeface="+mj-ea"/>
                <a:cs typeface="Arial" panose="020B0604020202020204" pitchFamily="34" charset="0"/>
              </a:rPr>
              <a:t>employees</a:t>
            </a:r>
            <a:endParaRPr lang="de-DE" sz="1400" b="1" dirty="0">
              <a:solidFill>
                <a:srgbClr val="00647D"/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8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494"/>
            <a:ext cx="7992888" cy="41764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45620"/>
            <a:ext cx="4104456" cy="40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50" accel="10000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st-Ausschuss">
      <a:dk1>
        <a:srgbClr val="143968"/>
      </a:dk1>
      <a:lt1>
        <a:sysClr val="window" lastClr="FFFFFF"/>
      </a:lt1>
      <a:dk2>
        <a:srgbClr val="3F537D"/>
      </a:dk2>
      <a:lt2>
        <a:srgbClr val="B8B8B8"/>
      </a:lt2>
      <a:accent1>
        <a:srgbClr val="D02320"/>
      </a:accent1>
      <a:accent2>
        <a:srgbClr val="F1AB1F"/>
      </a:accent2>
      <a:accent3>
        <a:srgbClr val="262F74"/>
      </a:accent3>
      <a:accent4>
        <a:srgbClr val="9289B4"/>
      </a:accent4>
      <a:accent5>
        <a:srgbClr val="744F3D"/>
      </a:accent5>
      <a:accent6>
        <a:srgbClr val="B43D27"/>
      </a:accent6>
      <a:hlink>
        <a:srgbClr val="3F537D"/>
      </a:hlink>
      <a:folHlink>
        <a:srgbClr val="3F537D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Bildschirmpräsentation (16:9)</PresentationFormat>
  <Paragraphs>101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Candara</vt:lpstr>
      <vt:lpstr>Office Theme</vt:lpstr>
      <vt:lpstr>1_Office Theme</vt:lpstr>
      <vt:lpstr>3_Office Theme</vt:lpstr>
      <vt:lpstr>2_Office Theme</vt:lpstr>
      <vt:lpstr>4_Office Theme</vt:lpstr>
      <vt:lpstr>Russian Business Week   Forum on Technical Regulations 2019   Jens Böhlmann,  Head of Department for SME German Eastern Business Association</vt:lpstr>
      <vt:lpstr>German Eastern Business Association - Regions</vt:lpstr>
      <vt:lpstr>Percentage of Trading Volume CIS - Germany</vt:lpstr>
      <vt:lpstr>Share of World GDP </vt:lpstr>
      <vt:lpstr>Worldbank Ranking “ease of doing Business” 2011-2018 </vt:lpstr>
      <vt:lpstr>Overall Economic Framework</vt:lpstr>
      <vt:lpstr>German Footprint</vt:lpstr>
      <vt:lpstr>Current Challenges</vt:lpstr>
      <vt:lpstr>PowerPoint-Präsentation</vt:lpstr>
      <vt:lpstr>PowerPoint-Präsentation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subject/>
  <dc:creator>Ost-Ausschuss – Osteuropaverein der Deutschen Wirtschaft e.V.</dc:creator>
  <cp:keywords/>
  <dc:description/>
  <cp:lastModifiedBy>Böhlmann, Jens</cp:lastModifiedBy>
  <cp:revision>239</cp:revision>
  <cp:lastPrinted>2018-09-14T14:04:19Z</cp:lastPrinted>
  <dcterms:created xsi:type="dcterms:W3CDTF">2016-06-06T23:09:55Z</dcterms:created>
  <dcterms:modified xsi:type="dcterms:W3CDTF">2019-03-12T09:52:52Z</dcterms:modified>
  <cp:category/>
</cp:coreProperties>
</file>