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40" r:id="rId2"/>
    <p:sldId id="562" r:id="rId3"/>
    <p:sldId id="569" r:id="rId4"/>
    <p:sldId id="563" r:id="rId5"/>
    <p:sldId id="568" r:id="rId6"/>
    <p:sldId id="571" r:id="rId7"/>
    <p:sldId id="570" r:id="rId8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4F4E1"/>
    <a:srgbClr val="99FFCC"/>
    <a:srgbClr val="FF99FF"/>
    <a:srgbClr val="FFFFFF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01" autoAdjust="0"/>
    <p:restoredTop sz="86429" autoAdjust="0"/>
  </p:normalViewPr>
  <p:slideViewPr>
    <p:cSldViewPr>
      <p:cViewPr varScale="1">
        <p:scale>
          <a:sx n="116" d="100"/>
          <a:sy n="116" d="100"/>
        </p:scale>
        <p:origin x="-186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3195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DAB5B42-FF04-460D-90D7-407B1038E91A}" type="datetimeFigureOut">
              <a:rPr lang="ru-RU"/>
              <a:pPr>
                <a:defRPr/>
              </a:pPr>
              <a:t>16.10.2019</a:t>
            </a:fld>
            <a:endParaRPr lang="ru-RU" dirty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7DDF0E-896D-4663-919B-FB1C6E2606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665244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768A420-F3DE-40EF-93E5-7F2535F29F88}" type="datetimeFigureOut">
              <a:rPr lang="ru-RU"/>
              <a:pPr>
                <a:defRPr/>
              </a:pPr>
              <a:t>16.10.2019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EA8BA7-6CBD-45E1-9356-1BAA5B8266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027211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57274-477A-403C-A639-73CC1C585875}" type="datetime1">
              <a:rPr lang="ru-RU"/>
              <a:pPr>
                <a:defRPr/>
              </a:pPr>
              <a:t>16.10.2019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B6B8A-CC08-4586-B3F4-C10888C253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56044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7BAEF-99F9-4693-BC64-F87D3521987E}" type="datetime1">
              <a:rPr lang="ru-RU"/>
              <a:pPr>
                <a:defRPr/>
              </a:pPr>
              <a:t>16.10.2019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C1344-0C5A-4349-AEA0-42CD1622D9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730637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A0ECB-DCCC-4ABC-81D2-53D447F91C93}" type="datetime1">
              <a:rPr lang="ru-RU"/>
              <a:pPr>
                <a:defRPr/>
              </a:pPr>
              <a:t>16.10.2019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765FE-A3AB-4005-9E8E-57378B81D4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08399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6E579-B761-4C71-A6C7-6BABA99B2F8F}" type="datetime1">
              <a:rPr lang="ru-RU"/>
              <a:pPr>
                <a:defRPr/>
              </a:pPr>
              <a:t>16.10.2019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325F9-9C07-49CF-813F-683919B5DC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3934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7623F-C6C9-4990-9744-21A49143678D}" type="datetime1">
              <a:rPr lang="ru-RU"/>
              <a:pPr>
                <a:defRPr/>
              </a:pPr>
              <a:t>16.10.2019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BA53-7BFD-495A-97C0-54EF93245AA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748231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2B02B-703D-4087-8619-9C6AD6F1C030}" type="datetime1">
              <a:rPr lang="ru-RU"/>
              <a:pPr>
                <a:defRPr/>
              </a:pPr>
              <a:t>16.10.2019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DEFCB-9A33-43E5-B0DE-345AB2606F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3541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1827C-4FE7-4AA7-AD05-DE5DC33E671A}" type="datetime1">
              <a:rPr lang="ru-RU"/>
              <a:pPr>
                <a:defRPr/>
              </a:pPr>
              <a:t>16.10.2019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BC4BC-9D6E-4BA6-83D2-10B8FD5517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8515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160C7-A322-4157-A821-F9CC5A4B78BC}" type="datetime1">
              <a:rPr lang="ru-RU"/>
              <a:pPr>
                <a:defRPr/>
              </a:pPr>
              <a:t>16.10.2019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D1BB8-6CFF-43FD-A998-01F197526E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556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FB206-B385-4F27-9714-0B0CABC6707B}" type="datetime1">
              <a:rPr lang="ru-RU"/>
              <a:pPr>
                <a:defRPr/>
              </a:pPr>
              <a:t>16.10.2019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7623D-1177-4C35-8C9D-5BF82609B7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8840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0C83E-DAFD-4B14-A0DF-389C5AF533C0}" type="datetime1">
              <a:rPr lang="ru-RU"/>
              <a:pPr>
                <a:defRPr/>
              </a:pPr>
              <a:t>16.10.2019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C92BD-AA75-4E8E-A010-F634C134E0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113236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FF860-C88C-4742-8CBC-004DD56CF0C7}" type="datetime1">
              <a:rPr lang="ru-RU"/>
              <a:pPr>
                <a:defRPr/>
              </a:pPr>
              <a:t>16.10.2019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D1891-4330-4103-BDD2-38C532A33F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37791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9DF12A-E20C-474C-9CB0-02E19C35369F}" type="datetime1">
              <a:rPr lang="ru-RU"/>
              <a:pPr>
                <a:defRPr/>
              </a:pPr>
              <a:t>16.10.2019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D085D07-2E2E-45A3-B434-DE478CCF07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47"/>
          <p:cNvSpPr txBox="1">
            <a:spLocks noChangeArrowheads="1"/>
          </p:cNvSpPr>
          <p:nvPr/>
        </p:nvSpPr>
        <p:spPr bwMode="auto">
          <a:xfrm>
            <a:off x="1166813" y="115888"/>
            <a:ext cx="7000875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200" b="1" dirty="0">
              <a:solidFill>
                <a:srgbClr val="2540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200" b="1" dirty="0">
              <a:solidFill>
                <a:srgbClr val="2540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200" b="1" dirty="0">
              <a:solidFill>
                <a:srgbClr val="2540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600" b="1" dirty="0">
              <a:solidFill>
                <a:srgbClr val="25406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254061"/>
                </a:solidFill>
                <a:latin typeface="Arial" panose="020B0604020202020204" pitchFamily="34" charset="0"/>
              </a:rPr>
              <a:t>СОВЕРШЕНСТВОВАНИЕ МЕТРОЛОГИЧЕСКОЕ ОБЕСПЕЧЕНИЕ </a:t>
            </a:r>
            <a:r>
              <a:rPr lang="ru-RU" altLang="ru-RU" sz="1600" b="1" dirty="0" smtClean="0">
                <a:solidFill>
                  <a:srgbClr val="254061"/>
                </a:solidFill>
                <a:latin typeface="Arial" panose="020B0604020202020204" pitchFamily="34" charset="0"/>
              </a:rPr>
              <a:t>ГЕОФИЗИЧЕСКИХ ИССЛЕДОВАНИЙ СКВАЖИН</a:t>
            </a:r>
            <a:endParaRPr lang="ru-RU" altLang="ru-RU" sz="1600" b="1" dirty="0">
              <a:solidFill>
                <a:srgbClr val="25406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6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6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6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6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6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latin typeface="Arial" panose="020B0604020202020204" pitchFamily="34" charset="0"/>
              </a:rPr>
              <a:t>                                             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latin typeface="Arial" panose="020B0604020202020204" pitchFamily="34" charset="0"/>
              </a:rPr>
              <a:t>                                                                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6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6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 smtClean="0">
                <a:latin typeface="Arial" panose="020B0604020202020204" pitchFamily="34" charset="0"/>
              </a:rPr>
              <a:t>                                                                 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6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 smtClean="0">
                <a:latin typeface="Arial" panose="020B0604020202020204" pitchFamily="34" charset="0"/>
              </a:rPr>
              <a:t>                                                                                        Соловьев В.Г.</a:t>
            </a:r>
            <a:endParaRPr lang="ru-RU" altLang="ru-RU" sz="16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latin typeface="Arial" panose="020B0604020202020204" pitchFamily="34" charset="0"/>
              </a:rPr>
              <a:t>                                                                 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6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6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 smtClean="0">
                <a:latin typeface="Arial" panose="020B0604020202020204" pitchFamily="34" charset="0"/>
              </a:rPr>
              <a:t>Москва</a:t>
            </a:r>
            <a:r>
              <a:rPr lang="ru-RU" altLang="ru-RU" sz="1600" dirty="0">
                <a:latin typeface="Arial" panose="020B0604020202020204" pitchFamily="34" charset="0"/>
              </a:rPr>
              <a:t>, 2019 </a:t>
            </a:r>
            <a:r>
              <a:rPr lang="ru-RU" altLang="ru-RU" sz="1600" b="1" dirty="0">
                <a:latin typeface="Arial" panose="020B0604020202020204" pitchFamily="34" charset="0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050792"/>
            <a:ext cx="835292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smtClean="0"/>
              <a:t>-  </a:t>
            </a:r>
            <a:r>
              <a:rPr lang="ru-RU" sz="1600" smtClean="0"/>
              <a:t>Федеральное государственное бюджетное учреждение </a:t>
            </a:r>
            <a:r>
              <a:rPr lang="ru-RU" sz="1600"/>
              <a:t>науки </a:t>
            </a:r>
            <a:r>
              <a:rPr lang="ru-RU" sz="1600" smtClean="0"/>
              <a:t>Геофизический </a:t>
            </a:r>
            <a:r>
              <a:rPr lang="ru-RU" sz="1600"/>
              <a:t>центр </a:t>
            </a:r>
            <a:r>
              <a:rPr lang="ru-RU" sz="1600" smtClean="0"/>
              <a:t>Российской академии </a:t>
            </a:r>
            <a:r>
              <a:rPr lang="ru-RU" sz="1600" dirty="0"/>
              <a:t>наук (ГЦ РАН</a:t>
            </a:r>
            <a:r>
              <a:rPr lang="ru-RU" sz="1600" dirty="0" smtClean="0"/>
              <a:t>) (Москва)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ООО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«Башнефть-ПЕТРОТЕСТ» </a:t>
            </a: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ООО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«Газпром недра» (Москва)</a:t>
            </a:r>
          </a:p>
          <a:p>
            <a:r>
              <a:rPr lang="ru-RU" alt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ТНГ-Групп </a:t>
            </a:r>
            <a:r>
              <a:rPr lang="ru-RU" alt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(г. Бугульма),</a:t>
            </a:r>
          </a:p>
          <a:p>
            <a:r>
              <a:rPr lang="ru-RU" alt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ПАО </a:t>
            </a:r>
            <a:r>
              <a:rPr lang="ru-RU" alt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НПП ВНИИГИС ( Октябрьский), </a:t>
            </a:r>
          </a:p>
          <a:p>
            <a:r>
              <a:rPr lang="ru-RU" alt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АО </a:t>
            </a:r>
            <a:r>
              <a:rPr lang="ru-RU" alt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НПФ "Геофизика» ( Уфа)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ООО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Нефтегазгеофизика»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(Тверь)</a:t>
            </a:r>
          </a:p>
          <a:p>
            <a:pPr algn="just">
              <a:spcAft>
                <a:spcPts val="0"/>
              </a:spcAft>
            </a:pPr>
            <a:r>
              <a:rPr lang="ru-RU" dirty="0" smtClean="0"/>
              <a:t> -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ЦМИ «Урал-Гео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»(Уфа)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/>
              <a:t>- 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«Нефтьсервисхолдинг»(Пермь)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ООО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«ПИТЦ «Геофизика»(Пермь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algn="just">
              <a:spcAft>
                <a:spcPts val="0"/>
              </a:spcAft>
            </a:pPr>
            <a:r>
              <a:rPr lang="ru-RU" alt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Организации имеют сертификат соответствия Системы сертификации геофизической продукции, выданный Евро-азиатским геофизическим обществом и аттестаты добровольной аккредитации на право проведения калибровочных работ.</a:t>
            </a:r>
          </a:p>
          <a:p>
            <a:pPr algn="just">
              <a:spcAft>
                <a:spcPts val="0"/>
              </a:spcAft>
            </a:pPr>
            <a:r>
              <a:rPr lang="ru-RU" alt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C:\Users\zam2\Desktop\%D0%A0%D0%B8%D1%81. 4 %D0%A2%D0%B8%D0%BF%D0%BE%D0%B2%D0%B0%D1%8F %D1%81%D1%82%D1%80%D1%83%D0%BA%D1%82%D1%83%D1%80%D0%B0 %D0%BF%D0%BE%D0%B2%D0%B5%D1%80%D0%BE%D1%87%D0%BD%D0%BE%D0%B9 %D1%81%D1%85%D0%B5%D0%BC%D1%8B %D0%B4%D0%BB%D1%8F %D1%81%D1%80%D0%B5%D0%B4%D1%81%D1%82%D0%B2 %D0%B8%D0%B7%D0%BC%D0%B5%D1%80%D0%B5%D0%BD%D0%B8%D0%B9 %D0%B3%D0%B5%D0%BE%D1%84%D0%B8%D0%B7%D0%B8%D1%87%D0%B5%D1%81%D0%BA%D0%B8%D1%85 %D0%BF%D0%B0%D1%80%D0%B0%D0%BC%D0%B5%D1%82%D1%80%D0%BE%D0%B2. %D0%A7%D0%9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725308" y="544960"/>
            <a:ext cx="3934924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СЕРВИСНЫЕ ОРГАНИЗАЦИИ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897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7"/>
          <p:cNvSpPr txBox="1">
            <a:spLocks noChangeArrowheads="1"/>
          </p:cNvSpPr>
          <p:nvPr/>
        </p:nvSpPr>
        <p:spPr bwMode="auto">
          <a:xfrm>
            <a:off x="1308100" y="1963738"/>
            <a:ext cx="7000875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200" b="1">
              <a:solidFill>
                <a:srgbClr val="2540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200" b="1">
              <a:solidFill>
                <a:srgbClr val="2540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200" b="1">
              <a:solidFill>
                <a:srgbClr val="2540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600" b="1">
              <a:solidFill>
                <a:srgbClr val="25406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85783308"/>
              </p:ext>
            </p:extLst>
          </p:nvPr>
        </p:nvGraphicFramePr>
        <p:xfrm>
          <a:off x="179512" y="1023256"/>
          <a:ext cx="8898382" cy="5706954"/>
        </p:xfrm>
        <a:graphic>
          <a:graphicData uri="http://schemas.openxmlformats.org/drawingml/2006/table">
            <a:tbl>
              <a:tblPr/>
              <a:tblGrid>
                <a:gridCol w="8898382">
                  <a:extLst>
                    <a:ext uri="{9D8B030D-6E8A-4147-A177-3AD203B41FA5}">
                      <a16:colId xmlns:a16="http://schemas.microsoft.com/office/drawing/2014/main" xmlns="" val="3810050508"/>
                    </a:ext>
                  </a:extLst>
                </a:gridCol>
              </a:tblGrid>
              <a:tr h="40556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Совместный приказ Министерства топлива и энергетики России и Министерства природных ресурсов России от 28 декабря 1999 года N 445/323 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«Правила геофизических исследований и работ в нефтяных и газовых скважинах»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п. 27.3. </a:t>
                      </a: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Геофизические исследования и работы в нефтяных и газовых скважинах</a:t>
                      </a: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материалы которых используются для государственного учета запасов углеводородного сырья в недрах, достоверного учета извлекаемых и оставляемых в недрах запасов при разработке месторождений, обеспечения безопасного ведения работ, связанных с пользованием недрами, </a:t>
                      </a: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подлежат государственному метрологическому контролю и надзору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Минэнерго России от 7 мая 2001 г. N 134   РД 153-39.0-072-01 Техническая инструкция по проведению геофизических исследований и работ приборами на кабеле в нефтяных и газовых скважинах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раздел 6 «Общие требования к технологиям геофизических исследований и работ» содержит требования к калибровке скважинных приборов.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Приказ Минприроды Российской Федерации от 14 июня 2016 г. N 356  Об утверждении правил разработки месторождений углеводородного сырья</a:t>
                      </a:r>
                    </a:p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Отсутствует требование о метрологической экспертизе проектов разработки, что не соответствует</a:t>
                      </a:r>
                    </a:p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ФЗ 102 ст.14. </a:t>
                      </a:r>
                    </a:p>
                  </a:txBody>
                  <a:tcPr marL="91444" marR="91444"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5749206"/>
                  </a:ext>
                </a:extLst>
              </a:tr>
              <a:tr h="982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ГОСТ Р 8.645-2008 «ГСИ Метрологическое обеспечение работ по геологическому изучению, </a:t>
                      </a:r>
                      <a:b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использованию и охране недр в Российской Федерации»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5158411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66889" y="369343"/>
            <a:ext cx="3939668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НОРМАТИВНО-ПРАВОВЫЕ ДОКУМЕНТЫ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967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Номер слайда 1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02E8F3-0494-469E-B027-E76DDE0CEC5C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929" y="163808"/>
            <a:ext cx="55844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ередача единиц физических величин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осуществляется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устаревшим локальным поверочным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схемам.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25346" y="587435"/>
            <a:ext cx="1850773" cy="206499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07408" y="2978449"/>
            <a:ext cx="8064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Компании в целях обеспечения метрологической прослеживаемости и точности измерений при оказании услуг руководствуются ведомственными документами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4556" y="3624126"/>
            <a:ext cx="1530668" cy="145771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09934" y="3741181"/>
            <a:ext cx="1462597" cy="208823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17939" y="3707054"/>
            <a:ext cx="1440161" cy="199725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391437" y="3738747"/>
            <a:ext cx="1224136" cy="15366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Прямоугольник 18"/>
          <p:cNvSpPr/>
          <p:nvPr/>
        </p:nvSpPr>
        <p:spPr>
          <a:xfrm>
            <a:off x="397042" y="864391"/>
            <a:ext cx="438127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геофизических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исследования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используется</a:t>
            </a: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более 100000 средств измерений.</a:t>
            </a: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Компании-изготовители средств измерений в составе документов предоставляют </a:t>
            </a:r>
            <a:r>
              <a:rPr lang="ru-RU" sz="14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инструкции, методики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измерений и первичной обработки данных</a:t>
            </a:r>
          </a:p>
        </p:txBody>
      </p:sp>
    </p:spTree>
    <p:extLst>
      <p:ext uri="{BB962C8B-B14F-4D97-AF65-F5344CB8AC3E}">
        <p14:creationId xmlns:p14="http://schemas.microsoft.com/office/powerpoint/2010/main" xmlns="" val="108002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548680"/>
            <a:ext cx="3168352" cy="27404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1600" b="1" dirty="0" smtClean="0"/>
              <a:t>ПРОСЛЕЖИВАЕМОСТЬ</a:t>
            </a:r>
            <a:endParaRPr lang="ru-RU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/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Радиация и ионизирующие излучения</a:t>
            </a:r>
          </a:p>
          <a:p>
            <a:pPr lvl="1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ГЭТ 6-2016 ГПЭ единиц активности радионуклидов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ГЭТ 10-81 ГПЭ единиц потока и плотности потока нейтронов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Измерение плоского угла – наклон и азимутальная ориентация скважины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ГЭТ 22-2014 единиц измерений плоского угла»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Измерение параметров сейсмоколебаний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-ГЭТ159-2011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единиц измерений длины, скорости, ускорения и плоского угла для сейсмометрии</a:t>
            </a:r>
          </a:p>
          <a:p>
            <a:pPr lvl="1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92080" y="5652538"/>
            <a:ext cx="4860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323528" y="2996952"/>
            <a:ext cx="8229600" cy="189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Механические измерения</a:t>
            </a:r>
          </a:p>
          <a:p>
            <a:pPr lvl="1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ГЭТ 149-2011 ГПСЭ единицы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крутящего момента сил</a:t>
            </a:r>
          </a:p>
          <a:p>
            <a:pPr lvl="1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РЭ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разряда единицы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крутящего момента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 до 300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кНм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ГЭТ 32-2011 ГПЭ единицы силы</a:t>
            </a:r>
          </a:p>
          <a:p>
            <a:pPr lvl="1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ГЭТ 190-2011 ГПСЭ единицы ускорения для гравиметрии</a:t>
            </a:r>
          </a:p>
          <a:p>
            <a:pPr lvl="1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ГЭТ 23-2010 ГПЭ единицы давления-паскаля</a:t>
            </a:r>
          </a:p>
        </p:txBody>
      </p:sp>
      <p:pic>
        <p:nvPicPr>
          <p:cNvPr id="6" name="Рисунок 5" descr="Изображение выглядит как внутренний, стена, швейная машина, прибор&#10;&#10;Автоматически созданное описание">
            <a:extLst>
              <a:ext uri="{FF2B5EF4-FFF2-40B4-BE49-F238E27FC236}">
                <a16:creationId xmlns:a16="http://schemas.microsoft.com/office/drawing/2014/main" xmlns="" id="{0B4BF552-97A3-4616-B1B7-CBBE8042C1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7203" y="5047990"/>
            <a:ext cx="1031180" cy="773385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879812" y="4972136"/>
            <a:ext cx="4824536" cy="734588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Эталонная установка, реализующая метод стационарной фильтрации и метод гелиевой пикнометрии в пластовых условиях, входящей в состав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ГЭТ 210</a:t>
            </a:r>
          </a:p>
        </p:txBody>
      </p:sp>
    </p:spTree>
    <p:extLst>
      <p:ext uri="{BB962C8B-B14F-4D97-AF65-F5344CB8AC3E}">
        <p14:creationId xmlns:p14="http://schemas.microsoft.com/office/powerpoint/2010/main" xmlns="" val="2300141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7623D-1177-4C35-8C9D-5BF82609B763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9BDC183-B3E5-400C-A323-009A03349A36}"/>
              </a:ext>
            </a:extLst>
          </p:cNvPr>
          <p:cNvSpPr txBox="1">
            <a:spLocks/>
          </p:cNvSpPr>
          <p:nvPr/>
        </p:nvSpPr>
        <p:spPr>
          <a:xfrm>
            <a:off x="395536" y="1769966"/>
            <a:ext cx="7920880" cy="4768946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СО пористости и газопроницаемости (6 типов): </a:t>
            </a:r>
            <a:r>
              <a:rPr lang="ru-RU" sz="2000" b="1" dirty="0" smtClean="0"/>
              <a:t>макропористые (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&gt;50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b="1" dirty="0" smtClean="0"/>
              <a:t>)</a:t>
            </a:r>
          </a:p>
          <a:p>
            <a:pPr marL="180975">
              <a:buFontTx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ГСО 10583-2015 нержавеющая сталь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 (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5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%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;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10 %; 20%; 30 %; 50 %; 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</a:rPr>
              <a:t>Δ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±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0,05%)</a:t>
            </a:r>
          </a:p>
          <a:p>
            <a:pPr marL="180975">
              <a:buFontTx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ГСО 10799-2016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Al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ru-RU" sz="2000" baseline="-250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k=(0,1-5000)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·10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-3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мкм</a:t>
            </a:r>
            <a:r>
              <a:rPr lang="ru-RU" sz="2000" baseline="300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=±3 %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marL="180975">
              <a:buFontTx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ГСО 11116-2018/ГСО 11119-2018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Al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ru-RU" sz="2000" baseline="-250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(П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(3-50)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%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;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</a:rPr>
              <a:t>Δ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±(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0,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3-0,4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%)</a:t>
            </a:r>
          </a:p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СО для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газоадсорбционного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метода (7 типов):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dirty="0" smtClean="0"/>
              <a:t>непористые (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D~0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b="1" dirty="0" smtClean="0"/>
              <a:t>),</a:t>
            </a:r>
            <a:r>
              <a:rPr lang="en-US" sz="2000" b="1" dirty="0" smtClean="0"/>
              <a:t> </a:t>
            </a:r>
            <a:r>
              <a:rPr lang="ru-RU" sz="2000" b="1" dirty="0" smtClean="0"/>
              <a:t>микропористые (0,4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&lt; D&lt;2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b="1" dirty="0" smtClean="0"/>
              <a:t>), </a:t>
            </a:r>
            <a:r>
              <a:rPr lang="ru-RU" sz="2000" b="1" dirty="0" err="1" smtClean="0"/>
              <a:t>мезопористые</a:t>
            </a:r>
            <a:r>
              <a:rPr lang="ru-RU" sz="2000" b="1" dirty="0" smtClean="0"/>
              <a:t> (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2&lt;D&lt;50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b="1" dirty="0" smtClean="0"/>
              <a:t>)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ГСО 10449-2014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Al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 (S=202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м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V=0,635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см</a:t>
            </a:r>
            <a:r>
              <a:rPr lang="ru-RU" sz="2000" baseline="300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/г;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ср=12,57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; А(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)=2-18 моль/кг;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δ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=±(2-3) %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ГСО 10735-2015 С (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S=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39,3м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V=0,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162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см</a:t>
            </a:r>
            <a:r>
              <a:rPr lang="ru-RU" sz="2000" baseline="300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/г;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ср= 16,4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; А(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)=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0,1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5,5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моль/кг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δ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=±(2-3) %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ГСО 11131-201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SiO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S=299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м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V=1,086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см</a:t>
            </a:r>
            <a:r>
              <a:rPr lang="ru-RU" sz="2000" baseline="300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/г;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ср= 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55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; А(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)=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35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моль/кг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δ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=±(2-3) %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ГСО 11154-201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SiO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S=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778,2 м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V=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513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см</a:t>
            </a:r>
            <a:r>
              <a:rPr lang="ru-RU" sz="2000" baseline="300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/г;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ср= 2,64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; А(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)=3-20 моль/кг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δ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=±(2-3) %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ГСО 11155-201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SiO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S=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498,3 м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V=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746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см</a:t>
            </a:r>
            <a:r>
              <a:rPr lang="ru-RU" sz="2000" baseline="300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/г;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ср= 5,99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; А(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)=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-2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5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моль/кг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δ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=±(2-3) %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ГСО 10734-2015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Zeolite (S=804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м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V=0,2918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см</a:t>
            </a:r>
            <a:r>
              <a:rPr lang="ru-RU" sz="2000" baseline="300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/г;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пр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=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,639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; А(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Ar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)=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0,003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-1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моль/кг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δ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=±(2-3) %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ГСО 10900-2017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SiO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S=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0,815 м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г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δ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=±3 %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).</a:t>
            </a:r>
          </a:p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СО для ртутной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порометрии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(3 типа):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м</a:t>
            </a:r>
            <a:r>
              <a:rPr lang="ru-RU" sz="2000" b="1" dirty="0" err="1" smtClean="0"/>
              <a:t>езопористые</a:t>
            </a:r>
            <a:r>
              <a:rPr lang="ru-RU" sz="2000" b="1" dirty="0" smtClean="0"/>
              <a:t> (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2&lt;D&lt;50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b="1" dirty="0" smtClean="0"/>
              <a:t>), макропористые (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&gt;50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b="1" dirty="0" smtClean="0"/>
              <a:t>)</a:t>
            </a:r>
          </a:p>
          <a:p>
            <a:pPr marL="180975">
              <a:buFontTx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СО пористости гранул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нанопористого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Al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ru-RU" sz="2000" baseline="-25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(V=623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smtClean="0"/>
              <a:t>мм</a:t>
            </a:r>
            <a:r>
              <a:rPr lang="ru-RU" sz="2000" baseline="30000" dirty="0" smtClean="0"/>
              <a:t>3</a:t>
            </a:r>
            <a:r>
              <a:rPr lang="ru-RU" sz="2000" dirty="0" smtClean="0"/>
              <a:t>/г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;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Dm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13,75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D=14,23</a:t>
            </a:r>
            <a:r>
              <a:rPr lang="el-GR" sz="2000" dirty="0" smtClean="0">
                <a:solidFill>
                  <a:srgbClr val="44546A">
                    <a:lumMod val="50000"/>
                  </a:srgbClr>
                </a:solidFill>
                <a:cs typeface="Calibri" panose="020F0502020204030204" pitchFamily="34" charset="0"/>
              </a:rPr>
              <a:t> </a:t>
            </a:r>
            <a:r>
              <a:rPr lang="ru-RU" sz="2000" dirty="0" err="1" smtClean="0">
                <a:solidFill>
                  <a:srgbClr val="44546A">
                    <a:lumMod val="50000"/>
                  </a:srgbClr>
                </a:solidFill>
                <a:cs typeface="Calibri" panose="020F0502020204030204" pitchFamily="34" charset="0"/>
              </a:rPr>
              <a:t>нм</a:t>
            </a:r>
            <a:r>
              <a:rPr lang="ru-RU" sz="2000" dirty="0" smtClean="0">
                <a:solidFill>
                  <a:srgbClr val="44546A">
                    <a:lumMod val="50000"/>
                  </a:srgbClr>
                </a:solidFill>
                <a:cs typeface="Calibri" panose="020F0502020204030204" pitchFamily="34" charset="0"/>
              </a:rPr>
              <a:t>; </a:t>
            </a:r>
            <a:r>
              <a:rPr lang="el-GR" sz="2000" dirty="0" smtClean="0">
                <a:solidFill>
                  <a:srgbClr val="44546A">
                    <a:lumMod val="50000"/>
                  </a:srgbClr>
                </a:solidFill>
                <a:cs typeface="Calibri" panose="020F0502020204030204" pitchFamily="34" charset="0"/>
              </a:rPr>
              <a:t>δ</a:t>
            </a:r>
            <a:r>
              <a:rPr lang="ru-RU" sz="2000" dirty="0" smtClean="0">
                <a:solidFill>
                  <a:srgbClr val="44546A">
                    <a:lumMod val="50000"/>
                  </a:srgbClr>
                </a:solidFill>
                <a:cs typeface="Calibri" panose="020F0502020204030204" pitchFamily="34" charset="0"/>
              </a:rPr>
              <a:t>=±(2-3) %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marL="180975">
              <a:buFontTx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СО пористости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пористости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мембраны на основе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Al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ru-RU" sz="2000" baseline="-25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(V=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221 </a:t>
            </a:r>
            <a:r>
              <a:rPr lang="ru-RU" sz="2000" dirty="0" smtClean="0"/>
              <a:t>мм</a:t>
            </a:r>
            <a:r>
              <a:rPr lang="ru-RU" sz="2000" baseline="30000" dirty="0" smtClean="0"/>
              <a:t>3</a:t>
            </a:r>
            <a:r>
              <a:rPr lang="ru-RU" sz="2000" dirty="0" smtClean="0"/>
              <a:t>/г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;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Dm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8407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D=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8729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dirty="0" smtClean="0">
                <a:solidFill>
                  <a:srgbClr val="44546A">
                    <a:lumMod val="50000"/>
                  </a:srgbClr>
                </a:solidFill>
                <a:cs typeface="Calibri" panose="020F0502020204030204" pitchFamily="34" charset="0"/>
              </a:rPr>
              <a:t>; </a:t>
            </a:r>
            <a:r>
              <a:rPr lang="el-GR" sz="2000" dirty="0" smtClean="0">
                <a:solidFill>
                  <a:srgbClr val="44546A">
                    <a:lumMod val="50000"/>
                  </a:srgbClr>
                </a:solidFill>
                <a:cs typeface="Calibri" panose="020F0502020204030204" pitchFamily="34" charset="0"/>
              </a:rPr>
              <a:t>δ</a:t>
            </a:r>
            <a:r>
              <a:rPr lang="ru-RU" sz="2000" dirty="0" smtClean="0">
                <a:solidFill>
                  <a:srgbClr val="44546A">
                    <a:lumMod val="50000"/>
                  </a:srgbClr>
                </a:solidFill>
                <a:cs typeface="Calibri" panose="020F0502020204030204" pitchFamily="34" charset="0"/>
              </a:rPr>
              <a:t>=±(2-5) %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80975">
              <a:buFontTx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СО пористости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пористости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мембраны на основе оксида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Al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(V=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197,7 </a:t>
            </a:r>
            <a:r>
              <a:rPr lang="ru-RU" sz="2000" dirty="0" smtClean="0"/>
              <a:t>мм</a:t>
            </a:r>
            <a:r>
              <a:rPr lang="ru-RU" sz="2000" baseline="30000" dirty="0" smtClean="0"/>
              <a:t>3</a:t>
            </a:r>
            <a:r>
              <a:rPr lang="ru-RU" sz="2000" dirty="0" smtClean="0"/>
              <a:t>/г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;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Dm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57985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D=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56368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нм</a:t>
            </a:r>
            <a:r>
              <a:rPr lang="ru-RU" sz="2000" dirty="0" smtClean="0">
                <a:solidFill>
                  <a:srgbClr val="44546A">
                    <a:lumMod val="50000"/>
                  </a:srgbClr>
                </a:solidFill>
                <a:cs typeface="Calibri" panose="020F0502020204030204" pitchFamily="34" charset="0"/>
              </a:rPr>
              <a:t>; </a:t>
            </a:r>
            <a:r>
              <a:rPr lang="el-GR" sz="2000" dirty="0" smtClean="0">
                <a:solidFill>
                  <a:srgbClr val="44546A">
                    <a:lumMod val="50000"/>
                  </a:srgbClr>
                </a:solidFill>
                <a:cs typeface="Calibri" panose="020F0502020204030204" pitchFamily="34" charset="0"/>
              </a:rPr>
              <a:t>δ</a:t>
            </a:r>
            <a:r>
              <a:rPr lang="ru-RU" sz="2000" dirty="0" smtClean="0">
                <a:solidFill>
                  <a:srgbClr val="44546A">
                    <a:lumMod val="50000"/>
                  </a:srgbClr>
                </a:solidFill>
                <a:cs typeface="Calibri" panose="020F0502020204030204" pitchFamily="34" charset="0"/>
              </a:rPr>
              <a:t>=±(2-4) %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80975">
              <a:buFontTx/>
              <a:buAutoNum type="arabicPeriod"/>
              <a:defRPr/>
            </a:pPr>
            <a:endParaRPr lang="en-US" sz="21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sz="21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sz="21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sz="21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D8B191DC-A51E-4646-ABA5-30283CDA46D2}"/>
              </a:ext>
            </a:extLst>
          </p:cNvPr>
          <p:cNvSpPr txBox="1">
            <a:spLocks/>
          </p:cNvSpPr>
          <p:nvPr/>
        </p:nvSpPr>
        <p:spPr bwMode="auto">
          <a:xfrm>
            <a:off x="1485504" y="692696"/>
            <a:ext cx="6155895" cy="615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ВЫПУСКАЕМЫХ ГСО С ПОМОЩЬЮ ОБОРУДОВАНИЯ ВХОДЯЩЕГО В ГЭТ 210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723469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Номер слайда 1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02E8F3-0494-469E-B027-E76DDE0CEC5C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286757"/>
            <a:ext cx="8604448" cy="490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Предложить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Минэнерго России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Минприроды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России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создать межведомственную рабочую группу с привлечением представителей ведущих сервисных компаний, предприятий, выпускающих геофизическую аппаратуру и средства измерений,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Евро-азиатского геофизического общества», Росстандарта с целью разработки предложений по перечню нормативно правовых и нормативных документов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метрологического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геофизических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измерений, требующих актуализации.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Рекомендовать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сервисным компаниям, работающим в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области      метрологического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обеспечения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геофизических исследований и работ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нефтегазовой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отрасли,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взаимодействии с ФГУП «ВНИИМ» и другими метрологическими институтами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Росстандарта привести систему метрологического обеспечения измерений Компаний в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соответствие с требованиями ФЗ «О техническом регулировании от 27.12.2002 №184-ФЗ     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(последняя редакция), ФЗ « Об обеспечении единства измерений»  от 26.06.08 №102-ФЗ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(последняя редакция), ФЗ «Об аккредитации в национальной системе аккредитации» от  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28.12.2013 ФЗ-412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AutoNum type="arabicPeriod" startAt="3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Предложить  Минприроды России создать рабочую группу в целях  разработки Политики в области государственного контроля и надзора при геофизических исследованиях и работах в нефтяных и газовых скважинах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79912" y="548680"/>
            <a:ext cx="1751442" cy="410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420381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Минэнерго октябрь 2019</Template>
  <TotalTime>1604</TotalTime>
  <Words>955</Words>
  <Application>Microsoft Office PowerPoint</Application>
  <PresentationFormat>Экран (4:3)</PresentationFormat>
  <Paragraphs>119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ПРОСЛЕЖИВАЕМОСТЬ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Фишман Иосиф Израилович</dc:creator>
  <cp:lastModifiedBy>Тайбинский</cp:lastModifiedBy>
  <cp:revision>157</cp:revision>
  <cp:lastPrinted>2019-10-14T14:03:05Z</cp:lastPrinted>
  <dcterms:created xsi:type="dcterms:W3CDTF">2019-09-23T12:23:35Z</dcterms:created>
  <dcterms:modified xsi:type="dcterms:W3CDTF">2019-10-16T05:40:59Z</dcterms:modified>
</cp:coreProperties>
</file>