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336" r:id="rId2"/>
    <p:sldId id="738" r:id="rId3"/>
    <p:sldId id="740" r:id="rId4"/>
    <p:sldId id="669" r:id="rId5"/>
    <p:sldId id="670" r:id="rId6"/>
    <p:sldId id="749" r:id="rId7"/>
    <p:sldId id="750" r:id="rId8"/>
    <p:sldId id="751" r:id="rId9"/>
    <p:sldId id="725" r:id="rId10"/>
    <p:sldId id="721" r:id="rId11"/>
    <p:sldId id="726" r:id="rId12"/>
    <p:sldId id="737" r:id="rId13"/>
    <p:sldId id="761" r:id="rId14"/>
    <p:sldId id="746" r:id="rId15"/>
    <p:sldId id="747" r:id="rId16"/>
    <p:sldId id="258" r:id="rId17"/>
    <p:sldId id="728" r:id="rId18"/>
    <p:sldId id="736" r:id="rId19"/>
    <p:sldId id="678" r:id="rId20"/>
    <p:sldId id="752" r:id="rId21"/>
    <p:sldId id="753" r:id="rId22"/>
    <p:sldId id="684" r:id="rId23"/>
    <p:sldId id="687" r:id="rId24"/>
    <p:sldId id="727" r:id="rId25"/>
    <p:sldId id="754" r:id="rId26"/>
    <p:sldId id="755" r:id="rId27"/>
    <p:sldId id="756" r:id="rId28"/>
    <p:sldId id="757" r:id="rId29"/>
    <p:sldId id="758" r:id="rId30"/>
    <p:sldId id="759" r:id="rId31"/>
    <p:sldId id="760" r:id="rId32"/>
    <p:sldId id="739" r:id="rId3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94900747377338"/>
          <c:y val="3.7529853292391675E-2"/>
          <c:w val="0.79810827348927682"/>
          <c:h val="0.84920413607460088"/>
        </c:manualLayout>
      </c:layout>
      <c:scatterChart>
        <c:scatterStyle val="lineMarker"/>
        <c:ser>
          <c:idx val="1"/>
          <c:order val="0"/>
          <c:tx>
            <c:v>Г PC SAFT 5 [C]</c:v>
          </c:tx>
          <c:spPr>
            <a:ln w="22225" cap="rnd" cmpd="sng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'АЛП-1РГ SAFT'!$B$2:$B$23</c:f>
              <c:numCache>
                <c:formatCode>0.000</c:formatCode>
                <c:ptCount val="22"/>
                <c:pt idx="0">
                  <c:v>5.4</c:v>
                </c:pt>
                <c:pt idx="1">
                  <c:v>4.556</c:v>
                </c:pt>
                <c:pt idx="2">
                  <c:v>4.3119999999999985</c:v>
                </c:pt>
                <c:pt idx="3">
                  <c:v>3.8689999999999998</c:v>
                </c:pt>
                <c:pt idx="4">
                  <c:v>3.661</c:v>
                </c:pt>
                <c:pt idx="5">
                  <c:v>3.4529999999999967</c:v>
                </c:pt>
                <c:pt idx="6">
                  <c:v>3.2450000000000001</c:v>
                </c:pt>
                <c:pt idx="7">
                  <c:v>2.5</c:v>
                </c:pt>
                <c:pt idx="8">
                  <c:v>2.2000000000000002</c:v>
                </c:pt>
                <c:pt idx="9">
                  <c:v>1.8</c:v>
                </c:pt>
                <c:pt idx="10">
                  <c:v>1.3</c:v>
                </c:pt>
                <c:pt idx="11">
                  <c:v>1.0449999999999959</c:v>
                </c:pt>
                <c:pt idx="12">
                  <c:v>0.60300000000000065</c:v>
                </c:pt>
                <c:pt idx="13">
                  <c:v>0.35000000000000031</c:v>
                </c:pt>
                <c:pt idx="14">
                  <c:v>0.24200000000000021</c:v>
                </c:pt>
                <c:pt idx="15">
                  <c:v>0.18900000000000053</c:v>
                </c:pt>
                <c:pt idx="16">
                  <c:v>0.1600000000000005</c:v>
                </c:pt>
                <c:pt idx="17">
                  <c:v>0.14000000000000001</c:v>
                </c:pt>
                <c:pt idx="18">
                  <c:v>0.12200000000000009</c:v>
                </c:pt>
                <c:pt idx="19">
                  <c:v>0.11100000000000022</c:v>
                </c:pt>
                <c:pt idx="20">
                  <c:v>0.10299999999999998</c:v>
                </c:pt>
                <c:pt idx="21">
                  <c:v>0.1013</c:v>
                </c:pt>
              </c:numCache>
            </c:numRef>
          </c:xVal>
          <c:yVal>
            <c:numRef>
              <c:f>'АЛП-1РГ SAFT'!$F$2:$F$23</c:f>
              <c:numCache>
                <c:formatCode>0.00</c:formatCode>
                <c:ptCount val="22"/>
                <c:pt idx="0">
                  <c:v>0</c:v>
                </c:pt>
                <c:pt idx="1">
                  <c:v>3.147283256928604</c:v>
                </c:pt>
                <c:pt idx="2">
                  <c:v>4.2809726676790705</c:v>
                </c:pt>
                <c:pt idx="3">
                  <c:v>6.3859217168765685</c:v>
                </c:pt>
                <c:pt idx="4">
                  <c:v>7.4000149570671345</c:v>
                </c:pt>
                <c:pt idx="5">
                  <c:v>8.4346113195090027</c:v>
                </c:pt>
                <c:pt idx="6">
                  <c:v>9.4932877709240717</c:v>
                </c:pt>
                <c:pt idx="7">
                  <c:v>13.569935604405472</c:v>
                </c:pt>
                <c:pt idx="8">
                  <c:v>15.403405262638502</c:v>
                </c:pt>
                <c:pt idx="9">
                  <c:v>18.143724445657899</c:v>
                </c:pt>
                <c:pt idx="10">
                  <c:v>22.424287054331149</c:v>
                </c:pt>
                <c:pt idx="11">
                  <c:v>25.311525452496952</c:v>
                </c:pt>
                <c:pt idx="12">
                  <c:v>33.131872094187571</c:v>
                </c:pt>
                <c:pt idx="13">
                  <c:v>42.162984728929324</c:v>
                </c:pt>
                <c:pt idx="14">
                  <c:v>49.168001230864263</c:v>
                </c:pt>
                <c:pt idx="15">
                  <c:v>54.226945916227137</c:v>
                </c:pt>
                <c:pt idx="16">
                  <c:v>57.771432327770363</c:v>
                </c:pt>
                <c:pt idx="17">
                  <c:v>60.67374446165492</c:v>
                </c:pt>
                <c:pt idx="18">
                  <c:v>63.706804298698096</c:v>
                </c:pt>
                <c:pt idx="19">
                  <c:v>65.806412534795328</c:v>
                </c:pt>
                <c:pt idx="20">
                  <c:v>67.474781914116519</c:v>
                </c:pt>
                <c:pt idx="21">
                  <c:v>67.846472186888874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9E2B-4615-B96F-5F7551CBF3AC}"/>
            </c:ext>
          </c:extLst>
        </c:ser>
        <c:ser>
          <c:idx val="0"/>
          <c:order val="1"/>
          <c:tx>
            <c:v>Г эксп. 5 [C]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plus>
              <c:numLit>
                <c:formatCode>General</c:formatCode>
                <c:ptCount val="1"/>
                <c:pt idx="0">
                  <c:v>1.5</c:v>
                </c:pt>
              </c:numLit>
            </c:plus>
            <c:minus>
              <c:numLit>
                <c:formatCode>General</c:formatCode>
                <c:ptCount val="1"/>
                <c:pt idx="0">
                  <c:v>1.5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'АЛП-1РГ SAFT'!$B$2:$B$23</c:f>
              <c:numCache>
                <c:formatCode>0.000</c:formatCode>
                <c:ptCount val="22"/>
                <c:pt idx="0">
                  <c:v>5.4</c:v>
                </c:pt>
                <c:pt idx="1">
                  <c:v>4.556</c:v>
                </c:pt>
                <c:pt idx="2">
                  <c:v>4.3119999999999985</c:v>
                </c:pt>
                <c:pt idx="3">
                  <c:v>3.8689999999999998</c:v>
                </c:pt>
                <c:pt idx="4">
                  <c:v>3.661</c:v>
                </c:pt>
                <c:pt idx="5">
                  <c:v>3.4529999999999967</c:v>
                </c:pt>
                <c:pt idx="6">
                  <c:v>3.2450000000000001</c:v>
                </c:pt>
                <c:pt idx="7">
                  <c:v>2.5</c:v>
                </c:pt>
                <c:pt idx="8">
                  <c:v>2.2000000000000002</c:v>
                </c:pt>
                <c:pt idx="9">
                  <c:v>1.8</c:v>
                </c:pt>
                <c:pt idx="10">
                  <c:v>1.3</c:v>
                </c:pt>
                <c:pt idx="11">
                  <c:v>1.0449999999999959</c:v>
                </c:pt>
                <c:pt idx="12">
                  <c:v>0.60300000000000065</c:v>
                </c:pt>
                <c:pt idx="13">
                  <c:v>0.35000000000000031</c:v>
                </c:pt>
                <c:pt idx="14">
                  <c:v>0.24200000000000021</c:v>
                </c:pt>
                <c:pt idx="15">
                  <c:v>0.18900000000000053</c:v>
                </c:pt>
                <c:pt idx="16">
                  <c:v>0.1600000000000005</c:v>
                </c:pt>
                <c:pt idx="17">
                  <c:v>0.14000000000000001</c:v>
                </c:pt>
                <c:pt idx="18">
                  <c:v>0.12200000000000009</c:v>
                </c:pt>
                <c:pt idx="19">
                  <c:v>0.11100000000000022</c:v>
                </c:pt>
                <c:pt idx="20">
                  <c:v>0.10299999999999998</c:v>
                </c:pt>
                <c:pt idx="21">
                  <c:v>0.1013</c:v>
                </c:pt>
              </c:numCache>
            </c:numRef>
          </c:xVal>
          <c:yVal>
            <c:numRef>
              <c:f>'АЛП-1РГ SAFT'!$D$2:$D$23</c:f>
              <c:numCache>
                <c:formatCode>0.00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0.73000000000000065</c:v>
                </c:pt>
                <c:pt idx="3">
                  <c:v>3.04</c:v>
                </c:pt>
                <c:pt idx="4">
                  <c:v>4.22</c:v>
                </c:pt>
                <c:pt idx="5">
                  <c:v>5.4700000000000024</c:v>
                </c:pt>
                <c:pt idx="6">
                  <c:v>6.79</c:v>
                </c:pt>
                <c:pt idx="7">
                  <c:v>12.360000000000024</c:v>
                </c:pt>
                <c:pt idx="8">
                  <c:v>15.08</c:v>
                </c:pt>
                <c:pt idx="9">
                  <c:v>19.36</c:v>
                </c:pt>
                <c:pt idx="10">
                  <c:v>26.3</c:v>
                </c:pt>
                <c:pt idx="11">
                  <c:v>30.95</c:v>
                </c:pt>
                <c:pt idx="12">
                  <c:v>42.68</c:v>
                </c:pt>
                <c:pt idx="13">
                  <c:v>54.28</c:v>
                </c:pt>
                <c:pt idx="14">
                  <c:v>62.15</c:v>
                </c:pt>
                <c:pt idx="15">
                  <c:v>67.42</c:v>
                </c:pt>
                <c:pt idx="16">
                  <c:v>70.97</c:v>
                </c:pt>
                <c:pt idx="17">
                  <c:v>73.81</c:v>
                </c:pt>
                <c:pt idx="18">
                  <c:v>76.75</c:v>
                </c:pt>
                <c:pt idx="19">
                  <c:v>78.760000000000005</c:v>
                </c:pt>
                <c:pt idx="20">
                  <c:v>80.36</c:v>
                </c:pt>
                <c:pt idx="21">
                  <c:v>80.709999999999994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9E2B-4615-B96F-5F7551CBF3AC}"/>
            </c:ext>
          </c:extLst>
        </c:ser>
        <c:ser>
          <c:idx val="2"/>
          <c:order val="2"/>
          <c:tx>
            <c:v>Г PR 5 [C]</c:v>
          </c:tx>
          <c:spPr>
            <a:ln w="1905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'АЛП-1РГ PR'!$B$2:$B$23</c:f>
              <c:numCache>
                <c:formatCode>0.000</c:formatCode>
                <c:ptCount val="22"/>
                <c:pt idx="0">
                  <c:v>5.4</c:v>
                </c:pt>
                <c:pt idx="1">
                  <c:v>4.556</c:v>
                </c:pt>
                <c:pt idx="2">
                  <c:v>4.3119999999999985</c:v>
                </c:pt>
                <c:pt idx="3">
                  <c:v>3.8689999999999998</c:v>
                </c:pt>
                <c:pt idx="4">
                  <c:v>3.661</c:v>
                </c:pt>
                <c:pt idx="5">
                  <c:v>3.4529999999999967</c:v>
                </c:pt>
                <c:pt idx="6">
                  <c:v>3.2450000000000001</c:v>
                </c:pt>
                <c:pt idx="7">
                  <c:v>2.5</c:v>
                </c:pt>
                <c:pt idx="8">
                  <c:v>2.2000000000000002</c:v>
                </c:pt>
                <c:pt idx="9">
                  <c:v>1.8</c:v>
                </c:pt>
                <c:pt idx="10">
                  <c:v>1.3</c:v>
                </c:pt>
                <c:pt idx="11">
                  <c:v>1.0449999999999959</c:v>
                </c:pt>
                <c:pt idx="12">
                  <c:v>0.60300000000000065</c:v>
                </c:pt>
                <c:pt idx="13">
                  <c:v>0.35000000000000031</c:v>
                </c:pt>
                <c:pt idx="14">
                  <c:v>0.24200000000000021</c:v>
                </c:pt>
                <c:pt idx="15">
                  <c:v>0.18900000000000053</c:v>
                </c:pt>
                <c:pt idx="16">
                  <c:v>0.1600000000000005</c:v>
                </c:pt>
                <c:pt idx="17">
                  <c:v>0.14000000000000001</c:v>
                </c:pt>
                <c:pt idx="18">
                  <c:v>0.12200000000000009</c:v>
                </c:pt>
                <c:pt idx="19">
                  <c:v>0.11100000000000022</c:v>
                </c:pt>
                <c:pt idx="20">
                  <c:v>0.10299999999999998</c:v>
                </c:pt>
                <c:pt idx="21">
                  <c:v>0.1013</c:v>
                </c:pt>
              </c:numCache>
            </c:numRef>
          </c:xVal>
          <c:yVal>
            <c:numRef>
              <c:f>'АЛП-1РГ PR'!$F$2:$F$23</c:f>
              <c:numCache>
                <c:formatCode>0.00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1.8291368225468201</c:v>
                </c:pt>
                <c:pt idx="8">
                  <c:v>3.4400564542552798</c:v>
                </c:pt>
                <c:pt idx="9">
                  <c:v>5.6989902632381355</c:v>
                </c:pt>
                <c:pt idx="10">
                  <c:v>8.8018758819208589</c:v>
                </c:pt>
                <c:pt idx="11">
                  <c:v>10.602793159405129</c:v>
                </c:pt>
                <c:pt idx="12">
                  <c:v>14.545798890431151</c:v>
                </c:pt>
                <c:pt idx="13">
                  <c:v>18.004402300400976</c:v>
                </c:pt>
                <c:pt idx="14">
                  <c:v>20.237592243591017</c:v>
                </c:pt>
                <c:pt idx="15">
                  <c:v>21.716921362048438</c:v>
                </c:pt>
                <c:pt idx="16">
                  <c:v>22.715592856926488</c:v>
                </c:pt>
                <c:pt idx="17">
                  <c:v>23.520902699577913</c:v>
                </c:pt>
                <c:pt idx="18">
                  <c:v>24.357944765755231</c:v>
                </c:pt>
                <c:pt idx="19">
                  <c:v>24.938080245493587</c:v>
                </c:pt>
                <c:pt idx="20">
                  <c:v>25.401064069474735</c:v>
                </c:pt>
                <c:pt idx="21">
                  <c:v>25.523030929903527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9E2B-4615-B96F-5F7551CBF3AC}"/>
            </c:ext>
          </c:extLst>
        </c:ser>
        <c:axId val="86053248"/>
        <c:axId val="86055168"/>
      </c:scatterChart>
      <c:valAx>
        <c:axId val="860532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Абсолютное</a:t>
                </a:r>
                <a:r>
                  <a:rPr lang="ru-RU" baseline="0"/>
                  <a:t> давление, МПа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66394077939671292"/>
              <c:y val="0.90720481843556855"/>
            </c:manualLayout>
          </c:layout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055168"/>
        <c:crosses val="autoZero"/>
        <c:crossBetween val="midCat"/>
      </c:valAx>
      <c:valAx>
        <c:axId val="86055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Выделившийся в свободное состояние газ, м</a:t>
                </a:r>
                <a:r>
                  <a:rPr lang="ru-RU" baseline="30000"/>
                  <a:t>3</a:t>
                </a:r>
                <a:r>
                  <a:rPr lang="ru-RU" baseline="0"/>
                  <a:t>/м</a:t>
                </a:r>
                <a:r>
                  <a:rPr lang="ru-RU" baseline="30000"/>
                  <a:t>3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2.4535486949761782E-2"/>
              <c:y val="2.7595859627065702E-2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053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77746929032763"/>
          <c:y val="9.783310095449986E-2"/>
          <c:w val="0.29792883548516125"/>
          <c:h val="0.29109878214375856"/>
        </c:manualLayout>
      </c:layout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8350D-A140-468B-8100-37D39BBD5A71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F2F03-22D6-463F-87C9-852020E285A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Составление перечня узлов учета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F3962A1-0941-4877-907E-F187186CFBAA}" type="parTrans" cxnId="{5E56100F-B869-45FB-B8C8-112A4D765546}">
      <dgm:prSet/>
      <dgm:spPr/>
      <dgm:t>
        <a:bodyPr/>
        <a:lstStyle/>
        <a:p>
          <a:endParaRPr lang="ru-RU"/>
        </a:p>
      </dgm:t>
    </dgm:pt>
    <dgm:pt modelId="{303EB104-94C4-42CE-AE78-D75DFF39E6AE}" type="sibTrans" cxnId="{5E56100F-B869-45FB-B8C8-112A4D765546}">
      <dgm:prSet/>
      <dgm:spPr/>
      <dgm:t>
        <a:bodyPr/>
        <a:lstStyle/>
        <a:p>
          <a:endParaRPr lang="ru-RU"/>
        </a:p>
      </dgm:t>
    </dgm:pt>
    <dgm:pt modelId="{F99DFD04-28AD-4E26-A7C8-369B0186BE6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Оценка достоверности результатов измерений расхода материальных потоков</a:t>
          </a:r>
        </a:p>
      </dgm:t>
    </dgm:pt>
    <dgm:pt modelId="{34CC444C-7700-4C25-9B12-ADB63B2BBB16}" type="parTrans" cxnId="{9E5230A9-5749-4DAD-9C4F-9F97824ED5D3}">
      <dgm:prSet/>
      <dgm:spPr/>
      <dgm:t>
        <a:bodyPr/>
        <a:lstStyle/>
        <a:p>
          <a:endParaRPr lang="ru-RU"/>
        </a:p>
      </dgm:t>
    </dgm:pt>
    <dgm:pt modelId="{4A1D4360-C82C-45E8-85F9-02B965660A1D}" type="sibTrans" cxnId="{9E5230A9-5749-4DAD-9C4F-9F97824ED5D3}">
      <dgm:prSet/>
      <dgm:spPr/>
      <dgm:t>
        <a:bodyPr/>
        <a:lstStyle/>
        <a:p>
          <a:endParaRPr lang="ru-RU"/>
        </a:p>
      </dgm:t>
    </dgm:pt>
    <dgm:pt modelId="{7B8F588C-04EE-499F-8DF8-45EA33FE295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Оценка алгоритмов приведения результата измерения и расхода с использованием сужающих устройств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929D2835-3B9D-43D1-8FF7-C36723F86094}" type="parTrans" cxnId="{BAF855A8-A2E6-4FE5-B5C6-E5D88688610E}">
      <dgm:prSet/>
      <dgm:spPr/>
      <dgm:t>
        <a:bodyPr/>
        <a:lstStyle/>
        <a:p>
          <a:endParaRPr lang="ru-RU"/>
        </a:p>
      </dgm:t>
    </dgm:pt>
    <dgm:pt modelId="{00BFF25C-17D8-4305-B4B6-974C52EE2D5F}" type="sibTrans" cxnId="{BAF855A8-A2E6-4FE5-B5C6-E5D88688610E}">
      <dgm:prSet/>
      <dgm:spPr/>
      <dgm:t>
        <a:bodyPr/>
        <a:lstStyle/>
        <a:p>
          <a:endParaRPr lang="ru-RU"/>
        </a:p>
      </dgm:t>
    </dgm:pt>
    <dgm:pt modelId="{03395154-6039-4AC5-81A2-06C8B2EEE41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Проверка монтажа  средств измерений</a:t>
          </a:r>
          <a:endParaRPr lang="ru-RU" dirty="0"/>
        </a:p>
      </dgm:t>
    </dgm:pt>
    <dgm:pt modelId="{A65B1E37-0D18-4AB7-8FDC-DFA18A5D3AAD}" type="parTrans" cxnId="{7DD476A6-9A52-4067-B606-93D38B0265F1}">
      <dgm:prSet/>
      <dgm:spPr/>
      <dgm:t>
        <a:bodyPr/>
        <a:lstStyle/>
        <a:p>
          <a:endParaRPr lang="ru-RU"/>
        </a:p>
      </dgm:t>
    </dgm:pt>
    <dgm:pt modelId="{0B7F8F01-4A4A-4BEA-B023-63578C52DC12}" type="sibTrans" cxnId="{7DD476A6-9A52-4067-B606-93D38B0265F1}">
      <dgm:prSet/>
      <dgm:spPr/>
      <dgm:t>
        <a:bodyPr/>
        <a:lstStyle/>
        <a:p>
          <a:endParaRPr lang="ru-RU"/>
        </a:p>
      </dgm:t>
    </dgm:pt>
    <dgm:pt modelId="{73E873FE-843A-4098-9DAD-1DC34DC9F7A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Расчет материального баланса и нормы погрешности баланса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D18CD03-DC69-4978-980A-FE4E7CDCFD00}" type="parTrans" cxnId="{6B80C5E5-6241-40C5-A721-D7C8D299F4A0}">
      <dgm:prSet/>
      <dgm:spPr/>
      <dgm:t>
        <a:bodyPr/>
        <a:lstStyle/>
        <a:p>
          <a:endParaRPr lang="ru-RU"/>
        </a:p>
      </dgm:t>
    </dgm:pt>
    <dgm:pt modelId="{8C1C6E95-1727-4F67-810D-E9516674A0BA}" type="sibTrans" cxnId="{6B80C5E5-6241-40C5-A721-D7C8D299F4A0}">
      <dgm:prSet/>
      <dgm:spPr/>
      <dgm:t>
        <a:bodyPr/>
        <a:lstStyle/>
        <a:p>
          <a:endParaRPr lang="ru-RU"/>
        </a:p>
      </dgm:t>
    </dgm:pt>
    <dgm:pt modelId="{9B811947-277C-4269-8E45-B64F05023A31}">
      <dgm:prSet phldrT="[Текст]" custT="1"/>
      <dgm:spPr/>
      <dgm:t>
        <a:bodyPr/>
        <a:lstStyle/>
        <a:p>
          <a:pPr marR="0" eaLnBrk="1" fontAlgn="auto" latinLnBrk="0" hangingPunct="1">
            <a:lnSpc>
              <a:spcPct val="90000"/>
            </a:lnSpc>
            <a:spcAft>
              <a:spcPct val="35000"/>
            </a:spcAft>
            <a:buClrTx/>
            <a:buSzTx/>
            <a:buFontTx/>
            <a:tabLst/>
            <a:defRPr/>
          </a:pPr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pPr marR="0" eaLnBrk="1" fontAlgn="auto" latinLnBrk="0" hangingPunct="1">
            <a:lnSpc>
              <a:spcPct val="90000"/>
            </a:lnSpc>
            <a:spcAft>
              <a:spcPts val="0"/>
            </a:spcAft>
            <a:buClrTx/>
            <a:buSzTx/>
            <a:buFontTx/>
            <a:tabLst/>
            <a:defRPr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Экспертиза технической документации  систем и СИ на соответствии требованиям нормативных документов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41F96618-641A-43CD-BCB2-ED6E3B038C01}" type="parTrans" cxnId="{30233F06-4085-4604-A375-B0C0139E081F}">
      <dgm:prSet/>
      <dgm:spPr/>
      <dgm:t>
        <a:bodyPr/>
        <a:lstStyle/>
        <a:p>
          <a:endParaRPr lang="ru-RU"/>
        </a:p>
      </dgm:t>
    </dgm:pt>
    <dgm:pt modelId="{4C51EC5F-CF85-434C-AD3A-4A62950F4CDA}" type="sibTrans" cxnId="{30233F06-4085-4604-A375-B0C0139E081F}">
      <dgm:prSet/>
      <dgm:spPr/>
      <dgm:t>
        <a:bodyPr/>
        <a:lstStyle/>
        <a:p>
          <a:endParaRPr lang="ru-RU"/>
        </a:p>
      </dgm:t>
    </dgm:pt>
    <dgm:pt modelId="{45849AA7-D3DD-4130-A989-50EB2C3F7CF0}" type="pres">
      <dgm:prSet presAssocID="{DA68350D-A140-468B-8100-37D39BBD5A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A5D045-D2A4-4B52-A14B-B0040F27AA6B}" type="pres">
      <dgm:prSet presAssocID="{DA68350D-A140-468B-8100-37D39BBD5A71}" presName="cycle" presStyleCnt="0"/>
      <dgm:spPr/>
    </dgm:pt>
    <dgm:pt modelId="{D5B4D775-5690-4386-92CF-A8C75CDADD7D}" type="pres">
      <dgm:prSet presAssocID="{29DF2F03-22D6-463F-87C9-852020E285AA}" presName="nodeFirstNode" presStyleLbl="node1" presStyleIdx="0" presStyleCnt="6" custScaleX="142583" custScaleY="73554" custRadScaleRad="121295" custRadScaleInc="161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56FC3-AC9A-4DD9-89AF-78FDF070824A}" type="pres">
      <dgm:prSet presAssocID="{303EB104-94C4-42CE-AE78-D75DFF39E6AE}" presName="sibTransFirstNode" presStyleLbl="bgShp" presStyleIdx="0" presStyleCnt="1" custLinFactNeighborX="-47397" custLinFactNeighborY="-28104"/>
      <dgm:spPr/>
      <dgm:t>
        <a:bodyPr/>
        <a:lstStyle/>
        <a:p>
          <a:endParaRPr lang="ru-RU"/>
        </a:p>
      </dgm:t>
    </dgm:pt>
    <dgm:pt modelId="{77AF9EA7-4188-486C-847F-545A3BA67162}" type="pres">
      <dgm:prSet presAssocID="{F99DFD04-28AD-4E26-A7C8-369B0186BE61}" presName="nodeFollowingNodes" presStyleLbl="node1" presStyleIdx="1" presStyleCnt="6" custScaleX="169109" custScaleY="113158" custRadScaleRad="107256" custRadScaleInc="-336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2C416-FFE8-47D3-ACEA-B4D456B0F46E}" type="pres">
      <dgm:prSet presAssocID="{7B8F588C-04EE-499F-8DF8-45EA33FE295E}" presName="nodeFollowingNodes" presStyleLbl="node1" presStyleIdx="2" presStyleCnt="6" custScaleX="175166" custScaleY="121507" custRadScaleRad="120289" custRadScaleInc="43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541C2-1792-4152-9A6D-E810B7FA7AFA}" type="pres">
      <dgm:prSet presAssocID="{03395154-6039-4AC5-81A2-06C8B2EEE41B}" presName="nodeFollowingNodes" presStyleLbl="node1" presStyleIdx="3" presStyleCnt="6" custScaleX="181127" custScaleY="72750" custRadScaleRad="99932" custRadScaleInc="-137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3F005-1C8A-4C3C-8E6F-33614BB795D8}" type="pres">
      <dgm:prSet presAssocID="{73E873FE-843A-4098-9DAD-1DC34DC9F7A3}" presName="nodeFollowingNodes" presStyleLbl="node1" presStyleIdx="4" presStyleCnt="6" custScaleX="167095" custScaleY="95064" custRadScaleRad="102235" custRadScaleInc="82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9248F-4611-4791-AF50-D94F5BD9D68E}" type="pres">
      <dgm:prSet presAssocID="{9B811947-277C-4269-8E45-B64F05023A31}" presName="nodeFollowingNodes" presStyleLbl="node1" presStyleIdx="5" presStyleCnt="6" custScaleX="145089" custScaleY="195190" custRadScaleRad="77796" custRadScaleInc="12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12B1E3-CDEB-4315-8159-812D48E2BFEE}" type="presOf" srcId="{303EB104-94C4-42CE-AE78-D75DFF39E6AE}" destId="{7FE56FC3-AC9A-4DD9-89AF-78FDF070824A}" srcOrd="0" destOrd="0" presId="urn:microsoft.com/office/officeart/2005/8/layout/cycle3"/>
    <dgm:cxn modelId="{9E5230A9-5749-4DAD-9C4F-9F97824ED5D3}" srcId="{DA68350D-A140-468B-8100-37D39BBD5A71}" destId="{F99DFD04-28AD-4E26-A7C8-369B0186BE61}" srcOrd="1" destOrd="0" parTransId="{34CC444C-7700-4C25-9B12-ADB63B2BBB16}" sibTransId="{4A1D4360-C82C-45E8-85F9-02B965660A1D}"/>
    <dgm:cxn modelId="{F6259945-5E44-4D06-BFE1-DEA1ED5B2CBD}" type="presOf" srcId="{73E873FE-843A-4098-9DAD-1DC34DC9F7A3}" destId="{B5B3F005-1C8A-4C3C-8E6F-33614BB795D8}" srcOrd="0" destOrd="0" presId="urn:microsoft.com/office/officeart/2005/8/layout/cycle3"/>
    <dgm:cxn modelId="{7DD476A6-9A52-4067-B606-93D38B0265F1}" srcId="{DA68350D-A140-468B-8100-37D39BBD5A71}" destId="{03395154-6039-4AC5-81A2-06C8B2EEE41B}" srcOrd="3" destOrd="0" parTransId="{A65B1E37-0D18-4AB7-8FDC-DFA18A5D3AAD}" sibTransId="{0B7F8F01-4A4A-4BEA-B023-63578C52DC12}"/>
    <dgm:cxn modelId="{6B80C5E5-6241-40C5-A721-D7C8D299F4A0}" srcId="{DA68350D-A140-468B-8100-37D39BBD5A71}" destId="{73E873FE-843A-4098-9DAD-1DC34DC9F7A3}" srcOrd="4" destOrd="0" parTransId="{DD18CD03-DC69-4978-980A-FE4E7CDCFD00}" sibTransId="{8C1C6E95-1727-4F67-810D-E9516674A0BA}"/>
    <dgm:cxn modelId="{FB26FB61-DEFA-46DA-A51C-403A86703339}" type="presOf" srcId="{DA68350D-A140-468B-8100-37D39BBD5A71}" destId="{45849AA7-D3DD-4130-A989-50EB2C3F7CF0}" srcOrd="0" destOrd="0" presId="urn:microsoft.com/office/officeart/2005/8/layout/cycle3"/>
    <dgm:cxn modelId="{7951739B-8387-4605-9060-5B11F488A657}" type="presOf" srcId="{29DF2F03-22D6-463F-87C9-852020E285AA}" destId="{D5B4D775-5690-4386-92CF-A8C75CDADD7D}" srcOrd="0" destOrd="0" presId="urn:microsoft.com/office/officeart/2005/8/layout/cycle3"/>
    <dgm:cxn modelId="{30233F06-4085-4604-A375-B0C0139E081F}" srcId="{DA68350D-A140-468B-8100-37D39BBD5A71}" destId="{9B811947-277C-4269-8E45-B64F05023A31}" srcOrd="5" destOrd="0" parTransId="{41F96618-641A-43CD-BCB2-ED6E3B038C01}" sibTransId="{4C51EC5F-CF85-434C-AD3A-4A62950F4CDA}"/>
    <dgm:cxn modelId="{B75BA7D7-63E4-4DDC-9B65-849F1766D61C}" type="presOf" srcId="{F99DFD04-28AD-4E26-A7C8-369B0186BE61}" destId="{77AF9EA7-4188-486C-847F-545A3BA67162}" srcOrd="0" destOrd="0" presId="urn:microsoft.com/office/officeart/2005/8/layout/cycle3"/>
    <dgm:cxn modelId="{5E56100F-B869-45FB-B8C8-112A4D765546}" srcId="{DA68350D-A140-468B-8100-37D39BBD5A71}" destId="{29DF2F03-22D6-463F-87C9-852020E285AA}" srcOrd="0" destOrd="0" parTransId="{5F3962A1-0941-4877-907E-F187186CFBAA}" sibTransId="{303EB104-94C4-42CE-AE78-D75DFF39E6AE}"/>
    <dgm:cxn modelId="{BAF855A8-A2E6-4FE5-B5C6-E5D88688610E}" srcId="{DA68350D-A140-468B-8100-37D39BBD5A71}" destId="{7B8F588C-04EE-499F-8DF8-45EA33FE295E}" srcOrd="2" destOrd="0" parTransId="{929D2835-3B9D-43D1-8FF7-C36723F86094}" sibTransId="{00BFF25C-17D8-4305-B4B6-974C52EE2D5F}"/>
    <dgm:cxn modelId="{766614CA-ACEE-4A6C-A1BB-8D12A094781B}" type="presOf" srcId="{9B811947-277C-4269-8E45-B64F05023A31}" destId="{F269248F-4611-4791-AF50-D94F5BD9D68E}" srcOrd="0" destOrd="0" presId="urn:microsoft.com/office/officeart/2005/8/layout/cycle3"/>
    <dgm:cxn modelId="{A8BA55F7-67FC-4753-AC43-92423E752950}" type="presOf" srcId="{03395154-6039-4AC5-81A2-06C8B2EEE41B}" destId="{A5B541C2-1792-4152-9A6D-E810B7FA7AFA}" srcOrd="0" destOrd="0" presId="urn:microsoft.com/office/officeart/2005/8/layout/cycle3"/>
    <dgm:cxn modelId="{F75882DA-EAD4-4B91-9988-17F7E6FD5D1D}" type="presOf" srcId="{7B8F588C-04EE-499F-8DF8-45EA33FE295E}" destId="{4172C416-FFE8-47D3-ACEA-B4D456B0F46E}" srcOrd="0" destOrd="0" presId="urn:microsoft.com/office/officeart/2005/8/layout/cycle3"/>
    <dgm:cxn modelId="{003A36BE-2A6D-45C4-824A-22FCA62B8884}" type="presParOf" srcId="{45849AA7-D3DD-4130-A989-50EB2C3F7CF0}" destId="{3AA5D045-D2A4-4B52-A14B-B0040F27AA6B}" srcOrd="0" destOrd="0" presId="urn:microsoft.com/office/officeart/2005/8/layout/cycle3"/>
    <dgm:cxn modelId="{BBFCAE18-9DA0-4CC7-8BF8-9BBC5EFB0E36}" type="presParOf" srcId="{3AA5D045-D2A4-4B52-A14B-B0040F27AA6B}" destId="{D5B4D775-5690-4386-92CF-A8C75CDADD7D}" srcOrd="0" destOrd="0" presId="urn:microsoft.com/office/officeart/2005/8/layout/cycle3"/>
    <dgm:cxn modelId="{311740A0-2D72-49B1-BC9F-0C319D9B3F51}" type="presParOf" srcId="{3AA5D045-D2A4-4B52-A14B-B0040F27AA6B}" destId="{7FE56FC3-AC9A-4DD9-89AF-78FDF070824A}" srcOrd="1" destOrd="0" presId="urn:microsoft.com/office/officeart/2005/8/layout/cycle3"/>
    <dgm:cxn modelId="{C1597AE6-68FC-4687-957C-D623D285E96D}" type="presParOf" srcId="{3AA5D045-D2A4-4B52-A14B-B0040F27AA6B}" destId="{77AF9EA7-4188-486C-847F-545A3BA67162}" srcOrd="2" destOrd="0" presId="urn:microsoft.com/office/officeart/2005/8/layout/cycle3"/>
    <dgm:cxn modelId="{35A91C68-FD75-4856-92C2-861DCAE7211C}" type="presParOf" srcId="{3AA5D045-D2A4-4B52-A14B-B0040F27AA6B}" destId="{4172C416-FFE8-47D3-ACEA-B4D456B0F46E}" srcOrd="3" destOrd="0" presId="urn:microsoft.com/office/officeart/2005/8/layout/cycle3"/>
    <dgm:cxn modelId="{B81618C8-FA47-4C52-A4C3-886A10D9919C}" type="presParOf" srcId="{3AA5D045-D2A4-4B52-A14B-B0040F27AA6B}" destId="{A5B541C2-1792-4152-9A6D-E810B7FA7AFA}" srcOrd="4" destOrd="0" presId="urn:microsoft.com/office/officeart/2005/8/layout/cycle3"/>
    <dgm:cxn modelId="{FBC57588-1BEA-4883-99B4-A4F8D82DA5ED}" type="presParOf" srcId="{3AA5D045-D2A4-4B52-A14B-B0040F27AA6B}" destId="{B5B3F005-1C8A-4C3C-8E6F-33614BB795D8}" srcOrd="5" destOrd="0" presId="urn:microsoft.com/office/officeart/2005/8/layout/cycle3"/>
    <dgm:cxn modelId="{A1603047-AAEE-4267-A917-E82A82DBF880}" type="presParOf" srcId="{3AA5D045-D2A4-4B52-A14B-B0040F27AA6B}" destId="{F269248F-4611-4791-AF50-D94F5BD9D68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3060C-5EB1-4688-9415-CE7E7209B2C2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1D52C-7729-4376-A306-1B28813EA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xmlns="" id="{CA6C3386-79D7-4CD9-A636-0A19BA118D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xmlns="" id="{90CBE665-24EF-4639-84F8-4EB8A646A8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400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xmlns="" id="{1B96F713-A6D7-46F0-A5CB-2AECFEB00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6AB7A0-BEAE-4818-9916-68A70A306362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3591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xmlns="" id="{19458F5D-B295-4B39-9F33-9F64F4821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xmlns="" id="{E2D4C1BD-780E-46CC-8A1C-AEC95E026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xmlns="" id="{B60AE51B-E9BF-446F-B903-E8964D9C6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CB4D9-7B03-4E2A-ABAC-966DFF953CA9}" type="slidenum">
              <a:rPr lang="ru-RU" altLang="ru-RU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26703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xmlns="" id="{19458F5D-B295-4B39-9F33-9F64F4821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xmlns="" id="{E2D4C1BD-780E-46CC-8A1C-AEC95E026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xmlns="" id="{B60AE51B-E9BF-446F-B903-E8964D9C6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CB4D9-7B03-4E2A-ABAC-966DFF953CA9}" type="slidenum">
              <a:rPr lang="ru-RU" altLang="ru-RU">
                <a:solidFill>
                  <a:prstClr val="black"/>
                </a:solidFill>
              </a:rPr>
              <a:pPr/>
              <a:t>26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039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xmlns="" id="{19458F5D-B295-4B39-9F33-9F64F4821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xmlns="" id="{E2D4C1BD-780E-46CC-8A1C-AEC95E026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xmlns="" id="{B60AE51B-E9BF-446F-B903-E8964D9C6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CB4D9-7B03-4E2A-ABAC-966DFF953CA9}" type="slidenum">
              <a:rPr lang="ru-RU" altLang="ru-RU">
                <a:solidFill>
                  <a:prstClr val="black"/>
                </a:solidFill>
              </a:rPr>
              <a:pPr/>
              <a:t>27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951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xmlns="" id="{19458F5D-B295-4B39-9F33-9F64F4821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xmlns="" id="{E2D4C1BD-780E-46CC-8A1C-AEC95E026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xmlns="" id="{B60AE51B-E9BF-446F-B903-E8964D9C6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CB4D9-7B03-4E2A-ABAC-966DFF953CA9}" type="slidenum">
              <a:rPr lang="ru-RU" altLang="ru-RU">
                <a:solidFill>
                  <a:prstClr val="black"/>
                </a:solidFill>
              </a:rPr>
              <a:pPr/>
              <a:t>28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765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xmlns="" id="{19458F5D-B295-4B39-9F33-9F64F4821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xmlns="" id="{E2D4C1BD-780E-46CC-8A1C-AEC95E026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xmlns="" id="{B60AE51B-E9BF-446F-B903-E8964D9C6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CB4D9-7B03-4E2A-ABAC-966DFF953CA9}" type="slidenum">
              <a:rPr lang="ru-RU" altLang="ru-RU">
                <a:solidFill>
                  <a:prstClr val="black"/>
                </a:solidFill>
              </a:rPr>
              <a:pPr/>
              <a:t>29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928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xmlns="" id="{19458F5D-B295-4B39-9F33-9F64F4821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xmlns="" id="{E2D4C1BD-780E-46CC-8A1C-AEC95E026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xmlns="" id="{B60AE51B-E9BF-446F-B903-E8964D9C6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CB4D9-7B03-4E2A-ABAC-966DFF953CA9}" type="slidenum">
              <a:rPr lang="ru-RU" altLang="ru-RU">
                <a:solidFill>
                  <a:prstClr val="black"/>
                </a:solidFill>
              </a:rPr>
              <a:pPr/>
              <a:t>30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439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xmlns="" id="{19458F5D-B295-4B39-9F33-9F64F4821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xmlns="" id="{E2D4C1BD-780E-46CC-8A1C-AEC95E026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xmlns="" id="{B60AE51B-E9BF-446F-B903-E8964D9C6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CB4D9-7B03-4E2A-ABAC-966DFF953CA9}" type="slidenum">
              <a:rPr lang="ru-RU" altLang="ru-RU">
                <a:solidFill>
                  <a:prstClr val="black"/>
                </a:solidFill>
              </a:rPr>
              <a:pPr/>
              <a:t>31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7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xmlns="" id="{0E469980-A7F1-4610-B67C-9DC0F10B3B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xmlns="" id="{565475B8-8D31-465F-8A88-065426D681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40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xmlns="" id="{5BACD520-8815-4DA8-BDD1-6066CD53F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63A049-62BA-4EE7-A569-A43F9EA92BE2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177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1625B2-ECFD-4381-BD8F-ED2400FAD74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271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xmlns="" id="{CA6C3386-79D7-4CD9-A636-0A19BA118D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xmlns="" id="{90CBE665-24EF-4639-84F8-4EB8A646A8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400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xmlns="" id="{1B96F713-A6D7-46F0-A5CB-2AECFEB00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6AB7A0-BEAE-4818-9916-68A70A306362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3591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xmlns="" id="{39DFC14D-FB49-47CC-9608-D58B2BD897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xmlns="" id="{41D483C7-FC7F-494D-8F92-3B602F7270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xmlns="" id="{C23A3AB8-1129-4A08-85A7-C84874201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A2A96A-252D-462C-9B3A-6194165C3545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2495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="" xmlns:a16="http://schemas.microsoft.com/office/drawing/2014/main" id="{94C881BC-AE23-4D44-83FE-2A03AF5CEE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="" xmlns:a16="http://schemas.microsoft.com/office/drawing/2014/main" id="{3E5DC91B-20C5-4C1C-94EB-232557E00E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0724" name="Номер слайда 3">
            <a:extLst>
              <a:ext uri="{FF2B5EF4-FFF2-40B4-BE49-F238E27FC236}">
                <a16:creationId xmlns="" xmlns:a16="http://schemas.microsoft.com/office/drawing/2014/main" id="{2EC4BC24-CDD0-4EEB-84DE-92B92F297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15D453-1E97-4AF5-9E47-8B41CFC4575D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1470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xmlns="" id="{455874C8-0DEC-49C0-A0ED-FDC5ED2E0D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xmlns="" id="{C48A6B64-E532-4F14-B6BB-C868B40E63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Величина погрешности материального баланса может служить нормативом качества измерений. Возникающий дебаланс (при расчете материального баланса) не должен превышать величину нормы погрешности баланса.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Средняя величина нормы погрешности по заводу составляет 2,7%.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Превышение нормы погрешности Установки установленной средней величины погрешности баланса является предпосылкой для анализа средств и методов измерения потоков на данной установке.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Превышение рассчитанной величины нормы погрешности баланса  говорит о возникновении недостоверного измерения количества материальных потоков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Полученные результаты работы могут быть использованы при проведении работ по автоматизации режимов измерения, формирования оперативных листов  расчета материального баланса, формирования инвентаризационных документов.</a:t>
            </a:r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xmlns="" id="{0C40C46D-C487-45C6-8716-4D544B75C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BAC297-0747-4C60-A20A-478858312AE5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77978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xmlns="" id="{60BC01BC-E2FC-4594-B5C0-540762110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xmlns="" id="{FED5A77C-4596-4B76-8B21-16272FE552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3796" name="Нижний колонтитул 5">
            <a:extLst>
              <a:ext uri="{FF2B5EF4-FFF2-40B4-BE49-F238E27FC236}">
                <a16:creationId xmlns:a16="http://schemas.microsoft.com/office/drawing/2014/main" xmlns="" id="{FA9EC2BA-D2DC-42C9-8028-5B93744CE2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26684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xmlns="" id="{5EFFEC71-F123-4229-9F44-4091BE21AC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xmlns="" id="{30BA35CD-7105-4522-B5B8-A1591EABE9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xmlns="" id="{14038D40-4C63-48B8-81D9-63E64B3D0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AE91D2-1BEA-40C7-8FD1-574386C02907}" type="slidenum">
              <a:rPr lang="ru-RU" altLang="ru-RU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8602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576FC3-26DF-43D6-9729-57196CEC0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4399FF5-5590-4189-B931-96D375F9D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D39903-4A49-4545-A2C6-2C3E1E37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671B-BDEA-4287-9998-A34DB8E95089}" type="datetime1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F308B9-C7C0-47CC-9F95-85673609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912CA2-5DC9-4C06-8F81-558C10B5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4D8D-73AE-4385-B81D-5A9093B70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0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CA0EFF-D8A9-49B8-9156-DC322370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8A62A5-1ECE-433C-B5A0-D11B97E4B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C814F5-B5C0-48BA-A830-C40BD4B7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6974-3110-471E-B66E-F2EDCA05FF7A}" type="datetime1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A3D76D-6232-4D66-9935-363F075E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1BB487-3D80-4A29-9728-733A560A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4D8D-73AE-4385-B81D-5A9093B70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93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8CA9F9F-C5F7-402C-9F11-EA5492F97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BEE2FE-021F-4AA5-9352-F8209AB18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903345-0FD7-4DFF-A323-62334F6F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88AB-8324-49E5-81F1-14FD70FEABA2}" type="datetime1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5E313D-190A-451D-BF32-EBD29EFA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DB6FD0-0675-4A72-874E-31EA4CB6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4D8D-73AE-4385-B81D-5A9093B70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32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FF91AC-72BF-441B-922E-E4F539BB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2BD214-17F6-466E-AA51-9E97904B1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77BA5A-FDF4-4A57-8595-43A901760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9EFC-9C34-4C79-8C95-9FFB30E0B435}" type="datetime1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DEC226-8318-4302-AD6E-A9BCF248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25DB42-B6F9-4DE9-A114-BC318EAD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4D8D-73AE-4385-B81D-5A9093B70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06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786B4-0D95-410A-93D8-DDF76E43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A5669B-19F0-46BD-B004-0312BCCF7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882162-B930-4B05-9A6D-F133C87A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2F55-708F-4956-9379-CB70EEAE7CD6}" type="datetime1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6C41E4-CA5E-4686-B13C-CC04A23E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526DBD-5B55-44ED-93DE-016F8672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4D8D-73AE-4385-B81D-5A9093B70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91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1A6882-5E4B-49AE-B551-2090AE84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C5EA7-A256-4C34-9E48-F73898185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C73AC4-52F2-47D1-93BC-DCBCB5113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C4A29A-346E-4E30-A55E-79104926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C86F-2968-4820-8122-C41CBE615785}" type="datetime1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7E9270-5D0D-416D-A7AA-1A36C2A6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AFD8FD-47B1-439E-8800-7F96C5F8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4D8D-73AE-4385-B81D-5A9093B70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9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0D9834-9C1E-4EB2-BFB0-5263A420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293669-31D6-472B-965D-86F025823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5709799-7679-4D93-A0DB-12601FF13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E7ED2D1-D2CE-406C-B211-C86DC4E50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806DBAD-4A42-470D-B25F-021FA1D17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25638BB-021C-4E0A-B80A-BBF8B166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033-93CC-462A-915C-4C82898479EF}" type="datetime1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50AA1D1-B89C-4BF0-A460-3A4CCC8D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BC1E63-5D15-439B-8DDB-3F3FED6A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4D8D-73AE-4385-B81D-5A9093B70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49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292386-15BE-47FD-AF84-B88B71CB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A21274-03B4-4E12-89D8-CC417054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3AED-CCCE-4530-9A38-3016851C2B83}" type="datetime1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7A5971D-3A45-4DAB-8C24-10F6B1EC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41931A-DBF6-4445-BFAC-45A5D36A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4D8D-73AE-4385-B81D-5A9093B70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79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423151F-792D-4BF2-8E17-CED2B8EC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1649-512F-4693-9568-7CE06CF02D44}" type="datetime1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D3DDA46-B322-4684-91EA-5605940B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CB10BBA-0F70-4241-8359-528CC0C4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4D8D-73AE-4385-B81D-5A9093B70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87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065361-5E53-469F-8471-ABE7905E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C294BE-183E-42EE-B9C1-28599BDB3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D092910-3045-451F-BF08-A6F8721A1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3FE9F9-2723-42FE-9524-8DD1A453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1026-7161-4809-B80A-F7AFC980EB79}" type="datetime1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987772-2D7A-4A4C-AD1D-1870E8E9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775B80-15FA-4D35-B399-C8FAC2A8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4D8D-73AE-4385-B81D-5A9093B70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44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894DB-FC7D-4618-8A11-0834C584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A9AA08E-29D7-43A4-B47B-01F9F73F1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D5C9FD-AFFB-49EA-8140-5A11FEF6D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EC324F-1CB1-4226-AF48-9D0CC101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4CF4-807C-431D-8547-6809C2EAB88C}" type="datetime1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862808-1372-4776-B834-5BD2E211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329D67-A584-4477-A686-6C862870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4D8D-73AE-4385-B81D-5A9093B70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19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F0ABCE-4174-485C-B467-669DC88F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01EFCE-4266-4A0C-B6EE-109CA8A82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E7CC28-5278-48BA-AEF5-C6685FBCB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67BEE-5373-4E2D-9BCB-178CC35F508C}" type="datetime1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5EA73F-99EC-4C18-901A-FA07AEBE2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24DF31-1444-47FD-B036-36B9D1802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C4D8D-73AE-4385-B81D-5A9093B70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83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C51B090-AC46-494C-ACF5-E315416B0DED}"/>
              </a:ext>
            </a:extLst>
          </p:cNvPr>
          <p:cNvSpPr txBox="1"/>
          <p:nvPr/>
        </p:nvSpPr>
        <p:spPr>
          <a:xfrm>
            <a:off x="998234" y="7734"/>
            <a:ext cx="6948791" cy="1092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cs typeface="Arial" pitchFamily="34" charset="0"/>
              </a:rPr>
              <a:t>Федеральное государственное унитарное предприятие </a:t>
            </a:r>
          </a:p>
          <a:p>
            <a:pPr algn="ctr" eaLnBrk="1" hangingPunct="1">
              <a:defRPr/>
            </a:pPr>
            <a:r>
              <a:rPr lang="ru-RU" b="1" dirty="0">
                <a:cs typeface="Arial" pitchFamily="34" charset="0"/>
              </a:rPr>
              <a:t>«Всероссийский научно-исследовательский институт расходометрии»</a:t>
            </a:r>
          </a:p>
          <a:p>
            <a:pPr eaLnBrk="1" hangingPunct="1">
              <a:defRPr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C1BE864-C999-471F-B6BC-5A863475BDEC}"/>
              </a:ext>
            </a:extLst>
          </p:cNvPr>
          <p:cNvSpPr txBox="1"/>
          <p:nvPr/>
        </p:nvSpPr>
        <p:spPr>
          <a:xfrm>
            <a:off x="4111625" y="5289550"/>
            <a:ext cx="5500688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И.о.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директора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ФГУП «ВНИИР»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Соловьев В. Г.</a:t>
            </a:r>
          </a:p>
          <a:p>
            <a:pPr eaLnBrk="1" hangingPunct="1">
              <a:defRPr/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5131" name="Рисунок 220" descr="Знак_соотв_Тест_рус">
            <a:extLst>
              <a:ext uri="{FF2B5EF4-FFF2-40B4-BE49-F238E27FC236}">
                <a16:creationId xmlns:a16="http://schemas.microsoft.com/office/drawing/2014/main" xmlns="" id="{B6C10C09-0ED2-48CE-B32D-359EA5DE1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3225" y="4302125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Рисунок 1" descr="http://im2-tub-ru.yandex.net/i?id=288906987-01-72">
            <a:extLst>
              <a:ext uri="{FF2B5EF4-FFF2-40B4-BE49-F238E27FC236}">
                <a16:creationId xmlns:a16="http://schemas.microsoft.com/office/drawing/2014/main" xmlns="" id="{86B49A72-29E0-43E5-884C-59555E558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513138"/>
            <a:ext cx="615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Рисунок 7" descr="commet-2">
            <a:extLst>
              <a:ext uri="{FF2B5EF4-FFF2-40B4-BE49-F238E27FC236}">
                <a16:creationId xmlns:a16="http://schemas.microsoft.com/office/drawing/2014/main" xmlns="" id="{A8A22EEF-F5CA-4478-A72C-3A11A491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195763"/>
            <a:ext cx="10636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8">
            <a:extLst>
              <a:ext uri="{FF2B5EF4-FFF2-40B4-BE49-F238E27FC236}">
                <a16:creationId xmlns:a16="http://schemas.microsoft.com/office/drawing/2014/main" xmlns="" id="{6183343E-2A3D-448C-B4A5-E2B70454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7025" y="3357563"/>
            <a:ext cx="78581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Рисунок 221" descr="IQNet cert mark_copy_1">
            <a:extLst>
              <a:ext uri="{FF2B5EF4-FFF2-40B4-BE49-F238E27FC236}">
                <a16:creationId xmlns:a16="http://schemas.microsoft.com/office/drawing/2014/main" xmlns="" id="{62C2F284-9AE9-42F9-A636-05A612F0234C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2788" y="4357688"/>
            <a:ext cx="711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xmlns="" id="{16E6EB6F-16FE-46F4-8B2F-A9E9674D7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xmlns="" id="{1A2ECBFA-77CE-418E-A51A-D9ABA1AED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altLang="ru-RU" sz="600"/>
          </a:p>
          <a:p>
            <a:pPr>
              <a:defRPr/>
            </a:pPr>
            <a:r>
              <a:rPr lang="ru-RU" altLang="ru-RU"/>
              <a:t/>
            </a:r>
            <a:br>
              <a:rPr lang="ru-RU" altLang="ru-RU"/>
            </a:br>
            <a:endParaRPr lang="ru-RU" altLang="ru-RU" sz="1200">
              <a:ea typeface="Times New Roman" panose="02020603050405020304" pitchFamily="18" charset="0"/>
            </a:endParaRPr>
          </a:p>
          <a:p>
            <a:pPr>
              <a:defRPr/>
            </a:pPr>
            <a:endParaRPr lang="ru-RU" altLang="ru-RU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xmlns="" id="{BFF57B96-9705-4911-B8BB-3FFA14872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altLang="ru-RU" sz="600"/>
          </a:p>
          <a:p>
            <a:pPr>
              <a:defRPr/>
            </a:pPr>
            <a:endParaRPr lang="ru-RU" altLang="ru-RU"/>
          </a:p>
        </p:txBody>
      </p:sp>
      <p:pic>
        <p:nvPicPr>
          <p:cNvPr id="23" name="Рисунок 22" descr="C:\Users\user\Pictures\ЛогоРСТ.jpg">
            <a:extLst>
              <a:ext uri="{FF2B5EF4-FFF2-40B4-BE49-F238E27FC236}">
                <a16:creationId xmlns:a16="http://schemas.microsoft.com/office/drawing/2014/main" xmlns="" id="{E9915701-BB27-41AE-8E8D-D1257524B05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1823" y="3269933"/>
            <a:ext cx="991552" cy="10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BB3CAF6F-472F-4F80-B203-DE932F552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3" y="977107"/>
            <a:ext cx="8001000" cy="19731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Современное состояние метрологического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обеспечения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измерений расхода и количества жидкостей и газов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1" name="Рисунок 30" descr="C:\Users\user\Pictures\ЛогоРСТ.jpg">
            <a:extLst>
              <a:ext uri="{FF2B5EF4-FFF2-40B4-BE49-F238E27FC236}">
                <a16:creationId xmlns:a16="http://schemas.microsoft.com/office/drawing/2014/main" xmlns="" id="{4751CF8D-7E81-485D-B7B7-6A0EC45F2D5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2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78CD594E-9E41-495A-B22E-7FFB66F22CD3}"/>
              </a:ext>
            </a:extLst>
          </p:cNvPr>
          <p:cNvGrpSpPr/>
          <p:nvPr/>
        </p:nvGrpSpPr>
        <p:grpSpPr>
          <a:xfrm>
            <a:off x="7870031" y="124620"/>
            <a:ext cx="1202531" cy="782637"/>
            <a:chOff x="8070850" y="100013"/>
            <a:chExt cx="1325563" cy="782637"/>
          </a:xfrm>
        </p:grpSpPr>
        <p:pic>
          <p:nvPicPr>
            <p:cNvPr id="3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847C3F54-B029-46C9-B2B0-33CB7669A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1D1C289-B24F-4F64-809E-8A3AFF815254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>
            <a:extLst>
              <a:ext uri="{FF2B5EF4-FFF2-40B4-BE49-F238E27FC236}">
                <a16:creationId xmlns:a16="http://schemas.microsoft.com/office/drawing/2014/main" xmlns="" id="{16107696-8250-4AE6-97F3-9AA48D03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2703512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>
            <a:extLst>
              <a:ext uri="{FF2B5EF4-FFF2-40B4-BE49-F238E27FC236}">
                <a16:creationId xmlns:a16="http://schemas.microsoft.com/office/drawing/2014/main" xmlns="" id="{0C3C807F-C1A9-4DF7-8ADC-632ED7D1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644900"/>
            <a:ext cx="44958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>
            <a:extLst>
              <a:ext uri="{FF2B5EF4-FFF2-40B4-BE49-F238E27FC236}">
                <a16:creationId xmlns:a16="http://schemas.microsoft.com/office/drawing/2014/main" xmlns="" id="{B4434BF2-1250-4DFC-B70D-D83F9965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82713"/>
            <a:ext cx="38893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>
            <a:extLst>
              <a:ext uri="{FF2B5EF4-FFF2-40B4-BE49-F238E27FC236}">
                <a16:creationId xmlns:a16="http://schemas.microsoft.com/office/drawing/2014/main" xmlns="" id="{8594ECA4-8355-4544-89F7-2522A3C0D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12509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>
            <a:extLst>
              <a:ext uri="{FF2B5EF4-FFF2-40B4-BE49-F238E27FC236}">
                <a16:creationId xmlns:a16="http://schemas.microsoft.com/office/drawing/2014/main" xmlns="" id="{329811C5-9CE6-4330-9933-FD98D31E5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12875"/>
            <a:ext cx="31321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user\Pictures\ЛогоРСТ.jpg">
            <a:extLst>
              <a:ext uri="{FF2B5EF4-FFF2-40B4-BE49-F238E27FC236}">
                <a16:creationId xmlns:a16="http://schemas.microsoft.com/office/drawing/2014/main" xmlns="" id="{107AB7BB-7990-4EA1-B449-AEA8309D9B2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0C96246B-6B6A-4086-9B4F-B50C4F831101}"/>
              </a:ext>
            </a:extLst>
          </p:cNvPr>
          <p:cNvGrpSpPr/>
          <p:nvPr/>
        </p:nvGrpSpPr>
        <p:grpSpPr>
          <a:xfrm>
            <a:off x="8070850" y="100013"/>
            <a:ext cx="1325563" cy="782637"/>
            <a:chOff x="8070850" y="100013"/>
            <a:chExt cx="1325563" cy="782637"/>
          </a:xfrm>
        </p:grpSpPr>
        <p:pic>
          <p:nvPicPr>
            <p:cNvPr id="17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2C17AAA1-8015-449F-9933-377CF311D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3BB2A5A-932B-48A0-AD0A-3B1CE388AEC2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8080F83-E0D8-401D-A3EA-579CCC767B97}"/>
              </a:ext>
            </a:extLst>
          </p:cNvPr>
          <p:cNvSpPr/>
          <p:nvPr/>
        </p:nvSpPr>
        <p:spPr>
          <a:xfrm>
            <a:off x="1272383" y="10438"/>
            <a:ext cx="649922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cs typeface="Times New Roman" panose="02020603050405020304" pitchFamily="18" charset="0"/>
              </a:rPr>
              <a:t>ОПРЕДЕЛЕНИЕ ВМЕСТИМОСТИ ТАНКОВ НАЛИВНЫХ СУДОВ СПГ МЕТОДОМ 3</a:t>
            </a:r>
            <a:r>
              <a:rPr lang="en-US" altLang="ru-RU" b="1" dirty="0">
                <a:cs typeface="Times New Roman" panose="02020603050405020304" pitchFamily="18" charset="0"/>
              </a:rPr>
              <a:t>D</a:t>
            </a:r>
            <a:r>
              <a:rPr lang="ru-RU" altLang="ru-RU" b="1" dirty="0">
                <a:cs typeface="Times New Roman" panose="02020603050405020304" pitchFamily="18" charset="0"/>
              </a:rPr>
              <a:t> СКАНИРОВАНИЯ</a:t>
            </a:r>
            <a:endParaRPr lang="ru-RU" altLang="ru-RU" sz="1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A47D726-5FBB-4B5D-B061-AAA84E58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0" y="6415087"/>
            <a:ext cx="2057400" cy="365125"/>
          </a:xfrm>
        </p:spPr>
        <p:txBody>
          <a:bodyPr/>
          <a:lstStyle/>
          <a:p>
            <a:fld id="{064C4D8D-73AE-4385-B81D-5A9093B70C9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188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Номер слайда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6C25A3A-9D70-4D3C-BD78-3762F9856D35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71438" y="115888"/>
            <a:ext cx="1044575" cy="982662"/>
            <a:chOff x="4042117" y="142844"/>
            <a:chExt cx="1096844" cy="982420"/>
          </a:xfrm>
        </p:grpSpPr>
        <p:pic>
          <p:nvPicPr>
            <p:cNvPr id="2970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6" y="142844"/>
              <a:ext cx="595312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Box 10"/>
            <p:cNvSpPr txBox="1">
              <a:spLocks noChangeArrowheads="1"/>
            </p:cNvSpPr>
            <p:nvPr/>
          </p:nvSpPr>
          <p:spPr bwMode="auto">
            <a:xfrm>
              <a:off x="4042117" y="863460"/>
              <a:ext cx="1096844" cy="2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cs typeface="Arial" panose="020B0604020202020204" pitchFamily="34" charset="0"/>
                </a:rPr>
                <a:t>РОССТАНДАРТ</a:t>
              </a:r>
              <a:endParaRPr lang="ru-RU" altLang="ru-RU" sz="900">
                <a:cs typeface="Arial" panose="020B0604020202020204" pitchFamily="34" charset="0"/>
              </a:endParaRPr>
            </a:p>
          </p:txBody>
        </p:sp>
      </p:grpSp>
      <p:pic>
        <p:nvPicPr>
          <p:cNvPr id="297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3813"/>
            <a:ext cx="590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Прямоугольник 11"/>
          <p:cNvSpPr>
            <a:spLocks noChangeArrowheads="1"/>
          </p:cNvSpPr>
          <p:nvPr/>
        </p:nvSpPr>
        <p:spPr bwMode="auto">
          <a:xfrm>
            <a:off x="91281" y="1779764"/>
            <a:ext cx="864235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ФГУП «ВНИИР» разработал  методику измерений массы нефти и нефтепродуктов в танках наливных судов косвенным методом статических измерений на  объектах группы компаний ПАО «НК «Роснефть» с учетом: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порядка определения дифферента и крена судна;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порядка применения корректировки на дифферент и крен судна;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применения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градуировочных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таблиц с креном и дифферентом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В перспективных планах института разработка ГОСТ Р «Танки наливных судов. Методика поверки  электронно-оптическим методом»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C:\Users\user\Pictures\ЛогоРСТ.jpg">
            <a:extLst>
              <a:ext uri="{FF2B5EF4-FFF2-40B4-BE49-F238E27FC236}">
                <a16:creationId xmlns:a16="http://schemas.microsoft.com/office/drawing/2014/main" xmlns="" id="{43B47857-9326-4429-9658-BCD1AAD4703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6505B74-0D3D-46A7-A38E-222A5707998D}"/>
              </a:ext>
            </a:extLst>
          </p:cNvPr>
          <p:cNvGrpSpPr/>
          <p:nvPr/>
        </p:nvGrpSpPr>
        <p:grpSpPr>
          <a:xfrm>
            <a:off x="8070850" y="100013"/>
            <a:ext cx="1325563" cy="1120864"/>
            <a:chOff x="8070850" y="100013"/>
            <a:chExt cx="1325563" cy="1120864"/>
          </a:xfrm>
        </p:grpSpPr>
        <p:pic>
          <p:nvPicPr>
            <p:cNvPr id="14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42914985-02BF-4999-8923-F16DFB59C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3BDDF5C-8833-4786-A295-6B8B243BEE05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600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ФГУП  </a:t>
              </a: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«ВНИИР»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A3B3AFC-18EB-4D99-B5DF-C808A040FB0D}"/>
              </a:ext>
            </a:extLst>
          </p:cNvPr>
          <p:cNvSpPr/>
          <p:nvPr/>
        </p:nvSpPr>
        <p:spPr>
          <a:xfrm>
            <a:off x="1272383" y="10438"/>
            <a:ext cx="6499224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cs typeface="Times New Roman" panose="02020603050405020304" pitchFamily="18" charset="0"/>
              </a:rPr>
              <a:t>О</a:t>
            </a:r>
            <a:r>
              <a:rPr lang="ru-RU" b="1" dirty="0"/>
              <a:t>РАЗРАБОТКА МЕТОДИКИ ИЗМЕРЕНИЙ МАССЫ НЕФТИ И </a:t>
            </a:r>
          </a:p>
          <a:p>
            <a:pPr algn="ctr">
              <a:defRPr/>
            </a:pPr>
            <a:r>
              <a:rPr lang="ru-RU" b="1" dirty="0"/>
              <a:t>НЕФТЕПРОДУКТОВ В РЕЗЕРВУАРАХ (ТАНКАХ) НАЛИВНЫХ СУДОВ </a:t>
            </a:r>
          </a:p>
          <a:p>
            <a:pPr algn="ctr">
              <a:defRPr/>
            </a:pPr>
            <a:r>
              <a:rPr lang="ru-RU" b="1" dirty="0"/>
              <a:t>КОСВЕННЫМ МЕТОДОМ СТАТИЧЕСКИХ ИЗМЕРЕНИЙ</a:t>
            </a:r>
          </a:p>
          <a:p>
            <a:pPr algn="ctr"/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13977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10">
            <a:extLst>
              <a:ext uri="{FF2B5EF4-FFF2-40B4-BE49-F238E27FC236}">
                <a16:creationId xmlns:a16="http://schemas.microsoft.com/office/drawing/2014/main" xmlns="" id="{AC3777E8-B63E-4E68-94D9-62EB983F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20" y="1409181"/>
            <a:ext cx="7886700" cy="4934759"/>
          </a:xfrm>
        </p:spPr>
        <p:txBody>
          <a:bodyPr>
            <a:normAutofit fontScale="70000" lnSpcReduction="20000"/>
          </a:bodyPr>
          <a:lstStyle/>
          <a:p>
            <a:pPr marL="180975" indent="361950" algn="just">
              <a:lnSpc>
                <a:spcPct val="134000"/>
              </a:lnSpc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заседании Рабочей группы 17 июля 2019 г.  был представлен «План мероприятий по внесению изменений в нормативно-правовые акты и документы по стандартизации в целях метрологического  обеспечения учета нефти и нефтепродуктов при применении резервуаров в сфере государственного регулирования обеспечения единства измерений»</a:t>
            </a:r>
          </a:p>
          <a:p>
            <a:pPr marL="180975" indent="361950">
              <a:lnSpc>
                <a:spcPct val="134000"/>
              </a:lnSpc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altLang="ru-RU" sz="2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предложение.</a:t>
            </a:r>
            <a:endParaRPr lang="ru-RU" altLang="ru-RU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361950" algn="just">
              <a:lnSpc>
                <a:spcPct val="134000"/>
              </a:lnSpc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Принято:</a:t>
            </a: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предложений по актуализации документов по поверке (калибровке) резервуаров, 1 предложение по внесению изменений в ГОСТ 31385 «Резервуары вертикальные цилиндрические стальные для нефти и нефтепродуктов. Общие технические условия», 1 предложение по внесению изменений вместо ГОСТ 31385 в  ГОСТ Р «Магистральный трубопроводный транспорт нефти и нефтепродуктов. Резервуары вертикальные цилиндрические стальные. Правила технической эксплуатации»;</a:t>
            </a:r>
          </a:p>
          <a:p>
            <a:pPr marL="180975" indent="361950" algn="just">
              <a:lnSpc>
                <a:spcPct val="134000"/>
              </a:lnSpc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принято: </a:t>
            </a: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предложений по исключению резервуаров из средств измерений;</a:t>
            </a:r>
          </a:p>
          <a:p>
            <a:pPr marL="180975" indent="361950" algn="just">
              <a:lnSpc>
                <a:spcPct val="134000"/>
              </a:lnSpc>
              <a:buNone/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НИР: </a:t>
            </a: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предложения, в которых предлагается применить новый подход по определению вместимости резервуаров и внесению изменений в Приказ №179 Минэнерго России.</a:t>
            </a:r>
          </a:p>
          <a:p>
            <a:pPr marL="180975" indent="361950" algn="just">
              <a:buFontTx/>
              <a:buChar char="-"/>
              <a:defRPr/>
            </a:pPr>
            <a:endParaRPr lang="ru-RU" alt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4199CC7-89A2-4C29-9899-8D4F4261064D}"/>
              </a:ext>
            </a:extLst>
          </p:cNvPr>
          <p:cNvGrpSpPr/>
          <p:nvPr/>
        </p:nvGrpSpPr>
        <p:grpSpPr>
          <a:xfrm>
            <a:off x="8070850" y="42863"/>
            <a:ext cx="1325563" cy="782637"/>
            <a:chOff x="8070850" y="100013"/>
            <a:chExt cx="1325563" cy="782637"/>
          </a:xfrm>
        </p:grpSpPr>
        <p:pic>
          <p:nvPicPr>
            <p:cNvPr id="717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E53C08A8-F5E3-40B6-90CB-A95555411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63ACA6B-5890-4CAD-9A9F-F9D096582A1F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7175" name="Номер слайда 1">
            <a:extLst>
              <a:ext uri="{FF2B5EF4-FFF2-40B4-BE49-F238E27FC236}">
                <a16:creationId xmlns:a16="http://schemas.microsoft.com/office/drawing/2014/main" xmlns="" id="{C80E0668-4DCC-43F8-B0BB-0D39E15E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65677-94FD-4311-95E0-16C6E3E6163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:a16="http://schemas.microsoft.com/office/drawing/2014/main" xmlns="" id="{2C296719-1961-4269-8C81-7594FF6BC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3D4797-A9A9-4596-ADF4-BE06CD25063D}"/>
              </a:ext>
            </a:extLst>
          </p:cNvPr>
          <p:cNvSpPr/>
          <p:nvPr/>
        </p:nvSpPr>
        <p:spPr>
          <a:xfrm>
            <a:off x="1083151" y="0"/>
            <a:ext cx="698769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/>
              <a:t>Рабочая группа по вопросам нормативно-правового обеспечения учета добываемого, хранимого и транспортируемого углеводородного сырья, производимых, хранимых и реализуемых продуктов его переработки (далее –Рабочая группа)</a:t>
            </a:r>
          </a:p>
        </p:txBody>
      </p:sp>
    </p:spTree>
    <p:extLst>
      <p:ext uri="{BB962C8B-B14F-4D97-AF65-F5344CB8AC3E}">
        <p14:creationId xmlns:p14="http://schemas.microsoft.com/office/powerpoint/2010/main" xmlns="" val="20608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10">
            <a:extLst>
              <a:ext uri="{FF2B5EF4-FFF2-40B4-BE49-F238E27FC236}">
                <a16:creationId xmlns="" xmlns:a16="http://schemas.microsoft.com/office/drawing/2014/main" id="{AC3777E8-B63E-4E68-94D9-62EB983F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39" y="1012366"/>
            <a:ext cx="8508674" cy="5440192"/>
          </a:xfrm>
        </p:spPr>
        <p:txBody>
          <a:bodyPr>
            <a:normAutofit fontScale="55000" lnSpcReduction="20000"/>
          </a:bodyPr>
          <a:lstStyle/>
          <a:p>
            <a:pPr marL="342900" indent="-342900" algn="just">
              <a:defRPr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50-м заседании Совета по железнодорожному транспорту государств - участников Содружества приняты «Правила перевозок жидких грузов наливом в вагонах-цистернах и вагонах бункерного типа для перевозки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нефтебитума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(далее – Правила).  В соответствии 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3.1. Приложения №4 Правил  объем жидкости в цистернах определяется по "Таблицам калибровки железнодорожных цистерн «ОАО «РЖД» от 2007 г. (далее – Таблицы), исходя из типа калибровки цистерны и высоты налива.  В Таблицах приведено, что расхождения между вместимостью котла-эталона и фактической вместимостью котла находятся в пределах ± 0,5%. При этом экспериментальные исследования по определению вместимости пяти типов котлов железнодорожных цистерн, показали отклонения вместимости четырех типов котлов от Таблиц более чем на 0,5%. (см. Таблицу)</a:t>
            </a:r>
          </a:p>
          <a:p>
            <a:pPr marL="342900" indent="-342900" algn="just"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Предлагаем провести НИР «Определение систематической погрешности вместимости 40 типов котлов железнодорожных цистерн, предназначенных для перевозки нефти и нефтепродуктов» с последующим внесением поправочных коэффициентов                                       </a:t>
            </a:r>
          </a:p>
          <a:p>
            <a:pP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Условия проведения НИР</a:t>
            </a:r>
          </a:p>
          <a:p>
            <a:pPr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а) Определение действительных значений вместимости 40 типов железнодорожных цистерн для нефти и нефтепродуктов с выборкой по 11 шт. каждого типа.</a:t>
            </a:r>
          </a:p>
          <a:p>
            <a:pPr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б) Определение вместимости проводить в пункте промывки и пропарки железнодорожных цистерн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Юдино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в) Определение вместимости проводить объемным методом по ПМГ 65-2003 «Цистерны железнодорожные. Общие требования к методикам поверки железнодорожных цистерн».</a:t>
            </a:r>
          </a:p>
          <a:p>
            <a:pPr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г) Оценочная стоимость НИР- составит 20 млн.руб.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4199CC7-89A2-4C29-9899-8D4F4261064D}"/>
              </a:ext>
            </a:extLst>
          </p:cNvPr>
          <p:cNvGrpSpPr/>
          <p:nvPr/>
        </p:nvGrpSpPr>
        <p:grpSpPr>
          <a:xfrm>
            <a:off x="8070850" y="42863"/>
            <a:ext cx="1325563" cy="782637"/>
            <a:chOff x="8070850" y="100013"/>
            <a:chExt cx="1325563" cy="782637"/>
          </a:xfrm>
        </p:grpSpPr>
        <p:pic>
          <p:nvPicPr>
            <p:cNvPr id="717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="" xmlns:a16="http://schemas.microsoft.com/office/drawing/2014/main" id="{E53C08A8-F5E3-40B6-90CB-A95555411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63ACA6B-5890-4CAD-9A9F-F9D096582A1F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7175" name="Номер слайда 1">
            <a:extLst>
              <a:ext uri="{FF2B5EF4-FFF2-40B4-BE49-F238E27FC236}">
                <a16:creationId xmlns="" xmlns:a16="http://schemas.microsoft.com/office/drawing/2014/main" id="{C80E0668-4DCC-43F8-B0BB-0D39E15E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66576" y="6330471"/>
            <a:ext cx="20574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65677-94FD-4311-95E0-16C6E3E6163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="" xmlns:a16="http://schemas.microsoft.com/office/drawing/2014/main" id="{2C296719-1961-4269-8C81-7594FF6BC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53D4797-A9A9-4596-ADF4-BE06CD25063D}"/>
              </a:ext>
            </a:extLst>
          </p:cNvPr>
          <p:cNvSpPr/>
          <p:nvPr/>
        </p:nvSpPr>
        <p:spPr>
          <a:xfrm>
            <a:off x="1083151" y="0"/>
            <a:ext cx="698769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/>
              <a:t>Измерения массы (объема) нефтепродуктов в </a:t>
            </a:r>
          </a:p>
          <a:p>
            <a:pPr algn="ctr">
              <a:defRPr/>
            </a:pPr>
            <a:r>
              <a:rPr lang="ru-RU" altLang="ru-RU" b="1" dirty="0" smtClean="0"/>
              <a:t>железнодорожных цистерн косвенным </a:t>
            </a:r>
          </a:p>
          <a:p>
            <a:pPr algn="ctr">
              <a:defRPr/>
            </a:pPr>
            <a:r>
              <a:rPr lang="ru-RU" altLang="ru-RU" b="1" dirty="0" smtClean="0"/>
              <a:t>методом статических измерений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0945" y="2091427"/>
            <a:ext cx="4689085" cy="18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08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ВАГОНЫ-ЦИСТЕРНЫ</a:t>
            </a:r>
          </a:p>
        </p:txBody>
      </p:sp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250825" y="1147763"/>
            <a:ext cx="8713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 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5338" y="44450"/>
            <a:ext cx="549275" cy="720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4341" name="Picture 2" descr="Z:\09.СлужбаЗампоЭкониФин\03.ОСБ.ОтдСбыта\04.Менеджер\картинки\LOGO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115888"/>
            <a:ext cx="3143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070850" y="765175"/>
            <a:ext cx="1325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ФГУП  «ВНИИР»</a:t>
            </a: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412750" y="2020888"/>
            <a:ext cx="8434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8689975" y="6597650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200400"/>
            <a:ext cx="29575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268413"/>
            <a:ext cx="2838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1773238"/>
          <a:ext cx="532859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707">
                  <a:extLst>
                    <a:ext uri="{9D8B030D-6E8A-4147-A177-3AD203B41FA5}"/>
                  </a:extLst>
                </a:gridCol>
                <a:gridCol w="2418885">
                  <a:extLst>
                    <a:ext uri="{9D8B030D-6E8A-4147-A177-3AD203B41FA5}"/>
                  </a:extLst>
                </a:gridCol>
              </a:tblGrid>
              <a:tr h="233957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Изготовители в РФ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Типы котлов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44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«НАУЧНО-ПРОИЗВОДСТВЕННАЯ КОРПОРАЦИЯ «УРАЛВАГОНЗАВОД»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66, 72, 81, 90, 101, 105,106,107,108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74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ОАО «РУЗАЕВСКИЙ ЗАВОД ХИМИЧЕСКОГО МАШИНОСТРОЕНИЯ»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80,83,91,92,93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74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ТИХВИНСКИЙ ВАГОНОСТРОИТЕЛЬНЫЙ ЗАВОД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33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РОСЛАВЛЬСКИЙ ВРЗ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Номер слайда 7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4028EA7-360B-4526-B10C-FB50D3825F6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513" y="0"/>
            <a:ext cx="9180513" cy="1027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«РЖД»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8701088" y="6535738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/>
              <a:t>15</a:t>
            </a:r>
            <a:endParaRPr lang="ru-RU" sz="12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850" y="1341438"/>
            <a:ext cx="856932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Распоряжение ОАО "РЖД" от 18.09.2009 N 1949р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"О введении в действие инструкции "О порядке и методах измерений при учетных операциях с нефтепродуктами в подразделениях ОАО «РЖД »</a:t>
            </a: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Учетно-расчетные операции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определение количества нефтепродуктов для последующих расчетов между поставщиком и потребителем. </a:t>
            </a: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Оперативный контроль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определение количества нефтепродуктов при внутрипроизводственных технологических операциях (внутренний учет).</a:t>
            </a: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Косвенный метод статических измерений массы нефтепродукта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метод, основанный на измерениях плотности и объема нефтепродукта в резервуарах, цистернах, баках подвижного состава</a:t>
            </a: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Средства измерений,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используемые при учетно-расчетных операциях, находятся в сфере государственного регулирования обеспечения единства измерений и подлежат поверке.</a:t>
            </a: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Перечень средств измерений, подлежащих поверке при учетно-расчетных операциях: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850" y="4652963"/>
          <a:ext cx="8136904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636404"/>
                <a:gridCol w="2034226"/>
                <a:gridCol w="203422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средств измерений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Межповерочный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интервал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НД по поверке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Резервуары стационарные горизонтальные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ГОСТ 8.346-2000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Резервуары стационарные вертикальные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лет</a:t>
                      </a:r>
                    </a:p>
                    <a:p>
                      <a:pPr marL="0" algn="l" defTabSz="914400" rtl="0" eaLnBrk="1" latinLnBrk="0" hangingPunct="1"/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ГОСТ 8.570-2000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415338" y="44450"/>
            <a:ext cx="549275" cy="720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268" name="Picture 2" descr="Z:\09.СлужбаЗампоЭкониФин\03.ОСБ.ОтдСбыта\04.Менеджер\картинки\LOGO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115888"/>
            <a:ext cx="3143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070850" y="765175"/>
            <a:ext cx="1325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ФГУП  «ВНИИР»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843" y="0"/>
            <a:ext cx="6858001" cy="850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/>
                <a:solidFill>
                  <a:schemeClr val="tx1"/>
                </a:solidFill>
                <a:cs typeface="Arial" pitchFamily="34" charset="0"/>
              </a:rPr>
              <a:t>Метрологического обеспечения измерений при производстве, </a:t>
            </a:r>
          </a:p>
          <a:p>
            <a:pPr algn="ctr"/>
            <a:r>
              <a:rPr lang="ru-RU" b="1" dirty="0">
                <a:ln/>
                <a:solidFill>
                  <a:schemeClr val="tx1"/>
                </a:solidFill>
                <a:cs typeface="Arial" pitchFamily="34" charset="0"/>
              </a:rPr>
              <a:t>транспортировке, хранении и потреблении СПГ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019" y="1032191"/>
            <a:ext cx="8746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400" i="1" dirty="0"/>
              <a:t>Методическое обеспечение измерений количества и энергии СПГ: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проведение метрологических экспертиз проектной документации комплексов по производству, хранению, </a:t>
            </a:r>
            <a:br>
              <a:rPr lang="ru-RU" sz="1400" dirty="0"/>
            </a:br>
            <a:r>
              <a:rPr lang="ru-RU" sz="1400" dirty="0"/>
              <a:t>отгрузке, </a:t>
            </a:r>
            <a:r>
              <a:rPr lang="ru-RU" sz="1400" dirty="0" err="1"/>
              <a:t>регазификации</a:t>
            </a:r>
            <a:r>
              <a:rPr lang="ru-RU" sz="1400" dirty="0"/>
              <a:t> СПГ;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разработка и аттестация методик измерений количества и энергии СПГ и </a:t>
            </a:r>
            <a:r>
              <a:rPr lang="ru-RU" sz="1400" dirty="0" err="1"/>
              <a:t>отпарного</a:t>
            </a:r>
            <a:r>
              <a:rPr lang="ru-RU" sz="1400" dirty="0"/>
              <a:t> газа, реализующие</a:t>
            </a:r>
            <a:br>
              <a:rPr lang="ru-RU" sz="1400" dirty="0"/>
            </a:br>
            <a:r>
              <a:rPr lang="ru-RU" sz="1400" dirty="0"/>
              <a:t>динамические и статические методы измерений;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разработка методик измерений технологических потерь СПГ;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разработка методик измерений материального баланса СПГ и оценка норм погрешности баланса.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400" i="1" dirty="0"/>
              <a:t>Разработка и модернизация эталонного и испытательного оборудования для измерений количества и энергии СПГ: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создание эталона массового расхода сжиженного природного газа в диапазоне от 0,1 до 12 т/ч с пределами </a:t>
            </a:r>
            <a:br>
              <a:rPr lang="ru-RU" sz="1400" dirty="0"/>
            </a:br>
            <a:r>
              <a:rPr lang="ru-RU" sz="1400" dirty="0"/>
              <a:t>допускаемой относительной погрешности воспроизведения расходов ± 0,15 %;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модернизация Государственного специального эталона длины (уровня) 1-го разряда в целях проведения </a:t>
            </a:r>
            <a:br>
              <a:rPr lang="ru-RU" sz="1400" dirty="0"/>
            </a:br>
            <a:r>
              <a:rPr lang="ru-RU" sz="1400" dirty="0"/>
              <a:t>испытаний и исследований характеристик уровнемеров в диапазоне температуры рабочей среды от минус 180 </a:t>
            </a:r>
            <a:r>
              <a:rPr lang="ru-RU" sz="1400" baseline="30000" dirty="0"/>
              <a:t>0</a:t>
            </a:r>
            <a:r>
              <a:rPr lang="ru-RU" sz="1400" dirty="0"/>
              <a:t>С  до плюс 5 </a:t>
            </a:r>
            <a:r>
              <a:rPr lang="ru-RU" sz="1400" baseline="30000" dirty="0"/>
              <a:t>0</a:t>
            </a:r>
            <a:r>
              <a:rPr lang="ru-RU" sz="1400" dirty="0"/>
              <a:t>С и температуры окружающей среды от минус 60 </a:t>
            </a:r>
            <a:r>
              <a:rPr lang="ru-RU" sz="1400" baseline="30000" dirty="0"/>
              <a:t>0</a:t>
            </a:r>
            <a:r>
              <a:rPr lang="ru-RU" sz="1400" dirty="0"/>
              <a:t>С до плюс 60 </a:t>
            </a:r>
            <a:r>
              <a:rPr lang="ru-RU" sz="1400" baseline="30000" dirty="0"/>
              <a:t>0</a:t>
            </a:r>
            <a:r>
              <a:rPr lang="ru-RU" sz="1400" dirty="0"/>
              <a:t>С.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1400" i="1" dirty="0"/>
              <a:t>Проведение работ в области национальной стандартизации.</a:t>
            </a:r>
          </a:p>
          <a:p>
            <a:r>
              <a:rPr lang="ru-RU" sz="1400" dirty="0"/>
              <a:t>Проведено заседание  рабочая группа ТК 024 «Метрологическое обеспечение добычи и учета энергоресурсов  (жидкостей и газов)» по разработке национальных стандартов: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 «ГСИ. Количество сжиженного природного газа. Статические методы измерений»;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/>
              <a:t> «ГСИ. Количество сжиженного природного газа. Динамические методы измерений».</a:t>
            </a:r>
          </a:p>
          <a:p>
            <a:r>
              <a:rPr lang="ru-RU" sz="1400" dirty="0"/>
              <a:t>       Стандарты будут содержать требования к нормам точности применяемых средств измерений, требования к их установке и эксплуатации, требования к отборам проб, требования к методикам измерений, включая измерение </a:t>
            </a:r>
            <a:r>
              <a:rPr lang="ru-RU" sz="1400" dirty="0" err="1"/>
              <a:t>отпарного</a:t>
            </a:r>
            <a:r>
              <a:rPr lang="ru-RU" sz="1400" dirty="0"/>
              <a:t> газа.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:a16="http://schemas.microsoft.com/office/drawing/2014/main" xmlns="" id="{82D40702-404D-4E12-A67C-7D6773F616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02258C85-05CD-40EA-A328-FDDD36AF428C}"/>
              </a:ext>
            </a:extLst>
          </p:cNvPr>
          <p:cNvGrpSpPr/>
          <p:nvPr/>
        </p:nvGrpSpPr>
        <p:grpSpPr>
          <a:xfrm>
            <a:off x="8070850" y="100013"/>
            <a:ext cx="1325563" cy="782637"/>
            <a:chOff x="8070850" y="100013"/>
            <a:chExt cx="1325563" cy="782637"/>
          </a:xfrm>
        </p:grpSpPr>
        <p:pic>
          <p:nvPicPr>
            <p:cNvPr id="20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886663AF-219D-4B8E-9564-8636CA33E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BB0AA8F-8A48-4938-B2BB-88A3C1FE669F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ФГУП  «ВНИИР»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6195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>
            <a:extLst>
              <a:ext uri="{FF2B5EF4-FFF2-40B4-BE49-F238E27FC236}">
                <a16:creationId xmlns:a16="http://schemas.microsoft.com/office/drawing/2014/main" xmlns="" id="{066C4BD5-7565-4150-91D3-E6CC3BE99B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6800" y="2895600"/>
          <a:ext cx="914400" cy="198438"/>
        </p:xfrm>
        <a:graphic>
          <a:graphicData uri="http://schemas.openxmlformats.org/presentationml/2006/ole">
            <p:oleObj spid="_x0000_s25611" name="Equation" r:id="rId4" imgW="2743200" imgH="4267200" progId="">
              <p:embed/>
            </p:oleObj>
          </a:graphicData>
        </a:graphic>
      </p:graphicFrame>
      <p:sp>
        <p:nvSpPr>
          <p:cNvPr id="1033" name="Номер слайда 1">
            <a:extLst>
              <a:ext uri="{FF2B5EF4-FFF2-40B4-BE49-F238E27FC236}">
                <a16:creationId xmlns:a16="http://schemas.microsoft.com/office/drawing/2014/main" xmlns="" id="{5F8F4063-D834-40E1-AE78-05B071EE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EEFED7-C405-44C5-BAE8-939744713A62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:a16="http://schemas.microsoft.com/office/drawing/2014/main" xmlns="" id="{CEAB0FAE-EF19-4B41-BD88-FC9C8B5E3A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12">
            <a:extLst>
              <a:ext uri="{FF2B5EF4-FFF2-40B4-BE49-F238E27FC236}">
                <a16:creationId xmlns:a16="http://schemas.microsoft.com/office/drawing/2014/main" xmlns="" id="{5F32665E-0A6F-471A-B4E4-D1371474AAFE}"/>
              </a:ext>
            </a:extLst>
          </p:cNvPr>
          <p:cNvGrpSpPr/>
          <p:nvPr/>
        </p:nvGrpSpPr>
        <p:grpSpPr>
          <a:xfrm>
            <a:off x="8070850" y="100013"/>
            <a:ext cx="1325563" cy="782637"/>
            <a:chOff x="8070850" y="100013"/>
            <a:chExt cx="1325563" cy="782637"/>
          </a:xfrm>
        </p:grpSpPr>
        <p:pic>
          <p:nvPicPr>
            <p:cNvPr id="14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24EF3C0C-7871-49E5-BEDA-F34F70496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B49A26F-776D-4DB1-BD1A-C7A3675A0ED0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461BC0-1871-4F50-8916-8A8326F2B5DF}"/>
              </a:ext>
            </a:extLst>
          </p:cNvPr>
          <p:cNvSpPr/>
          <p:nvPr/>
        </p:nvSpPr>
        <p:spPr>
          <a:xfrm>
            <a:off x="1032351" y="11023"/>
            <a:ext cx="70639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sz="1600" b="1" dirty="0"/>
          </a:p>
          <a:p>
            <a:pPr algn="ctr">
              <a:defRPr/>
            </a:pPr>
            <a:r>
              <a:rPr lang="ru-RU" altLang="ru-RU" sz="1600" b="1" dirty="0"/>
              <a:t>ГОСУДАРСТВЕННАЯ ПОВЕРОЧНАЯ СХЕМА ДЛЯ СРЕДСТВ </a:t>
            </a:r>
          </a:p>
          <a:p>
            <a:pPr algn="ctr">
              <a:defRPr/>
            </a:pPr>
            <a:r>
              <a:rPr lang="ru-RU" altLang="ru-RU" sz="1600" b="1" dirty="0"/>
              <a:t>ИЗМЕРЕНИЙ ОБЪЕМНОГО И МАССОВОГО РАСХОДОВ ГАЗА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56862AC-AA6A-45A5-9229-5C6C816C08FD}"/>
              </a:ext>
            </a:extLst>
          </p:cNvPr>
          <p:cNvSpPr/>
          <p:nvPr/>
        </p:nvSpPr>
        <p:spPr>
          <a:xfrm>
            <a:off x="172016" y="1088241"/>
            <a:ext cx="884523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В соответствии с </a:t>
            </a:r>
            <a:r>
              <a:rPr lang="ru-RU" alt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приказом Росстандарта от </a:t>
            </a:r>
            <a:r>
              <a:rPr lang="en-US" alt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29</a:t>
            </a:r>
            <a:r>
              <a:rPr lang="ru-RU" alt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декабря 2018 г. № 2825 </a:t>
            </a:r>
            <a:r>
              <a:rPr lang="ru-RU" alt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утверждена Государственная поверочная схема для средств измерений объемного и массового расходов газа</a:t>
            </a:r>
          </a:p>
          <a:p>
            <a:pPr algn="just">
              <a:defRPr/>
            </a:pPr>
            <a:endParaRPr lang="ru-RU" alt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Государственную поверочную схему возглавляет Государственный первичный эталон единиц объемного и массового расходов газа ГЭТ 118-2017</a:t>
            </a:r>
          </a:p>
          <a:p>
            <a:pPr algn="just">
              <a:defRPr/>
            </a:pPr>
            <a:endParaRPr lang="ru-RU" alt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Основные изменения, внесенные в ГПС: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alt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Улучшены метрологические и технические характеристики ГЭТ 118, в том числе, расширен диапазон воспроизводимых расходов, уменьшена неопределенность измерений, расширен состав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ru-RU" alt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alt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Показатели точности средств измерений расхода газа приведены в </a:t>
            </a:r>
            <a:r>
              <a:rPr lang="ru-RU" sz="1600" dirty="0"/>
              <a:t>соответствие с Единым перечнем измерений, относящихся к сфере государственного регулирования обеспечения единства измерений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alt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Внесены косвенные методы передачи единицы расхода от эталонов, заимствованных из других ГПС, средствам измерений при проведении поверки, в том числе, имитационными методами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ru-RU" alt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alt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Внесены рабочие эталоны 2-го разряда для обеспечения прослеживаемости средств измерений, 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применяемых для спирометрии в области здравоохранения и для отбора проб воздуха в области охраны окружающей среды</a:t>
            </a:r>
          </a:p>
          <a:p>
            <a:pPr algn="just">
              <a:defRPr/>
            </a:pPr>
            <a:endParaRPr lang="ru-RU" alt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78410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4199CC7-89A2-4C29-9899-8D4F4261064D}"/>
              </a:ext>
            </a:extLst>
          </p:cNvPr>
          <p:cNvGrpSpPr/>
          <p:nvPr/>
        </p:nvGrpSpPr>
        <p:grpSpPr>
          <a:xfrm>
            <a:off x="8070850" y="42863"/>
            <a:ext cx="1325563" cy="782637"/>
            <a:chOff x="8070850" y="100013"/>
            <a:chExt cx="1325563" cy="782637"/>
          </a:xfrm>
        </p:grpSpPr>
        <p:pic>
          <p:nvPicPr>
            <p:cNvPr id="717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E53C08A8-F5E3-40B6-90CB-A95555411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63ACA6B-5890-4CAD-9A9F-F9D096582A1F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7175" name="Номер слайда 1">
            <a:extLst>
              <a:ext uri="{FF2B5EF4-FFF2-40B4-BE49-F238E27FC236}">
                <a16:creationId xmlns:a16="http://schemas.microsoft.com/office/drawing/2014/main" xmlns="" id="{C80E0668-4DCC-43F8-B0BB-0D39E15E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65677-94FD-4311-95E0-16C6E3E6163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:a16="http://schemas.microsoft.com/office/drawing/2014/main" xmlns="" id="{2C296719-1961-4269-8C81-7594FF6BC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3D4797-A9A9-4596-ADF4-BE06CD25063D}"/>
              </a:ext>
            </a:extLst>
          </p:cNvPr>
          <p:cNvSpPr/>
          <p:nvPr/>
        </p:nvSpPr>
        <p:spPr>
          <a:xfrm>
            <a:off x="1083151" y="0"/>
            <a:ext cx="698769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/>
              <a:t>Создание Государственного первичного специального эталона расхода природного газа высокого давления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1432"/>
            <a:ext cx="9144000" cy="3755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10">
            <a:extLst>
              <a:ext uri="{FF2B5EF4-FFF2-40B4-BE49-F238E27FC236}">
                <a16:creationId xmlns:a16="http://schemas.microsoft.com/office/drawing/2014/main" xmlns="" id="{AC3777E8-B63E-4E68-94D9-62EB983F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2204"/>
            <a:ext cx="7886700" cy="4934759"/>
          </a:xfrm>
        </p:spPr>
        <p:txBody>
          <a:bodyPr>
            <a:normAutofit fontScale="92500" lnSpcReduction="20000"/>
          </a:bodyPr>
          <a:lstStyle/>
          <a:p>
            <a:pPr marL="180975" indent="361950" algn="just">
              <a:buFontTx/>
              <a:buChar char="-"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диапазонов массового и объемного расходов жидкости, воспроизводимых эталонным комплексом (ГЭТ 63-2017 и ГЭТ 64-74) 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путем:</a:t>
            </a:r>
          </a:p>
          <a:p>
            <a:pPr marL="523875" indent="-342900" algn="just"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увеличения верхней границы до 2000 т/ч (м</a:t>
            </a:r>
            <a:r>
              <a:rPr lang="ru-RU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/ч);</a:t>
            </a:r>
          </a:p>
          <a:p>
            <a:pPr marL="523875" indent="-342900" algn="just"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уменьшения нижней границы до 10</a:t>
            </a:r>
            <a:r>
              <a:rPr lang="ru-RU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т/ч (м</a:t>
            </a:r>
            <a:r>
              <a:rPr lang="ru-RU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/ч)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80975" indent="0" algn="just">
              <a:buFont typeface="Arial" panose="020B0604020202020204" pitchFamily="34" charset="0"/>
              <a:buNone/>
              <a:defRPr/>
            </a:pP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361950" algn="just">
              <a:buFontTx/>
              <a:buChar char="-"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создание эталонного </a:t>
            </a:r>
            <a:r>
              <a:rPr lang="ru-RU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расходомерного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комплекса в составе Государственного первичного специального эталона единицы массового расхода газожидкостных смесей ГЭТ 195-2011:</a:t>
            </a:r>
          </a:p>
          <a:p>
            <a:pPr marL="180975" indent="361950" algn="just">
              <a:defRPr/>
            </a:pPr>
            <a:r>
              <a:rPr lang="ru-RU" alt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Избыточное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давлении до 2,5 МПа;</a:t>
            </a:r>
          </a:p>
          <a:p>
            <a:pPr marL="180975" indent="361950" algn="just"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 расхода газа: от 0 до  25 000 м3/ч;</a:t>
            </a:r>
          </a:p>
          <a:p>
            <a:pPr marL="180975" indent="361950" algn="just"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 расхода жидкости: от 0 до 600 т/ч.</a:t>
            </a:r>
          </a:p>
          <a:p>
            <a:pPr marL="180975" indent="361950" algn="just">
              <a:buFontTx/>
              <a:buChar char="-"/>
              <a:defRPr/>
            </a:pP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361950" algn="just">
              <a:buFontTx/>
              <a:buChar char="-"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создание государственного первичного эталона единицы массового расхода криогенных жидкостей в диапазоне от 0,1 до 12 т/ч с пределами допускаемой относительной погрешности воспроизведения расходов </a:t>
            </a:r>
            <a:r>
              <a:rPr lang="ru-RU" sz="2000" dirty="0"/>
              <a:t>± 0,15 %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4199CC7-89A2-4C29-9899-8D4F4261064D}"/>
              </a:ext>
            </a:extLst>
          </p:cNvPr>
          <p:cNvGrpSpPr/>
          <p:nvPr/>
        </p:nvGrpSpPr>
        <p:grpSpPr>
          <a:xfrm>
            <a:off x="8070850" y="42863"/>
            <a:ext cx="1325563" cy="782637"/>
            <a:chOff x="8070850" y="100013"/>
            <a:chExt cx="1325563" cy="782637"/>
          </a:xfrm>
        </p:grpSpPr>
        <p:pic>
          <p:nvPicPr>
            <p:cNvPr id="717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E53C08A8-F5E3-40B6-90CB-A95555411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63ACA6B-5890-4CAD-9A9F-F9D096582A1F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7175" name="Номер слайда 1">
            <a:extLst>
              <a:ext uri="{FF2B5EF4-FFF2-40B4-BE49-F238E27FC236}">
                <a16:creationId xmlns:a16="http://schemas.microsoft.com/office/drawing/2014/main" xmlns="" id="{C80E0668-4DCC-43F8-B0BB-0D39E15E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65677-94FD-4311-95E0-16C6E3E6163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19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:a16="http://schemas.microsoft.com/office/drawing/2014/main" xmlns="" id="{2C296719-1961-4269-8C81-7594FF6BC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3D4797-A9A9-4596-ADF4-BE06CD25063D}"/>
              </a:ext>
            </a:extLst>
          </p:cNvPr>
          <p:cNvSpPr/>
          <p:nvPr/>
        </p:nvSpPr>
        <p:spPr>
          <a:xfrm>
            <a:off x="1083151" y="0"/>
            <a:ext cx="698769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/>
              <a:t>ОСНОВНЫЕ НАПРАВЛЕНИЯ РАЗВИТИЯ </a:t>
            </a:r>
          </a:p>
          <a:p>
            <a:pPr algn="ctr">
              <a:defRPr/>
            </a:pPr>
            <a:r>
              <a:rPr lang="ru-RU" altLang="ru-RU" b="1" dirty="0">
                <a:cs typeface="Arial" pitchFamily="34" charset="0"/>
              </a:rPr>
              <a:t>МЕТРОЛОГИЧЕСКОЙ</a:t>
            </a:r>
            <a:r>
              <a:rPr lang="ru-RU" altLang="ru-RU" b="1" dirty="0"/>
              <a:t> БАЗЫ</a:t>
            </a:r>
            <a:r>
              <a:rPr lang="en-US" altLang="ru-RU" b="1" dirty="0"/>
              <a:t> </a:t>
            </a:r>
            <a:r>
              <a:rPr lang="ru-RU" altLang="ru-RU" b="1" dirty="0"/>
              <a:t>ФГУП «ВНИИР»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4199CC7-89A2-4C29-9899-8D4F4261064D}"/>
              </a:ext>
            </a:extLst>
          </p:cNvPr>
          <p:cNvGrpSpPr/>
          <p:nvPr/>
        </p:nvGrpSpPr>
        <p:grpSpPr>
          <a:xfrm>
            <a:off x="8070850" y="42863"/>
            <a:ext cx="1325563" cy="782637"/>
            <a:chOff x="8070850" y="100013"/>
            <a:chExt cx="1325563" cy="782637"/>
          </a:xfrm>
        </p:grpSpPr>
        <p:pic>
          <p:nvPicPr>
            <p:cNvPr id="717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E53C08A8-F5E3-40B6-90CB-A95555411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63ACA6B-5890-4CAD-9A9F-F9D096582A1F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7175" name="Номер слайда 1">
            <a:extLst>
              <a:ext uri="{FF2B5EF4-FFF2-40B4-BE49-F238E27FC236}">
                <a16:creationId xmlns:a16="http://schemas.microsoft.com/office/drawing/2014/main" xmlns="" id="{C80E0668-4DCC-43F8-B0BB-0D39E15E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65677-94FD-4311-95E0-16C6E3E6163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:a16="http://schemas.microsoft.com/office/drawing/2014/main" xmlns="" id="{2C296719-1961-4269-8C81-7594FF6BC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3D4797-A9A9-4596-ADF4-BE06CD25063D}"/>
              </a:ext>
            </a:extLst>
          </p:cNvPr>
          <p:cNvSpPr/>
          <p:nvPr/>
        </p:nvSpPr>
        <p:spPr>
          <a:xfrm>
            <a:off x="1083151" y="0"/>
            <a:ext cx="6987699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 smtClean="0"/>
              <a:t>Комиссии по видам (областям) измерений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t="24122"/>
          <a:stretch/>
        </p:blipFill>
        <p:spPr>
          <a:xfrm>
            <a:off x="5000" y="1815728"/>
            <a:ext cx="9144000" cy="35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8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>
            <a:extLst>
              <a:ext uri="{FF2B5EF4-FFF2-40B4-BE49-F238E27FC236}">
                <a16:creationId xmlns:a16="http://schemas.microsoft.com/office/drawing/2014/main" xmlns="" id="{2CF64A4B-1318-4764-93A1-0E39B800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altLang="ru-RU" sz="600"/>
          </a:p>
          <a:p>
            <a:pPr>
              <a:defRPr/>
            </a:pPr>
            <a:r>
              <a:rPr lang="ru-RU" altLang="ru-RU"/>
              <a:t/>
            </a:r>
            <a:br>
              <a:rPr lang="ru-RU" altLang="ru-RU"/>
            </a:br>
            <a:endParaRPr lang="ru-RU" altLang="ru-RU" sz="1200">
              <a:ea typeface="Times New Roman" panose="02020603050405020304" pitchFamily="18" charset="0"/>
            </a:endParaRPr>
          </a:p>
          <a:p>
            <a:pPr>
              <a:defRPr/>
            </a:pPr>
            <a:endParaRPr lang="ru-RU" altLang="ru-RU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xmlns="" id="{B66BBD5F-6102-4F63-B7A1-DEEC9ABF4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altLang="ru-RU" sz="600"/>
          </a:p>
          <a:p>
            <a:pPr>
              <a:defRPr/>
            </a:pPr>
            <a:endParaRPr lang="ru-RU" altLang="ru-RU"/>
          </a:p>
        </p:txBody>
      </p:sp>
      <p:sp>
        <p:nvSpPr>
          <p:cNvPr id="16" name="TextBox 15"/>
          <p:cNvSpPr txBox="1"/>
          <p:nvPr/>
        </p:nvSpPr>
        <p:spPr>
          <a:xfrm>
            <a:off x="277643" y="5528347"/>
            <a:ext cx="458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Диапазон расхода: </a:t>
            </a:r>
          </a:p>
          <a:p>
            <a:r>
              <a:rPr lang="ru-RU" dirty="0"/>
              <a:t>от 5 до 2000 т/ч (м</a:t>
            </a:r>
            <a:r>
              <a:rPr lang="ru-RU" baseline="30000" dirty="0"/>
              <a:t>3</a:t>
            </a:r>
            <a:r>
              <a:rPr lang="ru-RU" dirty="0"/>
              <a:t>/ч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Расширенная неопределенность: </a:t>
            </a:r>
          </a:p>
          <a:p>
            <a:r>
              <a:rPr lang="ru-RU" dirty="0"/>
              <a:t>не более 0,04 % при (Р=0,95)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8274" y="1000125"/>
            <a:ext cx="4245724" cy="2980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8274" y="3711388"/>
            <a:ext cx="4245726" cy="314661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67553" y="6714565"/>
            <a:ext cx="4509247" cy="179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036530"/>
            <a:ext cx="4842077" cy="27248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6370" y="37082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Диапазон расхода: </a:t>
            </a:r>
          </a:p>
          <a:p>
            <a:r>
              <a:rPr lang="ru-RU" dirty="0"/>
              <a:t>от </a:t>
            </a:r>
            <a:r>
              <a:rPr lang="ru-RU" dirty="0" smtClean="0"/>
              <a:t>10</a:t>
            </a:r>
            <a:r>
              <a:rPr lang="ru-RU" baseline="30000" dirty="0" smtClean="0"/>
              <a:t>-6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smtClean="0"/>
              <a:t>0,01 </a:t>
            </a:r>
            <a:r>
              <a:rPr lang="ru-RU" dirty="0"/>
              <a:t>т/ч (м</a:t>
            </a:r>
            <a:r>
              <a:rPr lang="ru-RU" baseline="30000" dirty="0"/>
              <a:t>3</a:t>
            </a:r>
            <a:r>
              <a:rPr lang="ru-RU" dirty="0"/>
              <a:t>/ч)</a:t>
            </a:r>
          </a:p>
          <a:p>
            <a:r>
              <a:rPr lang="ru-RU" dirty="0"/>
              <a:t>Расширенная неопределенность: </a:t>
            </a:r>
          </a:p>
          <a:p>
            <a:r>
              <a:rPr lang="ru-RU" dirty="0"/>
              <a:t>не более </a:t>
            </a:r>
            <a:r>
              <a:rPr lang="ru-RU" dirty="0" smtClean="0"/>
              <a:t>0,05 </a:t>
            </a:r>
            <a:r>
              <a:rPr lang="ru-RU" dirty="0"/>
              <a:t>% при (Р=0,95)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943" y="4920672"/>
            <a:ext cx="36943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989294" y="3761349"/>
            <a:ext cx="0" cy="1147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0">
            <a:extLst>
              <a:ext uri="{FF2B5EF4-FFF2-40B4-BE49-F238E27FC236}">
                <a16:creationId xmlns:a16="http://schemas.microsoft.com/office/drawing/2014/main" xmlns="" id="{84199CC7-89A2-4C29-9899-8D4F4261064D}"/>
              </a:ext>
            </a:extLst>
          </p:cNvPr>
          <p:cNvGrpSpPr/>
          <p:nvPr/>
        </p:nvGrpSpPr>
        <p:grpSpPr>
          <a:xfrm>
            <a:off x="8070850" y="42863"/>
            <a:ext cx="1325563" cy="782637"/>
            <a:chOff x="8070850" y="100013"/>
            <a:chExt cx="1325563" cy="782637"/>
          </a:xfrm>
        </p:grpSpPr>
        <p:pic>
          <p:nvPicPr>
            <p:cNvPr id="22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E53C08A8-F5E3-40B6-90CB-A95555411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63ACA6B-5890-4CAD-9A9F-F9D096582A1F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pic>
        <p:nvPicPr>
          <p:cNvPr id="24" name="Рисунок 23" descr="C:\Users\user\Pictures\ЛогоРСТ.jpg">
            <a:extLst>
              <a:ext uri="{FF2B5EF4-FFF2-40B4-BE49-F238E27FC236}">
                <a16:creationId xmlns:a16="http://schemas.microsoft.com/office/drawing/2014/main" xmlns="" id="{2C296719-1961-4269-8C81-7594FF6BC49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53D4797-A9A9-4596-ADF4-BE06CD25063D}"/>
              </a:ext>
            </a:extLst>
          </p:cNvPr>
          <p:cNvSpPr/>
          <p:nvPr/>
        </p:nvSpPr>
        <p:spPr>
          <a:xfrm>
            <a:off x="1083151" y="26895"/>
            <a:ext cx="698769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000000"/>
                </a:solidFill>
                <a:cs typeface="Arial" panose="020B0604020202020204" pitchFamily="34" charset="0"/>
              </a:rPr>
              <a:t>Расширение диапазонов массового и объемного расходов жидкости, воспроизводимых эталонным комплексом</a:t>
            </a:r>
            <a:endParaRPr lang="ru-RU" alt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user\Мои документы\ВНИИР\Установка\Фото многофазка\Фото\IMG_2306.jpg">
            <a:extLst>
              <a:ext uri="{FF2B5EF4-FFF2-40B4-BE49-F238E27FC236}">
                <a16:creationId xmlns="" xmlns:a16="http://schemas.microsoft.com/office/drawing/2014/main" id="{E9B3D4AD-30B0-4ED7-8FCE-35D8A603D7D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414" y="1032191"/>
            <a:ext cx="4087811" cy="233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4" name="TextBox 3">
            <a:extLst>
              <a:ext uri="{FF2B5EF4-FFF2-40B4-BE49-F238E27FC236}">
                <a16:creationId xmlns="" xmlns:a16="http://schemas.microsoft.com/office/drawing/2014/main" id="{71DB8A03-7C53-4841-B7F1-691035411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80" y="862327"/>
            <a:ext cx="35511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+mn-lt"/>
                <a:cs typeface="Arial" panose="020B0604020202020204" pitchFamily="34" charset="0"/>
              </a:rPr>
              <a:t>ГОСУДАРСТВЕННЫЙ ПЕРВИЧНЫЙ СПЕЦИАЛЬНЫЙ </a:t>
            </a:r>
          </a:p>
          <a:p>
            <a:pPr algn="ctr" eaLnBrk="1" hangingPunct="1"/>
            <a:r>
              <a:rPr lang="ru-RU" altLang="ru-RU" sz="1200" b="1" dirty="0">
                <a:latin typeface="+mn-lt"/>
                <a:cs typeface="Arial" panose="020B0604020202020204" pitchFamily="34" charset="0"/>
              </a:rPr>
              <a:t>ЭТАЛОН  ЕДИНИЦЫ  МАССОВОГО РАСХОДА </a:t>
            </a:r>
          </a:p>
          <a:p>
            <a:pPr algn="ctr" eaLnBrk="1" hangingPunct="1"/>
            <a:r>
              <a:rPr lang="ru-RU" altLang="ru-RU" sz="1200" b="1" dirty="0">
                <a:latin typeface="+mn-lt"/>
                <a:cs typeface="Arial" panose="020B0604020202020204" pitchFamily="34" charset="0"/>
              </a:rPr>
              <a:t>ГАЗОЖИДКОСТНЫХ СМЕСЕЙ  ГЭТ  195-2011 </a:t>
            </a:r>
          </a:p>
          <a:p>
            <a:pPr algn="ctr" eaLnBrk="1" hangingPunct="1"/>
            <a:endParaRPr lang="ru-RU" altLang="ru-RU" sz="1200" b="1" dirty="0">
              <a:latin typeface="+mn-lt"/>
              <a:cs typeface="Arial" panose="020B0604020202020204" pitchFamily="34" charset="0"/>
            </a:endParaRPr>
          </a:p>
          <a:p>
            <a:r>
              <a:rPr lang="ru-RU" altLang="ru-RU" sz="1200" dirty="0"/>
              <a:t>Диапазон расхода по жидкости до 100 т/ч.</a:t>
            </a:r>
          </a:p>
          <a:p>
            <a:r>
              <a:rPr lang="ru-RU" altLang="ru-RU" sz="1200" dirty="0"/>
              <a:t>Диапазон расхода по газу до 250 м</a:t>
            </a:r>
            <a:r>
              <a:rPr lang="ru-RU" altLang="ru-RU" sz="1200" baseline="30000" dirty="0"/>
              <a:t>3</a:t>
            </a:r>
            <a:r>
              <a:rPr lang="ru-RU" altLang="ru-RU" sz="1200" dirty="0"/>
              <a:t>/ч.</a:t>
            </a:r>
          </a:p>
          <a:p>
            <a:r>
              <a:rPr lang="ru-RU" altLang="ru-RU" sz="1200" dirty="0"/>
              <a:t>Диапазон рабочих давлений до 1,0 МПа</a:t>
            </a:r>
          </a:p>
          <a:p>
            <a:pPr algn="ctr" eaLnBrk="1" hangingPunct="1"/>
            <a:endParaRPr lang="ru-RU" altLang="ru-RU" sz="1200" dirty="0">
              <a:latin typeface="+mn-lt"/>
            </a:endParaRPr>
          </a:p>
        </p:txBody>
      </p:sp>
      <p:sp>
        <p:nvSpPr>
          <p:cNvPr id="9226" name="Прямоугольник 2">
            <a:extLst>
              <a:ext uri="{FF2B5EF4-FFF2-40B4-BE49-F238E27FC236}">
                <a16:creationId xmlns="" xmlns:a16="http://schemas.microsoft.com/office/drawing/2014/main" id="{20C1A861-DFF3-41C3-8099-659FBBBE3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845" y="2374273"/>
            <a:ext cx="36845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latin typeface="+mn-lt"/>
              </a:rPr>
              <a:t>МОДЕРНИЗАЦИЯ ЭТАЛОНА ГЭТ 195-2011</a:t>
            </a:r>
          </a:p>
          <a:p>
            <a:pPr eaLnBrk="1" hangingPunct="1"/>
            <a:r>
              <a:rPr lang="ru-RU" altLang="ru-RU" sz="1200" dirty="0" smtClean="0">
                <a:latin typeface="+mn-lt"/>
              </a:rPr>
              <a:t>Диапазон </a:t>
            </a:r>
            <a:r>
              <a:rPr lang="ru-RU" altLang="ru-RU" sz="1200" dirty="0">
                <a:latin typeface="+mn-lt"/>
              </a:rPr>
              <a:t>расхода по жидкости до 600 т/ч.</a:t>
            </a:r>
          </a:p>
          <a:p>
            <a:pPr eaLnBrk="1" hangingPunct="1"/>
            <a:r>
              <a:rPr lang="ru-RU" altLang="ru-RU" sz="1200" dirty="0">
                <a:latin typeface="+mn-lt"/>
              </a:rPr>
              <a:t>Диапазон расхода по газу до 25 000 м</a:t>
            </a:r>
            <a:r>
              <a:rPr lang="ru-RU" altLang="ru-RU" sz="1200" baseline="30000" dirty="0">
                <a:latin typeface="+mn-lt"/>
              </a:rPr>
              <a:t>3</a:t>
            </a:r>
            <a:r>
              <a:rPr lang="ru-RU" altLang="ru-RU" sz="1200" dirty="0">
                <a:latin typeface="+mn-lt"/>
              </a:rPr>
              <a:t>/ч.</a:t>
            </a:r>
          </a:p>
          <a:p>
            <a:pPr eaLnBrk="1" hangingPunct="1"/>
            <a:r>
              <a:rPr lang="ru-RU" altLang="ru-RU" sz="1200" dirty="0">
                <a:latin typeface="+mn-lt"/>
              </a:rPr>
              <a:t>Диапазон рабочих давлений до 2,5 МПа</a:t>
            </a:r>
          </a:p>
          <a:p>
            <a:pPr eaLnBrk="1" hangingPunct="1"/>
            <a:endParaRPr lang="ru-RU" altLang="ru-RU" dirty="0">
              <a:latin typeface="+mn-lt"/>
            </a:endParaRPr>
          </a:p>
        </p:txBody>
      </p:sp>
      <p:pic>
        <p:nvPicPr>
          <p:cNvPr id="13" name="Рисунок 12" descr="C:\Users\user\Pictures\ЛогоРСТ.jpg">
            <a:extLst>
              <a:ext uri="{FF2B5EF4-FFF2-40B4-BE49-F238E27FC236}">
                <a16:creationId xmlns="" xmlns:a16="http://schemas.microsoft.com/office/drawing/2014/main" id="{AF6E1E63-D921-43D5-8ADF-6A22C7550D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4">
            <a:extLst>
              <a:ext uri="{FF2B5EF4-FFF2-40B4-BE49-F238E27FC236}">
                <a16:creationId xmlns="" xmlns:a16="http://schemas.microsoft.com/office/drawing/2014/main" id="{DD5776C7-9C25-45DB-9723-D53A68EF0CCC}"/>
              </a:ext>
            </a:extLst>
          </p:cNvPr>
          <p:cNvGrpSpPr/>
          <p:nvPr/>
        </p:nvGrpSpPr>
        <p:grpSpPr>
          <a:xfrm>
            <a:off x="8070850" y="100013"/>
            <a:ext cx="1325563" cy="782637"/>
            <a:chOff x="8070850" y="100013"/>
            <a:chExt cx="1325563" cy="782637"/>
          </a:xfrm>
        </p:grpSpPr>
        <p:pic>
          <p:nvPicPr>
            <p:cNvPr id="17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="" xmlns:a16="http://schemas.microsoft.com/office/drawing/2014/main" id="{9F094266-633A-41CE-9170-6F8E46DDD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F818D54-5880-488E-85A8-6D7B082E9FD4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76368A8-FA1B-4AF9-B8C0-A7D0176406BB}"/>
              </a:ext>
            </a:extLst>
          </p:cNvPr>
          <p:cNvSpPr/>
          <p:nvPr/>
        </p:nvSpPr>
        <p:spPr>
          <a:xfrm>
            <a:off x="991552" y="705"/>
            <a:ext cx="699198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/>
              <a:t>МЕТРОЛОГИЧЕСКОЕ ОБЕСПЕЧЕНИЕ ИЗМЕРЕНИЙ</a:t>
            </a:r>
          </a:p>
          <a:p>
            <a:pPr algn="ctr">
              <a:defRPr/>
            </a:pPr>
            <a:r>
              <a:rPr lang="ru-RU" b="1" dirty="0"/>
              <a:t>КОЛИЧЕСТВА НЕФТИ В НЕФТЕГАЗОВОДЯНОЙ СМЕСИ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2" y="3476533"/>
            <a:ext cx="3463825" cy="2597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25414" y="3408102"/>
            <a:ext cx="43621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228358" y="2335794"/>
            <a:ext cx="0" cy="10723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28358" y="2335794"/>
            <a:ext cx="4799842" cy="90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58" y="4972606"/>
            <a:ext cx="6330177" cy="1832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63" y="3226243"/>
            <a:ext cx="4805361" cy="1685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0EBFB39-ACB4-4ECE-B365-2FF49717FE21}"/>
              </a:ext>
            </a:extLst>
          </p:cNvPr>
          <p:cNvSpPr/>
          <p:nvPr/>
        </p:nvSpPr>
        <p:spPr>
          <a:xfrm>
            <a:off x="991552" y="-3175"/>
            <a:ext cx="7028500" cy="885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indent="-266700"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 МЕТРОЛОГИЧЕСКОЕ ОБЕСПЕЧЕНИЕ ИЗМЕРЕНИЙ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КОЛИЧЕСТВА НЕФТИ В НЕФТЕГАЗОВОДЯНОЙ СМЕСИ</a:t>
            </a:r>
          </a:p>
        </p:txBody>
      </p:sp>
      <p:sp>
        <p:nvSpPr>
          <p:cNvPr id="10247" name="TextBox 4">
            <a:extLst>
              <a:ext uri="{FF2B5EF4-FFF2-40B4-BE49-F238E27FC236}">
                <a16:creationId xmlns:a16="http://schemas.microsoft.com/office/drawing/2014/main" xmlns="" id="{99E5B3DA-36CD-4438-BB41-E580A4BC9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20676"/>
            <a:ext cx="89598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+mn-lt"/>
              </a:rPr>
              <a:t>Разработка математических моделей:</a:t>
            </a:r>
          </a:p>
          <a:p>
            <a:pPr algn="just">
              <a:buFontTx/>
              <a:buChar char="-"/>
            </a:pPr>
            <a:r>
              <a:rPr lang="ru-RU" altLang="ru-RU" dirty="0">
                <a:latin typeface="+mn-lt"/>
              </a:rPr>
              <a:t> течения газожидкостной среды  для повышения достоверности измерения добываемой нефти в составе </a:t>
            </a:r>
            <a:r>
              <a:rPr lang="ru-RU" altLang="ru-RU" dirty="0" err="1">
                <a:latin typeface="+mn-lt"/>
              </a:rPr>
              <a:t>нефтегазоводяной</a:t>
            </a:r>
            <a:r>
              <a:rPr lang="ru-RU" altLang="ru-RU" dirty="0">
                <a:latin typeface="+mn-lt"/>
              </a:rPr>
              <a:t> смеси;</a:t>
            </a:r>
          </a:p>
          <a:p>
            <a:pPr algn="just">
              <a:buFontTx/>
              <a:buChar char="-"/>
            </a:pPr>
            <a:r>
              <a:rPr lang="ru-RU" altLang="ru-RU" dirty="0">
                <a:latin typeface="+mn-lt"/>
              </a:rPr>
              <a:t> процессов растворения и высвобождения газа из </a:t>
            </a:r>
            <a:r>
              <a:rPr lang="ru-RU" altLang="ru-RU" dirty="0" err="1">
                <a:latin typeface="+mn-lt"/>
              </a:rPr>
              <a:t>нефтегазоводяной</a:t>
            </a:r>
            <a:r>
              <a:rPr lang="ru-RU" altLang="ru-RU" dirty="0">
                <a:latin typeface="+mn-lt"/>
              </a:rPr>
              <a:t> смеси.</a:t>
            </a:r>
          </a:p>
          <a:p>
            <a:pPr algn="just">
              <a:buFontTx/>
              <a:buChar char="-"/>
            </a:pPr>
            <a:endParaRPr lang="ru-RU" altLang="ru-RU" dirty="0">
              <a:latin typeface="+mn-lt"/>
            </a:endParaRPr>
          </a:p>
          <a:p>
            <a:pPr algn="just"/>
            <a:r>
              <a:rPr lang="ru-RU" altLang="ru-RU" dirty="0">
                <a:latin typeface="+mn-lt"/>
              </a:rPr>
              <a:t>Экспертная поддержка при опытно-промышленных испытаниях нового оборудования.</a:t>
            </a:r>
          </a:p>
          <a:p>
            <a:pPr algn="just"/>
            <a:endParaRPr lang="en-US" altLang="ru-RU" dirty="0">
              <a:latin typeface="+mn-lt"/>
            </a:endParaRPr>
          </a:p>
          <a:p>
            <a:pPr algn="just"/>
            <a:r>
              <a:rPr lang="ru-RU" altLang="ru-RU" dirty="0">
                <a:latin typeface="+mn-lt"/>
              </a:rPr>
              <a:t>Выработка рекомендаций по нормам дисбаланса добываемого сырья на всех этапах добычи и транспортировки;</a:t>
            </a:r>
          </a:p>
        </p:txBody>
      </p:sp>
      <p:sp>
        <p:nvSpPr>
          <p:cNvPr id="10248" name="Номер слайда 10">
            <a:extLst>
              <a:ext uri="{FF2B5EF4-FFF2-40B4-BE49-F238E27FC236}">
                <a16:creationId xmlns:a16="http://schemas.microsoft.com/office/drawing/2014/main" xmlns="" id="{B0BC06B2-A4A8-4E16-B1AA-81FDE42F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9FE083-7ACF-49BE-B9D5-FD6DA1F37292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9E7702E-ABA7-44DA-86B7-CF4458FE7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667"/>
          <a:stretch/>
        </p:blipFill>
        <p:spPr>
          <a:xfrm>
            <a:off x="4587875" y="3937000"/>
            <a:ext cx="4368800" cy="2876550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C471B912-FFE1-4E0C-8281-961788BD2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6995608"/>
              </p:ext>
            </p:extLst>
          </p:nvPr>
        </p:nvGraphicFramePr>
        <p:xfrm>
          <a:off x="76200" y="3937000"/>
          <a:ext cx="4355046" cy="278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Рисунок 15" descr="C:\Users\user\Pictures\ЛогоРСТ.jpg">
            <a:extLst>
              <a:ext uri="{FF2B5EF4-FFF2-40B4-BE49-F238E27FC236}">
                <a16:creationId xmlns:a16="http://schemas.microsoft.com/office/drawing/2014/main" xmlns="" id="{3A244E06-FC03-435F-867C-84A7DE51E56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49C3F63F-075E-41E3-965A-B237B0D1096C}"/>
              </a:ext>
            </a:extLst>
          </p:cNvPr>
          <p:cNvGrpSpPr/>
          <p:nvPr/>
        </p:nvGrpSpPr>
        <p:grpSpPr>
          <a:xfrm>
            <a:off x="8070850" y="100013"/>
            <a:ext cx="1325563" cy="782637"/>
            <a:chOff x="8070850" y="100013"/>
            <a:chExt cx="1325563" cy="782637"/>
          </a:xfrm>
        </p:grpSpPr>
        <p:pic>
          <p:nvPicPr>
            <p:cNvPr id="18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A59BD3B7-C7BC-4694-B099-C7958F2CC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0253B7C-3E1D-4EB5-973A-7EA28AA4DBCB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39096A47-B136-4E29-8BFF-1BAE83B9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00438"/>
            <a:ext cx="20161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D7E62DD6-2B81-4A63-AE83-088965E89F48}"/>
              </a:ext>
            </a:extLst>
          </p:cNvPr>
          <p:cNvGraphicFramePr/>
          <p:nvPr/>
        </p:nvGraphicFramePr>
        <p:xfrm>
          <a:off x="348153" y="1196752"/>
          <a:ext cx="79678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E41B55-FC80-4054-951C-BDB883DC89D4}"/>
              </a:ext>
            </a:extLst>
          </p:cNvPr>
          <p:cNvSpPr txBox="1"/>
          <p:nvPr/>
        </p:nvSpPr>
        <p:spPr>
          <a:xfrm>
            <a:off x="3708400" y="3500438"/>
            <a:ext cx="13684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ФГУП «ВНИИР»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4C5D6B-F97C-46B4-8F33-3AEC22DAE130}"/>
              </a:ext>
            </a:extLst>
          </p:cNvPr>
          <p:cNvSpPr/>
          <p:nvPr/>
        </p:nvSpPr>
        <p:spPr>
          <a:xfrm>
            <a:off x="991552" y="0"/>
            <a:ext cx="6960236" cy="8348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Алгоритм анализа достоверности измерений материальных потоков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на нефтеперерабатывающих предприятиях</a:t>
            </a:r>
          </a:p>
        </p:txBody>
      </p:sp>
      <p:pic>
        <p:nvPicPr>
          <p:cNvPr id="16" name="Рисунок 15" descr="C:\Users\user\Pictures\ЛогоРСТ.jpg">
            <a:extLst>
              <a:ext uri="{FF2B5EF4-FFF2-40B4-BE49-F238E27FC236}">
                <a16:creationId xmlns:a16="http://schemas.microsoft.com/office/drawing/2014/main" xmlns="" id="{CF511FE5-ACF2-4AB0-BD07-A6C47E33330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FA5A7DAF-584F-4B38-A2A8-662DBF10D7F1}"/>
              </a:ext>
            </a:extLst>
          </p:cNvPr>
          <p:cNvGrpSpPr/>
          <p:nvPr/>
        </p:nvGrpSpPr>
        <p:grpSpPr>
          <a:xfrm>
            <a:off x="8070850" y="100013"/>
            <a:ext cx="1325563" cy="782637"/>
            <a:chOff x="8070850" y="100013"/>
            <a:chExt cx="1325563" cy="782637"/>
          </a:xfrm>
        </p:grpSpPr>
        <p:pic>
          <p:nvPicPr>
            <p:cNvPr id="19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A028C6A3-C069-426F-91D5-E816A10A5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3B5007C-37E0-41A9-B449-F04833560668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71F1CFA-8E5E-41B9-94E7-C3700EFC934D}"/>
              </a:ext>
            </a:extLst>
          </p:cNvPr>
          <p:cNvSpPr/>
          <p:nvPr/>
        </p:nvSpPr>
        <p:spPr>
          <a:xfrm>
            <a:off x="991552" y="0"/>
            <a:ext cx="6960236" cy="1073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Межведомственная отраслевая Рабочая группа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 по противодействию незаконному обороту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продукции нефтяной промышленности</a:t>
            </a:r>
            <a:endParaRPr lang="ru-RU" sz="2000" dirty="0"/>
          </a:p>
          <a:p>
            <a:pPr algn="ctr" eaLnBrk="1" hangingPunct="1"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463" name="TextBox 5">
            <a:extLst>
              <a:ext uri="{FF2B5EF4-FFF2-40B4-BE49-F238E27FC236}">
                <a16:creationId xmlns:a16="http://schemas.microsoft.com/office/drawing/2014/main" xmlns="" id="{5E6EFBFE-F16D-4337-9B8A-555600291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500438"/>
            <a:ext cx="9036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/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</a:t>
            </a: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Номер слайда 12">
            <a:extLst>
              <a:ext uri="{FF2B5EF4-FFF2-40B4-BE49-F238E27FC236}">
                <a16:creationId xmlns:a16="http://schemas.microsoft.com/office/drawing/2014/main" xmlns="" id="{AC5C7669-54D4-4186-9566-D18ABF0C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995234-CF02-4ABA-AF75-19CB16D90B94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65" name="Прямоугольник 18">
            <a:extLst>
              <a:ext uri="{FF2B5EF4-FFF2-40B4-BE49-F238E27FC236}">
                <a16:creationId xmlns:a16="http://schemas.microsoft.com/office/drawing/2014/main" xmlns="" id="{FE747427-DCC9-4937-B290-D1BAC75CF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33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</a:pPr>
            <a:endParaRPr lang="ru-RU" altLang="ru-RU" sz="2000" dirty="0">
              <a:latin typeface="+mn-lt"/>
            </a:endParaRPr>
          </a:p>
          <a:p>
            <a:pPr algn="just" eaLnBrk="1" hangingPunct="1">
              <a:spcBef>
                <a:spcPts val="1200"/>
              </a:spcBef>
            </a:pPr>
            <a:endParaRPr lang="ru-RU" altLang="ru-RU" sz="2000" dirty="0">
              <a:latin typeface="+mn-lt"/>
            </a:endParaRPr>
          </a:p>
          <a:p>
            <a:pPr lvl="0"/>
            <a:endParaRPr lang="ru-RU" sz="2000" dirty="0"/>
          </a:p>
          <a:p>
            <a:pPr lvl="0">
              <a:lnSpc>
                <a:spcPct val="9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1200"/>
              </a:spcBef>
            </a:pPr>
            <a:endParaRPr lang="ru-RU" altLang="ru-RU" sz="2000" dirty="0">
              <a:latin typeface="+mn-lt"/>
            </a:endParaRPr>
          </a:p>
          <a:p>
            <a:pPr algn="just">
              <a:spcBef>
                <a:spcPts val="1200"/>
              </a:spcBef>
            </a:pPr>
            <a:r>
              <a:rPr lang="ru-RU" altLang="ru-RU" sz="1600" dirty="0">
                <a:latin typeface="+mn-lt"/>
              </a:rPr>
              <a:t>	</a:t>
            </a:r>
            <a:endParaRPr lang="ru-RU" altLang="ru-RU" sz="1600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      </a:t>
            </a:r>
            <a:endParaRPr lang="ru-RU" altLang="ru-RU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1200"/>
              </a:spcBef>
            </a:pPr>
            <a:endParaRPr lang="ru-RU" altLang="ru-RU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:a16="http://schemas.microsoft.com/office/drawing/2014/main" xmlns="" id="{51487DA1-AA5A-4894-9B39-50425ACBBA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18">
            <a:extLst>
              <a:ext uri="{FF2B5EF4-FFF2-40B4-BE49-F238E27FC236}">
                <a16:creationId xmlns:a16="http://schemas.microsoft.com/office/drawing/2014/main" xmlns="" id="{5EF4D9FB-5D5E-410F-8CD3-351C13ADF849}"/>
              </a:ext>
            </a:extLst>
          </p:cNvPr>
          <p:cNvGrpSpPr/>
          <p:nvPr/>
        </p:nvGrpSpPr>
        <p:grpSpPr>
          <a:xfrm>
            <a:off x="8070850" y="100013"/>
            <a:ext cx="1325563" cy="782637"/>
            <a:chOff x="8070850" y="100013"/>
            <a:chExt cx="1325563" cy="782637"/>
          </a:xfrm>
        </p:grpSpPr>
        <p:pic>
          <p:nvPicPr>
            <p:cNvPr id="20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4F90CD74-DCD5-4A41-8A79-9DEEB16DE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1BA033F-3779-4E12-ABE2-61CD00B5F0BB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383475" y="1204505"/>
            <a:ext cx="4037845" cy="16233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>
                <a:solidFill>
                  <a:schemeClr val="bg1"/>
                </a:solidFill>
              </a:rPr>
              <a:t>Приказ </a:t>
            </a:r>
            <a:r>
              <a:rPr lang="ru-RU" altLang="ru-RU" sz="1200" b="1" dirty="0" err="1">
                <a:solidFill>
                  <a:schemeClr val="bg1"/>
                </a:solidFill>
              </a:rPr>
              <a:t>Минпромторга</a:t>
            </a:r>
            <a:r>
              <a:rPr lang="ru-RU" altLang="ru-RU" sz="1200" b="1" dirty="0">
                <a:solidFill>
                  <a:schemeClr val="bg1"/>
                </a:solidFill>
              </a:rPr>
              <a:t> России от 18.07.2017 № 2321 «Об утверждении Перечня измерений, относящихся к сфере государственного регулирования обеспечения единства измерений и производимых при осуществлении торговли, выполнения работ по расфасовке товаров, и обязательных метрологических требований к ним, в том числе показателей точности измерений»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5451" y="1214424"/>
            <a:ext cx="4037845" cy="16233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/>
              <a:t>Приказ Минэнерго России от 15.03.2016 № 179 «Перечень измерений, относящихся к сфере государственного регулирования обеспечения единства измерений, выполняемых при учете используемых энергетических ресурсов, и обязательных требований к ним, в том числе показателей точности измерений»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76945" y="4679802"/>
            <a:ext cx="2645121" cy="7706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Переработка МИ 1864 «ГСИ.  Колонки топливораздаточные. Методика поверки»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31572" y="5781624"/>
            <a:ext cx="2135865" cy="9398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МИ 2895 «</a:t>
            </a:r>
            <a:r>
              <a:rPr lang="ru-RU" sz="1200" b="1" dirty="0"/>
              <a:t>ГСИ. Колонки топливораздаточные. Методика периодической поверки мерниками со специальными шкалами</a:t>
            </a:r>
            <a:r>
              <a:rPr lang="ru-RU" sz="12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03816" y="4679802"/>
            <a:ext cx="2645121" cy="7706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Разработка нового стандарта взамен ГОСТ 9018 «Колонки топливораздаточные. Общие технические условия»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3475" y="3336504"/>
            <a:ext cx="8485000" cy="7074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Погрешность ТРК при отпуске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                        0,25 % и 0,5 %                                                        0,25 % (0,15 %)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2701" y="3002387"/>
            <a:ext cx="1898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ПРОТИВОРЕЧИЕ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5671" y="4048758"/>
            <a:ext cx="1265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РЕШЕНИЕ :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499505" y="2880316"/>
            <a:ext cx="488140" cy="3742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44509" y="2905173"/>
            <a:ext cx="488140" cy="3742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8720626">
            <a:off x="5134902" y="4315626"/>
            <a:ext cx="290990" cy="3742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2498211">
            <a:off x="3790453" y="4364994"/>
            <a:ext cx="307629" cy="3742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2345689" y="5428949"/>
            <a:ext cx="307629" cy="3526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Прямоугольник 5">
            <a:extLst>
              <a:ext uri="{FF2B5EF4-FFF2-40B4-BE49-F238E27FC236}">
                <a16:creationId xmlns:a16="http://schemas.microsoft.com/office/drawing/2014/main" xmlns="" id="{16307E57-B0A5-49F8-AF00-E4BA16834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3" y="830010"/>
            <a:ext cx="8697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dirty="0">
                <a:latin typeface="+mn-lt"/>
              </a:rPr>
              <a:t>                </a:t>
            </a:r>
            <a:r>
              <a:rPr lang="ru-RU" altLang="ru-RU" sz="1600" b="1" dirty="0" smtClean="0">
                <a:latin typeface="+mn-lt"/>
              </a:rPr>
              <a:t>Документы в области стандартизации разработанные в соответствии с программой национальной стандартизации и  утвержденные в 2019 году</a:t>
            </a:r>
            <a:endParaRPr lang="ru-RU" altLang="ru-RU" sz="1600" b="1" dirty="0">
              <a:latin typeface="+mn-lt"/>
            </a:endParaRPr>
          </a:p>
        </p:txBody>
      </p:sp>
      <p:sp>
        <p:nvSpPr>
          <p:cNvPr id="25606" name="Номер слайда 1">
            <a:extLst>
              <a:ext uri="{FF2B5EF4-FFF2-40B4-BE49-F238E27FC236}">
                <a16:creationId xmlns:a16="http://schemas.microsoft.com/office/drawing/2014/main" xmlns="" id="{A02DB953-A45A-4178-8111-30B8B25E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D33FA-E2E1-4BD9-AB05-2B9DA58FEBC8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C:\Users\user\Pictures\ЛогоРСТ.jpg">
            <a:extLst>
              <a:ext uri="{FF2B5EF4-FFF2-40B4-BE49-F238E27FC236}">
                <a16:creationId xmlns:a16="http://schemas.microsoft.com/office/drawing/2014/main" xmlns="" id="{1F70F44F-3C49-407E-A382-C528897897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EB4A24BA-D987-46EC-9C3A-68E540AD66D7}"/>
              </a:ext>
            </a:extLst>
          </p:cNvPr>
          <p:cNvGrpSpPr/>
          <p:nvPr/>
        </p:nvGrpSpPr>
        <p:grpSpPr>
          <a:xfrm>
            <a:off x="7994650" y="100013"/>
            <a:ext cx="1325563" cy="782637"/>
            <a:chOff x="8070850" y="100013"/>
            <a:chExt cx="1325563" cy="782637"/>
          </a:xfrm>
        </p:grpSpPr>
        <p:pic>
          <p:nvPicPr>
            <p:cNvPr id="1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7324C731-5CD1-4B02-ADE4-EE59689E0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1112500-6717-412C-A78B-40CC77C52F2A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0821" y="3452268"/>
            <a:ext cx="3487442" cy="282514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8273B97-2F9D-4760-A4E2-2CE0E97190F8}"/>
              </a:ext>
            </a:extLst>
          </p:cNvPr>
          <p:cNvSpPr/>
          <p:nvPr/>
        </p:nvSpPr>
        <p:spPr>
          <a:xfrm>
            <a:off x="943451" y="122767"/>
            <a:ext cx="70993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ea typeface="+mj-ea"/>
                <a:cs typeface="+mj-cs"/>
              </a:rPr>
              <a:t>Стандартизация в 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  <a:ea typeface="+mj-ea"/>
                <a:cs typeface="+mj-cs"/>
              </a:rPr>
              <a:t>области совершенствования метрологического обеспечения учета энергоресурсов</a:t>
            </a:r>
            <a:endParaRPr lang="ru-RU" b="1" dirty="0"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662" y="1434844"/>
            <a:ext cx="3490630" cy="31372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73815" y="1466409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400" dirty="0" smtClean="0">
                <a:solidFill>
                  <a:srgbClr val="222222"/>
                </a:solidFill>
              </a:rPr>
              <a:t>1. ПНСТ </a:t>
            </a:r>
            <a:r>
              <a:rPr lang="ru-RU" sz="1400" dirty="0">
                <a:solidFill>
                  <a:srgbClr val="222222"/>
                </a:solidFill>
              </a:rPr>
              <a:t>360-2019 «ГСИ. Измерения количества извлекаемых из недр нефти и попутного нефтяного газа. Общие метрологические и технические требования» </a:t>
            </a:r>
            <a:r>
              <a:rPr lang="ru-RU" sz="1400" dirty="0">
                <a:solidFill>
                  <a:srgbClr val="000000"/>
                </a:solidFill>
              </a:rPr>
              <a:t>утвержден Приказом Федерального агентства по техническому регулированию и метрологии от 13 сентября 2019 г. </a:t>
            </a:r>
            <a:r>
              <a:rPr lang="ru-RU" sz="1400" dirty="0"/>
              <a:t>N </a:t>
            </a:r>
            <a:r>
              <a:rPr lang="ru-RU" sz="1400" dirty="0" smtClean="0"/>
              <a:t>30-пнст, </a:t>
            </a:r>
            <a:r>
              <a:rPr lang="ru-RU" sz="1400" dirty="0" smtClean="0">
                <a:solidFill>
                  <a:srgbClr val="000000"/>
                </a:solidFill>
              </a:rPr>
              <a:t>с </a:t>
            </a:r>
            <a:r>
              <a:rPr lang="ru-RU" sz="1400" dirty="0">
                <a:solidFill>
                  <a:srgbClr val="000000"/>
                </a:solidFill>
              </a:rPr>
              <a:t>датой введения в действие в Российской Федерации  с 1 октября 2019 года и сроком действия до 1 октября 2022 г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5776" y="4661476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400" dirty="0" smtClean="0">
                <a:solidFill>
                  <a:srgbClr val="000000"/>
                </a:solidFill>
              </a:rPr>
              <a:t>2. ГОСТ </a:t>
            </a:r>
            <a:r>
              <a:rPr lang="ru-RU" sz="1400" dirty="0">
                <a:solidFill>
                  <a:srgbClr val="000000"/>
                </a:solidFill>
              </a:rPr>
              <a:t>Р 8.972-2019 «Государственная система обеспечения единства измерений. Расход и количество газа. Методика измерений с помощью критических сопел» утвержден  Приказом Федерального агентства по техническому регулированию и метрологии от 12 сентября 2019 г.</a:t>
            </a:r>
            <a:r>
              <a:rPr lang="ru-RU" sz="1400" dirty="0"/>
              <a:t> N 679-ст</a:t>
            </a:r>
            <a:r>
              <a:rPr lang="ru-RU" sz="1400" dirty="0" smtClean="0"/>
              <a:t>, с </a:t>
            </a:r>
            <a:r>
              <a:rPr lang="ru-RU" sz="1400" dirty="0">
                <a:solidFill>
                  <a:srgbClr val="000000"/>
                </a:solidFill>
              </a:rPr>
              <a:t>датой введения в действие в Российской Федерации в качестве национального стандарта Российской Федерации с 1 декабря 2019 года.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00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Прямоугольник 5">
            <a:extLst>
              <a:ext uri="{FF2B5EF4-FFF2-40B4-BE49-F238E27FC236}">
                <a16:creationId xmlns:a16="http://schemas.microsoft.com/office/drawing/2014/main" xmlns="" id="{16307E57-B0A5-49F8-AF00-E4BA16834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" y="839150"/>
            <a:ext cx="8275162" cy="88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45720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ФГУП «ВНИИР» совместно с ООО «НИИ </a:t>
            </a:r>
            <a:r>
              <a:rPr lang="ru-RU" altLang="ru-RU" sz="1600" b="1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Транснефть</a:t>
            </a:r>
            <a:r>
              <a:rPr lang="ru-RU" altLang="ru-RU" sz="1600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» осуществляют разработку комплекса стандартов в области измерений количества и показателей качества нефти при ее транспортировке по системе магистральных нефтепроводов:</a:t>
            </a:r>
          </a:p>
        </p:txBody>
      </p:sp>
      <p:sp>
        <p:nvSpPr>
          <p:cNvPr id="25606" name="Номер слайда 1">
            <a:extLst>
              <a:ext uri="{FF2B5EF4-FFF2-40B4-BE49-F238E27FC236}">
                <a16:creationId xmlns:a16="http://schemas.microsoft.com/office/drawing/2014/main" xmlns="" id="{A02DB953-A45A-4178-8111-30B8B25E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D33FA-E2E1-4BD9-AB05-2B9DA58FEBC8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C:\Users\user\Pictures\ЛогоРСТ.jpg">
            <a:extLst>
              <a:ext uri="{FF2B5EF4-FFF2-40B4-BE49-F238E27FC236}">
                <a16:creationId xmlns:a16="http://schemas.microsoft.com/office/drawing/2014/main" xmlns="" id="{1F70F44F-3C49-407E-A382-C528897897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11">
            <a:extLst>
              <a:ext uri="{FF2B5EF4-FFF2-40B4-BE49-F238E27FC236}">
                <a16:creationId xmlns:a16="http://schemas.microsoft.com/office/drawing/2014/main" xmlns="" id="{EB4A24BA-D987-46EC-9C3A-68E540AD66D7}"/>
              </a:ext>
            </a:extLst>
          </p:cNvPr>
          <p:cNvGrpSpPr/>
          <p:nvPr/>
        </p:nvGrpSpPr>
        <p:grpSpPr>
          <a:xfrm>
            <a:off x="7994650" y="100013"/>
            <a:ext cx="1325563" cy="782637"/>
            <a:chOff x="8070850" y="100013"/>
            <a:chExt cx="1325563" cy="782637"/>
          </a:xfrm>
        </p:grpSpPr>
        <p:pic>
          <p:nvPicPr>
            <p:cNvPr id="1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7324C731-5CD1-4B02-ADE4-EE59689E0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1112500-6717-412C-A78B-40CC77C52F2A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100" b="1" dirty="0">
                  <a:solidFill>
                    <a:srgbClr val="44546A">
                      <a:lumMod val="75000"/>
                    </a:srgbClr>
                  </a:solidFill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8273B97-2F9D-4760-A4E2-2CE0E97190F8}"/>
              </a:ext>
            </a:extLst>
          </p:cNvPr>
          <p:cNvSpPr/>
          <p:nvPr/>
        </p:nvSpPr>
        <p:spPr>
          <a:xfrm>
            <a:off x="943451" y="122767"/>
            <a:ext cx="70993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472C4">
                    <a:lumMod val="50000"/>
                  </a:srgbClr>
                </a:solidFill>
              </a:rPr>
              <a:t>Стандартизация в 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области совершенствования метрологического обеспечения учета энергоресурсов</a:t>
            </a:r>
            <a:endParaRPr lang="ru-RU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067" y="1731438"/>
            <a:ext cx="8388580" cy="230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ea typeface="Times New Roman" panose="02020603050405020304" pitchFamily="18" charset="0"/>
              </a:rPr>
              <a:t>ГОСТ </a:t>
            </a:r>
            <a:r>
              <a:rPr lang="ru-RU" sz="1400" b="1" dirty="0">
                <a:ea typeface="Times New Roman" panose="02020603050405020304" pitchFamily="18" charset="0"/>
              </a:rPr>
              <a:t>«ГСИ. Масса нефти и нефтепродуктов. Методики (методы) измерений</a:t>
            </a:r>
            <a:r>
              <a:rPr lang="ru-RU" sz="1400" b="1" dirty="0" smtClean="0">
                <a:ea typeface="Times New Roman" panose="02020603050405020304" pitchFamily="18" charset="0"/>
              </a:rPr>
              <a:t>»</a:t>
            </a:r>
            <a:endParaRPr lang="ru-RU" sz="1400" b="1" dirty="0">
              <a:ea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С 02.09.2019 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проект стандарта находится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тиражировании, подготавливается приказ об утверждении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Срок утверждения – 15.11.2019</a:t>
            </a:r>
            <a:endParaRPr lang="ru-RU" alt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Заменяемые документы:</a:t>
            </a:r>
            <a:endParaRPr lang="ru-RU" altLang="ru-RU" sz="1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a typeface="Times New Roman" panose="02020603050405020304" pitchFamily="18" charset="0"/>
              </a:rPr>
              <a:t>- ГОСТ </a:t>
            </a:r>
            <a:r>
              <a:rPr lang="ru-RU" sz="1400" dirty="0">
                <a:ea typeface="Times New Roman" panose="02020603050405020304" pitchFamily="18" charset="0"/>
              </a:rPr>
              <a:t>Р 8.595-2004 «Государственная система обеспечения единства измерений. Масса нефти и нефтепродуктов. Общие требования к методикам выполнения измерений» </a:t>
            </a:r>
            <a:endParaRPr lang="ru-RU" sz="14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a typeface="Times New Roman" panose="02020603050405020304" pitchFamily="18" charset="0"/>
              </a:rPr>
              <a:t>- ГОСТ </a:t>
            </a:r>
            <a:r>
              <a:rPr lang="ru-RU" sz="1400" dirty="0">
                <a:ea typeface="Times New Roman" panose="02020603050405020304" pitchFamily="18" charset="0"/>
              </a:rPr>
              <a:t>Р 8.903-2015 «Государственная система обеспечения единства измерений. Масса нефти и нефтепродуктов. Методики (методы) измерений».</a:t>
            </a:r>
          </a:p>
          <a:p>
            <a:pPr algn="just"/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ГОСТ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8.587-2006 «Государственная система обеспечения единства измерений. Масса нефти и нефтепродуктов. Масса нефти и нефтепродуктов. Общие требования к методикам выполнения измерений»</a:t>
            </a:r>
            <a:endParaRPr lang="ru-RU" alt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067" y="4151295"/>
            <a:ext cx="82751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ea typeface="Times New Roman" panose="02020603050405020304" pitchFamily="18" charset="0"/>
              </a:rPr>
              <a:t>ГОСТ Р «ГСИ. Транспортировка нефти по системе магистрального трубопроводного </a:t>
            </a:r>
            <a:r>
              <a:rPr lang="ru-RU" sz="1400" b="1" dirty="0" smtClean="0">
                <a:ea typeface="Times New Roman" panose="02020603050405020304" pitchFamily="18" charset="0"/>
              </a:rPr>
              <a:t>транспорта. </a:t>
            </a:r>
            <a:r>
              <a:rPr lang="ru-RU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положения» </a:t>
            </a:r>
            <a:endParaRPr lang="ru-RU" sz="14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завершилось публичное обсуждение в техническом комитете ТК 024 и составляется сводка </a:t>
            </a:r>
            <a:r>
              <a:rPr lang="ru-RU" altLang="ru-RU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отзывов.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Срок </a:t>
            </a:r>
            <a:r>
              <a:rPr lang="ru-RU" altLang="ru-RU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утверждения – 2021 </a:t>
            </a:r>
            <a:r>
              <a:rPr lang="ru-RU" altLang="ru-RU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Заменяемые документы</a:t>
            </a:r>
            <a:r>
              <a:rPr lang="ru-RU" altLang="ru-RU" sz="1400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alt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ea typeface="Times New Roman" panose="02020603050405020304" pitchFamily="18" charset="0"/>
              </a:rPr>
              <a:t>- Р </a:t>
            </a:r>
            <a:r>
              <a:rPr lang="ru-RU" sz="1400" dirty="0">
                <a:ea typeface="Times New Roman" panose="02020603050405020304" pitchFamily="18" charset="0"/>
              </a:rPr>
              <a:t>50.2.040-2004 «ГСИ. Метрологическое обеспечение учета нефти при ее транспортировке по системе магистральных нефтепроводов. Основные положения»;</a:t>
            </a:r>
          </a:p>
          <a:p>
            <a:pPr algn="just">
              <a:spcAft>
                <a:spcPts val="0"/>
              </a:spcAft>
              <a:tabLst>
                <a:tab pos="685800" algn="l"/>
              </a:tabLst>
            </a:pPr>
            <a:r>
              <a:rPr lang="ru-RU" sz="1400" dirty="0" smtClean="0">
                <a:ea typeface="Times New Roman" panose="02020603050405020304" pitchFamily="18" charset="0"/>
              </a:rPr>
              <a:t>- МИ </a:t>
            </a:r>
            <a:r>
              <a:rPr lang="ru-RU" sz="1400" dirty="0">
                <a:ea typeface="Times New Roman" panose="02020603050405020304" pitchFamily="18" charset="0"/>
              </a:rPr>
              <a:t>2837-2003 «ГСИ. Приемосдаточные пункты нефти. Метрологическое и техническое обеспечение»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78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Номер слайда 1">
            <a:extLst>
              <a:ext uri="{FF2B5EF4-FFF2-40B4-BE49-F238E27FC236}">
                <a16:creationId xmlns:a16="http://schemas.microsoft.com/office/drawing/2014/main" xmlns="" id="{A02DB953-A45A-4178-8111-30B8B25E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D33FA-E2E1-4BD9-AB05-2B9DA58FEBC8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C:\Users\user\Pictures\ЛогоРСТ.jpg">
            <a:extLst>
              <a:ext uri="{FF2B5EF4-FFF2-40B4-BE49-F238E27FC236}">
                <a16:creationId xmlns:a16="http://schemas.microsoft.com/office/drawing/2014/main" xmlns="" id="{1F70F44F-3C49-407E-A382-C528897897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11">
            <a:extLst>
              <a:ext uri="{FF2B5EF4-FFF2-40B4-BE49-F238E27FC236}">
                <a16:creationId xmlns:a16="http://schemas.microsoft.com/office/drawing/2014/main" xmlns="" id="{EB4A24BA-D987-46EC-9C3A-68E540AD66D7}"/>
              </a:ext>
            </a:extLst>
          </p:cNvPr>
          <p:cNvGrpSpPr/>
          <p:nvPr/>
        </p:nvGrpSpPr>
        <p:grpSpPr>
          <a:xfrm>
            <a:off x="7994650" y="100013"/>
            <a:ext cx="1325563" cy="782637"/>
            <a:chOff x="8070850" y="100013"/>
            <a:chExt cx="1325563" cy="782637"/>
          </a:xfrm>
        </p:grpSpPr>
        <p:pic>
          <p:nvPicPr>
            <p:cNvPr id="1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7324C731-5CD1-4B02-ADE4-EE59689E0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1112500-6717-412C-A78B-40CC77C52F2A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100" b="1" dirty="0">
                  <a:solidFill>
                    <a:srgbClr val="44546A">
                      <a:lumMod val="75000"/>
                    </a:srgbClr>
                  </a:solidFill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8273B97-2F9D-4760-A4E2-2CE0E97190F8}"/>
              </a:ext>
            </a:extLst>
          </p:cNvPr>
          <p:cNvSpPr/>
          <p:nvPr/>
        </p:nvSpPr>
        <p:spPr>
          <a:xfrm>
            <a:off x="943451" y="122767"/>
            <a:ext cx="70993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472C4">
                    <a:lumMod val="50000"/>
                  </a:srgbClr>
                </a:solidFill>
              </a:rPr>
              <a:t>Стандартизация в 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области совершенствования метрологического обеспечения учета энергоресурсов</a:t>
            </a:r>
            <a:endParaRPr lang="ru-RU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358" y="1027784"/>
            <a:ext cx="8388580" cy="556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ea typeface="Times New Roman" panose="02020603050405020304" pitchFamily="18" charset="0"/>
              </a:rPr>
              <a:t>ГОСТ Р «ГСИ. </a:t>
            </a:r>
            <a:r>
              <a:rPr lang="ru-RU" sz="1600" b="1" dirty="0" err="1">
                <a:ea typeface="Times New Roman" panose="02020603050405020304" pitchFamily="18" charset="0"/>
              </a:rPr>
              <a:t>Cистемы</a:t>
            </a:r>
            <a:r>
              <a:rPr lang="ru-RU" sz="1600" b="1" dirty="0">
                <a:ea typeface="Times New Roman" panose="02020603050405020304" pitchFamily="18" charset="0"/>
              </a:rPr>
              <a:t> измерений количества и показателей качества нефти и нефтепродуктов. Эксплуатация</a:t>
            </a:r>
            <a:r>
              <a:rPr lang="ru-RU" sz="1600" b="1" dirty="0" smtClean="0">
                <a:ea typeface="Times New Roman" panose="02020603050405020304" pitchFamily="18" charset="0"/>
              </a:rPr>
              <a:t>»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b="1" dirty="0"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настоящее время завершилось публичное обсуждение в техническом комитете ТК 024 и составляется сводка отзывов. </a:t>
            </a:r>
            <a:endParaRPr lang="ru-RU" altLang="ru-RU" sz="16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утверждения – 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20.10.2020</a:t>
            </a: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Заменяемые </a:t>
            </a:r>
            <a:r>
              <a:rPr lang="ru-RU" altLang="ru-RU" sz="1600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документы</a:t>
            </a:r>
            <a:r>
              <a:rPr lang="ru-RU" altLang="ru-RU" sz="1600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</a:rPr>
              <a:t>- МИ </a:t>
            </a:r>
            <a:r>
              <a:rPr lang="ru-RU" sz="1600" dirty="0">
                <a:ea typeface="Times New Roman" panose="02020603050405020304" pitchFamily="18" charset="0"/>
              </a:rPr>
              <a:t>2773-2002 «ГСИ. Порядок метрологического и технического обеспечения ввода в промышленную эксплуатацию систем измерения количества и показателей качества нефти»;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</a:rPr>
              <a:t>- МИ </a:t>
            </a:r>
            <a:r>
              <a:rPr lang="ru-RU" sz="1600" dirty="0">
                <a:ea typeface="Times New Roman" panose="02020603050405020304" pitchFamily="18" charset="0"/>
              </a:rPr>
              <a:t>2775-2002 «ГСИ. Порядок метрологического обеспечения промышленной эксплуатации систем измерения количества и показателей качества нефти, </a:t>
            </a:r>
            <a:r>
              <a:rPr lang="ru-RU" sz="1600" dirty="0" err="1">
                <a:ea typeface="Times New Roman" panose="02020603050405020304" pitchFamily="18" charset="0"/>
              </a:rPr>
              <a:t>трубопоршневых</a:t>
            </a:r>
            <a:r>
              <a:rPr lang="ru-RU" sz="1600" dirty="0">
                <a:ea typeface="Times New Roman" panose="02020603050405020304" pitchFamily="18" charset="0"/>
              </a:rPr>
              <a:t> поверочных установок и средств измерений в их составе»;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</a:rPr>
              <a:t>- МИ </a:t>
            </a:r>
            <a:r>
              <a:rPr lang="ru-RU" sz="1600" dirty="0">
                <a:ea typeface="Times New Roman" panose="02020603050405020304" pitchFamily="18" charset="0"/>
              </a:rPr>
              <a:t>2893-2004 «ГСИ. Системы измерений количества и показателей качества нефти. Испытания с целью утверждения типа. Общие положения и организация работ в системе магистрального нефтепроводного транспорта ОАО «АК «</a:t>
            </a:r>
            <a:r>
              <a:rPr lang="ru-RU" sz="1600" dirty="0" err="1">
                <a:ea typeface="Times New Roman" panose="02020603050405020304" pitchFamily="18" charset="0"/>
              </a:rPr>
              <a:t>Транснефть</a:t>
            </a:r>
            <a:r>
              <a:rPr lang="ru-RU" sz="1600" dirty="0">
                <a:ea typeface="Times New Roman" panose="02020603050405020304" pitchFamily="18" charset="0"/>
              </a:rPr>
              <a:t>»;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</a:rPr>
              <a:t>- МИ </a:t>
            </a:r>
            <a:r>
              <a:rPr lang="ru-RU" sz="1600" dirty="0">
                <a:ea typeface="Times New Roman" panose="02020603050405020304" pitchFamily="18" charset="0"/>
              </a:rPr>
              <a:t>3206-2009 «ГСИ. Системы измерений количества и показателей качества нефти, нефтепродуктов и жидких углеводородов. Правила ввода в промышленную эксплуатацию. Основные положения»;</a:t>
            </a:r>
          </a:p>
          <a:p>
            <a:pPr algn="just"/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МИ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3532-2015 «ГСИ. Рекомендации по определению массы нефти при учетных операциях с применением систем измерений количества и показателей качества нефти».</a:t>
            </a:r>
            <a:endParaRPr lang="ru-RU" altLang="ru-RU" sz="16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6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Прямоугольник 5">
            <a:extLst>
              <a:ext uri="{FF2B5EF4-FFF2-40B4-BE49-F238E27FC236}">
                <a16:creationId xmlns:a16="http://schemas.microsoft.com/office/drawing/2014/main" xmlns="" id="{16307E57-B0A5-49F8-AF00-E4BA16834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" y="839150"/>
            <a:ext cx="8275162" cy="139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45720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ФГУП «ВНИИР» совместно с </a:t>
            </a:r>
            <a:r>
              <a:rPr lang="ru-RU" sz="1600" b="1" dirty="0">
                <a:solidFill>
                  <a:srgbClr val="0C0E31"/>
                </a:solidFill>
                <a:latin typeface="+mn-lt"/>
              </a:rPr>
              <a:t>ПАО </a:t>
            </a:r>
            <a:r>
              <a:rPr lang="ru-RU" sz="1600" b="1" dirty="0" smtClean="0">
                <a:solidFill>
                  <a:srgbClr val="0C0E31"/>
                </a:solidFill>
                <a:latin typeface="+mn-lt"/>
              </a:rPr>
              <a:t>«НК «Роснефть» в 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+mn-lt"/>
                <a:ea typeface="Times New Roman" panose="02020603050405020304" pitchFamily="18" charset="0"/>
              </a:rPr>
              <a:t>целях исполнения поручения Правительства Российской Федерации от 05.06.2014 №</a:t>
            </a:r>
            <a:r>
              <a:rPr lang="ru-RU" sz="1600" b="1" dirty="0" smtClean="0">
                <a:latin typeface="+mn-lt"/>
                <a:ea typeface="Times New Roman" panose="02020603050405020304" pitchFamily="18" charset="0"/>
              </a:rPr>
              <a:t>АД-П9-4975 </a:t>
            </a:r>
            <a:r>
              <a:rPr lang="ru-RU" altLang="ru-RU" sz="1600" b="1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осуществляют </a:t>
            </a:r>
            <a:r>
              <a:rPr lang="ru-RU" altLang="ru-RU" sz="1600" b="1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разработку </a:t>
            </a:r>
            <a:r>
              <a:rPr lang="ru-RU" altLang="ru-RU" sz="1600" b="1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стандартов</a:t>
            </a:r>
            <a:r>
              <a:rPr lang="ru-RU" sz="1600" b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+mn-lt"/>
                <a:ea typeface="Times New Roman" panose="02020603050405020304" pitchFamily="18" charset="0"/>
              </a:rPr>
              <a:t>в сфере обеспечения единства измерений нефти при </a:t>
            </a:r>
            <a:r>
              <a:rPr lang="ru-RU" sz="1600" b="1" dirty="0" smtClean="0">
                <a:latin typeface="+mn-lt"/>
                <a:ea typeface="Times New Roman" panose="02020603050405020304" pitchFamily="18" charset="0"/>
              </a:rPr>
              <a:t>добыче нефти:</a:t>
            </a:r>
          </a:p>
          <a:p>
            <a:pPr marL="0" lvl="0" indent="45720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prstClr val="black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6" name="Номер слайда 1">
            <a:extLst>
              <a:ext uri="{FF2B5EF4-FFF2-40B4-BE49-F238E27FC236}">
                <a16:creationId xmlns:a16="http://schemas.microsoft.com/office/drawing/2014/main" xmlns="" id="{A02DB953-A45A-4178-8111-30B8B25E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D33FA-E2E1-4BD9-AB05-2B9DA58FEBC8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C:\Users\user\Pictures\ЛогоРСТ.jpg">
            <a:extLst>
              <a:ext uri="{FF2B5EF4-FFF2-40B4-BE49-F238E27FC236}">
                <a16:creationId xmlns:a16="http://schemas.microsoft.com/office/drawing/2014/main" xmlns="" id="{1F70F44F-3C49-407E-A382-C528897897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EB4A24BA-D987-46EC-9C3A-68E540AD66D7}"/>
              </a:ext>
            </a:extLst>
          </p:cNvPr>
          <p:cNvGrpSpPr/>
          <p:nvPr/>
        </p:nvGrpSpPr>
        <p:grpSpPr>
          <a:xfrm>
            <a:off x="7994650" y="100013"/>
            <a:ext cx="1325563" cy="782637"/>
            <a:chOff x="8070850" y="100013"/>
            <a:chExt cx="1325563" cy="782637"/>
          </a:xfrm>
        </p:grpSpPr>
        <p:pic>
          <p:nvPicPr>
            <p:cNvPr id="1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7324C731-5CD1-4B02-ADE4-EE59689E0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1112500-6717-412C-A78B-40CC77C52F2A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100" b="1" dirty="0">
                  <a:solidFill>
                    <a:srgbClr val="44546A">
                      <a:lumMod val="75000"/>
                    </a:srgbClr>
                  </a:solidFill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8273B97-2F9D-4760-A4E2-2CE0E97190F8}"/>
              </a:ext>
            </a:extLst>
          </p:cNvPr>
          <p:cNvSpPr/>
          <p:nvPr/>
        </p:nvSpPr>
        <p:spPr>
          <a:xfrm>
            <a:off x="943451" y="122767"/>
            <a:ext cx="70993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472C4">
                    <a:lumMod val="50000"/>
                  </a:srgbClr>
                </a:solidFill>
              </a:rPr>
              <a:t>Стандартизация в 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области совершенствования метрологического обеспечения учета энергоресурсов</a:t>
            </a:r>
            <a:endParaRPr lang="ru-RU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349" y="1721800"/>
            <a:ext cx="8213589" cy="449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ГОСТ Р «ГСИ. Массовая доля воды в нефтегазовой смеси. Требования к методикам (методам) измерений» (шифр 3.17.024-1.004.17);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ГОСТ Р «ГСИ. Резервуары стальные вертикальные цилиндрические. Методика калибровки электронно-оптическим методом» (шифр 3.17.024-1.005.17);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ГОСТ Р «ГСИ. Резервуары стальные горизонтальные цилиндрические. Методика калибровки электронно-оптическим методом» (шифр 3.17.024-1.006.17);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ГОСТ Р «ГСИ. Системы измерений количества и параметров нефти в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нефтегазоводянной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смеси и измерительные установки. Метрологические и технические требования» (шифр 3.17.024-1.007.17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</a:t>
            </a:r>
            <a:r>
              <a:rPr lang="ru-RU" alt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проекты стандартов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направлены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на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нормоконтроль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в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ФГУП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«СТАНДАРТИНФОРМ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».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Срок утверждения – </a:t>
            </a:r>
            <a:r>
              <a:rPr lang="ru-RU" sz="16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октябрь 2020 г.</a:t>
            </a:r>
            <a:endParaRPr lang="ru-RU" sz="16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7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Прямоугольник 5">
            <a:extLst>
              <a:ext uri="{FF2B5EF4-FFF2-40B4-BE49-F238E27FC236}">
                <a16:creationId xmlns:a16="http://schemas.microsoft.com/office/drawing/2014/main" xmlns="" id="{16307E57-B0A5-49F8-AF00-E4BA16834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45" y="1032191"/>
            <a:ext cx="8624711" cy="692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45720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ФГУП «ВНИИР</a:t>
            </a:r>
            <a:r>
              <a:rPr lang="ru-RU" altLang="ru-RU" sz="1600" b="1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в соответствии с программой национальной стандартизации и программой разработки, актуализации и отмены документов в области технического регулирования и стандартизации, используемых нефтегазовыми компаниями при добыче, хранения, транспортировке, переработке и  </a:t>
            </a:r>
            <a:r>
              <a:rPr lang="ru-RU" sz="1600" b="1" dirty="0" smtClean="0">
                <a:ln/>
                <a:solidFill>
                  <a:prstClr val="black"/>
                </a:solidFill>
                <a:latin typeface="+mn-lt"/>
                <a:cs typeface="Arial" pitchFamily="34" charset="0"/>
              </a:rPr>
              <a:t>реализации </a:t>
            </a:r>
            <a:r>
              <a:rPr lang="ru-RU" sz="1600" b="1" dirty="0">
                <a:ln/>
                <a:solidFill>
                  <a:prstClr val="black"/>
                </a:solidFill>
                <a:latin typeface="+mn-lt"/>
                <a:cs typeface="Arial" pitchFamily="34" charset="0"/>
              </a:rPr>
              <a:t>углеводородного сырья и продуктов их переработки, </a:t>
            </a:r>
            <a:r>
              <a:rPr lang="ru-RU" sz="1600" b="1" dirty="0" smtClean="0">
                <a:ln/>
                <a:solidFill>
                  <a:prstClr val="black"/>
                </a:solidFill>
                <a:latin typeface="+mn-lt"/>
                <a:cs typeface="Arial" pitchFamily="34" charset="0"/>
              </a:rPr>
              <a:t>утвержденной </a:t>
            </a:r>
            <a:r>
              <a:rPr lang="ru-RU" sz="1600" b="1" dirty="0">
                <a:ln/>
                <a:solidFill>
                  <a:prstClr val="black"/>
                </a:solidFill>
                <a:latin typeface="+mn-lt"/>
                <a:cs typeface="Arial" pitchFamily="34" charset="0"/>
              </a:rPr>
              <a:t>Заместителем Министра энергетики РФ </a:t>
            </a:r>
            <a:r>
              <a:rPr lang="ru-RU" sz="1600" b="1" dirty="0" smtClean="0">
                <a:ln/>
                <a:solidFill>
                  <a:prstClr val="black"/>
                </a:solidFill>
                <a:latin typeface="+mn-lt"/>
                <a:cs typeface="Arial" pitchFamily="34" charset="0"/>
              </a:rPr>
              <a:t> П.Ю. Сорокиным от 22 </a:t>
            </a:r>
            <a:r>
              <a:rPr lang="ru-RU" sz="1600" b="1" dirty="0">
                <a:ln/>
                <a:solidFill>
                  <a:prstClr val="black"/>
                </a:solidFill>
                <a:latin typeface="+mn-lt"/>
                <a:cs typeface="Arial" pitchFamily="34" charset="0"/>
              </a:rPr>
              <a:t>марта 2019 </a:t>
            </a:r>
            <a:r>
              <a:rPr lang="ru-RU" sz="1600" b="1" dirty="0" smtClean="0">
                <a:ln/>
                <a:solidFill>
                  <a:prstClr val="black"/>
                </a:solidFill>
                <a:latin typeface="+mn-lt"/>
                <a:cs typeface="Arial" pitchFamily="34" charset="0"/>
              </a:rPr>
              <a:t>года ведет разработку следующих документов в области стандартизации:</a:t>
            </a:r>
          </a:p>
          <a:p>
            <a:pPr marL="285750" lvl="0" indent="-285750" algn="just" eaLnBrk="0" fontAlgn="base" hangingPunct="0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ГОСТ 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Р «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ГСИ. Порядок метрологического и технического обеспечения ввода в промышленную эксплуатацию систем измерений количества и параметров </a:t>
            </a:r>
            <a:r>
              <a:rPr lang="ru-RU" sz="16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нефтегазоводяной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смеси, а также установок измерительных </a:t>
            </a:r>
            <a:r>
              <a:rPr lang="ru-RU" sz="16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нефтегазоводяной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смеси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» (шифр 3.17.024-1.008.17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) (Стандарт находится 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на стадии голосования в ТК 024 «Метрологическое обеспечение добычи и учета энергоресурсов (жидкостей и газов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)»)</a:t>
            </a:r>
          </a:p>
          <a:p>
            <a:pPr marL="285750" lvl="0" indent="-285750" algn="just" eaLnBrk="0" fontAlgn="base" hangingPunct="0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«ГСИ. Счетчик газа. Методика поверки» (шифр 3.17.024-2.013.19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(Стандарт находится </a:t>
            </a:r>
            <a:r>
              <a:rPr lang="ru-RU" sz="1600" dirty="0">
                <a:latin typeface="+mn-lt"/>
              </a:rPr>
              <a:t>на стадии голосования в АИС </a:t>
            </a:r>
            <a:r>
              <a:rPr lang="ru-RU" sz="1600" dirty="0" smtClean="0">
                <a:latin typeface="+mn-lt"/>
              </a:rPr>
              <a:t>МГС)</a:t>
            </a:r>
            <a:endParaRPr lang="ru-RU" sz="1600" dirty="0" smtClean="0">
              <a:latin typeface="+mn-lt"/>
              <a:cs typeface="Times New Roman" panose="02020603050405020304" pitchFamily="18" charset="0"/>
            </a:endParaRPr>
          </a:p>
          <a:p>
            <a:pPr marL="285750" lvl="0" indent="-285750" algn="just" eaLnBrk="0" fontAlgn="base" hangingPunct="0">
              <a:lnSpc>
                <a:spcPct val="107000"/>
              </a:lnSpc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зменение № 1 ГОСТ 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«Автоцистерны для жидких нефтепродуктов. Методика поверки» (шифр 3.17.024-2.015.17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(Стандарт направлен 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на </a:t>
            </a:r>
            <a:r>
              <a:rPr lang="ru-RU" sz="16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нормоконтроль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в ФГУП «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СТАНДАРТИНФОРМ»)</a:t>
            </a:r>
            <a:endParaRPr lang="ru-RU" sz="16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0" fontAlgn="base" hangingPunct="0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№1 к  ГОСТ «Уровнемеры промышленного применения. Методика поверки» (шифр 3.17.024-2.016.17).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(Стандарт направлен на </a:t>
            </a:r>
            <a:r>
              <a:rPr lang="ru-RU" sz="1600" dirty="0" err="1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нормоконтроль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в ФГУП «СТАНДАРТИНФОРМ»)</a:t>
            </a:r>
          </a:p>
          <a:p>
            <a:pPr marL="285750" lvl="0" indent="-285750" algn="just" eaLnBrk="0" fontAlgn="base" hangingPunct="0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ГОСТ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Р «Колонки топливораздаточные. Общие технические условия»</a:t>
            </a:r>
            <a:r>
              <a:rPr lang="ru-RU" sz="16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(Разработка окончательной редакции проекта стандарта – 30.04.2020 г.)</a:t>
            </a:r>
          </a:p>
          <a:p>
            <a:pPr marL="285750" lvl="0" indent="-285750" algn="just" eaLnBrk="0" fontAlgn="base" hangingPunct="0">
              <a:lnSpc>
                <a:spcPct val="107000"/>
              </a:lnSpc>
              <a:buFontTx/>
              <a:buChar char="-"/>
            </a:pPr>
            <a:endParaRPr lang="ru-RU" sz="1600" dirty="0" smtClean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prstClr val="black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6" name="Номер слайда 1">
            <a:extLst>
              <a:ext uri="{FF2B5EF4-FFF2-40B4-BE49-F238E27FC236}">
                <a16:creationId xmlns:a16="http://schemas.microsoft.com/office/drawing/2014/main" xmlns="" id="{A02DB953-A45A-4178-8111-30B8B25E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D33FA-E2E1-4BD9-AB05-2B9DA58FEBC8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C:\Users\user\Pictures\ЛогоРСТ.jpg">
            <a:extLst>
              <a:ext uri="{FF2B5EF4-FFF2-40B4-BE49-F238E27FC236}">
                <a16:creationId xmlns:a16="http://schemas.microsoft.com/office/drawing/2014/main" xmlns="" id="{1F70F44F-3C49-407E-A382-C528897897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EB4A24BA-D987-46EC-9C3A-68E540AD66D7}"/>
              </a:ext>
            </a:extLst>
          </p:cNvPr>
          <p:cNvGrpSpPr/>
          <p:nvPr/>
        </p:nvGrpSpPr>
        <p:grpSpPr>
          <a:xfrm>
            <a:off x="7994650" y="100013"/>
            <a:ext cx="1325563" cy="782637"/>
            <a:chOff x="8070850" y="100013"/>
            <a:chExt cx="1325563" cy="782637"/>
          </a:xfrm>
        </p:grpSpPr>
        <p:pic>
          <p:nvPicPr>
            <p:cNvPr id="1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7324C731-5CD1-4B02-ADE4-EE59689E0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1112500-6717-412C-A78B-40CC77C52F2A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100" b="1" dirty="0">
                  <a:solidFill>
                    <a:srgbClr val="44546A">
                      <a:lumMod val="75000"/>
                    </a:srgbClr>
                  </a:solidFill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8273B97-2F9D-4760-A4E2-2CE0E97190F8}"/>
              </a:ext>
            </a:extLst>
          </p:cNvPr>
          <p:cNvSpPr/>
          <p:nvPr/>
        </p:nvSpPr>
        <p:spPr>
          <a:xfrm>
            <a:off x="943451" y="122767"/>
            <a:ext cx="70993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472C4">
                    <a:lumMod val="50000"/>
                  </a:srgbClr>
                </a:solidFill>
              </a:rPr>
              <a:t>Стандартизация в 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области совершенствования метрологического обеспечения учета энергоресурсов</a:t>
            </a:r>
            <a:endParaRPr lang="ru-RU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349" y="1721800"/>
            <a:ext cx="821358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6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4199CC7-89A2-4C29-9899-8D4F4261064D}"/>
              </a:ext>
            </a:extLst>
          </p:cNvPr>
          <p:cNvGrpSpPr/>
          <p:nvPr/>
        </p:nvGrpSpPr>
        <p:grpSpPr>
          <a:xfrm>
            <a:off x="8070850" y="42863"/>
            <a:ext cx="1325563" cy="782637"/>
            <a:chOff x="8070850" y="100013"/>
            <a:chExt cx="1325563" cy="782637"/>
          </a:xfrm>
        </p:grpSpPr>
        <p:pic>
          <p:nvPicPr>
            <p:cNvPr id="717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E53C08A8-F5E3-40B6-90CB-A95555411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63ACA6B-5890-4CAD-9A9F-F9D096582A1F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7175" name="Номер слайда 1">
            <a:extLst>
              <a:ext uri="{FF2B5EF4-FFF2-40B4-BE49-F238E27FC236}">
                <a16:creationId xmlns:a16="http://schemas.microsoft.com/office/drawing/2014/main" xmlns="" id="{C80E0668-4DCC-43F8-B0BB-0D39E15E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65677-94FD-4311-95E0-16C6E3E6163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:a16="http://schemas.microsoft.com/office/drawing/2014/main" xmlns="" id="{2C296719-1961-4269-8C81-7594FF6BC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3D4797-A9A9-4596-ADF4-BE06CD25063D}"/>
              </a:ext>
            </a:extLst>
          </p:cNvPr>
          <p:cNvSpPr/>
          <p:nvPr/>
        </p:nvSpPr>
        <p:spPr>
          <a:xfrm>
            <a:off x="1083151" y="0"/>
            <a:ext cx="698769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/>
              <a:t>Состояние системы метрологического обеспечения измерений расхода и количества жидкости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42793"/>
            <a:ext cx="9144000" cy="37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01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Прямоугольник 5">
            <a:extLst>
              <a:ext uri="{FF2B5EF4-FFF2-40B4-BE49-F238E27FC236}">
                <a16:creationId xmlns:a16="http://schemas.microsoft.com/office/drawing/2014/main" xmlns="" id="{16307E57-B0A5-49F8-AF00-E4BA16834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45" y="1032191"/>
            <a:ext cx="8624711" cy="90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5720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prstClr val="black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6" name="Номер слайда 1">
            <a:extLst>
              <a:ext uri="{FF2B5EF4-FFF2-40B4-BE49-F238E27FC236}">
                <a16:creationId xmlns:a16="http://schemas.microsoft.com/office/drawing/2014/main" xmlns="" id="{A02DB953-A45A-4178-8111-30B8B25E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D33FA-E2E1-4BD9-AB05-2B9DA58FEBC8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C:\Users\user\Pictures\ЛогоРСТ.jpg">
            <a:extLst>
              <a:ext uri="{FF2B5EF4-FFF2-40B4-BE49-F238E27FC236}">
                <a16:creationId xmlns:a16="http://schemas.microsoft.com/office/drawing/2014/main" xmlns="" id="{1F70F44F-3C49-407E-A382-C528897897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11">
            <a:extLst>
              <a:ext uri="{FF2B5EF4-FFF2-40B4-BE49-F238E27FC236}">
                <a16:creationId xmlns:a16="http://schemas.microsoft.com/office/drawing/2014/main" xmlns="" id="{EB4A24BA-D987-46EC-9C3A-68E540AD66D7}"/>
              </a:ext>
            </a:extLst>
          </p:cNvPr>
          <p:cNvGrpSpPr/>
          <p:nvPr/>
        </p:nvGrpSpPr>
        <p:grpSpPr>
          <a:xfrm>
            <a:off x="7994650" y="100013"/>
            <a:ext cx="1325563" cy="782637"/>
            <a:chOff x="8070850" y="100013"/>
            <a:chExt cx="1325563" cy="782637"/>
          </a:xfrm>
        </p:grpSpPr>
        <p:pic>
          <p:nvPicPr>
            <p:cNvPr id="1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7324C731-5CD1-4B02-ADE4-EE59689E0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1112500-6717-412C-A78B-40CC77C52F2A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100" b="1" dirty="0">
                  <a:solidFill>
                    <a:srgbClr val="44546A">
                      <a:lumMod val="75000"/>
                    </a:srgbClr>
                  </a:solidFill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8273B97-2F9D-4760-A4E2-2CE0E97190F8}"/>
              </a:ext>
            </a:extLst>
          </p:cNvPr>
          <p:cNvSpPr/>
          <p:nvPr/>
        </p:nvSpPr>
        <p:spPr>
          <a:xfrm>
            <a:off x="943451" y="122767"/>
            <a:ext cx="70993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472C4">
                    <a:lumMod val="50000"/>
                  </a:srgbClr>
                </a:solidFill>
              </a:rPr>
              <a:t>Стандартизация в 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области совершенствования метрологического обеспечения учета энергоресурсов</a:t>
            </a:r>
            <a:endParaRPr lang="ru-RU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349" y="1721800"/>
            <a:ext cx="821358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509" y="834444"/>
            <a:ext cx="867269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Программой национальной стандартизации на 2020-2021 гг. </a:t>
            </a: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ФГУП 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«ВНИИР» осуществляет разработку в сфере обеспечения единства измерений нефти при добыче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следующих документов в области стандартизации</a:t>
            </a:r>
            <a:r>
              <a:rPr lang="ru-RU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558"/>
          <a:stretch/>
        </p:blipFill>
        <p:spPr>
          <a:xfrm>
            <a:off x="6531370" y="1628338"/>
            <a:ext cx="1769313" cy="13834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6695" y="1781478"/>
            <a:ext cx="5839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ea typeface="Times New Roman" panose="02020603050405020304" pitchFamily="18" charset="0"/>
              </a:rPr>
              <a:t>1 ГОСТ Р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«Государственная система обеспечения единства измерений (ГСИ). Масса нефти в составе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нефтегазоводяной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смеси. Методики (методы) измерений» (шифр </a:t>
            </a:r>
            <a:r>
              <a:rPr lang="ru-RU" sz="1600" dirty="0">
                <a:ea typeface="Times New Roman" panose="02020603050405020304" pitchFamily="18" charset="0"/>
              </a:rPr>
              <a:t>3.17.024-1.015.20</a:t>
            </a:r>
            <a:r>
              <a:rPr lang="ru-RU" sz="1600" dirty="0" smtClean="0">
                <a:ea typeface="Times New Roman" panose="02020603050405020304" pitchFamily="18" charset="0"/>
              </a:rPr>
              <a:t>)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;</a:t>
            </a:r>
            <a:endParaRPr lang="ru-RU" altLang="ru-RU" sz="1600" u="sng" dirty="0" smtClean="0"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6695" y="2858696"/>
            <a:ext cx="79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altLang="ru-RU" sz="1600" u="sng" dirty="0">
                <a:solidFill>
                  <a:prstClr val="black"/>
                </a:solidFill>
                <a:cs typeface="Times New Roman" panose="02020603050405020304" pitchFamily="18" charset="0"/>
              </a:rPr>
              <a:t>Цель:</a:t>
            </a:r>
          </a:p>
          <a:p>
            <a:pPr lvl="0" indent="457200" algn="just"/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Создание нормативной базы для высокоточных измерений </a:t>
            </a:r>
            <a:r>
              <a:rPr lang="ru-RU" alt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нефтегазоводяной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смеси, предотвращения потерь нефти, содержащейся в скважинной жидкости, недопущение некорректной отчетности добывающих предприятий и списания запасов нефти на месторождениях РФ</a:t>
            </a:r>
            <a:r>
              <a:rPr lang="ru-RU" alt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lvl="0" indent="457200" algn="just"/>
            <a:endParaRPr lang="ru-RU" alt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indent="457200" algn="just"/>
            <a:r>
              <a:rPr lang="ru-RU" altLang="ru-RU" sz="1600" u="sng" dirty="0">
                <a:solidFill>
                  <a:prstClr val="black"/>
                </a:solidFill>
                <a:cs typeface="Times New Roman" panose="02020603050405020304" pitchFamily="18" charset="0"/>
              </a:rPr>
              <a:t>Задачи:</a:t>
            </a:r>
          </a:p>
          <a:p>
            <a:pPr lvl="0" indent="45720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Полное соответствие стандарта требованиям ПУН, НК РФ, Приказу 179.</a:t>
            </a:r>
            <a:endParaRPr lang="ru-RU" sz="1600" dirty="0">
              <a:solidFill>
                <a:prstClr val="black"/>
              </a:solidFill>
            </a:endParaRPr>
          </a:p>
          <a:p>
            <a:pPr lvl="0" indent="457200" algn="just">
              <a:buFontTx/>
              <a:buChar char="-"/>
            </a:pP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Нормирование порядка расчета массы нетто нефти в составе </a:t>
            </a:r>
            <a:r>
              <a:rPr lang="ru-RU" altLang="ru-RU" sz="1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нефтегазоводяной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смеси, при использовании как поточных средств измерений параметров сырой нефти, так и результатов измерений параметров сырой нефти в аттестованной лаборатории (в том числе определения доли воды в скважинной жидкости), а также порядок их применения</a:t>
            </a:r>
            <a:r>
              <a:rPr lang="ru-RU" alt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lvl="0" indent="457200" algn="just">
              <a:buFontTx/>
              <a:buChar char="-"/>
            </a:pPr>
            <a:endParaRPr lang="ru-RU" altLang="ru-RU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indent="457200" algn="just"/>
            <a:r>
              <a:rPr lang="ru-RU" alt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Срок разработки первой редакции: июль 2020 г.</a:t>
            </a:r>
            <a:endParaRPr lang="ru-RU" alt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4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Номер слайда 1">
            <a:extLst>
              <a:ext uri="{FF2B5EF4-FFF2-40B4-BE49-F238E27FC236}">
                <a16:creationId xmlns:a16="http://schemas.microsoft.com/office/drawing/2014/main" xmlns="" id="{A02DB953-A45A-4178-8111-30B8B25E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D33FA-E2E1-4BD9-AB05-2B9DA58FEBC8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31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C:\Users\user\Pictures\ЛогоРСТ.jpg">
            <a:extLst>
              <a:ext uri="{FF2B5EF4-FFF2-40B4-BE49-F238E27FC236}">
                <a16:creationId xmlns:a16="http://schemas.microsoft.com/office/drawing/2014/main" xmlns="" id="{1F70F44F-3C49-407E-A382-C528897897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1">
            <a:extLst>
              <a:ext uri="{FF2B5EF4-FFF2-40B4-BE49-F238E27FC236}">
                <a16:creationId xmlns:a16="http://schemas.microsoft.com/office/drawing/2014/main" xmlns="" id="{EB4A24BA-D987-46EC-9C3A-68E540AD66D7}"/>
              </a:ext>
            </a:extLst>
          </p:cNvPr>
          <p:cNvGrpSpPr/>
          <p:nvPr/>
        </p:nvGrpSpPr>
        <p:grpSpPr>
          <a:xfrm>
            <a:off x="7994650" y="100013"/>
            <a:ext cx="1325563" cy="782637"/>
            <a:chOff x="8070850" y="100013"/>
            <a:chExt cx="1325563" cy="782637"/>
          </a:xfrm>
        </p:grpSpPr>
        <p:pic>
          <p:nvPicPr>
            <p:cNvPr id="1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7324C731-5CD1-4B02-ADE4-EE59689E0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1112500-6717-412C-A78B-40CC77C52F2A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100" b="1" dirty="0">
                  <a:solidFill>
                    <a:srgbClr val="44546A">
                      <a:lumMod val="75000"/>
                    </a:srgbClr>
                  </a:solidFill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8273B97-2F9D-4760-A4E2-2CE0E97190F8}"/>
              </a:ext>
            </a:extLst>
          </p:cNvPr>
          <p:cNvSpPr/>
          <p:nvPr/>
        </p:nvSpPr>
        <p:spPr>
          <a:xfrm>
            <a:off x="943451" y="122767"/>
            <a:ext cx="70993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472C4">
                    <a:lumMod val="50000"/>
                  </a:srgbClr>
                </a:solidFill>
              </a:rPr>
              <a:t>Стандартизация в 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области совершенствования метрологического обеспечения учета энергоресурсов</a:t>
            </a:r>
            <a:endParaRPr lang="ru-RU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349" y="1721800"/>
            <a:ext cx="821358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604" y="1032191"/>
            <a:ext cx="86395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ГОСТ Р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«Государственная система обеспечения единства измерений (ГСИ). Плотность нефти и нефтепродуктов Методы расчета. Программа и таблицы приведения» (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3.17.024-1.016.20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indent="457200" algn="just"/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Срок разработки первой редакции: июль 2020 г.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ГОСТ Р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«Государственная система обеспечения единства измерений (ГСИ). Средства измерений массового расхода и массы жидкости в потоке. Методика поверки» (шифр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3.17.024-1.017.20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indent="457200" algn="just"/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Срок разработки первой редакции: июль 2020 г.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ГОСТ Р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«Государственная система обеспечения единства измерений (ГСИ). Средства измерений объемного расхода и объема жидкости в потоке. Методика поверки» (шифр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3.17.024-1.018.20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indent="457200" algn="just"/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Срок разработки первой редакции: июль 2020 г.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ГОСТ Р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«Государственная система обеспечения единства измерений (ГСИ). Установки поверочные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трубопоршневые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Методика поверки» (шифр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3.17.024-1.019.20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indent="457200" algn="just"/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Срок разработки первой редакции: июль 2020 г.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8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4199CC7-89A2-4C29-9899-8D4F4261064D}"/>
              </a:ext>
            </a:extLst>
          </p:cNvPr>
          <p:cNvGrpSpPr/>
          <p:nvPr/>
        </p:nvGrpSpPr>
        <p:grpSpPr>
          <a:xfrm>
            <a:off x="8070850" y="42863"/>
            <a:ext cx="1325563" cy="782637"/>
            <a:chOff x="8070850" y="100013"/>
            <a:chExt cx="1325563" cy="782637"/>
          </a:xfrm>
        </p:grpSpPr>
        <p:pic>
          <p:nvPicPr>
            <p:cNvPr id="717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E53C08A8-F5E3-40B6-90CB-A95555411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63ACA6B-5890-4CAD-9A9F-F9D096582A1F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7175" name="Номер слайда 1">
            <a:extLst>
              <a:ext uri="{FF2B5EF4-FFF2-40B4-BE49-F238E27FC236}">
                <a16:creationId xmlns:a16="http://schemas.microsoft.com/office/drawing/2014/main" xmlns="" id="{C80E0668-4DCC-43F8-B0BB-0D39E15E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65677-94FD-4311-95E0-16C6E3E6163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32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:a16="http://schemas.microsoft.com/office/drawing/2014/main" xmlns="" id="{2C296719-1961-4269-8C81-7594FF6BC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3D4797-A9A9-4596-ADF4-BE06CD25063D}"/>
              </a:ext>
            </a:extLst>
          </p:cNvPr>
          <p:cNvSpPr/>
          <p:nvPr/>
        </p:nvSpPr>
        <p:spPr>
          <a:xfrm>
            <a:off x="1083151" y="0"/>
            <a:ext cx="6987699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/>
              <a:t>Совершенствование организационной структуры ГНМИ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31872"/>
            <a:ext cx="9144000" cy="419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5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>
            <a:extLst>
              <a:ext uri="{FF2B5EF4-FFF2-40B4-BE49-F238E27FC236}">
                <a16:creationId xmlns:a16="http://schemas.microsoft.com/office/drawing/2014/main" xmlns="" id="{066C4BD5-7565-4150-91D3-E6CC3BE99B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6800" y="2895600"/>
          <a:ext cx="914400" cy="198438"/>
        </p:xfrm>
        <a:graphic>
          <a:graphicData uri="http://schemas.openxmlformats.org/presentationml/2006/ole">
            <p:oleObj spid="_x0000_s3100" name="Equation" r:id="rId4" imgW="2743200" imgH="4267200" progId="">
              <p:embed/>
            </p:oleObj>
          </a:graphicData>
        </a:graphic>
      </p:graphicFrame>
      <p:sp>
        <p:nvSpPr>
          <p:cNvPr id="1033" name="Номер слайда 1">
            <a:extLst>
              <a:ext uri="{FF2B5EF4-FFF2-40B4-BE49-F238E27FC236}">
                <a16:creationId xmlns:a16="http://schemas.microsoft.com/office/drawing/2014/main" xmlns="" id="{5F8F4063-D834-40E1-AE78-05B071EE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EEFED7-C405-44C5-BAE8-939744713A62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:a16="http://schemas.microsoft.com/office/drawing/2014/main" xmlns="" id="{CEAB0FAE-EF19-4B41-BD88-FC9C8B5E3A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5F32665E-0A6F-471A-B4E4-D1371474AAFE}"/>
              </a:ext>
            </a:extLst>
          </p:cNvPr>
          <p:cNvGrpSpPr/>
          <p:nvPr/>
        </p:nvGrpSpPr>
        <p:grpSpPr>
          <a:xfrm>
            <a:off x="8070850" y="100013"/>
            <a:ext cx="1325563" cy="782637"/>
            <a:chOff x="8070850" y="100013"/>
            <a:chExt cx="1325563" cy="782637"/>
          </a:xfrm>
        </p:grpSpPr>
        <p:pic>
          <p:nvPicPr>
            <p:cNvPr id="14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24EF3C0C-7871-49E5-BEDA-F34F70496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B49A26F-776D-4DB1-BD1A-C7A3675A0ED0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461BC0-1871-4F50-8916-8A8326F2B5DF}"/>
              </a:ext>
            </a:extLst>
          </p:cNvPr>
          <p:cNvSpPr/>
          <p:nvPr/>
        </p:nvSpPr>
        <p:spPr>
          <a:xfrm>
            <a:off x="1032351" y="11023"/>
            <a:ext cx="70639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ГОСУДАРСТВЕННАЯ ПОВЕРОЧНАЯ СХЕМА ДЛЯ СРЕДСТВ </a:t>
            </a:r>
          </a:p>
          <a:p>
            <a:pPr algn="ctr">
              <a:defRPr/>
            </a:pPr>
            <a:r>
              <a:rPr lang="ru-RU" altLang="ru-RU" sz="1600" b="1" dirty="0"/>
              <a:t>ИЗМЕРЕНИЙ МАССЫ И ОБЪЕМА ЖИДКОСТИ В ПОТОКЕ, ОБЪЕМА </a:t>
            </a:r>
          </a:p>
          <a:p>
            <a:pPr algn="ctr">
              <a:defRPr/>
            </a:pPr>
            <a:r>
              <a:rPr lang="ru-RU" altLang="ru-RU" sz="1600" b="1" dirty="0"/>
              <a:t>ЖИДКОСТИ И ВМЕСТИМОСТИ ПРИ СТАТИЧЕСКИХ ИЗМЕРЕНИЯХ, </a:t>
            </a:r>
          </a:p>
          <a:p>
            <a:pPr algn="ctr">
              <a:defRPr/>
            </a:pPr>
            <a:r>
              <a:rPr lang="ru-RU" altLang="ru-RU" sz="1600" b="1" dirty="0"/>
              <a:t>МАССОВОГО И ОБЪЕМНОГО РАСХОДОВ ЖИДКОСТИ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56862AC-AA6A-45A5-9229-5C6C816C08FD}"/>
              </a:ext>
            </a:extLst>
          </p:cNvPr>
          <p:cNvSpPr/>
          <p:nvPr/>
        </p:nvSpPr>
        <p:spPr>
          <a:xfrm>
            <a:off x="0" y="1088241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 соответствии с </a:t>
            </a: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приказом Росстандарта от 7 февраля 2018 г. № 256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утверждена Государственная поверочная схема для средств измерений массы и объема жидкости в потоке, объема жидкости и вместимости при статических измерениях, массового и объемного расходов жидкости</a:t>
            </a:r>
          </a:p>
          <a:p>
            <a:pPr algn="just">
              <a:defRPr/>
            </a:pPr>
            <a:endParaRPr lang="ru-RU" alt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Возглавляют Государственную поверочную схему: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Государственный первичный специальный эталон единиц массы и объема жидкости в потоке, массового и объемного расходов жидкости </a:t>
            </a: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ГЭТ 63-2017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утвержден приказом Росстандарта № 2938 от 26 декабря 2017 г. (место хранения ФГУП «ВНИИР»)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Государственный первичный эталон единицы объема жидкости </a:t>
            </a: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ГЭТ 216-2018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(место хранения ФГУП «ВНИИМ им. Д.И. Менделеева»)</a:t>
            </a:r>
          </a:p>
          <a:p>
            <a:pPr algn="just">
              <a:defRPr/>
            </a:pPr>
            <a:endParaRPr lang="ru-RU" alt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На основании приказа Росстандарта от 26 июля 2018 г. № </a:t>
            </a:r>
            <a:r>
              <a:rPr lang="en-US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430-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ст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на территории РФ отменяются следующие стандарты: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 indent="360363" algn="just">
              <a:buFontTx/>
              <a:buChar char="•"/>
              <a:defRPr/>
            </a:pP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ГОСТ 8.142-2013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«Государственная система обеспечения единства измерений. Государственная поверочная схема для средств измерений массового и объемного расхода (массы и объема) жидкости»;</a:t>
            </a:r>
          </a:p>
          <a:p>
            <a:pPr indent="360363" algn="just">
              <a:buFontTx/>
              <a:buChar char="•"/>
              <a:defRPr/>
            </a:pP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ГОСТ 8.145-75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«Государственная система обеспечения единства измерений. Государственный первичный эталон и общесоюзная поверочная схема для средств измерений объемного расхода жидкости в диапазоне 3·10</a:t>
            </a:r>
            <a:r>
              <a:rPr lang="ru-RU" altLang="ru-RU" sz="14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-6 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- 10 м</a:t>
            </a:r>
            <a:r>
              <a:rPr lang="ru-RU" altLang="ru-RU" sz="14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/с»;</a:t>
            </a:r>
          </a:p>
          <a:p>
            <a:pPr indent="360363" algn="just">
              <a:buFontTx/>
              <a:buChar char="•"/>
              <a:defRPr/>
            </a:pP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ГОСТ 8.373-2012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«Государственная система обеспечения единства измерений. Государственная поверочная схема для средств измерений объемного и массового расхода (объема и массы) нефти и нефтепродуктов»;</a:t>
            </a:r>
          </a:p>
          <a:p>
            <a:pPr indent="360363" algn="just">
              <a:buFontTx/>
              <a:buChar char="•"/>
              <a:defRPr/>
            </a:pP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ГОСТ 8.374-2013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«Государственная система обеспечения единства измерений. Государственная поверочная схема для средств измерений объемного и массового расхода (объема и массы) воды»;</a:t>
            </a:r>
          </a:p>
          <a:p>
            <a:pPr indent="360363" algn="just">
              <a:buFontTx/>
              <a:buChar char="•"/>
              <a:defRPr/>
            </a:pP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ГОСТ 8.510-2002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«Государственная система обеспечения единства измерений. Государственная поверочная схема для средств измерений объема и массы жидкости»;</a:t>
            </a:r>
          </a:p>
          <a:p>
            <a:pPr indent="360363" algn="just">
              <a:buFontTx/>
              <a:buChar char="•"/>
              <a:defRPr/>
            </a:pP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ГОСТ 8.470-82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«Государственная система обеспечения единства измерений. Государственная поверочная схема для средств измерений объема жидкости».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87841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>
            <a:extLst>
              <a:ext uri="{FF2B5EF4-FFF2-40B4-BE49-F238E27FC236}">
                <a16:creationId xmlns:a16="http://schemas.microsoft.com/office/drawing/2014/main" xmlns="" id="{6A6A59DB-E004-4886-B49E-1C220B999E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6800" y="2895600"/>
          <a:ext cx="914400" cy="198438"/>
        </p:xfrm>
        <a:graphic>
          <a:graphicData uri="http://schemas.openxmlformats.org/presentationml/2006/ole">
            <p:oleObj spid="_x0000_s4124" name="Equation" r:id="rId4" imgW="2743200" imgH="4267200" progId="">
              <p:embed/>
            </p:oleObj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9A88AE1-72EE-4529-8988-30FB006308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188" y="2939256"/>
          <a:ext cx="8761412" cy="367982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184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76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12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Часть 1 – для средств измерений, поверка которых осуществляется на воде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Данная часть предназначена для метрологического обеспечения средств измерений, таких как системы, комплексы, расходомеры и счетчики, поверка которых осуществляется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 воде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6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Часть 2 – для средств измерений, поверка которых осуществляется на жидкостях кроме воды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Данная часть предназначена для метрологического обеспечения средств измерений, таких как расходомеры и счетчики, системы и комплексы, колонки раздаточные, системы налива, поверка которых осуществляется </a:t>
                      </a: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 жидкостях кроме воды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1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Часть 3 – для средств измерений объема жидкости и вместимости при статических измерениях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Данная часть предназначена для метрологического обеспечения средств измерений, таких как цистерны автомобильные, мерники технические, резервуары, танки наливных судов, цистерны железнодорожные, меры металлические конические, бюретки, микробюретки, пипетки, микропипетки, колбы и т.д.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15">
            <a:extLst>
              <a:ext uri="{FF2B5EF4-FFF2-40B4-BE49-F238E27FC236}">
                <a16:creationId xmlns:a16="http://schemas.microsoft.com/office/drawing/2014/main" xmlns="" id="{79E81A5C-E99E-40EF-A509-9ACC681C8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413588"/>
            <a:ext cx="8896350" cy="12938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alt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поверочная схема для средств измерений массы и объема жидкости в потоке, объема жидкости и вместимости при статических измерениях, массового и объемного расходов жидкости состоит из трех частей:</a:t>
            </a:r>
            <a:endParaRPr lang="ru-RU" altLang="ru-RU" sz="2000" dirty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altLang="ru-RU" dirty="0"/>
          </a:p>
        </p:txBody>
      </p:sp>
      <p:sp>
        <p:nvSpPr>
          <p:cNvPr id="2071" name="Номер слайда 3">
            <a:extLst>
              <a:ext uri="{FF2B5EF4-FFF2-40B4-BE49-F238E27FC236}">
                <a16:creationId xmlns:a16="http://schemas.microsoft.com/office/drawing/2014/main" xmlns="" id="{EEBE9318-1F9B-4D1B-87A5-34AE5D0B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59FE48-4DAA-4501-88B2-E607C4758640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Рисунок 12" descr="C:\Users\user\Pictures\ЛогоРСТ.jpg">
            <a:extLst>
              <a:ext uri="{FF2B5EF4-FFF2-40B4-BE49-F238E27FC236}">
                <a16:creationId xmlns:a16="http://schemas.microsoft.com/office/drawing/2014/main" xmlns="" id="{228A430B-56E1-4263-BFAA-4915BD1C238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1232CB62-CF11-403A-8B0F-8297ABBE6488}"/>
              </a:ext>
            </a:extLst>
          </p:cNvPr>
          <p:cNvGrpSpPr/>
          <p:nvPr/>
        </p:nvGrpSpPr>
        <p:grpSpPr>
          <a:xfrm>
            <a:off x="8070850" y="100013"/>
            <a:ext cx="1325563" cy="782637"/>
            <a:chOff x="8070850" y="100013"/>
            <a:chExt cx="1325563" cy="782637"/>
          </a:xfrm>
        </p:grpSpPr>
        <p:pic>
          <p:nvPicPr>
            <p:cNvPr id="15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92608042-0BA3-44F8-8495-1FCAB9392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C3565AF-5A4D-4C13-BEE7-B39712C9FA16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A6466CE-8CA0-4F6B-A53B-7EE34B31FBBE}"/>
              </a:ext>
            </a:extLst>
          </p:cNvPr>
          <p:cNvSpPr/>
          <p:nvPr/>
        </p:nvSpPr>
        <p:spPr>
          <a:xfrm>
            <a:off x="991552" y="13226"/>
            <a:ext cx="7272338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1700" b="1" dirty="0">
                <a:solidFill>
                  <a:prstClr val="black"/>
                </a:solidFill>
              </a:rPr>
              <a:t>ГОСУДАРСТВЕННАЯ ПОВЕРОЧНАЯ СХЕМА ДЛЯ СРЕДСТВ </a:t>
            </a:r>
          </a:p>
          <a:p>
            <a:pPr lvl="0" algn="ctr">
              <a:defRPr/>
            </a:pPr>
            <a:r>
              <a:rPr lang="ru-RU" altLang="ru-RU" sz="1700" b="1" dirty="0">
                <a:solidFill>
                  <a:prstClr val="black"/>
                </a:solidFill>
              </a:rPr>
              <a:t>ИЗМЕРЕНИЙ МАССЫ И ОБЪЕМА ЖИДКОСТИ В ПОТОКЕ, ОБЪЕМА </a:t>
            </a:r>
          </a:p>
          <a:p>
            <a:pPr lvl="0" algn="ctr">
              <a:defRPr/>
            </a:pPr>
            <a:r>
              <a:rPr lang="ru-RU" altLang="ru-RU" sz="1700" b="1" dirty="0">
                <a:solidFill>
                  <a:prstClr val="black"/>
                </a:solidFill>
              </a:rPr>
              <a:t>ЖИДКОСТИ И ВМЕСТИМОСТИ ПРИ СТАТИЧЕСКИХ ИЗМЕРЕНИЯХ, </a:t>
            </a:r>
          </a:p>
          <a:p>
            <a:pPr lvl="0" algn="ctr">
              <a:defRPr/>
            </a:pPr>
            <a:r>
              <a:rPr lang="ru-RU" altLang="ru-RU" sz="1700" b="1" dirty="0">
                <a:solidFill>
                  <a:prstClr val="black"/>
                </a:solidFill>
              </a:rPr>
              <a:t>МАССОВОГО И ОБЪЕМНОГО РАСХОДОВ ЖИДКОСТИ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8737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10">
            <a:extLst>
              <a:ext uri="{FF2B5EF4-FFF2-40B4-BE49-F238E27FC236}">
                <a16:creationId xmlns="" xmlns:a16="http://schemas.microsoft.com/office/drawing/2014/main" id="{AC3777E8-B63E-4E68-94D9-62EB983F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16" y="1037613"/>
            <a:ext cx="8229621" cy="224911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</a:t>
            </a:r>
            <a:r>
              <a:rPr lang="ru-RU" alt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ВЕРТИКАЛЬНЫХ СТАЛЬНЫХ </a:t>
            </a:r>
            <a:r>
              <a:rPr lang="ru-RU" alt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РЕЗЕРВУАРОВ</a:t>
            </a:r>
            <a:r>
              <a:rPr lang="ru-RU" alt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00050" indent="-17145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«Роснефть» - 27 тысяч;</a:t>
            </a:r>
          </a:p>
          <a:p>
            <a:pPr marL="400050" indent="-17145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ПАО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Транснефть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- 20 тысяч;</a:t>
            </a:r>
          </a:p>
          <a:p>
            <a:pPr marL="400050" indent="-17145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ПАО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ЛУКОИЛ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- 3 тысячи;</a:t>
            </a:r>
          </a:p>
          <a:p>
            <a:pPr marL="400050" indent="-17145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ОАО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«Сургутнефтегаз» - 8 тысяч;</a:t>
            </a:r>
          </a:p>
          <a:p>
            <a:pPr marL="400050" indent="-17145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ПАО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Газпромнефть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- 5 тысяч;</a:t>
            </a:r>
          </a:p>
          <a:p>
            <a:pPr marL="400050" indent="-17145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ПАО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«Татнефть» - 4 тысячи;</a:t>
            </a:r>
          </a:p>
          <a:p>
            <a:pPr marL="400050" indent="-17145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ПАО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АНК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Башнефть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- 3 тысячи;</a:t>
            </a:r>
          </a:p>
          <a:p>
            <a:pPr marL="400050" indent="-17145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 – 62 тысячи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alt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ГОРИЗОНТАЛЬНЫХ СТАЛЬНЫХ РЕЗЕРВУАРОВ</a:t>
            </a:r>
            <a:r>
              <a:rPr lang="ru-RU" alt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alt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ЭКСПЛУАТИРУЕМЫХ </a:t>
            </a:r>
            <a:r>
              <a:rPr lang="ru-RU" alt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УРОВНЕМЕРОВ.</a:t>
            </a:r>
            <a:endParaRPr lang="en-US" altLang="ru-RU" sz="1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4199CC7-89A2-4C29-9899-8D4F4261064D}"/>
              </a:ext>
            </a:extLst>
          </p:cNvPr>
          <p:cNvGrpSpPr/>
          <p:nvPr/>
        </p:nvGrpSpPr>
        <p:grpSpPr>
          <a:xfrm>
            <a:off x="8070850" y="42863"/>
            <a:ext cx="1325563" cy="782637"/>
            <a:chOff x="8070850" y="100013"/>
            <a:chExt cx="1325563" cy="782637"/>
          </a:xfrm>
        </p:grpSpPr>
        <p:pic>
          <p:nvPicPr>
            <p:cNvPr id="717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="" xmlns:a16="http://schemas.microsoft.com/office/drawing/2014/main" id="{E53C08A8-F5E3-40B6-90CB-A95555411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63ACA6B-5890-4CAD-9A9F-F9D096582A1F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7175" name="Номер слайда 1">
            <a:extLst>
              <a:ext uri="{FF2B5EF4-FFF2-40B4-BE49-F238E27FC236}">
                <a16:creationId xmlns="" xmlns:a16="http://schemas.microsoft.com/office/drawing/2014/main" id="{C80E0668-4DCC-43F8-B0BB-0D39E15E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65677-94FD-4311-95E0-16C6E3E6163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="" xmlns:a16="http://schemas.microsoft.com/office/drawing/2014/main" id="{2C296719-1961-4269-8C81-7594FF6BC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53D4797-A9A9-4596-ADF4-BE06CD25063D}"/>
              </a:ext>
            </a:extLst>
          </p:cNvPr>
          <p:cNvSpPr/>
          <p:nvPr/>
        </p:nvSpPr>
        <p:spPr>
          <a:xfrm>
            <a:off x="1083151" y="0"/>
            <a:ext cx="698769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/>
              <a:t>АКТУАЛЬНОСТЬ ВОПРОСА ИЗМЕРЕНИЙ УРОВНЯ И НОРМАТИВНО-ПРАВОВАЯ БАЗА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8081" y="3250410"/>
            <a:ext cx="81286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МИНЭНЕРГО РОССИИ ОТ 15.03.2016 № 179 (с изменениями и дополнениями)</a:t>
            </a:r>
          </a:p>
          <a:p>
            <a:pPr algn="just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измерений, относящихся к сфере государственного регулирования обеспечения единства измерений, выполняемых при учете используемых энергетических ресурсов: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Измерения количества нефти косвенным методом статических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массы нефтепродуктов косвенным методом статических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измерений.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35333" y="4477998"/>
            <a:ext cx="8450262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МИНПРИРОДЫ РОССИИ ОТ 19.10.2015 № 436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уровня воды на водостоках от 0 до 20 м.</a:t>
            </a:r>
            <a:endPara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35333" y="4987372"/>
            <a:ext cx="8450262" cy="7386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МВД РОССИИ ОТ 20.01.2015 № 1014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деятельности в области обороны и безопасности государства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уровня жидкости от 0 до 100 м.</a:t>
            </a:r>
            <a:endPara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35333" y="5743066"/>
            <a:ext cx="8450262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МИНЭКОНОМРАЗВИТИЯ РОССИИ ОТ 23.07.2013 № 412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глубин и акваториях океанов, морей в пределах континентального шельфа и внутренних водоемов от 0 до 250 м;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значений колебания уровня моря от 0 до 12 м.</a:t>
            </a:r>
          </a:p>
        </p:txBody>
      </p:sp>
    </p:spTree>
    <p:extLst>
      <p:ext uri="{BB962C8B-B14F-4D97-AF65-F5344CB8AC3E}">
        <p14:creationId xmlns:p14="http://schemas.microsoft.com/office/powerpoint/2010/main" xmlns="" val="20608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4199CC7-89A2-4C29-9899-8D4F4261064D}"/>
              </a:ext>
            </a:extLst>
          </p:cNvPr>
          <p:cNvGrpSpPr/>
          <p:nvPr/>
        </p:nvGrpSpPr>
        <p:grpSpPr>
          <a:xfrm>
            <a:off x="8070850" y="42863"/>
            <a:ext cx="1325563" cy="782637"/>
            <a:chOff x="8070850" y="100013"/>
            <a:chExt cx="1325563" cy="782637"/>
          </a:xfrm>
        </p:grpSpPr>
        <p:pic>
          <p:nvPicPr>
            <p:cNvPr id="717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="" xmlns:a16="http://schemas.microsoft.com/office/drawing/2014/main" id="{E53C08A8-F5E3-40B6-90CB-A95555411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63ACA6B-5890-4CAD-9A9F-F9D096582A1F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7175" name="Номер слайда 1">
            <a:extLst>
              <a:ext uri="{FF2B5EF4-FFF2-40B4-BE49-F238E27FC236}">
                <a16:creationId xmlns="" xmlns:a16="http://schemas.microsoft.com/office/drawing/2014/main" id="{C80E0668-4DCC-43F8-B0BB-0D39E15E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65677-94FD-4311-95E0-16C6E3E6163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="" xmlns:a16="http://schemas.microsoft.com/office/drawing/2014/main" id="{2C296719-1961-4269-8C81-7594FF6BC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53D4797-A9A9-4596-ADF4-BE06CD25063D}"/>
              </a:ext>
            </a:extLst>
          </p:cNvPr>
          <p:cNvSpPr/>
          <p:nvPr/>
        </p:nvSpPr>
        <p:spPr>
          <a:xfrm>
            <a:off x="1083151" y="0"/>
            <a:ext cx="698769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/>
              <a:t>ДЕЙСТВУЮЩАЯ </a:t>
            </a:r>
            <a:r>
              <a:rPr lang="ru-RU" altLang="ru-RU" b="1" dirty="0" err="1" smtClean="0"/>
              <a:t>ГПС</a:t>
            </a:r>
            <a:r>
              <a:rPr lang="ru-RU" altLang="ru-RU" b="1" dirty="0" smtClean="0"/>
              <a:t> УРОВНЯ ЖИДКОСТИ.</a:t>
            </a:r>
          </a:p>
          <a:p>
            <a:pPr algn="ctr">
              <a:defRPr/>
            </a:pPr>
            <a:r>
              <a:rPr lang="ru-RU" altLang="ru-RU" b="1" dirty="0" smtClean="0"/>
              <a:t>ОСНОВАНИЕ ДЛЯ РАЗРАБОТКИ НОВОЙ </a:t>
            </a:r>
            <a:r>
              <a:rPr lang="ru-RU" altLang="ru-RU" b="1" dirty="0" err="1" smtClean="0"/>
              <a:t>ГПС</a:t>
            </a:r>
            <a:r>
              <a:rPr lang="ru-RU" altLang="ru-RU" b="1" dirty="0" smtClean="0"/>
              <a:t> УРОВНЯ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600076" y="1014939"/>
            <a:ext cx="8247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ГОСТ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8.477-82 «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ГСИ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. Государственная поверочная схема для средств измерений уровня жидкости»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228" y="1655320"/>
            <a:ext cx="8089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Calibri" pitchFamily="34" charset="0"/>
              <a:buAutoNum type="arabicParenR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Устаревшая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нормативная база.</a:t>
            </a:r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Диапазон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ограничен 20 м.</a:t>
            </a:r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Отсутствие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средств измерений уровня (длины) сыпучих материалов.</a:t>
            </a:r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Отсутствие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методов передачи единицы уровня (длины) при помощи средств измерений длины.</a:t>
            </a:r>
          </a:p>
          <a:p>
            <a:pPr algn="just">
              <a:buFont typeface="Calibri" pitchFamily="34" charset="0"/>
              <a:buAutoNum type="arabicParenR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Отсутствие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передачи единицы уровня (длины) методом косвенных измерений.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00076" y="4466063"/>
            <a:ext cx="82470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Приказом Росстандарта от 29 декабря 2018 г. № 2819 Об утверждении плана разработки (пересмотра) и утверждения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ГПС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2019 год, в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ФГУП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ВНИИР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разработана новая государственная поверочная схема для средств измерений уровня (длины) жидкости и сыпучих материалов взамен действующей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ГПС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уровня жидкости ГОСТ 8.477-82.</a:t>
            </a:r>
          </a:p>
        </p:txBody>
      </p:sp>
    </p:spTree>
    <p:extLst>
      <p:ext uri="{BB962C8B-B14F-4D97-AF65-F5344CB8AC3E}">
        <p14:creationId xmlns:p14="http://schemas.microsoft.com/office/powerpoint/2010/main" xmlns="" val="2010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4199CC7-89A2-4C29-9899-8D4F4261064D}"/>
              </a:ext>
            </a:extLst>
          </p:cNvPr>
          <p:cNvGrpSpPr/>
          <p:nvPr/>
        </p:nvGrpSpPr>
        <p:grpSpPr>
          <a:xfrm>
            <a:off x="8070850" y="42863"/>
            <a:ext cx="1325563" cy="782637"/>
            <a:chOff x="8070850" y="100013"/>
            <a:chExt cx="1325563" cy="782637"/>
          </a:xfrm>
        </p:grpSpPr>
        <p:pic>
          <p:nvPicPr>
            <p:cNvPr id="7173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="" xmlns:a16="http://schemas.microsoft.com/office/drawing/2014/main" id="{E53C08A8-F5E3-40B6-90CB-A95555411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63ACA6B-5890-4CAD-9A9F-F9D096582A1F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7175" name="Номер слайда 1">
            <a:extLst>
              <a:ext uri="{FF2B5EF4-FFF2-40B4-BE49-F238E27FC236}">
                <a16:creationId xmlns="" xmlns:a16="http://schemas.microsoft.com/office/drawing/2014/main" id="{C80E0668-4DCC-43F8-B0BB-0D39E15E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65677-94FD-4311-95E0-16C6E3E6163D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C:\Users\user\Pictures\ЛогоРСТ.jpg">
            <a:extLst>
              <a:ext uri="{FF2B5EF4-FFF2-40B4-BE49-F238E27FC236}">
                <a16:creationId xmlns="" xmlns:a16="http://schemas.microsoft.com/office/drawing/2014/main" id="{2C296719-1961-4269-8C81-7594FF6BC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53D4797-A9A9-4596-ADF4-BE06CD25063D}"/>
              </a:ext>
            </a:extLst>
          </p:cNvPr>
          <p:cNvSpPr/>
          <p:nvPr/>
        </p:nvSpPr>
        <p:spPr>
          <a:xfrm>
            <a:off x="1083151" y="0"/>
            <a:ext cx="698769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cs typeface="Arial" charset="0"/>
              </a:rPr>
              <a:t>ГОСУДАРСТВЕННАЯ ПОВЕРОЧНАЯ СХЕМА ДЛЯ СРЕДСТВ ИЗМЕРЕНИЙ УРОВНЯ (ДЛИНЫ) ЖИДКОСТИ И СЫПУЧИХ МАТЕРИАЛОВ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79388" y="2358115"/>
            <a:ext cx="88931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Calibri" pitchFamily="34" charset="0"/>
              <a:buAutoNum type="arabicParenR"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Распространяется на эталоны и средства измерений уровня (длины) в диапазоне до 1500 метров;</a:t>
            </a:r>
          </a:p>
          <a:p>
            <a:pPr>
              <a:buFont typeface="Calibri" pitchFamily="34" charset="0"/>
              <a:buAutoNum type="arabicParenR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Распространяется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на средства измерений уровня (длины) сыпучих материалов (25% с 2017 по 2018 г.);</a:t>
            </a:r>
          </a:p>
          <a:p>
            <a:pPr>
              <a:buFont typeface="Calibri" pitchFamily="34" charset="0"/>
              <a:buAutoNum type="arabicParenR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Распространяется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на уровнемерные установки с пределами допускаемых абсолютных погрешностей от ±0,10 мм и средства измерений уровня (длины) с пределами допускаемых абсолютных погрешностей от ±0,40 мм;</a:t>
            </a:r>
          </a:p>
          <a:p>
            <a:pPr>
              <a:buFont typeface="Calibri" pitchFamily="34" charset="0"/>
              <a:buAutoNum type="arabicParenR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Позволят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осуществлять передачу единицы эталонам и средствам измерений от эталонов длины, а также от эталонов массы, давления, времени и частоты методом косвенных измерений.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580" y="1027120"/>
            <a:ext cx="8088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ГОСУДАРСТВЕННАЯ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ПОВЕРОЧНАЯ СХЕМА ДЛЯ СРЕДСТВ ИЗМЕРЕНИЙ УРОВНЯ (ДЛИНЫ) ЖИДКОСТИ И СЫПУЧИХ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4987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Номер слайда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BBA2FC8-CCEE-438C-BF4E-6D68D5E84832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71438" y="115888"/>
            <a:ext cx="1044575" cy="982662"/>
            <a:chOff x="4042117" y="142844"/>
            <a:chExt cx="1096844" cy="982420"/>
          </a:xfrm>
        </p:grpSpPr>
        <p:pic>
          <p:nvPicPr>
            <p:cNvPr id="2868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6" y="142844"/>
              <a:ext cx="595312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TextBox 10"/>
            <p:cNvSpPr txBox="1">
              <a:spLocks noChangeArrowheads="1"/>
            </p:cNvSpPr>
            <p:nvPr/>
          </p:nvSpPr>
          <p:spPr bwMode="auto">
            <a:xfrm>
              <a:off x="4042117" y="863460"/>
              <a:ext cx="1096844" cy="2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cs typeface="Arial" panose="020B0604020202020204" pitchFamily="34" charset="0"/>
                </a:rPr>
                <a:t>РОССТАНДАРТ</a:t>
              </a:r>
              <a:endParaRPr lang="ru-RU" altLang="ru-RU" sz="900"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70850" y="765175"/>
            <a:ext cx="1325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ФГУП  «ВНИИР»</a:t>
            </a:r>
          </a:p>
        </p:txBody>
      </p:sp>
      <p:pic>
        <p:nvPicPr>
          <p:cNvPr id="2867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3813"/>
            <a:ext cx="590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Прямоугольник 11"/>
          <p:cNvSpPr>
            <a:spLocks noChangeArrowheads="1"/>
          </p:cNvSpPr>
          <p:nvPr/>
        </p:nvSpPr>
        <p:spPr bwMode="auto">
          <a:xfrm>
            <a:off x="204788" y="1346232"/>
            <a:ext cx="864235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ФГУП «ВНИИР» разработал проекты национальных стандартов: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-ГОСТ Р «Резервуары стальные вертикальные цилиндрические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Методика калибровки электронно-оптическим методом»;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-ГОСТ Р «Резервуары стальные горизонтальные цилиндрические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Методика калибровки электронно-оптическим методом».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Пределы относительной погрешности электронно-оптических методов определения вместимости РВС с применением тахеометра или 3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сканера составляет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±0,20%- для резервуаров  вместимостью от 100 до 3000 (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вкл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м</a:t>
            </a:r>
            <a:r>
              <a:rPr lang="ru-RU" alt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±0,15%- для резервуаров  вместимостью  от 3000 до 5000 м</a:t>
            </a:r>
            <a:r>
              <a:rPr lang="ru-RU" alt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±0,10%- для резервуаров  вместимостью  от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5000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вкл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до 160000 м</a:t>
            </a:r>
            <a:r>
              <a:rPr lang="ru-RU" alt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Пределы относительной погрешности электронно-оптических методов определения вместимости РГС находятся в диапазоне  от 0,1% до 0,5 %, при этом точное значение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в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градуировочной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таблице на резервуар.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8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349" y="1367647"/>
            <a:ext cx="22018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user\Pictures\ЛогоРСТ.jpg">
            <a:extLst>
              <a:ext uri="{FF2B5EF4-FFF2-40B4-BE49-F238E27FC236}">
                <a16:creationId xmlns:a16="http://schemas.microsoft.com/office/drawing/2014/main" xmlns="" id="{893A1C69-DFCC-4A3D-88DB-1A9E1D6C6D7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" cy="1032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8E3AE156-0BCD-4DE5-A034-8926B942B360}"/>
              </a:ext>
            </a:extLst>
          </p:cNvPr>
          <p:cNvGrpSpPr/>
          <p:nvPr/>
        </p:nvGrpSpPr>
        <p:grpSpPr>
          <a:xfrm>
            <a:off x="8070850" y="100013"/>
            <a:ext cx="1325563" cy="782637"/>
            <a:chOff x="8070850" y="100013"/>
            <a:chExt cx="1325563" cy="782637"/>
          </a:xfrm>
        </p:grpSpPr>
        <p:pic>
          <p:nvPicPr>
            <p:cNvPr id="14" name="Picture 2" descr="Z:\09.СлужбаЗампоЭкониФин\03.ОСБ.ОтдСбыта\04.Менеджер\картинки\LOGO\1.jpg">
              <a:extLst>
                <a:ext uri="{FF2B5EF4-FFF2-40B4-BE49-F238E27FC236}">
                  <a16:creationId xmlns:a16="http://schemas.microsoft.com/office/drawing/2014/main" xmlns="" id="{1E3546CE-9561-43E7-8889-C64808D34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00013"/>
              <a:ext cx="31432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786EFEE-9F51-4BB6-A3ED-83C9F165296B}"/>
                </a:ext>
              </a:extLst>
            </p:cNvPr>
            <p:cNvSpPr txBox="1"/>
            <p:nvPr/>
          </p:nvSpPr>
          <p:spPr>
            <a:xfrm>
              <a:off x="8070850" y="620713"/>
              <a:ext cx="13255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ФГУП  «ВНИИР»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800CD92-0CBB-491A-9753-8C974AA49B20}"/>
              </a:ext>
            </a:extLst>
          </p:cNvPr>
          <p:cNvSpPr/>
          <p:nvPr/>
        </p:nvSpPr>
        <p:spPr>
          <a:xfrm>
            <a:off x="1272383" y="10438"/>
            <a:ext cx="649922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/>
              <a:t>ПРИМЕНЕНИЕ ЭЛЕКТРОННО-ОПТИЧЕСКИХ  МЕТОДОВ  ДЛЯ </a:t>
            </a:r>
          </a:p>
          <a:p>
            <a:pPr algn="ctr">
              <a:defRPr/>
            </a:pPr>
            <a:r>
              <a:rPr lang="ru-RU" b="1" dirty="0"/>
              <a:t>ОПРЕДЕЛЕНИЯ ВМЕСТИМОСТИ РЕЗЕРВУАРОВ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3013853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3826</Words>
  <Application>Microsoft Office PowerPoint</Application>
  <PresentationFormat>Экран (4:3)</PresentationFormat>
  <Paragraphs>450</Paragraphs>
  <Slides>32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Equation</vt:lpstr>
      <vt:lpstr>Современное состояние метрологического обеспечения измерений расхода и количества жидкостей и газов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ОСНОВНЫЕ НАПРАВЛЕНИЯ ДЕЯТЕЛЬНОСТИ ФГУП «ВНИИР» В ОБЛАСТИ СОВЕРШЕНСТВОВАНИЯ  МЕТРОЛОГИЧЕСКОГО ОБЕСПЕЧЕНИЯ УЧЕТА ЭНЕРГОРЕСУРСОВ     </dc:title>
  <dc:creator>Имя Фамилия</dc:creator>
  <cp:lastModifiedBy>Тайбинский</cp:lastModifiedBy>
  <cp:revision>119</cp:revision>
  <cp:lastPrinted>2019-04-12T12:25:15Z</cp:lastPrinted>
  <dcterms:created xsi:type="dcterms:W3CDTF">2019-04-05T05:20:21Z</dcterms:created>
  <dcterms:modified xsi:type="dcterms:W3CDTF">2019-10-14T13:08:48Z</dcterms:modified>
</cp:coreProperties>
</file>