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935" r:id="rId2"/>
    <p:sldMasterId id="2147483949" r:id="rId3"/>
    <p:sldMasterId id="2147483994" r:id="rId4"/>
    <p:sldMasterId id="2147484024" r:id="rId5"/>
    <p:sldMasterId id="2147484039" r:id="rId6"/>
    <p:sldMasterId id="2147484129" r:id="rId7"/>
    <p:sldMasterId id="2147484144" r:id="rId8"/>
    <p:sldMasterId id="2147484174" r:id="rId9"/>
    <p:sldMasterId id="2147484234" r:id="rId10"/>
    <p:sldMasterId id="2147484249" r:id="rId11"/>
    <p:sldMasterId id="2147485295" r:id="rId12"/>
  </p:sldMasterIdLst>
  <p:notesMasterIdLst>
    <p:notesMasterId r:id="rId28"/>
  </p:notesMasterIdLst>
  <p:sldIdLst>
    <p:sldId id="950" r:id="rId13"/>
    <p:sldId id="1023" r:id="rId14"/>
    <p:sldId id="977" r:id="rId15"/>
    <p:sldId id="1029" r:id="rId16"/>
    <p:sldId id="1030" r:id="rId17"/>
    <p:sldId id="1017" r:id="rId18"/>
    <p:sldId id="1018" r:id="rId19"/>
    <p:sldId id="1019" r:id="rId20"/>
    <p:sldId id="1020" r:id="rId21"/>
    <p:sldId id="1028" r:id="rId22"/>
    <p:sldId id="1025" r:id="rId23"/>
    <p:sldId id="1027" r:id="rId24"/>
    <p:sldId id="987" r:id="rId25"/>
    <p:sldId id="1022" r:id="rId26"/>
    <p:sldId id="655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1D9F1"/>
    <a:srgbClr val="A50021"/>
    <a:srgbClr val="CC0066"/>
    <a:srgbClr val="800080"/>
    <a:srgbClr val="990033"/>
    <a:srgbClr val="FFECD9"/>
    <a:srgbClr val="FF5050"/>
    <a:srgbClr val="FF00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3784" autoAdjust="0"/>
  </p:normalViewPr>
  <p:slideViewPr>
    <p:cSldViewPr snapToGrid="0">
      <p:cViewPr>
        <p:scale>
          <a:sx n="90" d="100"/>
          <a:sy n="90" d="100"/>
        </p:scale>
        <p:origin x="149" y="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7B8265-56D3-4193-91D7-D5BC9DD4CD55}" type="datetimeFigureOut">
              <a:rPr lang="ru-RU"/>
              <a:pPr>
                <a:defRPr/>
              </a:pPr>
              <a:t>17.10.2019</a:t>
            </a:fld>
            <a:endParaRPr lang="ru-RU" dirty="0"/>
          </a:p>
        </p:txBody>
      </p:sp>
      <p:sp>
        <p:nvSpPr>
          <p:cNvPr id="369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4" rIns="91410" bIns="457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026EDEC-F966-4C27-9ED1-CEB381B3E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32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EDEC-F966-4C27-9ED1-CEB381B3E61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874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10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3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11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4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12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05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13</a:t>
            </a:fld>
            <a:endParaRPr lang="ru-RU" sz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206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27144-BD25-4549-BBE0-17571E280499}" type="slidenum">
              <a:rPr lang="ru-RU" altLang="ru-RU" smtClean="0">
                <a:cs typeface="Arial" charset="0"/>
              </a:rPr>
              <a:pPr/>
              <a:t>15</a:t>
            </a:fld>
            <a:endParaRPr lang="ru-RU" altLang="ru-RU" dirty="0">
              <a:cs typeface="Arial" charset="0"/>
            </a:endParaRPr>
          </a:p>
        </p:txBody>
      </p:sp>
      <p:sp>
        <p:nvSpPr>
          <p:cNvPr id="416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416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25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6EDEC-F966-4C27-9ED1-CEB381B3E61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27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3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426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4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52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5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3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6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9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7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88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8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65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  <a:extLst/>
        </p:spPr>
        <p:txBody>
          <a:bodyPr lIns="91410" tIns="45704" rIns="91410" bIns="45704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401E750-BDFE-4B01-8389-584FDB66B1AF}" type="slidenum">
              <a:rPr lang="ru-RU" sz="1200" smtClean="0">
                <a:solidFill>
                  <a:prstClr val="black"/>
                </a:solidFill>
                <a:cs typeface="+mn-cs"/>
              </a:rPr>
              <a:pPr algn="r">
                <a:defRPr/>
              </a:pPr>
              <a:t>9</a:t>
            </a:fld>
            <a:endParaRPr lang="ru-RU" sz="12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593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5650"/>
            <a:ext cx="4959350" cy="3721100"/>
          </a:xfrm>
          <a:solidFill>
            <a:srgbClr val="FFFFFF"/>
          </a:solidFill>
          <a:ln/>
        </p:spPr>
      </p:sp>
      <p:sp>
        <p:nvSpPr>
          <p:cNvPr id="593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6246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60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B56D3-E5EA-45FD-A31C-F8969B3B7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8F34B-929B-4EFF-81F9-68038F3344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06992E3-3A09-4A86-A6F2-3D1E635FD4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312C58-B917-41FC-B3EF-D8E26F6B9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83E03D-7F70-4991-BE40-AACBDC6E86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908301-FBE9-42C7-B3D6-0C3D013F5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91967A-A5B4-487A-8DB5-AE8CA41B68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D8A841-FF61-4BC7-B68B-2C8C75622B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A0C628E-4D08-4898-8D82-96A2B1D7D9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530E893-E849-4287-8111-3F7CEB7459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544A25-2D2E-476E-82D4-0BBCDEAB0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0C4AB9-F4DF-489B-9B64-CB26728CB1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9FC9D-8052-494A-B23C-F02D2054E0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D423BF-1B63-4618-932D-92BFFAFAC2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D0BCCC-A6BC-4B43-AEC8-7A48E966A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8EE76B9-66DC-4D27-AA45-52C388BCA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964229-6B78-420D-B5BE-3EAE87D21C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70E26B-CEC8-4E91-9CA2-CA048AF7A8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9F1CDEE-6AE0-4D0E-BAC2-9322DE5C21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1CD962-E699-4D88-9FB8-9FD187D8AA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77D62E-03A3-4C65-9D7C-714A4251C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DD8D23-6FFE-4E8C-9003-679CD7F154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34387FE-9A90-48CA-AF05-74236888F1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BFF45-114D-4538-8F9F-B9D26076A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FCF06A-1F70-4264-A3D5-30CEBF451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F6D41FA-02B5-46E3-9EB4-F10654F909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464DBD6-9DA7-4467-A59B-1A006ED37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D20E66-9C29-4EA6-884D-202C0FA58B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7A391F-7CE3-4D27-9384-92BE005CA7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AA9758-9868-4229-96F8-D295B8FCCB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B67DB2-EA8C-40A3-9E5E-AB92590C78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E7DF289-8268-45EA-9E7A-302F1AA43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02344E-DEDA-4957-A78F-6E28F4040D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D0B7BB-3FEB-41A0-8382-38049AEE2D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2457-2EC5-452B-A8AC-49D8AA0ADF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5C8CAB9-C98C-4D70-8167-D59105E533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89854B2-2821-43B9-8DBF-E9BC0C7E39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CCBE513-E048-4B98-95B1-8048026B74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D71481-1B4A-4EAB-AB87-AD68708D0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B3D993-22A6-4318-987C-D64C99520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C9919DD-9CD2-4EFB-A24E-6DFD297BB7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36145B8-5B27-4CDE-BFF3-486BEC03F0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C7E473-A932-4C0E-BD9A-9BE713C6C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A95849D-E559-4A95-98D1-A3E0FA4EC2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32B4344-4CBA-4E41-ACF1-E6C5BA625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7634-C4EB-4686-BF07-8E105AFA9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81B241-26AB-4787-9087-48FCD9B46B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FE48D6-DE5F-4B18-AF8F-1782D35523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4A689-7E63-4A92-B751-62FA402012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7074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C5064-3452-40C3-B7B9-5F77DE460F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0355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57948-C0CE-4104-A013-035F43F969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7816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27372-FE0B-458C-ACC8-08B16E92B5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0326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CB46B-CBA9-4333-949D-53D96482733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370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07641-D69E-428E-8295-7E276F9CD0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2610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B9EF2-F976-4368-95A4-16BF8918C4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77986"/>
      </p:ext>
    </p:extLst>
  </p:cSld>
  <p:clrMapOvr>
    <a:masterClrMapping/>
  </p:clrMapOvr>
  <p:hf hdr="0" ft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EA0F1-AEC6-400D-A927-386EA0EA53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749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DAB1DF0-923B-4171-876E-5EBC6B080E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CED02F-A4D6-4B83-AB72-85560D2307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51156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3E8C4-F38E-44F4-865C-0761F72FBFB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9777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6E025-BFF7-4FD2-BC4E-EFA9B8DEE77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09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3E6B565-677D-45C1-8B0C-8A0BB9C479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29FBBB-E334-43D1-BBE1-CD22D3C3F5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E69F81-7A3D-4EBA-BFF7-864D1F274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EA7136-53EE-4543-AA28-9BD895FC51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8DA4-36EA-4324-8A52-F00EB28451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B66975-95B4-48A4-8515-AA8E171D02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53945F-F0E9-42EF-914B-0764CC145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F6E03B-3152-450C-A096-686CC3DBF6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FB8B04-A86D-449D-8D66-7220320EEA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F77A44-2B28-49E9-B11D-0A8DC11CC8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DA61F89-AAC3-44C0-8772-05CBDB7935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3C6E24-B16E-4809-BDE3-011A50E10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5EE9A20-02C1-4738-B6DA-FBF7C05AB1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4DBBB8-1FF4-49BF-926D-67BC850C03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E3F6AB-46B0-4919-89FD-0DE1ABE4C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C5B03-D59E-4AF3-98EB-24500B5EA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B13DB0E-8283-4189-960E-B65D49E3FD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69CD73-D504-4524-B20D-14CE0F00F6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EE4943-DC7F-4A60-9DA3-C69D5CD2C0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DAD1786-C6DC-4E0E-8365-2882CA95AA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A3361A-F1E4-4E0E-9EDB-1B81BACEA3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E52E68-60FB-44F6-B250-A624B8B0F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8C303A-D84D-42FC-BE92-BC6012060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25768E-4EFA-4A2D-9227-097C3B77E8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C72A88-46AC-431B-826B-81B93F86E1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86494BB-F800-400B-AC3E-FA47A67DAE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B003-3334-4F71-AB99-195B3AF0A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518089-122D-408D-AC5B-1B99BAA581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DCDE93-E495-4E00-A3E9-DC47A21E60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D00F26-265D-485B-B6C5-018232CFF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0420C5-817B-44E5-B4BE-63B6F9A5C4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84C1BDB-1182-4E83-A99F-07AA52DCD1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41044D-A894-40D0-A141-5C24785E1E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8B92174-DA0E-4850-A2AD-5B98FC60D1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F401F3F-7A26-47A0-BD1C-3FF6FEE35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7799CE-222C-4E92-BDDF-81E4CEC219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D64B09-1A3E-4F62-9EE0-DD5318CE30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62C1-5BF8-4913-88D6-C7E6793D2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7653A4F-061F-4E0D-B3B2-F72EBD32B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69DA7D-92D3-4B4B-8375-CC9B7089C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2EE40F-477D-44E7-BC38-0FF78D1CE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AB4B0B-CC74-41DE-9407-88FB8F84D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AC4BAD-F793-4A52-AA47-7CBE2193D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380C3A-88A7-4CC0-AB59-F9D01638D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AB3D217-3946-42E0-86F1-D927F82251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79557A1-029D-4F90-B4C2-6AAF9FE005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F8C49B-59A6-469B-A8EF-4127FEE70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24C7CC4-6E10-40EF-8098-C7037457A7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791DE-A8C4-44CC-9209-B6F1FBE091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8CE2F70-FAB1-4897-AFA8-F551637162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0991A32-892C-42F0-9B62-04C8355FF2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78C5882-B010-43D2-AA2E-29424A067E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64F3BDA-FB4E-4866-B674-4F035BDCC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B850D54-9E2B-47ED-9817-DCB94FA733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560C77E-3E2F-4112-8412-535424E552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EB2875F-6F50-4BFF-A811-77617C2FD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699B67B-EE31-48A7-9F42-DE51629FCC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1059D4-4CE2-46F5-9225-227341A00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C08476B-8094-4C7A-8D7A-84D9A3C37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87DB-6A70-4DCB-B6DB-F8B944DED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7A5EC81-7E11-4829-AF99-C1ACA9FC47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AB93E1-05A5-49A5-9A46-2D693A295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905D9DD-74BB-4A4E-ADDA-FCC3C9C0CB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586E8F-4373-4108-ABAF-42DB48250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8D595F-8AFB-4B6B-9C1F-F18C5D0313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879769C-EE62-49BD-88AA-FD8DC05D60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220F94-C1CD-4E98-BECA-6DF54C22F2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EE5B95-9C7B-41AA-820C-5D8CA8D742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BA172B0-CC61-46DF-89EC-D9B5B9CFF0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2D5109-D49E-4CFB-AF71-572C1497C3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5376-4582-4F84-93D8-607103BBA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73056C1-DA5F-4338-946E-0ECEC5A967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4294358-9316-47C2-B568-C321FAD219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7497FEC-0E2D-42FB-A0F1-503324AC9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014215-C6F3-41D1-97D8-A1DD7F28CF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01391DD-B1EF-43DE-99E6-63FD054BF8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19E6FB6-945B-449A-919C-294C4AB21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3F1D3B-8297-4A11-841B-20DBCC2D40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95149D-8503-4F19-B82D-D5DCCB7B6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A59FD01-3D9A-4968-8A12-4B29A70983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593101A-FA5C-43A7-B830-51E655E54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934EC-9CA7-4F7D-8DBC-5699A26677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7E345B6-EEF3-4322-9C89-5462573F3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BC3672-9E72-4A98-9DA1-C5BD01956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449587-732A-4A22-95F5-9A6599A3D3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708067-ADB1-42C6-A842-8D383CE6A5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20B8A4-2C2C-4345-AFB5-6277E8C3DF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D98C3E-0B04-4C0D-AB53-76F4111ECA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52174A-8869-4333-A233-F2431B3C7D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423F66-1BA9-4424-93FE-8F0A82B18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659C929-80AA-42D0-B7B2-CACAA983E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2C48B8-8D7A-4832-951E-7670DCDC2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8DD50E-DCE9-4334-BBFF-801F57A6CA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0" r:id="rId1"/>
    <p:sldLayoutId id="2147485139" r:id="rId2"/>
    <p:sldLayoutId id="2147485138" r:id="rId3"/>
    <p:sldLayoutId id="2147485137" r:id="rId4"/>
    <p:sldLayoutId id="2147485136" r:id="rId5"/>
    <p:sldLayoutId id="2147485135" r:id="rId6"/>
    <p:sldLayoutId id="2147485134" r:id="rId7"/>
    <p:sldLayoutId id="2147485133" r:id="rId8"/>
    <p:sldLayoutId id="2147485132" r:id="rId9"/>
    <p:sldLayoutId id="2147485131" r:id="rId10"/>
    <p:sldLayoutId id="2147485130" r:id="rId11"/>
    <p:sldLayoutId id="2147485129" r:id="rId12"/>
    <p:sldLayoutId id="2147485128" r:id="rId13"/>
    <p:sldLayoutId id="214748512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EA80F70-A705-4961-B55F-6C3F1BE9E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9" r:id="rId1"/>
    <p:sldLayoutId id="2147485270" r:id="rId2"/>
    <p:sldLayoutId id="2147485271" r:id="rId3"/>
    <p:sldLayoutId id="2147485272" r:id="rId4"/>
    <p:sldLayoutId id="2147485273" r:id="rId5"/>
    <p:sldLayoutId id="2147485274" r:id="rId6"/>
    <p:sldLayoutId id="2147485275" r:id="rId7"/>
    <p:sldLayoutId id="2147485276" r:id="rId8"/>
    <p:sldLayoutId id="2147485277" r:id="rId9"/>
    <p:sldLayoutId id="2147485278" r:id="rId10"/>
    <p:sldLayoutId id="2147485279" r:id="rId11"/>
    <p:sldLayoutId id="2147485280" r:id="rId12"/>
    <p:sldLayoutId id="214748528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8A1F11-2D95-42EE-A166-25058DE0E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  <p:sldLayoutId id="2147485293" r:id="rId12"/>
    <p:sldLayoutId id="214748529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8DD50E-DCE9-4334-BBFF-801F57A6CA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3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6" r:id="rId1"/>
    <p:sldLayoutId id="2147485297" r:id="rId2"/>
    <p:sldLayoutId id="2147485298" r:id="rId3"/>
    <p:sldLayoutId id="2147485299" r:id="rId4"/>
    <p:sldLayoutId id="2147485300" r:id="rId5"/>
    <p:sldLayoutId id="2147485301" r:id="rId6"/>
    <p:sldLayoutId id="2147485302" r:id="rId7"/>
    <p:sldLayoutId id="2147485303" r:id="rId8"/>
    <p:sldLayoutId id="2147485304" r:id="rId9"/>
    <p:sldLayoutId id="2147485305" r:id="rId10"/>
    <p:sldLayoutId id="214748530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A0933E-6D78-4AD2-939F-141B8F76EB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BECD82-9283-41BA-B3CE-90CB31A01C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2" r:id="rId1"/>
    <p:sldLayoutId id="2147485153" r:id="rId2"/>
    <p:sldLayoutId id="2147485154" r:id="rId3"/>
    <p:sldLayoutId id="2147485155" r:id="rId4"/>
    <p:sldLayoutId id="2147485156" r:id="rId5"/>
    <p:sldLayoutId id="2147485157" r:id="rId6"/>
    <p:sldLayoutId id="2147485158" r:id="rId7"/>
    <p:sldLayoutId id="2147485159" r:id="rId8"/>
    <p:sldLayoutId id="2147485160" r:id="rId9"/>
    <p:sldLayoutId id="2147485161" r:id="rId10"/>
    <p:sldLayoutId id="2147485162" r:id="rId11"/>
    <p:sldLayoutId id="214748516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BE87F0-730F-4C31-AEEA-FCE24BDFA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  <p:sldLayoutId id="2147485175" r:id="rId12"/>
    <p:sldLayoutId id="214748517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743CB7-9426-4230-9F22-30E7F511FE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  <p:sldLayoutId id="2147485188" r:id="rId12"/>
    <p:sldLayoutId id="214748518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53C9E5-A687-4ABA-ABF4-40BF8BF402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0" r:id="rId1"/>
    <p:sldLayoutId id="2147485191" r:id="rId2"/>
    <p:sldLayoutId id="2147485192" r:id="rId3"/>
    <p:sldLayoutId id="2147485193" r:id="rId4"/>
    <p:sldLayoutId id="2147485194" r:id="rId5"/>
    <p:sldLayoutId id="2147485195" r:id="rId6"/>
    <p:sldLayoutId id="2147485196" r:id="rId7"/>
    <p:sldLayoutId id="2147485197" r:id="rId8"/>
    <p:sldLayoutId id="2147485198" r:id="rId9"/>
    <p:sldLayoutId id="2147485199" r:id="rId10"/>
    <p:sldLayoutId id="2147485200" r:id="rId11"/>
    <p:sldLayoutId id="2147485201" r:id="rId12"/>
    <p:sldLayoutId id="214748520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C02C623-2DEA-4C2C-9568-AD94872A1A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  <p:sldLayoutId id="2147485218" r:id="rId2"/>
    <p:sldLayoutId id="2147485219" r:id="rId3"/>
    <p:sldLayoutId id="2147485220" r:id="rId4"/>
    <p:sldLayoutId id="2147485221" r:id="rId5"/>
    <p:sldLayoutId id="2147485222" r:id="rId6"/>
    <p:sldLayoutId id="2147485223" r:id="rId7"/>
    <p:sldLayoutId id="2147485224" r:id="rId8"/>
    <p:sldLayoutId id="2147485225" r:id="rId9"/>
    <p:sldLayoutId id="2147485226" r:id="rId10"/>
    <p:sldLayoutId id="2147485227" r:id="rId11"/>
    <p:sldLayoutId id="2147485228" r:id="rId12"/>
    <p:sldLayoutId id="214748522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22E59D-DA1F-41A0-B031-F098DA605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30" r:id="rId1"/>
    <p:sldLayoutId id="2147485231" r:id="rId2"/>
    <p:sldLayoutId id="2147485232" r:id="rId3"/>
    <p:sldLayoutId id="2147485233" r:id="rId4"/>
    <p:sldLayoutId id="2147485234" r:id="rId5"/>
    <p:sldLayoutId id="2147485235" r:id="rId6"/>
    <p:sldLayoutId id="2147485236" r:id="rId7"/>
    <p:sldLayoutId id="2147485237" r:id="rId8"/>
    <p:sldLayoutId id="2147485238" r:id="rId9"/>
    <p:sldLayoutId id="2147485239" r:id="rId10"/>
    <p:sldLayoutId id="2147485240" r:id="rId11"/>
    <p:sldLayoutId id="2147485241" r:id="rId12"/>
    <p:sldLayoutId id="214748524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88AAAEC-DEBA-465F-A8D8-85492D35D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59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ozlov@vniims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-144333" y="1728111"/>
            <a:ext cx="93360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ОБЕСПЕЧЕНИЕ СТАНДАРТНЫМИ   СПРАВОЧНЫМИ ДАННЫМИ О СВОЙСТВАХ  НЕФТЕГАЗОВОГО СЫРЬЯ И ПРОДУКЦИИ,   ПРЕДПРИЯТИЙ НЕФТЕГАЗОВОЙ ОТРАСЛИ НА ОСНОВЕ ОТРАСЛЕВОЙ СИСТЕМЫ   ДАННЫХ ГОСУДАРСТВЕННОЙ СЛУЖБЫ СТАНДАРТНЫХ СПРАВОЧНЫХ ДАННЫХ</a:t>
            </a:r>
          </a:p>
        </p:txBody>
      </p:sp>
      <p:sp>
        <p:nvSpPr>
          <p:cNvPr id="370690" name="Text Box 5"/>
          <p:cNvSpPr txBox="1">
            <a:spLocks noChangeArrowheads="1"/>
          </p:cNvSpPr>
          <p:nvPr/>
        </p:nvSpPr>
        <p:spPr bwMode="auto">
          <a:xfrm>
            <a:off x="250825" y="4348304"/>
            <a:ext cx="8893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-180975" y="-98999"/>
            <a:ext cx="932497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РОССТАНДАРТ</a:t>
            </a:r>
          </a:p>
          <a:p>
            <a:pPr algn="ctr">
              <a:defRPr/>
            </a:pP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ГОСУДАРСТВЕННАЯ СЛУЖБА СТАНДАРТНЫХ СПРАВОЧНЫХ ДАННЫХ О ФИЗИЧЕСКИХ КОНСТАНТАХ И СВОЙСТВАХ ВЕЩЕСТВ И МАТЕРИАЛОВ</a:t>
            </a:r>
            <a:endParaRPr lang="ru-RU" b="1" dirty="0">
              <a:solidFill>
                <a:srgbClr val="990033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64353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47787" y="6301076"/>
            <a:ext cx="722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«ВНИИМС»</a:t>
            </a:r>
          </a:p>
          <a:p>
            <a:pPr algn="ctr" eaLnBrk="1" hangingPunct="1"/>
            <a:endParaRPr lang="ru-RU" altLang="ru-RU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0" y="6234487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5447" y="4911989"/>
            <a:ext cx="89885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        Козлов А. Д.    -</a:t>
            </a:r>
            <a:r>
              <a:rPr lang="ru-RU" altLang="ru-RU" b="1" dirty="0" smtClean="0"/>
              <a:t> </a:t>
            </a:r>
            <a:r>
              <a:rPr lang="ru-RU" altLang="ru-RU" b="1" dirty="0"/>
              <a:t>руководитель ГНМЦ «ССД</a:t>
            </a:r>
            <a:r>
              <a:rPr lang="ru-RU" altLang="ru-RU" b="1" dirty="0" smtClean="0"/>
              <a:t>»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                        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Колобаев В.А.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b="1" dirty="0" smtClean="0">
                <a:solidFill>
                  <a:srgbClr val="000000"/>
                </a:solidFill>
              </a:rPr>
              <a:t>начальник отдела ведения и развития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                               ГСССД ФГУП «ВНИИМС»</a:t>
            </a:r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495525" y="0"/>
            <a:ext cx="963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990033"/>
                </a:solidFill>
              </a:rPr>
              <a:t>НАУЧНЫЕ ОРГАНИЗАЦИИ РАЗРАБАТОТЧИКИ ССД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639" y="498388"/>
            <a:ext cx="84773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Институты Академии наук: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«Объединенный институт высоких температур РАН»;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Федеральное государственное бюджетное учреждение науки «Институт теплофизики им. С. С. </a:t>
            </a:r>
            <a:r>
              <a:rPr 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Кутателадзе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Сибирского отделения РАН»;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«Институт Теплофизики» Уральское отделение РАН;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Дагестанский научный центр РАН: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физики;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проблем геотермии.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1638" y="2573924"/>
            <a:ext cx="86623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Университеты </a:t>
            </a:r>
            <a:r>
              <a:rPr lang="ru-RU" sz="1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РГУ нефти и газа (НИУ) имени И.М. Губкина;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Калининградский государственный технический университет;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энергетический институт (НИУ);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Санкт-Петербургский НИУ информационных технологий, механики и оптики;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Юго-Западный государственный университет;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национальный исследовательский технический университет им. А. Н. Туполева-КАИ.</a:t>
            </a:r>
            <a:endParaRPr lang="ru-RU" altLang="ru-RU" sz="1600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1638" y="4568404"/>
            <a:ext cx="3731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ГНМИ </a:t>
            </a:r>
            <a:r>
              <a:rPr lang="ru-RU" sz="16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Росстандарта</a:t>
            </a:r>
            <a:r>
              <a:rPr lang="ru-RU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«ВНИИМС»;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«ВНИИР»;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«ВНИИМ им. Менделеева»;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«ВНИИФРИ»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«УНИИМ»</a:t>
            </a:r>
            <a:endParaRPr lang="ru-RU" altLang="ru-RU" sz="1600" kern="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72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396" y="0"/>
            <a:ext cx="8964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990033"/>
                </a:solidFill>
              </a:rPr>
              <a:t>Примеры таблиц ССД и методик ГСССД</a:t>
            </a:r>
            <a:endParaRPr lang="ru-RU" altLang="ru-RU" b="1" dirty="0">
              <a:solidFill>
                <a:srgbClr val="990033"/>
              </a:solidFill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459537"/>
              </p:ext>
            </p:extLst>
          </p:nvPr>
        </p:nvGraphicFramePr>
        <p:xfrm>
          <a:off x="133397" y="411976"/>
          <a:ext cx="8877204" cy="570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9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93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93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2865">
                <a:tc>
                  <a:txBody>
                    <a:bodyPr/>
                    <a:lstStyle/>
                    <a:p>
                      <a:pPr marL="0" algn="just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Метан жидкий и газообразный. Термодинамические свойства, коэффициенты динамической вязкости и теплопроводности при температурах 91...700 К и давлениях до 100 МПа</a:t>
                      </a:r>
                    </a:p>
                    <a:p>
                      <a:pPr marL="0" algn="just" defTabSz="6858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28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− 2013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1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Этан жидкий и газообразный. Термодинамические свойства, коэффициенты динамической вязкости и теплопроводности при температурах 91…675 К и давлениях до 100 Мпа</a:t>
                      </a:r>
                    </a:p>
                    <a:p>
                      <a:pPr marL="0" algn="just" defTabSz="685800" rtl="0" eaLnBrk="1" latinLnBrk="0" hangingPunct="1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318 – 2017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>
                    <a:solidFill>
                      <a:srgbClr val="C1D9F1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н-Декан. 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Теплофизи-ческие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свойства (плот-</a:t>
                      </a:r>
                      <a:r>
                        <a:rPr lang="ru-RU" sz="13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теплоемкость, энтальпия, энтропия, скорость звука, коэффициенты теплопроводности и вязкости) в диапазоне температуры от тройной точки до 700 К при давлениях до 100 Мпа </a:t>
                      </a: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331 – 2017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1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eaLnBrk="1" latinLnBrk="0" hangingPunct="1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Нормальный бутан жидкий и газообразный. Термодинамические свойства, коэффициенты динамической вязкости и теплопроводности при температурах от 135 К до 600 К и давлениях до 70 МПа </a:t>
                      </a: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338 – 2018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1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4832"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расчетного определения термодинамических свойств и коэффициента динамической вязкости пропана при температурах 86…650 К и давлениях до 100 Мпа</a:t>
                      </a:r>
                    </a:p>
                    <a:p>
                      <a:pPr marL="0" algn="just" defTabSz="685800" rtl="0" eaLnBrk="1" latinLnBrk="0" hangingPunct="1"/>
                      <a:r>
                        <a:rPr lang="ru-RU" sz="1300" b="1" kern="1200" cap="all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МР 244-2015</a:t>
                      </a:r>
                    </a:p>
                    <a:p>
                      <a:pPr algn="just"/>
                      <a:endParaRPr lang="ru-RU" sz="1300" b="1" kern="1200" cap="all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расчетного определения теплофизических свойств нефтяного попутного газа в диапазонах температур 30…50 </a:t>
                      </a:r>
                      <a:r>
                        <a:rPr lang="ru-RU" sz="13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давлений  14…27 Мпа </a:t>
                      </a:r>
                    </a:p>
                    <a:p>
                      <a:pPr algn="just"/>
                      <a:r>
                        <a:rPr lang="ru-RU" sz="1300" b="1" kern="1200" cap="all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МР 272-2017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расчетного определения плотности, фактора сжимаемости, скорости звука, показателя адиабаты и коэффициента динамической вязкости влажных газовых смесей в диапазоне температур от 263 к до 500 к при давлениях до 30 Мпа</a:t>
                      </a:r>
                    </a:p>
                    <a:p>
                      <a:pPr algn="just"/>
                      <a:r>
                        <a:rPr lang="ru-RU" sz="1300" b="1" kern="1200" cap="all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МР 273-2018</a:t>
                      </a:r>
                      <a:endParaRPr lang="ru-RU" sz="1300" b="1" kern="1200" cap="all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расчётного определения плотности гелиевого концентрата в диапазонах температур от -5° С до 45° С и абсолютных давлений от 0,1 МПа до 17 МПа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ГСССД МР 277 – 2019</a:t>
                      </a:r>
                      <a:endParaRPr lang="ru-RU" sz="13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14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396" y="0"/>
            <a:ext cx="8964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990033"/>
                </a:solidFill>
              </a:rPr>
              <a:t>Свидетельство на таблицы ССД и аттестат на методику ГСССД</a:t>
            </a:r>
            <a:endParaRPr lang="ru-RU" altLang="ru-RU" b="1" dirty="0">
              <a:solidFill>
                <a:srgbClr val="9900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20" y="534361"/>
            <a:ext cx="3712784" cy="5265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64" y="534361"/>
            <a:ext cx="3647331" cy="52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04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75091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138160" y="6308721"/>
            <a:ext cx="74207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47787" y="6311814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«ВНИИМС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021" y="41961"/>
            <a:ext cx="8974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990033"/>
                </a:solidFill>
              </a:rPr>
              <a:t>ПРОЕКТ предлагаемой отраслевой системы ССД по свойствам нефти и газа  </a:t>
            </a:r>
            <a:endParaRPr lang="ru-RU" b="1" dirty="0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 flipH="1">
            <a:off x="9112953" y="5895263"/>
            <a:ext cx="30165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Скругленный прямоугольник 96"/>
          <p:cNvSpPr/>
          <p:nvPr/>
        </p:nvSpPr>
        <p:spPr>
          <a:xfrm>
            <a:off x="827834" y="388337"/>
            <a:ext cx="5750289" cy="433793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ЭНЕРГЕТИКИ РФ</a:t>
            </a: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550632" y="2083678"/>
            <a:ext cx="1447574" cy="1028022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ГСССД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Arial"/>
              </a:rPr>
              <a:t>(ГНМЦ «ССД»)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2230833" y="1361778"/>
            <a:ext cx="1858778" cy="422075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Институт</a:t>
            </a:r>
            <a:r>
              <a:rPr kumimoji="0" lang="ru-RU" alt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проблем нефти и газа РАН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421170" y="1342107"/>
            <a:ext cx="1813526" cy="473586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Институт комплексного освоения недр им. Мельникова РАН</a:t>
            </a: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42681" y="1331965"/>
            <a:ext cx="1706647" cy="457909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ООО «ВНИИГАЗ»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142681" y="2293912"/>
            <a:ext cx="1648411" cy="3777305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lvl="0" algn="just"/>
            <a:r>
              <a:rPr lang="ru-RU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Институты Академии </a:t>
            </a: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науки «Объединенный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высоких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 РАН»;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«Институт теплофизики им. С. С. 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Кутателадзе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Сибирского отделения РАН»;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«Институт Теплофизики» </a:t>
            </a:r>
            <a:r>
              <a:rPr lang="ru-RU" sz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Дагестанский научный центр РАН: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физики;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 геотермии.</a:t>
            </a: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1923237" y="2343343"/>
            <a:ext cx="1688181" cy="3713098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lvl="0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Университеты: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РГУ нефти и газа (НИУ) имени И.М. Губкина;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Калининградский государственный технический университет;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энергетический институт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(НИУ);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Санкт-Петербургский НИУ информационных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технологий, механики и оптики;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Юго-Западный государственный университет;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Казанский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НИТУ им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 Н.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Туполева</a:t>
            </a:r>
            <a:endParaRPr kumimoji="0" lang="ru-RU" altLang="ru-RU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59345" y="2182832"/>
            <a:ext cx="7103011" cy="3900106"/>
          </a:xfrm>
          <a:prstGeom prst="rect">
            <a:avLst/>
          </a:prstGeom>
          <a:noFill/>
          <a:ln w="12700" cap="flat" cmpd="sng" algn="ctr">
            <a:solidFill>
              <a:srgbClr val="BBE0E3">
                <a:lumMod val="2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1051080" y="1809471"/>
            <a:ext cx="0" cy="404922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07" name="Прямая со стрелкой 106"/>
          <p:cNvCxnSpPr/>
          <p:nvPr/>
        </p:nvCxnSpPr>
        <p:spPr>
          <a:xfrm>
            <a:off x="3263253" y="1807850"/>
            <a:ext cx="0" cy="404922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08" name="Прямая со стрелкой 107"/>
          <p:cNvCxnSpPr/>
          <p:nvPr/>
        </p:nvCxnSpPr>
        <p:spPr>
          <a:xfrm>
            <a:off x="5056105" y="1798709"/>
            <a:ext cx="0" cy="404922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10" name="Прямая со стрелкой 109"/>
          <p:cNvCxnSpPr/>
          <p:nvPr/>
        </p:nvCxnSpPr>
        <p:spPr>
          <a:xfrm>
            <a:off x="3263253" y="785778"/>
            <a:ext cx="0" cy="576000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solid"/>
            <a:tailEnd type="triangle"/>
          </a:ln>
          <a:effectLst/>
        </p:spPr>
      </p:cxnSp>
      <p:sp>
        <p:nvSpPr>
          <p:cNvPr id="111" name="Скругленный прямоугольник 110"/>
          <p:cNvSpPr/>
          <p:nvPr/>
        </p:nvSpPr>
        <p:spPr>
          <a:xfrm>
            <a:off x="561690" y="1903806"/>
            <a:ext cx="5893320" cy="179872"/>
          </a:xfrm>
          <a:prstGeom prst="roundRect">
            <a:avLst/>
          </a:prstGeom>
          <a:solidFill>
            <a:srgbClr val="EAD9F3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Научные организации по свойствам</a:t>
            </a:r>
            <a:r>
              <a:rPr kumimoji="0" lang="ru-RU" altLang="ru-RU" sz="1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углеводородов</a:t>
            </a:r>
            <a:endParaRPr kumimoji="0" lang="ru-RU" alt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637157" y="985822"/>
            <a:ext cx="6098443" cy="230358"/>
          </a:xfrm>
          <a:prstGeom prst="roundRect">
            <a:avLst/>
          </a:prstGeom>
          <a:solidFill>
            <a:srgbClr val="EAD9F3"/>
          </a:solidFill>
          <a:ln w="9525" cap="flat" cmpd="sng" algn="ctr">
            <a:solidFill>
              <a:srgbClr val="D6D2DA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Головные организации</a:t>
            </a: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416323" y="2348045"/>
            <a:ext cx="1651498" cy="3703693"/>
          </a:xfrm>
          <a:prstGeom prst="roundRect">
            <a:avLst>
              <a:gd name="adj" fmla="val 12212"/>
            </a:avLst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lvl="0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</a:t>
            </a:r>
            <a:r>
              <a:rPr lang="ru-RU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и 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лаборатории промышленности:</a:t>
            </a:r>
          </a:p>
          <a:p>
            <a:pPr lvl="0"/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/>
              <a:t>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«Газпром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 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ПАО «Газпром нефть»;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ПАО «Сургутнефтегаз»,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«Нефтяная компания «Лукойл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ПАО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Транснефть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ПАО НК «Роснефть»;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ПАО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«Татнефть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ПАО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 «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РуссНефть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ПАО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Новатэк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lvl="0"/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7528619" y="446060"/>
            <a:ext cx="1491601" cy="1401308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Arial"/>
              </a:rPr>
              <a:t>СОЮЗ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НЕФТЕГАЗ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ПРОМЫШЛЕННИКОВ</a:t>
            </a:r>
          </a:p>
        </p:txBody>
      </p:sp>
      <p:cxnSp>
        <p:nvCxnSpPr>
          <p:cNvPr id="116" name="Прямая со стрелкой 115"/>
          <p:cNvCxnSpPr/>
          <p:nvPr/>
        </p:nvCxnSpPr>
        <p:spPr>
          <a:xfrm>
            <a:off x="8318761" y="1198253"/>
            <a:ext cx="1949" cy="66911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solid"/>
            <a:headEnd type="triangle"/>
            <a:tailEnd type="none"/>
          </a:ln>
          <a:effectLst/>
        </p:spPr>
      </p:cxnSp>
      <p:sp>
        <p:nvSpPr>
          <p:cNvPr id="118" name="Прямоугольник 117"/>
          <p:cNvSpPr/>
          <p:nvPr/>
        </p:nvSpPr>
        <p:spPr>
          <a:xfrm>
            <a:off x="7400041" y="441133"/>
            <a:ext cx="1656718" cy="5454130"/>
          </a:xfrm>
          <a:prstGeom prst="rect">
            <a:avLst/>
          </a:prstGeom>
          <a:noFill/>
          <a:ln w="12700" cap="flat" cmpd="sng" algn="ctr">
            <a:solidFill>
              <a:srgbClr val="BBE0E3">
                <a:lumMod val="2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" name="Прямая со стрелкой 118"/>
          <p:cNvCxnSpPr/>
          <p:nvPr/>
        </p:nvCxnSpPr>
        <p:spPr>
          <a:xfrm>
            <a:off x="1873081" y="1574060"/>
            <a:ext cx="360000" cy="1855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20" name="Прямая со стрелкой 119"/>
          <p:cNvCxnSpPr/>
          <p:nvPr/>
        </p:nvCxnSpPr>
        <p:spPr>
          <a:xfrm>
            <a:off x="6578123" y="712243"/>
            <a:ext cx="815769" cy="0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dash"/>
            <a:headEnd type="triangle"/>
            <a:tailEnd type="triangle"/>
          </a:ln>
          <a:effectLst/>
        </p:spPr>
      </p:cxnSp>
      <p:sp>
        <p:nvSpPr>
          <p:cNvPr id="121" name="Скругленный прямоугольник 120"/>
          <p:cNvSpPr/>
          <p:nvPr/>
        </p:nvSpPr>
        <p:spPr>
          <a:xfrm>
            <a:off x="7550632" y="4624585"/>
            <a:ext cx="1329597" cy="914400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ЦЕНТР ИНФ.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ФИФ по ОЕИ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000000"/>
                </a:solidFill>
                <a:latin typeface="Arial"/>
              </a:rPr>
              <a:t>Раздел ГСССД</a:t>
            </a: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H="1">
            <a:off x="12945" y="6238596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Скругленный прямоугольник 126"/>
          <p:cNvSpPr/>
          <p:nvPr/>
        </p:nvSpPr>
        <p:spPr>
          <a:xfrm>
            <a:off x="3727396" y="2353213"/>
            <a:ext cx="1587326" cy="2071642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lvl="0"/>
            <a:endParaRPr lang="ru-RU" sz="1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lvl="0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ГНМИ </a:t>
            </a:r>
            <a:r>
              <a:rPr lang="ru-RU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Росстандарта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lvl="0" indent="-14400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«ВНИИМС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lvl="0" indent="-14400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«ВНИИР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indent="-14400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   «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ВНИИМ им.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Менделеева»;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" indent="-14400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«ВНИИФРИ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marL="72000" indent="-144000">
              <a:buFont typeface="Wingdings" panose="05000000000000000000" pitchFamily="2" charset="2"/>
              <a:buChar char="Ø"/>
            </a:pP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ФГУП «УНИИМ»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0" lang="ru-RU" altLang="ru-RU" sz="1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4068974" y="1570960"/>
            <a:ext cx="360000" cy="1855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31" name="Прямая со стрелкой 130"/>
          <p:cNvCxnSpPr>
            <a:endCxn id="121" idx="1"/>
          </p:cNvCxnSpPr>
          <p:nvPr/>
        </p:nvCxnSpPr>
        <p:spPr>
          <a:xfrm>
            <a:off x="7162356" y="5076497"/>
            <a:ext cx="388276" cy="5288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dash"/>
            <a:headEnd type="triangle"/>
            <a:tailEnd type="triangle"/>
          </a:ln>
          <a:effectLst/>
        </p:spPr>
      </p:cxnSp>
      <p:cxnSp>
        <p:nvCxnSpPr>
          <p:cNvPr id="137" name="Прямая со стрелкой 136"/>
          <p:cNvCxnSpPr/>
          <p:nvPr/>
        </p:nvCxnSpPr>
        <p:spPr>
          <a:xfrm>
            <a:off x="7167902" y="2991311"/>
            <a:ext cx="252000" cy="6878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dash"/>
            <a:headEnd type="triangle"/>
            <a:tailEnd type="triangle"/>
          </a:ln>
          <a:effectLst/>
        </p:spPr>
      </p:cxnSp>
      <p:cxnSp>
        <p:nvCxnSpPr>
          <p:cNvPr id="172" name="Прямая со стрелкой 171"/>
          <p:cNvCxnSpPr/>
          <p:nvPr/>
        </p:nvCxnSpPr>
        <p:spPr>
          <a:xfrm>
            <a:off x="6234695" y="1570960"/>
            <a:ext cx="1152000" cy="0"/>
          </a:xfrm>
          <a:prstGeom prst="straightConnector1">
            <a:avLst/>
          </a:prstGeom>
          <a:noFill/>
          <a:ln w="19050" cap="flat" cmpd="sng" algn="ctr">
            <a:solidFill>
              <a:srgbClr val="BBE0E3">
                <a:lumMod val="25000"/>
              </a:srgbClr>
            </a:solidFill>
            <a:prstDash val="dash"/>
            <a:headEnd type="triangle"/>
            <a:tailEnd type="triangle"/>
          </a:ln>
          <a:effectLst/>
        </p:spPr>
      </p:cxnSp>
      <p:sp>
        <p:nvSpPr>
          <p:cNvPr id="45" name="Скругленный прямоугольник 44"/>
          <p:cNvSpPr/>
          <p:nvPr/>
        </p:nvSpPr>
        <p:spPr>
          <a:xfrm>
            <a:off x="7646948" y="3381014"/>
            <a:ext cx="1214069" cy="422075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ТК </a:t>
            </a: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023</a:t>
            </a:r>
            <a:endParaRPr kumimoji="0" lang="ru-RU" altLang="ru-RU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632201" y="3971526"/>
            <a:ext cx="1214069" cy="422075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8000" tIns="10800" rIns="18000" bIns="10800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ТК 180</a:t>
            </a:r>
          </a:p>
        </p:txBody>
      </p:sp>
    </p:spTree>
    <p:extLst>
      <p:ext uri="{BB962C8B-B14F-4D97-AF65-F5344CB8AC3E}">
        <p14:creationId xmlns:p14="http://schemas.microsoft.com/office/powerpoint/2010/main" val="4032462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" y="87318"/>
            <a:ext cx="91440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990033"/>
                </a:solidFill>
              </a:rPr>
              <a:t>ПРЕДЛОЖЕНИЕ </a:t>
            </a:r>
            <a:r>
              <a:rPr lang="ru-RU" altLang="ru-RU" sz="2400" b="1" smtClean="0">
                <a:solidFill>
                  <a:srgbClr val="990033"/>
                </a:solidFill>
              </a:rPr>
              <a:t>В ПРОЕКТ </a:t>
            </a:r>
            <a:r>
              <a:rPr lang="ru-RU" altLang="ru-RU" sz="2400" b="1" dirty="0" smtClean="0">
                <a:solidFill>
                  <a:srgbClr val="990033"/>
                </a:solidFill>
              </a:rPr>
              <a:t>РЕШЕНИЯ КОНФЕРЕНЦИИ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804735"/>
            <a:ext cx="91440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</a:rPr>
              <a:t>РЕКОМЕНДОВАТЬ: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</a:rPr>
              <a:t>Росстандарту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Совместно с </a:t>
            </a:r>
            <a:r>
              <a:rPr lang="ru-RU" dirty="0" err="1">
                <a:solidFill>
                  <a:srgbClr val="002060"/>
                </a:solidFill>
              </a:rPr>
              <a:t>Минпромторгом</a:t>
            </a:r>
            <a:r>
              <a:rPr lang="ru-RU" dirty="0">
                <a:solidFill>
                  <a:srgbClr val="002060"/>
                </a:solidFill>
              </a:rPr>
              <a:t> России и Минэнерго России с участием  ТК 23 «Нефтяная и газовая промышленность» и  ТК 180 «Государственная служба стандартных справочных данных» разработать во 2  квартале 2020 года концепцию и план создания отраслевой системы стандартных справочных данных.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Минэнерго России </a:t>
            </a:r>
            <a:r>
              <a:rPr lang="ru-RU" dirty="0">
                <a:solidFill>
                  <a:srgbClr val="002060"/>
                </a:solidFill>
              </a:rPr>
              <a:t>рассмотреть вопросы </a:t>
            </a:r>
            <a:r>
              <a:rPr lang="ru-RU" dirty="0" smtClean="0">
                <a:solidFill>
                  <a:srgbClr val="002060"/>
                </a:solidFill>
              </a:rPr>
              <a:t>создания </a:t>
            </a:r>
            <a:r>
              <a:rPr lang="ru-RU" dirty="0">
                <a:solidFill>
                  <a:srgbClr val="002060"/>
                </a:solidFill>
              </a:rPr>
              <a:t>отраслевой системы стандартных справочных данных в части  нефтегазового комплекса на заседании Рабочей группы по вопросам нормативно-правового обеспечения учета добываемого, хранимого и транспортируемого углеводородного сырья, производимых, хранимых и реализуемых продуктов его переработки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Техническому </a:t>
            </a:r>
            <a:r>
              <a:rPr lang="ru-RU" b="1" dirty="0">
                <a:solidFill>
                  <a:srgbClr val="002060"/>
                </a:solidFill>
              </a:rPr>
              <a:t>комитету по стандартизации ТК 180 «Государственная служба стандартных справочных данных»</a:t>
            </a:r>
            <a:r>
              <a:rPr lang="ru-RU" dirty="0">
                <a:solidFill>
                  <a:srgbClr val="002060"/>
                </a:solidFill>
              </a:rPr>
              <a:t> подготовить материалы и обратиться в Минэнерго России по вопросу </a:t>
            </a:r>
            <a:r>
              <a:rPr lang="ru-RU" dirty="0" smtClean="0">
                <a:solidFill>
                  <a:srgbClr val="002060"/>
                </a:solidFill>
              </a:rPr>
              <a:t>создания </a:t>
            </a:r>
            <a:r>
              <a:rPr lang="ru-RU" dirty="0">
                <a:solidFill>
                  <a:srgbClr val="002060"/>
                </a:solidFill>
              </a:rPr>
              <a:t>отраслевой системы стандартных справочных данных в нефтегазовом комплексе.</a:t>
            </a:r>
            <a:endParaRPr lang="ru-RU" altLang="ru-RU" sz="1400" i="1" kern="0" dirty="0" smtClean="0">
              <a:solidFill>
                <a:srgbClr val="002060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0" y="6278950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12945" y="6238596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60732" y="6315673"/>
            <a:ext cx="7042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ССД, ФГУП «ВНИИМС»</a:t>
            </a:r>
          </a:p>
          <a:p>
            <a:pPr algn="ctr" eaLnBrk="1" hangingPunct="1"/>
            <a:endParaRPr lang="ru-RU" altLang="ru-RU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7856714" y="6315673"/>
            <a:ext cx="910691" cy="4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14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Line 1"/>
          <p:cNvSpPr>
            <a:spLocks noChangeShapeType="1"/>
          </p:cNvSpPr>
          <p:nvPr/>
        </p:nvSpPr>
        <p:spPr bwMode="auto">
          <a:xfrm>
            <a:off x="4140200" y="3500438"/>
            <a:ext cx="1588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/>
          </p:nvPr>
        </p:nvSpPr>
        <p:spPr>
          <a:xfrm>
            <a:off x="336795" y="207448"/>
            <a:ext cx="8820150" cy="1112838"/>
          </a:xfrm>
          <a:extLst/>
        </p:spPr>
        <p:txBody>
          <a:bodyPr anchor="t"/>
          <a:lstStyle/>
          <a:p>
            <a:pPr marL="355600">
              <a:lnSpc>
                <a:spcPct val="80000"/>
              </a:lnSpc>
              <a:spcBef>
                <a:spcPts val="4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b="1" dirty="0">
              <a:solidFill>
                <a:srgbClr val="800000"/>
              </a:solidFill>
            </a:endParaRPr>
          </a:p>
          <a:p>
            <a:pPr marL="355600">
              <a:lnSpc>
                <a:spcPct val="80000"/>
              </a:lnSpc>
              <a:spcBef>
                <a:spcPts val="4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b="1" dirty="0">
              <a:solidFill>
                <a:srgbClr val="800000"/>
              </a:solidFill>
            </a:endParaRPr>
          </a:p>
          <a:p>
            <a:pPr marL="355600">
              <a:lnSpc>
                <a:spcPct val="80000"/>
              </a:lnSpc>
              <a:spcBef>
                <a:spcPts val="4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b="1" dirty="0" smtClean="0">
              <a:solidFill>
                <a:srgbClr val="800000"/>
              </a:solidFill>
            </a:endParaRPr>
          </a:p>
          <a:p>
            <a:pPr algn="l">
              <a:defRPr/>
            </a:pPr>
            <a:endParaRPr lang="ru-RU" sz="3600" dirty="0"/>
          </a:p>
          <a:p>
            <a:pPr>
              <a:defRPr/>
            </a:pPr>
            <a:r>
              <a:rPr lang="ru-RU" sz="3600" b="1" dirty="0">
                <a:solidFill>
                  <a:srgbClr val="990033"/>
                </a:solidFill>
              </a:rPr>
              <a:t>СПАСИБО ЗА ВНИМАНИЕ</a:t>
            </a:r>
            <a:r>
              <a:rPr lang="ru-RU" sz="3600" b="1" dirty="0" smtClean="0">
                <a:solidFill>
                  <a:srgbClr val="990033"/>
                </a:solidFill>
              </a:rPr>
              <a:t>!</a:t>
            </a:r>
          </a:p>
          <a:p>
            <a:pPr>
              <a:defRPr/>
            </a:pPr>
            <a:endParaRPr lang="ru-RU" sz="3600" b="1" dirty="0">
              <a:solidFill>
                <a:srgbClr val="990033"/>
              </a:solidFill>
            </a:endParaRPr>
          </a:p>
          <a:p>
            <a:pPr>
              <a:defRPr/>
            </a:pPr>
            <a:endParaRPr lang="ru-RU" sz="3600" b="1" dirty="0" smtClean="0">
              <a:solidFill>
                <a:srgbClr val="990033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990033"/>
                </a:solidFill>
              </a:rPr>
              <a:t>                                                                                Козлов Александр Дмитриевич -</a:t>
            </a:r>
          </a:p>
          <a:p>
            <a:pPr>
              <a:defRPr/>
            </a:pPr>
            <a:r>
              <a:rPr lang="ru-RU" altLang="ru-RU" sz="1600" b="1" dirty="0" smtClean="0">
                <a:solidFill>
                  <a:srgbClr val="800080"/>
                </a:solidFill>
              </a:rPr>
              <a:t>                                                                                                  </a:t>
            </a:r>
            <a:r>
              <a:rPr lang="en-US" altLang="ru-RU" sz="1600" b="1" dirty="0" smtClean="0">
                <a:solidFill>
                  <a:schemeClr val="tx1"/>
                </a:solidFill>
              </a:rPr>
              <a:t>E-mail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: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kozlov@vniims.ru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Тел.: р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аб</a:t>
            </a:r>
            <a:r>
              <a:rPr lang="ru-RU" altLang="ru-RU" sz="1600" b="1" dirty="0">
                <a:solidFill>
                  <a:schemeClr val="tx1"/>
                </a:solidFill>
              </a:rPr>
              <a:t>. 8(</a:t>
            </a:r>
            <a:r>
              <a:rPr lang="ru-RU" sz="1600" b="1" dirty="0">
                <a:solidFill>
                  <a:schemeClr val="tx1"/>
                </a:solidFill>
              </a:rPr>
              <a:t>495) </a:t>
            </a:r>
            <a:r>
              <a:rPr lang="ru-RU" sz="1600" b="1" dirty="0" smtClean="0">
                <a:solidFill>
                  <a:schemeClr val="tx1"/>
                </a:solidFill>
              </a:rPr>
              <a:t>781-28-71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сот.  8(919)9612602</a:t>
            </a: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600" b="1" dirty="0">
              <a:solidFill>
                <a:srgbClr val="990033"/>
              </a:solidFill>
            </a:endParaRPr>
          </a:p>
          <a:p>
            <a:pPr algn="l">
              <a:defRPr/>
            </a:pPr>
            <a:endParaRPr lang="ru-RU" sz="3600" dirty="0"/>
          </a:p>
          <a:p>
            <a:pPr marL="355600">
              <a:lnSpc>
                <a:spcPct val="80000"/>
              </a:lnSpc>
              <a:spcBef>
                <a:spcPts val="4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b="1" i="1" dirty="0" smtClean="0">
              <a:solidFill>
                <a:srgbClr val="800000"/>
              </a:solidFill>
            </a:endParaRPr>
          </a:p>
          <a:p>
            <a:pPr marL="355600">
              <a:lnSpc>
                <a:spcPct val="80000"/>
              </a:lnSpc>
              <a:spcBef>
                <a:spcPts val="4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b="1" dirty="0">
              <a:solidFill>
                <a:srgbClr val="800000"/>
              </a:solidFill>
            </a:endParaRPr>
          </a:p>
          <a:p>
            <a:pPr marL="355600">
              <a:lnSpc>
                <a:spcPct val="80000"/>
              </a:lnSpc>
              <a:spcBef>
                <a:spcPts val="4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b="1" dirty="0">
              <a:solidFill>
                <a:srgbClr val="800000"/>
              </a:solidFill>
            </a:endParaRPr>
          </a:p>
          <a:p>
            <a:pPr marL="355600">
              <a:lnSpc>
                <a:spcPct val="80000"/>
              </a:lnSpc>
              <a:spcBef>
                <a:spcPts val="3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dirty="0">
              <a:solidFill>
                <a:srgbClr val="000036"/>
              </a:solidFill>
            </a:endParaRPr>
          </a:p>
          <a:p>
            <a:pPr marL="355600">
              <a:lnSpc>
                <a:spcPct val="80000"/>
              </a:lnSpc>
              <a:spcBef>
                <a:spcPts val="1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dirty="0">
              <a:solidFill>
                <a:srgbClr val="000036"/>
              </a:solidFill>
            </a:endParaRPr>
          </a:p>
          <a:p>
            <a:pPr marL="355600">
              <a:lnSpc>
                <a:spcPct val="80000"/>
              </a:lnSpc>
              <a:spcBef>
                <a:spcPts val="125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dirty="0"/>
          </a:p>
          <a:p>
            <a:pPr marL="355600" algn="l">
              <a:lnSpc>
                <a:spcPct val="80000"/>
              </a:lnSpc>
              <a:spcBef>
                <a:spcPts val="500"/>
              </a:spcBef>
              <a:tabLst>
                <a:tab pos="3556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ru-RU" sz="3600" dirty="0">
              <a:latin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0" y="6278950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2945" y="6238596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60732" y="6315673"/>
            <a:ext cx="722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ССД, ФГУП «ВНИИМС»</a:t>
            </a:r>
          </a:p>
          <a:p>
            <a:pPr algn="ctr" eaLnBrk="1" hangingPunct="1"/>
            <a:endParaRPr lang="ru-RU" altLang="ru-RU" sz="1400" b="1" dirty="0" smtClean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7856714" y="6315673"/>
            <a:ext cx="910691" cy="4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</a:rPr>
              <a:t>15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36599" y="1301316"/>
            <a:ext cx="7921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Российской Федерации производятся, перерабатываются и используются огромные объемы разного вида энергетического топлива и сырья, состоящие из сотен индивидуальных углеводородов и их смесей, находящихся в жидком, твердом и газообразном состояниях в широком диапазоне температур и давлений.</a:t>
            </a:r>
          </a:p>
          <a:p>
            <a:pPr algn="just"/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Для расчета различных технологических процессов и оборудования, проведения учетных операций необходимы достоверные данные о свойствах используемых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веществ и материалов.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Эти данные должны быть едины на территории Российской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Федерации</a:t>
            </a:r>
            <a:r>
              <a:rPr lang="ru-RU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                                       т.е. стандартными </a:t>
            </a:r>
            <a:r>
              <a:rPr lang="ru-RU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данными, определенными и утвержденными авторитетной организацией.</a:t>
            </a:r>
          </a:p>
          <a:p>
            <a:pPr algn="just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Такими данными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являются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стандартные справочные данные (ССД)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разрабатываемые в рамках Государственной службы стандартных справочных данных о физических константах свойств веществ и материалов (ГСССД)</a:t>
            </a:r>
          </a:p>
        </p:txBody>
      </p:sp>
      <p:sp>
        <p:nvSpPr>
          <p:cNvPr id="370690" name="Text Box 5"/>
          <p:cNvSpPr txBox="1">
            <a:spLocks noChangeArrowheads="1"/>
          </p:cNvSpPr>
          <p:nvPr/>
        </p:nvSpPr>
        <p:spPr bwMode="auto">
          <a:xfrm>
            <a:off x="250825" y="4348304"/>
            <a:ext cx="88931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r"/>
            <a:endParaRPr lang="ru-RU" dirty="0">
              <a:solidFill>
                <a:srgbClr val="000000"/>
              </a:solidFill>
            </a:endParaRP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144333" y="138689"/>
            <a:ext cx="89885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rgbClr val="990033"/>
                </a:solidFill>
              </a:rPr>
              <a:t>ЦЕЛЬ СОЗДАНИЯ </a:t>
            </a:r>
            <a:r>
              <a:rPr lang="ru-RU" altLang="ru-RU" sz="2400" b="1" dirty="0">
                <a:solidFill>
                  <a:srgbClr val="990033"/>
                </a:solidFill>
              </a:rPr>
              <a:t>ОТРАСЛЕВОЙ СИСТЕМЫ</a:t>
            </a:r>
            <a:endParaRPr lang="ru-RU" sz="2400" b="1" dirty="0">
              <a:solidFill>
                <a:srgbClr val="990033"/>
              </a:solidFill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63417" y="2786396"/>
            <a:ext cx="8128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ССД можно рассматривать как аналогию национальных стандартов на данные о свойствах веществ и материалов: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ССД как и стандарты на продукцию и услуги, разрабатываются в соответствии с ПНС (планом национальной стандартизации), в два проекта в рамках ТК по стандартизации: ТК 180;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ССД вывешиваются для обсуждения на сайте </a:t>
            </a:r>
            <a:r>
              <a:rPr lang="ru-RU" altLang="ru-RU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Росстандарта</a:t>
            </a:r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(ФГИС «АРШИН») и проходят дополнительную обязательную экспертизу комиссией независимых экспертов;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доработки ССД утверждаются приказом </a:t>
            </a:r>
            <a:r>
              <a:rPr lang="ru-RU" altLang="ru-RU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Росстандарта</a:t>
            </a:r>
            <a:r>
              <a:rPr lang="ru-RU" altLang="ru-RU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регистрируются;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ССД размещаются на сайте ФИФ по ОЕИ для безвозмездного и всеобщего использования.</a:t>
            </a:r>
          </a:p>
          <a:p>
            <a:pPr algn="just" eaLnBrk="1" hangingPunct="1"/>
            <a:endParaRPr lang="ru-RU" alt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endParaRPr lang="ru-RU" alt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eaLnBrk="1" hangingPunct="1"/>
            <a:endParaRPr lang="ru-RU" alt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1" y="1070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990033"/>
                </a:solidFill>
              </a:rPr>
              <a:t>ОПРЕДЕЛЕНИЕ ССД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417" y="509089"/>
            <a:ext cx="8017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rgbClr val="FF0000"/>
                </a:solidFill>
              </a:rPr>
              <a:t>В соответствии с ГОСТ Р 8 614-2018 </a:t>
            </a:r>
          </a:p>
          <a:p>
            <a:pPr algn="just"/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Стандартные справочные данные (ССД):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Оцененные данные о физических константах и свойствах веществ и материалов, представленные в числовом, графическом, аналитическом виде или в компьютерных базах и файлах данных, разработанные для всеобщего и многократного использования, аттестованные Государственной службой стандартных справочных данных и утвержденные Федеральным органом исполнительной власти.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79132"/>
            <a:ext cx="7755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990033"/>
                </a:solidFill>
              </a:rPr>
              <a:t>ГСССД – структура, направление деятельности 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1796" y="384080"/>
            <a:ext cx="7539164" cy="8269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Федеральное агентство по техническому регулированию и метрологии</a:t>
            </a:r>
            <a:endParaRPr lang="en-US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Государственная служба стандартных справочных данных </a:t>
            </a:r>
            <a:endParaRPr lang="ru-RU" sz="1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76903" y="622374"/>
            <a:ext cx="1179664" cy="4683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ТК – 180</a:t>
            </a:r>
          </a:p>
          <a:p>
            <a:pPr algn="ctr"/>
            <a:r>
              <a:rPr lang="ru-RU" sz="1400" dirty="0" smtClean="0"/>
              <a:t>ГСССД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90602" y="1348814"/>
            <a:ext cx="5512776" cy="23844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4000" tIns="36000" rIns="54000" bIns="36000" rtlCol="0" anchor="ctr"/>
          <a:lstStyle/>
          <a:p>
            <a:pPr algn="ctr"/>
            <a:r>
              <a:rPr lang="ru-RU" sz="1600" b="1" dirty="0" smtClean="0"/>
              <a:t>ВНИИМС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Главный научный метрологический центр «ССД»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Федеральный информационный фонд </a:t>
            </a:r>
          </a:p>
          <a:p>
            <a:pPr algn="ctr"/>
            <a:r>
              <a:rPr lang="ru-RU" sz="1400" dirty="0" smtClean="0"/>
              <a:t>по обеспечению единства измерений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Базы данных:</a:t>
            </a:r>
            <a:endParaRPr lang="ru-RU" sz="1400" dirty="0"/>
          </a:p>
          <a:p>
            <a:pPr algn="ctr"/>
            <a:r>
              <a:rPr lang="ru-RU" sz="1400" dirty="0" smtClean="0"/>
              <a:t>таблицы ССД – 356</a:t>
            </a:r>
          </a:p>
          <a:p>
            <a:pPr algn="ctr"/>
            <a:r>
              <a:rPr lang="ru-RU" sz="1400" dirty="0"/>
              <a:t>Методики ГСССД - </a:t>
            </a:r>
            <a:r>
              <a:rPr lang="ru-RU" sz="1400" dirty="0" smtClean="0"/>
              <a:t>276</a:t>
            </a:r>
            <a:endParaRPr lang="ru-RU" sz="1400" dirty="0"/>
          </a:p>
          <a:p>
            <a:pPr algn="ctr"/>
            <a:r>
              <a:rPr lang="ru-RU" sz="1400" dirty="0" smtClean="0"/>
              <a:t>Таблицы ССД СНГ </a:t>
            </a:r>
            <a:r>
              <a:rPr lang="ru-RU" sz="1400" dirty="0"/>
              <a:t>- </a:t>
            </a:r>
            <a:r>
              <a:rPr lang="en-US" sz="1400" dirty="0" smtClean="0"/>
              <a:t>25</a:t>
            </a:r>
            <a:r>
              <a:rPr lang="ru-RU" sz="1400" dirty="0" smtClean="0"/>
              <a:t>6</a:t>
            </a:r>
            <a:endParaRPr lang="ru-RU" sz="1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1693986" y="1718026"/>
            <a:ext cx="5512776" cy="13159"/>
          </a:xfrm>
          <a:prstGeom prst="line">
            <a:avLst/>
          </a:prstGeom>
          <a:ln w="47625">
            <a:solidFill>
              <a:srgbClr val="185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1693986" y="2152435"/>
            <a:ext cx="5512776" cy="5118"/>
          </a:xfrm>
          <a:prstGeom prst="line">
            <a:avLst/>
          </a:prstGeom>
          <a:ln w="47625">
            <a:solidFill>
              <a:srgbClr val="185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693986" y="2756641"/>
            <a:ext cx="5512776" cy="13495"/>
          </a:xfrm>
          <a:prstGeom prst="line">
            <a:avLst/>
          </a:prstGeom>
          <a:ln w="47625">
            <a:solidFill>
              <a:srgbClr val="185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7403487" y="1376775"/>
            <a:ext cx="1665684" cy="3979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lvl="0" algn="ctr" eaLnBrk="0" hangingPunct="0"/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Российская</a:t>
            </a:r>
          </a:p>
          <a:p>
            <a:pPr lvl="0" algn="ctr" eaLnBrk="0" hangingPunct="0"/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академия наук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95647" y="4099426"/>
            <a:ext cx="2446017" cy="9886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Металлы и сплавы</a:t>
            </a: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Конструкционные материалы</a:t>
            </a: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Нефть и нефтепродукты</a:t>
            </a: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Тепло и энергоносители</a:t>
            </a: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Химическая продукция</a:t>
            </a: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Нуклиды, атомы, молекулы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03486" y="1836616"/>
            <a:ext cx="1665685" cy="315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 eaLnBrk="0" hangingPunct="0"/>
            <a:r>
              <a:rPr lang="ru-RU" sz="1400" dirty="0" smtClean="0"/>
              <a:t>ГК «</a:t>
            </a:r>
            <a:r>
              <a:rPr lang="ru-RU" sz="1400" dirty="0" err="1" smtClean="0"/>
              <a:t>Росатом</a:t>
            </a:r>
            <a:r>
              <a:rPr lang="ru-RU" sz="1400" dirty="0" smtClean="0"/>
              <a:t>»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95647" y="5176397"/>
            <a:ext cx="2446017" cy="9886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8000" rIns="18000" bIns="18000" rtlCol="0" anchor="ctr"/>
          <a:lstStyle/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Свойства:</a:t>
            </a: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механические и теплофизические</a:t>
            </a:r>
            <a:r>
              <a:rPr lang="en-US" altLang="ru-RU" sz="1000" dirty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altLang="ru-RU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электрические и магнитные</a:t>
            </a:r>
            <a:r>
              <a:rPr lang="en-US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altLang="ru-RU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оптические и оптикофизические</a:t>
            </a:r>
            <a:r>
              <a:rPr lang="en-US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;</a:t>
            </a:r>
            <a:endParaRPr lang="ru-RU" altLang="ru-RU" sz="1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фундаментальные константы,</a:t>
            </a:r>
          </a:p>
          <a:p>
            <a:pPr lvl="0" algn="ctr" eaLnBrk="0" hangingPunct="0"/>
            <a:r>
              <a:rPr lang="ru-RU" altLang="ru-RU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атомные и молекулярные данные</a:t>
            </a:r>
            <a:endParaRPr lang="ru-RU" altLang="ru-RU" sz="1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0825" y="4502645"/>
            <a:ext cx="5029779" cy="14926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 eaLnBrk="0" hangingPunct="0"/>
            <a:r>
              <a:rPr lang="ru-RU" sz="1200" dirty="0"/>
              <a:t>Металлургия, Газовая </a:t>
            </a:r>
            <a:r>
              <a:rPr lang="ru-RU" sz="1200" dirty="0" smtClean="0"/>
              <a:t>промышленность</a:t>
            </a:r>
            <a:r>
              <a:rPr lang="ru-RU" sz="1200" smtClean="0"/>
              <a:t>, Метрология</a:t>
            </a:r>
            <a:endParaRPr lang="ru-RU" altLang="ru-RU" sz="12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200" dirty="0" smtClean="0"/>
              <a:t>Теплоэнергетика</a:t>
            </a:r>
          </a:p>
          <a:p>
            <a:pPr algn="ctr" eaLnBrk="0" hangingPunct="0"/>
            <a:r>
              <a:rPr lang="ru-RU" sz="1200" dirty="0" smtClean="0"/>
              <a:t>Химическое </a:t>
            </a:r>
            <a:r>
              <a:rPr lang="ru-RU" sz="1200" dirty="0"/>
              <a:t>и нефтехимическое производство</a:t>
            </a:r>
            <a:r>
              <a:rPr lang="en-US" sz="1200" dirty="0"/>
              <a:t>;</a:t>
            </a:r>
            <a:r>
              <a:rPr lang="ru-RU" sz="1200" dirty="0"/>
              <a:t> нефтепереработка</a:t>
            </a:r>
            <a:endParaRPr lang="ru-RU" altLang="ru-RU" sz="12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200" dirty="0"/>
              <a:t>Холодильная техника</a:t>
            </a:r>
            <a:endParaRPr lang="ru-RU" altLang="ru-RU" sz="12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ru-RU" sz="1200" dirty="0"/>
              <a:t>Ядерная </a:t>
            </a:r>
            <a:r>
              <a:rPr lang="ru-RU" sz="1200" dirty="0" smtClean="0"/>
              <a:t>энергетика</a:t>
            </a:r>
          </a:p>
          <a:p>
            <a:pPr algn="ctr" eaLnBrk="0" hangingPunct="0"/>
            <a:r>
              <a:rPr lang="ru-RU" sz="1200" dirty="0"/>
              <a:t>Космическая </a:t>
            </a:r>
            <a:r>
              <a:rPr lang="ru-RU" sz="1200" dirty="0" smtClean="0"/>
              <a:t>техника</a:t>
            </a:r>
          </a:p>
          <a:p>
            <a:pPr algn="ctr" eaLnBrk="0" hangingPunct="0"/>
            <a:r>
              <a:rPr lang="ru-RU" sz="1200" dirty="0" smtClean="0"/>
              <a:t>Обеспечение </a:t>
            </a:r>
            <a:r>
              <a:rPr lang="ru-RU" sz="1200" dirty="0"/>
              <a:t>безопасного обращения </a:t>
            </a:r>
            <a:r>
              <a:rPr lang="ru-RU" sz="1200" dirty="0" smtClean="0"/>
              <a:t>продукции</a:t>
            </a:r>
            <a:endParaRPr lang="ru-RU" altLang="ru-RU" sz="12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6703" y="3837952"/>
            <a:ext cx="4678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Обеспечение единства измерений в науке и технике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03485" y="2612246"/>
            <a:ext cx="1653082" cy="140415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 eaLnBrk="0" hangingPunct="0"/>
            <a:r>
              <a:rPr lang="ru-RU" altLang="ru-RU" sz="1400" dirty="0" smtClean="0"/>
              <a:t>УНИИМ,</a:t>
            </a:r>
          </a:p>
          <a:p>
            <a:pPr algn="ctr" eaLnBrk="0" hangingPunct="0"/>
            <a:r>
              <a:rPr lang="ru-RU" altLang="ru-RU" sz="1400" dirty="0" smtClean="0"/>
              <a:t>ВНИИМ,</a:t>
            </a:r>
          </a:p>
          <a:p>
            <a:pPr algn="ctr" eaLnBrk="0" hangingPunct="0"/>
            <a:r>
              <a:rPr lang="ru-RU" altLang="ru-RU" sz="1400" dirty="0" smtClean="0"/>
              <a:t>ВНИИР,</a:t>
            </a:r>
          </a:p>
          <a:p>
            <a:pPr algn="ctr" eaLnBrk="0" hangingPunct="0"/>
            <a:r>
              <a:rPr lang="ru-RU" altLang="ru-RU" sz="1400" dirty="0" smtClean="0"/>
              <a:t>ВИИОФИ,</a:t>
            </a:r>
          </a:p>
          <a:p>
            <a:pPr algn="ctr" eaLnBrk="0" hangingPunct="0"/>
            <a:r>
              <a:rPr lang="ru-RU" altLang="ru-RU" sz="1400" dirty="0" smtClean="0"/>
              <a:t>ВНИИФТРИ,</a:t>
            </a:r>
          </a:p>
          <a:p>
            <a:pPr algn="ctr" eaLnBrk="0" hangingPunct="0"/>
            <a:r>
              <a:rPr lang="ru-RU" altLang="ru-RU" sz="1400" dirty="0"/>
              <a:t>СНИИМ</a:t>
            </a: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>
            <a:stCxn id="13" idx="1"/>
            <a:endCxn id="13" idx="3"/>
          </p:cNvCxnSpPr>
          <p:nvPr/>
        </p:nvCxnSpPr>
        <p:spPr>
          <a:xfrm>
            <a:off x="141796" y="797564"/>
            <a:ext cx="7539164" cy="0"/>
          </a:xfrm>
          <a:prstGeom prst="line">
            <a:avLst/>
          </a:prstGeom>
          <a:ln w="47625">
            <a:solidFill>
              <a:srgbClr val="1851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141796" y="2107041"/>
            <a:ext cx="1400376" cy="12915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0800" rIns="18000" bIns="10800" rtlCol="0" anchor="ctr"/>
          <a:lstStyle/>
          <a:p>
            <a:pPr algn="ctr" eaLnBrk="0" hangingPunct="0"/>
            <a:r>
              <a:rPr lang="ru-RU" sz="1400" dirty="0" smtClean="0"/>
              <a:t>ИСО</a:t>
            </a:r>
            <a:r>
              <a:rPr lang="ru-RU" altLang="ru-RU" sz="1400" dirty="0" smtClean="0"/>
              <a:t>,</a:t>
            </a:r>
          </a:p>
          <a:p>
            <a:pPr algn="ctr" eaLnBrk="0" hangingPunct="0"/>
            <a:r>
              <a:rPr lang="ru-RU" sz="1400" dirty="0"/>
              <a:t>МАСВП</a:t>
            </a:r>
            <a:r>
              <a:rPr lang="ru-RU" altLang="ru-RU" sz="1400" dirty="0" smtClean="0"/>
              <a:t>,</a:t>
            </a:r>
          </a:p>
          <a:p>
            <a:pPr algn="ctr" eaLnBrk="0" hangingPunct="0"/>
            <a:r>
              <a:rPr lang="ru-RU" sz="1400" dirty="0"/>
              <a:t>МАГАТЭ</a:t>
            </a:r>
            <a:r>
              <a:rPr lang="ru-RU" altLang="ru-RU" sz="1400" dirty="0" smtClean="0"/>
              <a:t>,</a:t>
            </a:r>
          </a:p>
          <a:p>
            <a:pPr algn="ctr" eaLnBrk="0" hangingPunct="0"/>
            <a:r>
              <a:rPr lang="ru-RU" sz="1400" dirty="0"/>
              <a:t>КОДАТА</a:t>
            </a:r>
            <a:r>
              <a:rPr lang="ru-RU" altLang="ru-RU" sz="1400" dirty="0" smtClean="0"/>
              <a:t>,</a:t>
            </a:r>
          </a:p>
          <a:p>
            <a:pPr algn="ctr" eaLnBrk="0" hangingPunct="0"/>
            <a:r>
              <a:rPr lang="ru-RU" sz="1400" dirty="0" smtClean="0"/>
              <a:t>ИЮПАК</a:t>
            </a:r>
            <a:endParaRPr lang="ru-RU" altLang="ru-RU" sz="1400" dirty="0" smtClean="0"/>
          </a:p>
        </p:txBody>
      </p:sp>
      <p:sp>
        <p:nvSpPr>
          <p:cNvPr id="32" name="Прямоугольник 31"/>
          <p:cNvSpPr/>
          <p:nvPr/>
        </p:nvSpPr>
        <p:spPr>
          <a:xfrm>
            <a:off x="-33870" y="1570445"/>
            <a:ext cx="1751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Международные организации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30728" y="2140146"/>
            <a:ext cx="1846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Метрологические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институты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4" name="Прямая со стрелкой 33"/>
          <p:cNvCxnSpPr>
            <a:stCxn id="25" idx="1"/>
          </p:cNvCxnSpPr>
          <p:nvPr/>
        </p:nvCxnSpPr>
        <p:spPr>
          <a:xfrm flipH="1" flipV="1">
            <a:off x="7179525" y="1994510"/>
            <a:ext cx="223961" cy="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3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-2" y="87318"/>
            <a:ext cx="91440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990033"/>
                </a:solidFill>
              </a:rPr>
              <a:t>Р</a:t>
            </a:r>
            <a:r>
              <a:rPr lang="ru-RU" altLang="ru-RU" sz="2400" b="1" dirty="0" smtClean="0">
                <a:solidFill>
                  <a:srgbClr val="990033"/>
                </a:solidFill>
              </a:rPr>
              <a:t>азвития системы ССД в нефтегазовой отрасли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63770" y="840676"/>
            <a:ext cx="864766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149475" marR="0" lvl="0" indent="-21494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2288" algn="l"/>
              </a:tabLst>
              <a:defRPr/>
            </a:pPr>
            <a:r>
              <a:rPr lang="ru-RU" altLang="ru-RU" sz="1400" b="1" kern="0" dirty="0" smtClean="0">
                <a:solidFill>
                  <a:srgbClr val="333399">
                    <a:lumMod val="50000"/>
                  </a:srgbClr>
                </a:solidFill>
              </a:rPr>
              <a:t>Необходимость:       </a:t>
            </a:r>
            <a:r>
              <a:rPr lang="ru-RU" altLang="ru-RU" sz="1400" kern="0" dirty="0" smtClean="0">
                <a:solidFill>
                  <a:srgbClr val="333399">
                    <a:lumMod val="50000"/>
                  </a:srgbClr>
                </a:solidFill>
              </a:rPr>
              <a:t>–</a:t>
            </a:r>
            <a:r>
              <a:rPr lang="ru-RU" altLang="ru-RU" sz="1400" b="1" kern="0" dirty="0" smtClean="0">
                <a:solidFill>
                  <a:srgbClr val="333399">
                    <a:lumMod val="50000"/>
                  </a:srgbClr>
                </a:solidFill>
              </a:rPr>
              <a:t> 	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огромные объемы продукции и сырья подлежащие учету и контролю;</a:t>
            </a:r>
          </a:p>
          <a:p>
            <a:pPr marL="2149475" marR="0" lvl="0" indent="-21494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2288" algn="l"/>
              </a:tabLst>
              <a:defRPr/>
            </a:pP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                                    – 	наличие </a:t>
            </a:r>
            <a:r>
              <a:rPr lang="ru-RU" altLang="ru-RU" sz="1400" kern="0" dirty="0">
                <a:solidFill>
                  <a:srgbClr val="333399">
                    <a:lumMod val="75000"/>
                  </a:srgbClr>
                </a:solidFill>
              </a:rPr>
              <a:t>десятков компаний и организаций разной формы собственности 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и видов </a:t>
            </a:r>
            <a:r>
              <a:rPr lang="ru-RU" altLang="ru-RU" sz="1400" kern="0" dirty="0">
                <a:solidFill>
                  <a:srgbClr val="333399">
                    <a:lumMod val="75000"/>
                  </a:srgbClr>
                </a:solidFill>
              </a:rPr>
              <a:t>деятельности.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altLang="ru-RU" sz="1400" b="1" kern="0" dirty="0" smtClean="0">
              <a:solidFill>
                <a:srgbClr val="333399">
                  <a:lumMod val="50000"/>
                </a:srgbClr>
              </a:solidFill>
            </a:endParaRP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r>
              <a:rPr lang="ru-RU" altLang="ru-RU" sz="1400" b="1" kern="0" dirty="0" smtClean="0">
                <a:solidFill>
                  <a:srgbClr val="333399">
                    <a:lumMod val="50000"/>
                  </a:srgbClr>
                </a:solidFill>
              </a:rPr>
              <a:t>Сложность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:               </a:t>
            </a:r>
            <a:r>
              <a:rPr lang="ru-RU" altLang="ru-RU" sz="1400" kern="0" dirty="0" smtClean="0">
                <a:solidFill>
                  <a:srgbClr val="333399">
                    <a:lumMod val="50000"/>
                  </a:srgbClr>
                </a:solidFill>
              </a:rPr>
              <a:t>–</a:t>
            </a:r>
            <a:r>
              <a:rPr lang="ru-RU" altLang="ru-RU" sz="1400" b="1" kern="0" dirty="0" smtClean="0">
                <a:solidFill>
                  <a:srgbClr val="333399">
                    <a:lumMod val="50000"/>
                  </a:srgbClr>
                </a:solidFill>
              </a:rPr>
              <a:t> 	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большая номенклатура углеводородов, преимущественно в виде многокомпонентных смесей;</a:t>
            </a: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r>
              <a:rPr lang="ru-RU" altLang="ru-RU" sz="1400" kern="0" dirty="0" smtClean="0">
                <a:solidFill>
                  <a:srgbClr val="333399">
                    <a:lumMod val="50000"/>
                  </a:srgbClr>
                </a:solidFill>
              </a:rPr>
              <a:t>                                    –</a:t>
            </a:r>
            <a:r>
              <a:rPr lang="ru-RU" altLang="ru-RU" sz="1400" b="1" kern="0" dirty="0" smtClean="0">
                <a:solidFill>
                  <a:srgbClr val="333399">
                    <a:lumMod val="50000"/>
                  </a:srgbClr>
                </a:solidFill>
              </a:rPr>
              <a:t>   	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широкий </a:t>
            </a:r>
            <a:r>
              <a:rPr lang="ru-RU" altLang="ru-RU" sz="1400" kern="0" dirty="0">
                <a:solidFill>
                  <a:srgbClr val="333399">
                    <a:lumMod val="75000"/>
                  </a:srgbClr>
                </a:solidFill>
              </a:rPr>
              <a:t>диапазон параметров, включая жидкое, газообразное и двухфазное состояние, при добыче, очистке, транспортировке, переработке и использовании углеводородов.</a:t>
            </a: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endParaRPr lang="ru-RU" altLang="ru-RU" sz="1400" kern="0" dirty="0" smtClean="0">
              <a:solidFill>
                <a:srgbClr val="333399">
                  <a:lumMod val="75000"/>
                </a:srgbClr>
              </a:solidFill>
            </a:endParaRP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     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400" b="1" kern="0" dirty="0" smtClean="0">
                <a:solidFill>
                  <a:srgbClr val="333399">
                    <a:lumMod val="50000"/>
                  </a:srgbClr>
                </a:solidFill>
              </a:rPr>
              <a:t> </a:t>
            </a:r>
          </a:p>
          <a:p>
            <a:pPr eaLnBrk="1" hangingPunct="1"/>
            <a:r>
              <a:rPr lang="ru-RU" altLang="ru-RU" sz="1400" b="1" kern="0" dirty="0" smtClean="0">
                <a:solidFill>
                  <a:srgbClr val="333399">
                    <a:lumMod val="50000"/>
                  </a:srgbClr>
                </a:solidFill>
              </a:rPr>
              <a:t>Пути решения:        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1. Создание   отраслевой системы ССД в нефтегазовой отрасли.</a:t>
            </a:r>
            <a:endParaRPr lang="ru-RU" altLang="ru-RU" sz="1400" kern="0" dirty="0">
              <a:solidFill>
                <a:srgbClr val="333399">
                  <a:lumMod val="75000"/>
                </a:srgbClr>
              </a:solidFill>
            </a:endParaRP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92075" algn="l"/>
                <a:tab pos="1792288" algn="l"/>
              </a:tabLst>
            </a:pP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                                   2. </a:t>
            </a:r>
            <a:r>
              <a:rPr lang="ru-RU" sz="1400" kern="0" dirty="0" smtClean="0">
                <a:solidFill>
                  <a:srgbClr val="333399">
                    <a:lumMod val="75000"/>
                  </a:srgbClr>
                </a:solidFill>
              </a:rPr>
              <a:t>Главный </a:t>
            </a:r>
            <a:r>
              <a:rPr lang="ru-RU" sz="1400" kern="0" dirty="0">
                <a:solidFill>
                  <a:srgbClr val="333399">
                    <a:lumMod val="75000"/>
                  </a:srgbClr>
                </a:solidFill>
              </a:rPr>
              <a:t>научный метрологический центр ГСССД </a:t>
            </a:r>
            <a:r>
              <a:rPr lang="ru-RU" sz="1400" kern="0" dirty="0" smtClean="0">
                <a:solidFill>
                  <a:srgbClr val="333399">
                    <a:lumMod val="75000"/>
                  </a:srgbClr>
                </a:solidFill>
              </a:rPr>
              <a:t>обеспечит: </a:t>
            </a: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r>
              <a:rPr lang="ru-RU" altLang="ru-RU" sz="1400" kern="0" dirty="0">
                <a:solidFill>
                  <a:srgbClr val="333399">
                    <a:lumMod val="75000"/>
                  </a:srgbClr>
                </a:solidFill>
              </a:rPr>
              <a:t> 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                                  –   </a:t>
            </a:r>
            <a:r>
              <a:rPr lang="ru-RU" sz="1400" kern="0" dirty="0" smtClean="0">
                <a:solidFill>
                  <a:srgbClr val="333399">
                    <a:lumMod val="75000"/>
                  </a:srgbClr>
                </a:solidFill>
              </a:rPr>
              <a:t> разработку </a:t>
            </a:r>
            <a:r>
              <a:rPr lang="ru-RU" sz="1400" kern="0" dirty="0">
                <a:solidFill>
                  <a:srgbClr val="333399">
                    <a:lumMod val="75000"/>
                  </a:srgbClr>
                </a:solidFill>
              </a:rPr>
              <a:t>всей нормативной и методической документации для </a:t>
            </a:r>
            <a:r>
              <a:rPr lang="ru-RU" sz="1400" kern="0" dirty="0" smtClean="0">
                <a:solidFill>
                  <a:srgbClr val="333399">
                    <a:lumMod val="75000"/>
                  </a:srgbClr>
                </a:solidFill>
              </a:rPr>
              <a:t>создания системы;</a:t>
            </a: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                                   </a:t>
            </a:r>
            <a:r>
              <a:rPr lang="ru-RU" altLang="ru-RU" sz="1400" kern="0" dirty="0">
                <a:solidFill>
                  <a:srgbClr val="333399">
                    <a:lumMod val="75000"/>
                  </a:srgbClr>
                </a:solidFill>
              </a:rPr>
              <a:t>– </a:t>
            </a: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	</a:t>
            </a:r>
            <a:r>
              <a:rPr lang="ru-RU" sz="1400" kern="0" dirty="0" smtClean="0">
                <a:solidFill>
                  <a:srgbClr val="333399">
                    <a:lumMod val="75000"/>
                  </a:srgbClr>
                </a:solidFill>
              </a:rPr>
              <a:t>организацию и </a:t>
            </a:r>
            <a:r>
              <a:rPr lang="ru-RU" sz="1400" kern="0" smtClean="0">
                <a:solidFill>
                  <a:srgbClr val="333399">
                    <a:lumMod val="75000"/>
                  </a:srgbClr>
                </a:solidFill>
              </a:rPr>
              <a:t>проведение аттестации </a:t>
            </a:r>
            <a:r>
              <a:rPr lang="ru-RU" sz="1400" kern="0" dirty="0" smtClean="0">
                <a:solidFill>
                  <a:srgbClr val="333399">
                    <a:lumMod val="75000"/>
                  </a:srgbClr>
                </a:solidFill>
              </a:rPr>
              <a:t>справочных данных и необходимых методик ГСССД;</a:t>
            </a: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                                   –  создание на сайте ФИФ по ОЕИ базы данных и информации по углеводородам.</a:t>
            </a:r>
          </a:p>
          <a:p>
            <a:pPr marL="2149475" indent="-2149475" algn="just" fontAlgn="auto">
              <a:spcBef>
                <a:spcPts val="0"/>
              </a:spcBef>
              <a:spcAft>
                <a:spcPts val="0"/>
              </a:spcAft>
              <a:tabLst>
                <a:tab pos="1792288" algn="l"/>
              </a:tabLst>
              <a:defRPr/>
            </a:pPr>
            <a:r>
              <a:rPr lang="ru-RU" altLang="ru-RU" sz="1400" kern="0" dirty="0" smtClean="0">
                <a:solidFill>
                  <a:srgbClr val="333399">
                    <a:lumMod val="75000"/>
                  </a:srgbClr>
                </a:solidFill>
              </a:rPr>
              <a:t> </a:t>
            </a:r>
            <a:endParaRPr lang="ru-RU" altLang="ru-RU" sz="1400" i="1" kern="0" dirty="0" smtClean="0">
              <a:solidFill>
                <a:srgbClr val="333399">
                  <a:lumMod val="75000"/>
                </a:srgb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302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281"/>
            <a:ext cx="9056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</a:rPr>
              <a:t>Служба ССДАЭ </a:t>
            </a:r>
            <a:r>
              <a:rPr lang="ru-RU" sz="2000" b="1" dirty="0">
                <a:solidFill>
                  <a:srgbClr val="990033"/>
                </a:solidFill>
              </a:rPr>
              <a:t>в ГК «Росатом»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2945" y="6238596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757381"/>
            <a:ext cx="9144000" cy="5487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87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87318"/>
            <a:ext cx="8964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rgbClr val="990033"/>
                </a:solidFill>
              </a:rPr>
              <a:t>ЮРИДИЧЕСИКЕ ОСНОВЫ СОЗДАНИЯ СИСТЕМЫ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087" y="449069"/>
            <a:ext cx="943269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A50021"/>
                </a:solidFill>
              </a:rPr>
              <a:t>Федеральный закон "Об обеспечении единства измерений"</a:t>
            </a:r>
            <a:br>
              <a:rPr lang="ru-RU" altLang="ru-RU" b="1" dirty="0">
                <a:solidFill>
                  <a:srgbClr val="A50021"/>
                </a:solidFill>
              </a:rPr>
            </a:br>
            <a:r>
              <a:rPr lang="ru-RU" altLang="ru-RU" b="1" dirty="0">
                <a:solidFill>
                  <a:srgbClr val="A50021"/>
                </a:solidFill>
              </a:rPr>
              <a:t>от 26 июня 2008г. № 102-ФЗ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Статья 21, п.10.</a:t>
            </a:r>
          </a:p>
          <a:p>
            <a:pPr algn="ctr" eaLnBrk="1" hangingPunct="1"/>
            <a:r>
              <a:rPr lang="ru-RU" altLang="ru-RU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altLang="ru-RU" i="1" dirty="0">
                <a:solidFill>
                  <a:schemeClr val="accent2">
                    <a:lumMod val="75000"/>
                  </a:schemeClr>
                </a:solidFill>
              </a:rPr>
              <a:t>с изменениями и дополнениями) </a:t>
            </a:r>
          </a:p>
          <a:p>
            <a:pPr lvl="1" algn="just"/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Государственная служба стандартных справочных данных о физических константах и свойствах веществ и материалов осуществляет деятельность по разработке и внедрению ССД</a:t>
            </a:r>
            <a:r>
              <a:rPr lang="en-US" altLang="ru-RU" sz="1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стандартных справочных данных) в науке и технике в целях обеспечения единства измерений на основе применения указанных стандартных справочных данных, а также по ведению соответствующих разделов Федерального информационного фонда по обеспечению единства измерений.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" y="2449617"/>
            <a:ext cx="904602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A50021"/>
                </a:solidFill>
              </a:rPr>
              <a:t>Постановление Правительства РФ от 20 августа 2001г. № 596</a:t>
            </a:r>
            <a:br>
              <a:rPr lang="ru-RU" altLang="ru-RU" b="1" dirty="0">
                <a:solidFill>
                  <a:srgbClr val="A50021"/>
                </a:solidFill>
              </a:rPr>
            </a:br>
            <a:endParaRPr lang="ru-RU" altLang="ru-RU" sz="500" i="1" dirty="0"/>
          </a:p>
          <a:p>
            <a:pPr algn="ctr" eaLnBrk="1" hangingPunct="1"/>
            <a:r>
              <a:rPr lang="ru-RU" altLang="ru-RU" b="1" dirty="0">
                <a:solidFill>
                  <a:srgbClr val="A50021"/>
                </a:solidFill>
              </a:rPr>
              <a:t>«Положение о Государственной службе стандартных справочных </a:t>
            </a:r>
            <a:r>
              <a:rPr lang="ru-RU" altLang="ru-RU" b="1" dirty="0" smtClean="0">
                <a:solidFill>
                  <a:srgbClr val="A50021"/>
                </a:solidFill>
              </a:rPr>
              <a:t>данных»</a:t>
            </a:r>
            <a:endParaRPr lang="ru-RU" altLang="ru-RU" b="1" dirty="0">
              <a:solidFill>
                <a:srgbClr val="A5002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464" y="3077068"/>
            <a:ext cx="882309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Ст</a:t>
            </a:r>
            <a:r>
              <a:rPr lang="ru-RU" altLang="ru-RU" sz="1400" b="1" i="1" dirty="0">
                <a:solidFill>
                  <a:schemeClr val="accent2">
                    <a:lumMod val="50000"/>
                  </a:schemeClr>
                </a:solidFill>
              </a:rPr>
              <a:t>. 6. 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Разработка ССД осуществляется государственными </a:t>
            </a:r>
            <a:r>
              <a:rPr lang="ru-RU" altLang="ru-RU" sz="1400" i="1" dirty="0">
                <a:solidFill>
                  <a:schemeClr val="accent2">
                    <a:lumMod val="75000"/>
                  </a:schemeClr>
                </a:solidFill>
              </a:rPr>
              <a:t>научными метрологическими институтами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, иными организациями подведомственными </a:t>
            </a:r>
            <a:r>
              <a:rPr lang="ru-RU" alt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Минпромторга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Минэнерго, </a:t>
            </a:r>
            <a:r>
              <a:rPr lang="ru-RU" altLang="ru-RU" sz="1400" dirty="0" err="1">
                <a:solidFill>
                  <a:schemeClr val="accent2">
                    <a:lumMod val="75000"/>
                  </a:schemeClr>
                </a:solidFill>
              </a:rPr>
              <a:t>Минобрнауки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, РАН и «</a:t>
            </a:r>
            <a:r>
              <a:rPr lang="ru-RU" altLang="ru-RU" sz="1400" dirty="0" err="1">
                <a:solidFill>
                  <a:schemeClr val="accent2">
                    <a:lumMod val="75000"/>
                  </a:schemeClr>
                </a:solidFill>
              </a:rPr>
              <a:t>Росатома</a:t>
            </a:r>
            <a:r>
              <a:rPr lang="ru-RU" altLang="ru-RU" sz="1400" dirty="0">
                <a:solidFill>
                  <a:schemeClr val="accent2">
                    <a:lumMod val="75000"/>
                  </a:schemeClr>
                </a:solidFill>
              </a:rPr>
              <a:t>» с использованием технических, программных и информационных средств и систем</a:t>
            </a:r>
            <a:r>
              <a:rPr lang="ru-RU" altLang="ru-RU" sz="1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1400" b="1" i="1" dirty="0">
                <a:solidFill>
                  <a:schemeClr val="accent2">
                    <a:lumMod val="50000"/>
                  </a:schemeClr>
                </a:solidFill>
              </a:rPr>
              <a:t>Ст. </a:t>
            </a:r>
            <a:r>
              <a:rPr lang="ru-RU" altLang="ru-RU" sz="1400" b="1" i="1" dirty="0" smtClean="0">
                <a:solidFill>
                  <a:schemeClr val="accent2">
                    <a:lumMod val="50000"/>
                  </a:schemeClr>
                </a:solidFill>
              </a:rPr>
              <a:t>7.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Оперативное обеспечение работы по получению и распространению стандартных справочных данных в отраслях экономики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осуществляют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головные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отраслевые центры стандартных справочных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данных, действующие на основании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положений об отраслевых службах стандартных справочных данных,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которые утверждаются соответствующими федеральными органами исполнительной власти по согласованию с Федеральным агентством по техническому регулированию и метрологии.</a:t>
            </a:r>
            <a:endParaRPr lang="ru-RU" alt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44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87318"/>
            <a:ext cx="8964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sz="2400" b="1" dirty="0" smtClean="0">
                <a:solidFill>
                  <a:srgbClr val="990033"/>
                </a:solidFill>
              </a:rPr>
              <a:t>НОРМАТИВНЫЕ ОСНОВЫ СОЗДАНИЯ СИСТЕМЫ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graphicFrame>
        <p:nvGraphicFramePr>
          <p:cNvPr id="10" name="Group 1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957796"/>
              </p:ext>
            </p:extLst>
          </p:nvPr>
        </p:nvGraphicFramePr>
        <p:xfrm>
          <a:off x="179386" y="1125144"/>
          <a:ext cx="8785225" cy="1944055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xmlns="" val="75110249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xmlns="" val="1010458919"/>
                    </a:ext>
                  </a:extLst>
                </a:gridCol>
              </a:tblGrid>
              <a:tr h="584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5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ГОСТ Р 8.614-2018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ГСИ. Государственная служба стандартных справочных данных. Основные положения (пересмотр стандарта осуществляется в 2018 г)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082157"/>
                  </a:ext>
                </a:extLst>
              </a:tr>
              <a:tr h="581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5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ГОСТ 8.566-2011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ГСИ. Межгосударственная система данных о физических константах и свойствах веществ и материалов. Основные положения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585834"/>
                  </a:ext>
                </a:extLst>
              </a:tr>
              <a:tr h="77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5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Р 50.2.067-2009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Рекомендации по метрологии. Оценка достоверности данных о физических константах и свойствах веществ и материалов. Основные положения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1559568"/>
                  </a:ext>
                </a:extLst>
              </a:tr>
            </a:tbl>
          </a:graphicData>
        </a:graphic>
      </p:graphicFrame>
      <p:graphicFrame>
        <p:nvGraphicFramePr>
          <p:cNvPr id="11" name="Group 1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891544"/>
              </p:ext>
            </p:extLst>
          </p:nvPr>
        </p:nvGraphicFramePr>
        <p:xfrm>
          <a:off x="179385" y="3069199"/>
          <a:ext cx="8785225" cy="1359120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xmlns="" val="75110249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xmlns="" val="1010458919"/>
                    </a:ext>
                  </a:extLst>
                </a:gridCol>
              </a:tblGrid>
              <a:tr h="581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5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МИ 3599 - 2018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Рекомендации по метрологии. </a:t>
                      </a: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Разработка и аттестация методик Государственной службы стандартных справочных данных</a:t>
                      </a:r>
                      <a:endParaRPr kumimoji="0" lang="ru-RU" alt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0585834"/>
                  </a:ext>
                </a:extLst>
              </a:tr>
              <a:tr h="774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5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charset="0"/>
                        </a:rPr>
                        <a:t>МИ 3600 - 2018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Рекомендации по метрологии. Р</a:t>
                      </a: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азработка и аттестация «таблиц стандартных справочных данных» и «таблиц рекомендуемых справочных данных»</a:t>
                      </a:r>
                      <a:endParaRPr kumimoji="0" lang="ru-RU" altLang="ru-RU" sz="1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1559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935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6258565"/>
            <a:ext cx="1182321" cy="5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>
            <a:off x="-1" y="6228699"/>
            <a:ext cx="9144000" cy="0"/>
          </a:xfrm>
          <a:prstGeom prst="line">
            <a:avLst/>
          </a:prstGeom>
          <a:ln w="4445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211312" y="6308721"/>
            <a:ext cx="668918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47786" y="6295288"/>
            <a:ext cx="7223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Главный научный метрологический центр ССД,</a:t>
            </a:r>
            <a:r>
              <a:rPr lang="en-US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altLang="ru-RU" sz="1400" b="1" dirty="0">
                <a:solidFill>
                  <a:schemeClr val="accent1">
                    <a:lumMod val="25000"/>
                  </a:schemeClr>
                </a:solidFill>
              </a:rPr>
              <a:t>ФГУП «</a:t>
            </a:r>
            <a:r>
              <a:rPr lang="ru-RU" altLang="ru-RU" sz="1400" b="1" dirty="0" smtClean="0">
                <a:solidFill>
                  <a:schemeClr val="accent1">
                    <a:lumMod val="25000"/>
                  </a:schemeClr>
                </a:solidFill>
              </a:rPr>
              <a:t>ВНИИМС»</a:t>
            </a:r>
            <a:endParaRPr lang="ru-RU" altLang="ru-RU" sz="14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87318"/>
            <a:ext cx="8964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990033"/>
                </a:solidFill>
              </a:rPr>
              <a:t>ССД ДЛЯ СОЗДАНИЯ СИСТЕМЫ</a:t>
            </a:r>
            <a:endParaRPr lang="ru-RU" altLang="ru-RU" sz="2400" b="1" dirty="0">
              <a:solidFill>
                <a:srgbClr val="9900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984" y="1381226"/>
            <a:ext cx="7990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2000" dirty="0">
                <a:solidFill>
                  <a:srgbClr val="800080"/>
                </a:solidFill>
              </a:rPr>
              <a:t>Существенным заделом этого проекта являются разработанные и аттестованные ГСССД в рамках нефтегазового комплекса за последние десятилетия 45 таблиц стандартных справочных данных, 35 таблиц рекомендуемых справочных данных, </a:t>
            </a:r>
            <a:r>
              <a:rPr lang="ru-RU" sz="2000" dirty="0" smtClean="0">
                <a:solidFill>
                  <a:srgbClr val="800080"/>
                </a:solidFill>
              </a:rPr>
              <a:t>52 методики </a:t>
            </a:r>
            <a:r>
              <a:rPr lang="ru-RU" sz="2000" dirty="0">
                <a:solidFill>
                  <a:srgbClr val="800080"/>
                </a:solidFill>
              </a:rPr>
              <a:t>ГСССД. Это результат многолетнего сотрудничества с институтами РАН, университетами и другими научными организациями </a:t>
            </a:r>
            <a:r>
              <a:rPr lang="ru-RU" sz="2000" dirty="0" smtClean="0">
                <a:solidFill>
                  <a:srgbClr val="800080"/>
                </a:solidFill>
              </a:rPr>
              <a:t>которые </a:t>
            </a:r>
            <a:r>
              <a:rPr lang="ru-RU" sz="2000" dirty="0">
                <a:solidFill>
                  <a:srgbClr val="800080"/>
                </a:solidFill>
              </a:rPr>
              <a:t>станут основой системы.</a:t>
            </a:r>
            <a:r>
              <a:rPr lang="ru-RU" altLang="ru-RU" sz="2000" i="1" dirty="0" smtClean="0">
                <a:solidFill>
                  <a:srgbClr val="800080"/>
                </a:solidFill>
              </a:rPr>
              <a:t>. </a:t>
            </a:r>
            <a:endParaRPr lang="ru-RU" altLang="ru-RU" sz="2000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94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19495</TotalTime>
  <Words>1701</Words>
  <Application>Microsoft Office PowerPoint</Application>
  <PresentationFormat>Экран (4:3)</PresentationFormat>
  <Paragraphs>274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Оформление по умолчанию</vt:lpstr>
      <vt:lpstr>1_Оформление по умолчанию</vt:lpstr>
      <vt:lpstr>2_Оформление по умолчанию</vt:lpstr>
      <vt:lpstr>6_Оформление по умолчанию</vt:lpstr>
      <vt:lpstr>8_Оформление по умолчанию</vt:lpstr>
      <vt:lpstr>9_Оформление по умолчанию</vt:lpstr>
      <vt:lpstr>15_Оформление по умолчанию</vt:lpstr>
      <vt:lpstr>16_Оформление по умолчанию</vt:lpstr>
      <vt:lpstr>18_Оформление по умолчанию</vt:lpstr>
      <vt:lpstr>22_Оформление по умолчанию</vt:lpstr>
      <vt:lpstr>23_Оформление по умолчанию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ФГУП УНИИМ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</dc:creator>
  <cp:lastModifiedBy>DELL</cp:lastModifiedBy>
  <cp:revision>2003</cp:revision>
  <cp:lastPrinted>2019-10-11T10:29:28Z</cp:lastPrinted>
  <dcterms:created xsi:type="dcterms:W3CDTF">2008-05-05T04:52:37Z</dcterms:created>
  <dcterms:modified xsi:type="dcterms:W3CDTF">2019-10-17T02:38:10Z</dcterms:modified>
</cp:coreProperties>
</file>