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17"/>
  </p:notesMasterIdLst>
  <p:sldIdLst>
    <p:sldId id="256" r:id="rId2"/>
    <p:sldId id="259" r:id="rId3"/>
    <p:sldId id="258" r:id="rId4"/>
    <p:sldId id="260" r:id="rId5"/>
    <p:sldId id="264" r:id="rId6"/>
    <p:sldId id="261" r:id="rId7"/>
    <p:sldId id="262" r:id="rId8"/>
    <p:sldId id="273" r:id="rId9"/>
    <p:sldId id="278" r:id="rId10"/>
    <p:sldId id="275" r:id="rId11"/>
    <p:sldId id="276" r:id="rId12"/>
    <p:sldId id="277" r:id="rId13"/>
    <p:sldId id="280" r:id="rId14"/>
    <p:sldId id="279" r:id="rId15"/>
    <p:sldId id="270" r:id="rId16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ережанский Никита Васильевич" initials="БНВ" lastIdx="0" clrIdx="0">
    <p:extLst>
      <p:ext uri="{19B8F6BF-5375-455C-9EA6-DF929625EA0E}">
        <p15:presenceInfo xmlns:p15="http://schemas.microsoft.com/office/powerpoint/2012/main" xmlns="" userId="S-1-5-21-2046010804-3344063223-2788727686-80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CCECFF"/>
    <a:srgbClr val="1F4E79"/>
    <a:srgbClr val="B1C93B"/>
    <a:srgbClr val="CC6C52"/>
    <a:srgbClr val="C7FA24"/>
    <a:srgbClr val="9A848D"/>
    <a:srgbClr val="FFFFCC"/>
    <a:srgbClr val="688DB6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490" autoAdjust="0"/>
    <p:restoredTop sz="93443" autoAdjust="0"/>
  </p:normalViewPr>
  <p:slideViewPr>
    <p:cSldViewPr snapToGrid="0">
      <p:cViewPr>
        <p:scale>
          <a:sx n="125" d="100"/>
          <a:sy n="125" d="100"/>
        </p:scale>
        <p:origin x="-370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cni01-fsdfs--01\Vol1\20-1600%20&#1062;&#1077;&#1085;&#1090;&#1088;%20&#1086;&#1094;&#1077;&#1085;&#1082;&#1080;%20&#1089;&#1086;&#1086;&#1090;&#1074;&#1077;&#1090;&#1089;&#1090;&#1074;&#1080;&#1103;%20&#1087;&#1088;&#1086;&#1076;&#1091;&#1082;&#1094;&#1080;&#1080;%20&#1084;&#1077;&#1090;&#1088;&#1086;&#1083;&#1086;&#1075;&#1080;&#1080;%20&#1080;%20&#1040;&#1057;&#1059;%20&#1058;&#1055;\&#1055;&#1072;&#1087;&#1082;&#1072;%20&#1086;&#1073;&#1084;&#1077;&#1085;&#1072;\&#1041;&#1077;&#1088;&#1077;&#1078;&#1072;&#1085;&#1089;&#1082;&#1080;&#1081;\&#1055;&#1088;&#1077;&#1079;&#1077;&#1085;&#1090;&#1072;&#1094;&#1080;&#1080;%20&#1054;.&#1042;%20&#1040;&#1088;&#1072;&#1083;&#1086;&#1074;\&#1059;&#1092;&#1072;%20&#1086;&#1082;&#1090;&#1103;&#1073;&#1088;&#1100;_2019\&#1043;&#1088;&#1072;&#1092;&#1080;&#108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Лист2!$B$2</c:f>
              <c:strCache>
                <c:ptCount val="1"/>
                <c:pt idx="0">
                  <c:v>Индекс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9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5A-4F0D-9A0E-57C1132819A1}"/>
              </c:ext>
            </c:extLst>
          </c:dPt>
          <c:dPt>
            <c:idx val="1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D5A-4F0D-9A0E-57C1132819A1}"/>
              </c:ext>
            </c:extLst>
          </c:dPt>
          <c:dPt>
            <c:idx val="11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D5A-4F0D-9A0E-57C1132819A1}"/>
              </c:ext>
            </c:extLst>
          </c:dPt>
          <c:dPt>
            <c:idx val="12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D5A-4F0D-9A0E-57C1132819A1}"/>
              </c:ext>
            </c:extLst>
          </c:dPt>
          <c:dPt>
            <c:idx val="13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D5A-4F0D-9A0E-57C1132819A1}"/>
              </c:ext>
            </c:extLst>
          </c:dPt>
          <c:dPt>
            <c:idx val="14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D5A-4F0D-9A0E-57C1132819A1}"/>
              </c:ext>
            </c:extLst>
          </c:dPt>
          <c:dPt>
            <c:idx val="15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D5A-4F0D-9A0E-57C1132819A1}"/>
              </c:ext>
            </c:extLst>
          </c:dPt>
          <c:dLbls>
            <c:dLbl>
              <c:idx val="0"/>
              <c:layout>
                <c:manualLayout>
                  <c:x val="1.4406613157253514E-3"/>
                  <c:y val="-1.631321021069946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39EB-41AB-846E-F7575CB3033E}"/>
                </c:ext>
              </c:extLst>
            </c:dLbl>
            <c:dLbl>
              <c:idx val="2"/>
              <c:layout>
                <c:manualLayout>
                  <c:x val="3.1694548945957739E-2"/>
                  <c:y val="-5.165849900054830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39EB-41AB-846E-F7575CB3033E}"/>
                </c:ext>
              </c:extLst>
            </c:dLbl>
            <c:dLbl>
              <c:idx val="3"/>
              <c:layout>
                <c:manualLayout>
                  <c:x val="2.4491242367330985E-2"/>
                  <c:y val="-5.709623573744810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39EB-41AB-846E-F7575CB3033E}"/>
                </c:ext>
              </c:extLst>
            </c:dLbl>
            <c:dLbl>
              <c:idx val="7"/>
              <c:layout>
                <c:manualLayout>
                  <c:x val="5.7626452629014066E-3"/>
                  <c:y val="-4.078302552674864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39EB-41AB-846E-F7575CB3033E}"/>
                </c:ext>
              </c:extLst>
            </c:dLbl>
            <c:dLbl>
              <c:idx val="8"/>
              <c:layout>
                <c:manualLayout>
                  <c:x val="4.3219839471759476E-3"/>
                  <c:y val="-7.3409445948147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39EB-41AB-846E-F7575CB3033E}"/>
                </c:ext>
              </c:extLst>
            </c:dLbl>
            <c:dLbl>
              <c:idx val="9"/>
              <c:layout>
                <c:manualLayout>
                  <c:x val="2.1609919735880175E-2"/>
                  <c:y val="-3.534528878984882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D5A-4F0D-9A0E-57C1132819A1}"/>
                </c:ext>
              </c:extLst>
            </c:dLbl>
            <c:dLbl>
              <c:idx val="15"/>
              <c:layout>
                <c:manualLayout>
                  <c:x val="2.8813226314507033E-3"/>
                  <c:y val="-3.26264204213989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D5A-4F0D-9A0E-57C1132819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poly"/>
            <c:order val="2"/>
          </c:trendline>
          <c:cat>
            <c:numRef>
              <c:f>Лист2!$C$3:$C$18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Лист2!$B$3:$B$18</c:f>
              <c:numCache>
                <c:formatCode>General</c:formatCode>
                <c:ptCount val="16"/>
                <c:pt idx="0">
                  <c:v>0.23</c:v>
                </c:pt>
                <c:pt idx="1">
                  <c:v>0.22700000000000004</c:v>
                </c:pt>
                <c:pt idx="2">
                  <c:v>0.17900000000000002</c:v>
                </c:pt>
                <c:pt idx="3">
                  <c:v>0.15100000000000002</c:v>
                </c:pt>
                <c:pt idx="4">
                  <c:v>0.14700000000000002</c:v>
                </c:pt>
                <c:pt idx="5">
                  <c:v>0.14600000000000002</c:v>
                </c:pt>
                <c:pt idx="6">
                  <c:v>0.12000000000000001</c:v>
                </c:pt>
                <c:pt idx="7">
                  <c:v>9.0000000000000024E-2</c:v>
                </c:pt>
                <c:pt idx="8">
                  <c:v>7.2000000000000008E-2</c:v>
                </c:pt>
                <c:pt idx="9">
                  <c:v>6.900000000000002E-2</c:v>
                </c:pt>
                <c:pt idx="10">
                  <c:v>6.6000000000000003E-2</c:v>
                </c:pt>
                <c:pt idx="11">
                  <c:v>6.2000000000000013E-2</c:v>
                </c:pt>
                <c:pt idx="12">
                  <c:v>5.9000000000000004E-2</c:v>
                </c:pt>
                <c:pt idx="13">
                  <c:v>5.1000000000000004E-2</c:v>
                </c:pt>
                <c:pt idx="14">
                  <c:v>4.200000000000001E-2</c:v>
                </c:pt>
                <c:pt idx="15">
                  <c:v>3.500000000000001E-2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0D5A-4F0D-9A0E-57C1132819A1}"/>
            </c:ext>
          </c:extLst>
        </c:ser>
        <c:dLbls/>
        <c:axId val="170407808"/>
        <c:axId val="170409344"/>
      </c:barChart>
      <c:catAx>
        <c:axId val="1704078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ru-RU"/>
          </a:p>
        </c:txPr>
        <c:crossAx val="170409344"/>
        <c:crosses val="autoZero"/>
        <c:auto val="1"/>
        <c:lblAlgn val="ctr"/>
        <c:lblOffset val="100"/>
      </c:catAx>
      <c:valAx>
        <c:axId val="170409344"/>
        <c:scaling>
          <c:orientation val="minMax"/>
        </c:scaling>
        <c:axPos val="l"/>
        <c:majorGridlines>
          <c:spPr>
            <a:ln w="254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ru-RU"/>
          </a:p>
        </c:txPr>
        <c:crossAx val="1704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5F871-B53F-4E5B-8A1D-6D1151D37D89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1D21F-D5D5-4574-A9B2-DF778D2E8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400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1D21F-D5D5-4574-A9B2-DF778D2E8DC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1790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1D21F-D5D5-4574-A9B2-DF778D2E8DC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457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56BE-B359-48E1-9751-30841F7F5C24}" type="datetime1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C6CB-F4A0-42DB-8F10-35091FB073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655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C3AB-0241-4FA2-801C-3F02421EA29E}" type="datetime1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C6CB-F4A0-42DB-8F10-35091FB073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008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2F91-6542-4052-865A-672953F308DF}" type="datetime1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C6CB-F4A0-42DB-8F10-35091FB073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6626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7274000" cy="681038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013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731544"/>
            <a:ext cx="9144000" cy="4119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7874603" y="4305411"/>
            <a:ext cx="654844" cy="654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21493" y="0"/>
            <a:ext cx="6462936" cy="681038"/>
          </a:xfrm>
        </p:spPr>
        <p:txBody>
          <a:bodyPr lIns="0" tIns="0" rIns="0" bIns="0">
            <a:normAutofit/>
          </a:bodyPr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523567" y="4740353"/>
            <a:ext cx="7019047" cy="403153"/>
          </a:xfrm>
        </p:spPr>
        <p:txBody>
          <a:bodyPr lIns="0" tIns="0" rIns="0" bIns="0" anchor="ctr" anchorCtr="0">
            <a:normAutofit/>
          </a:bodyPr>
          <a:lstStyle>
            <a:lvl1pPr>
              <a:defRPr sz="591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523879" y="951310"/>
            <a:ext cx="8098631" cy="351115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7961959" y="4635001"/>
            <a:ext cx="480128" cy="1930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788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9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7557177" y="271169"/>
            <a:ext cx="1334151" cy="139466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013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13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13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13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13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13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13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13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13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13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13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13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13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13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675031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E2F5-60FC-46DE-ADC9-826A5424E1FE}" type="datetime1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C6CB-F4A0-42DB-8F10-35091FB073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56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D784-7325-4EE9-BB45-1A126A98672E}" type="datetime1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C6CB-F4A0-42DB-8F10-35091FB073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0799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D3AF-D010-4DCC-895A-69B911A42737}" type="datetime1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C6CB-F4A0-42DB-8F10-35091FB073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745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457B-F8E1-4CCF-8C6C-D7F6629661C1}" type="datetime1">
              <a:rPr lang="ru-RU" smtClean="0"/>
              <a:pPr/>
              <a:t>15.10.2019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C6CB-F4A0-42DB-8F10-35091FB073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667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4EE2-9C40-4F31-ABEB-978953C22D32}" type="datetime1">
              <a:rPr lang="ru-RU" smtClean="0"/>
              <a:pPr/>
              <a:t>15.10.2019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C6CB-F4A0-42DB-8F10-35091FB073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4266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4C64-FF29-44E6-8CDF-2685F76453AE}" type="datetime1">
              <a:rPr lang="ru-RU" smtClean="0"/>
              <a:pPr/>
              <a:t>15.10.2019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C6CB-F4A0-42DB-8F10-35091FB073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91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6398-04EB-4B2F-BB5E-CBF0A8F02180}" type="datetime1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C6CB-F4A0-42DB-8F10-35091FB073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862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9043-4C55-4F72-8F44-CF6B63E4A5F6}" type="datetime1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C6CB-F4A0-42DB-8F10-35091FB073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753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04CC2-3A6C-4BBB-AF61-6CF8D77D35D1}" type="datetime1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6C6CB-F4A0-42DB-8F10-35091FB073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081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2206" y="237124"/>
            <a:ext cx="5866634" cy="2716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2400" y="2148739"/>
            <a:ext cx="6350113" cy="17907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УПРАВЛЕНИЕ НАДЕЖНОСТЬЮ ОБОРУДОВАНИЯ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В МАГИСТРАЛЬНОМ ТРУБОПРОВОДНОМ ТРАНСПОРТЕ НЕФТИ С ПРИМЕНЕНИЕМ МЕХАНИЗМА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ОЦЕНКИ СООТВЕТСТВИЯ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577" y="3719998"/>
            <a:ext cx="6264449" cy="124182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1700" b="1" dirty="0">
                <a:latin typeface="Franklin Gothic Book" panose="020B0503020102020204" pitchFamily="34" charset="0"/>
              </a:rPr>
              <a:t>Докладчик:</a:t>
            </a:r>
          </a:p>
          <a:p>
            <a:pPr algn="l"/>
            <a:r>
              <a:rPr lang="ru-RU" sz="1700" b="1" dirty="0">
                <a:latin typeface="Franklin Gothic Book" panose="020B0503020102020204" pitchFamily="34" charset="0"/>
              </a:rPr>
              <a:t>Аралов Олег Васильевич</a:t>
            </a:r>
          </a:p>
          <a:p>
            <a:pPr algn="l">
              <a:spcBef>
                <a:spcPts val="0"/>
              </a:spcBef>
            </a:pPr>
            <a:r>
              <a:rPr lang="ru-RU" sz="1700" b="1" dirty="0">
                <a:latin typeface="Franklin Gothic Book" panose="020B0503020102020204" pitchFamily="34" charset="0"/>
              </a:rPr>
              <a:t>Директор центра оценки соответствия продукции, метрологии и автоматизации производственных процессов ООО «НИИ Транснефть»</a:t>
            </a:r>
            <a:r>
              <a:rPr lang="en-US" sz="1700" b="1" dirty="0">
                <a:latin typeface="Franklin Gothic Book" panose="020B0503020102020204" pitchFamily="34" charset="0"/>
              </a:rPr>
              <a:t>, </a:t>
            </a:r>
          </a:p>
          <a:p>
            <a:pPr algn="l"/>
            <a:r>
              <a:rPr lang="ru-RU" sz="1700" b="1" dirty="0">
                <a:latin typeface="Franklin Gothic Book" panose="020B0503020102020204" pitchFamily="34" charset="0"/>
              </a:rPr>
              <a:t>доктор технических наук</a:t>
            </a:r>
          </a:p>
          <a:p>
            <a:pPr algn="l"/>
            <a:endParaRPr lang="ru-RU" dirty="0" smtClean="0"/>
          </a:p>
        </p:txBody>
      </p:sp>
      <p:pic>
        <p:nvPicPr>
          <p:cNvPr id="6" name="Рисунок 5" descr="C:\Users\bachurinai\Desktop\Лого\ЛОГО НИИ Транснефть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66" t="26170" r="1475" b="52952"/>
          <a:stretch>
            <a:fillRect/>
          </a:stretch>
        </p:blipFill>
        <p:spPr bwMode="auto">
          <a:xfrm>
            <a:off x="68843" y="126184"/>
            <a:ext cx="2802949" cy="436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1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09060" y="4869656"/>
            <a:ext cx="2057400" cy="273844"/>
          </a:xfrm>
        </p:spPr>
        <p:txBody>
          <a:bodyPr/>
          <a:lstStyle/>
          <a:p>
            <a:fld id="{C806C6CB-F4A0-42DB-8F10-35091FB07362}" type="slidenum">
              <a:rPr lang="ru-RU" sz="1400" b="1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pPr/>
              <a:t>10</a:t>
            </a:fld>
            <a:endParaRPr lang="ru-RU" sz="14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8769" y="467795"/>
            <a:ext cx="3833940" cy="2151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80395" y="2286558"/>
            <a:ext cx="351663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defTabSz="685800">
              <a:buNone/>
            </a:pPr>
            <a:r>
              <a:rPr lang="ru-RU" sz="825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Трещина на разгрузочном патрубке на входе в насос (трещина длина до 10 мм, ширина до 0,5 мм) при проведении </a:t>
            </a:r>
            <a:r>
              <a:rPr lang="ru-RU" sz="825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гидравлических </a:t>
            </a:r>
            <a:r>
              <a:rPr lang="ru-RU" sz="825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испытаний</a:t>
            </a:r>
            <a:endParaRPr lang="ru-RU" altLang="ru-RU" sz="825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C:\Users\ZhizhinDA\Desktop\Жижин\КТК\IMG_536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390" y="708363"/>
            <a:ext cx="2463413" cy="1570798"/>
          </a:xfrm>
          <a:prstGeom prst="rect">
            <a:avLst/>
          </a:prstGeom>
          <a:noFill/>
          <a:effectLst/>
        </p:spPr>
      </p:pic>
      <p:sp>
        <p:nvSpPr>
          <p:cNvPr id="10" name="TextBox 9"/>
          <p:cNvSpPr txBox="1"/>
          <p:nvPr/>
        </p:nvSpPr>
        <p:spPr>
          <a:xfrm>
            <a:off x="975697" y="435599"/>
            <a:ext cx="2251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200" b="1" dirty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Испытания насосного агрегата</a:t>
            </a:r>
          </a:p>
        </p:txBody>
      </p:sp>
      <p:pic>
        <p:nvPicPr>
          <p:cNvPr id="11" name="Рисунок 10" descr="C:\Users\ZhizhinDA\Desktop\Жижин\КТК\IMG_536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6626" y="688793"/>
            <a:ext cx="869895" cy="1580207"/>
          </a:xfrm>
          <a:prstGeom prst="rect">
            <a:avLst/>
          </a:prstGeom>
          <a:noFill/>
          <a:effectLst/>
        </p:spPr>
      </p:pic>
      <p:sp>
        <p:nvSpPr>
          <p:cNvPr id="12" name="Овал 11"/>
          <p:cNvSpPr/>
          <p:nvPr/>
        </p:nvSpPr>
        <p:spPr>
          <a:xfrm>
            <a:off x="3342248" y="1908504"/>
            <a:ext cx="461291" cy="268392"/>
          </a:xfrm>
          <a:prstGeom prst="ellipse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3" name="Прямая со стрелкой 12"/>
          <p:cNvCxnSpPr>
            <a:stCxn id="12" idx="2"/>
          </p:cNvCxnSpPr>
          <p:nvPr/>
        </p:nvCxnSpPr>
        <p:spPr>
          <a:xfrm flipH="1" flipV="1">
            <a:off x="1393902" y="1584624"/>
            <a:ext cx="1948346" cy="458076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140761" y="469671"/>
            <a:ext cx="4832346" cy="21562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ик 7"/>
          <p:cNvSpPr>
            <a:spLocks noChangeArrowheads="1"/>
          </p:cNvSpPr>
          <p:nvPr/>
        </p:nvSpPr>
        <p:spPr bwMode="auto">
          <a:xfrm>
            <a:off x="4140761" y="2291595"/>
            <a:ext cx="483234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defTabSz="685800">
              <a:buNone/>
            </a:pPr>
            <a:r>
              <a:rPr lang="ru-RU" altLang="ru-RU" sz="825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Трещина (длина 15 мм) образовалась на 6096 цикле </a:t>
            </a:r>
            <a:r>
              <a:rPr lang="ru-RU" altLang="ru-RU" sz="825" b="1" dirty="0" err="1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нагружения</a:t>
            </a:r>
            <a:r>
              <a:rPr lang="ru-RU" altLang="ru-RU" sz="825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, что соответствует 15 годам эксплуатации тройника при рабочем давлении 10,45 МПа </a:t>
            </a:r>
            <a:r>
              <a:rPr lang="ru-RU" altLang="ru-RU" sz="825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825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участках  III,  IV </a:t>
            </a:r>
            <a:r>
              <a:rPr lang="ru-RU" altLang="ru-RU" sz="825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категории</a:t>
            </a:r>
            <a:endParaRPr lang="ru-RU" altLang="ru-RU" sz="825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0770" y="423646"/>
            <a:ext cx="3640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200" b="1" dirty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Испытания тройника, изготовленного ЦЭП </a:t>
            </a:r>
          </a:p>
        </p:txBody>
      </p:sp>
      <p:pic>
        <p:nvPicPr>
          <p:cNvPr id="18" name="Picture 2" descr="C:\Users\BuyanovIV\Desktop\IMG_56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8989" y="698815"/>
            <a:ext cx="2799292" cy="16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2636" y="685948"/>
            <a:ext cx="1399024" cy="16118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Овал 19"/>
          <p:cNvSpPr/>
          <p:nvPr/>
        </p:nvSpPr>
        <p:spPr>
          <a:xfrm>
            <a:off x="7862408" y="1400578"/>
            <a:ext cx="409328" cy="216024"/>
          </a:xfrm>
          <a:prstGeom prst="ellipse">
            <a:avLst/>
          </a:prstGeom>
          <a:noFill/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1" name="Прямая со стрелкой 20"/>
          <p:cNvCxnSpPr>
            <a:stCxn id="20" idx="2"/>
          </p:cNvCxnSpPr>
          <p:nvPr/>
        </p:nvCxnSpPr>
        <p:spPr>
          <a:xfrm flipH="1">
            <a:off x="6062133" y="1508590"/>
            <a:ext cx="1800275" cy="135111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792633" y="2668780"/>
            <a:ext cx="5355094" cy="20884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1" name="Рисунок 6" descr="image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9599" y="2886793"/>
            <a:ext cx="2412434" cy="17002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95" descr="IMG_042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013"/>
          <a:stretch/>
        </p:blipFill>
        <p:spPr bwMode="auto">
          <a:xfrm>
            <a:off x="4642831" y="2877287"/>
            <a:ext cx="2263154" cy="169055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7"/>
          <p:cNvSpPr>
            <a:spLocks noChangeArrowheads="1"/>
          </p:cNvSpPr>
          <p:nvPr/>
        </p:nvSpPr>
        <p:spPr bwMode="auto">
          <a:xfrm>
            <a:off x="2293574" y="4544829"/>
            <a:ext cx="4734489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defTabSz="685800">
              <a:buNone/>
            </a:pPr>
            <a:r>
              <a:rPr lang="ru-RU" sz="825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Разрушение обмотки р</a:t>
            </a:r>
            <a:r>
              <a:rPr lang="ru-RU" altLang="ru-RU" sz="825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отора электродвигателя</a:t>
            </a:r>
            <a:r>
              <a:rPr lang="ru-RU" sz="825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при проведении заводских испытаний</a:t>
            </a:r>
            <a:endParaRPr lang="ru-RU" altLang="ru-RU" sz="825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17208" y="2632807"/>
            <a:ext cx="3001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200" b="1" dirty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Испытания электродвигателей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88769" y="4675838"/>
            <a:ext cx="897497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20000"/>
              </a:lnSpc>
              <a:spcBef>
                <a:spcPct val="0"/>
              </a:spcBef>
            </a:pPr>
            <a:r>
              <a:rPr lang="ru-RU" altLang="ru-RU" sz="1100" b="1" dirty="0">
                <a:solidFill>
                  <a:prstClr val="black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Выводы: </a:t>
            </a:r>
            <a:r>
              <a:rPr lang="ru-RU" altLang="ru-RU" sz="1100" dirty="0">
                <a:solidFill>
                  <a:prstClr val="black"/>
                </a:solidFill>
                <a:latin typeface="Franklin Gothic Book" panose="020B0503020102020204" pitchFamily="34" charset="0"/>
                <a:ea typeface="Calibri" pitchFamily="34" charset="0"/>
                <a:cs typeface="Calibri" pitchFamily="34" charset="0"/>
              </a:rPr>
              <a:t>За последние 5 лет в рамках оценки соответствия продукции проведено: </a:t>
            </a:r>
            <a:r>
              <a:rPr lang="ru-RU" altLang="ru-RU" sz="1100" b="1" dirty="0">
                <a:solidFill>
                  <a:prstClr val="black"/>
                </a:solidFill>
                <a:latin typeface="Franklin Gothic Book" panose="020B0503020102020204" pitchFamily="34" charset="0"/>
                <a:ea typeface="Calibri" pitchFamily="34" charset="0"/>
                <a:cs typeface="Calibri" pitchFamily="34" charset="0"/>
              </a:rPr>
              <a:t>1384</a:t>
            </a:r>
            <a:r>
              <a:rPr lang="ru-RU" altLang="ru-RU" sz="1100" dirty="0">
                <a:solidFill>
                  <a:prstClr val="black"/>
                </a:solidFill>
                <a:latin typeface="Franklin Gothic Book" panose="020B0503020102020204" pitchFamily="34" charset="0"/>
                <a:ea typeface="Calibri" pitchFamily="34" charset="0"/>
                <a:cs typeface="Calibri" pitchFamily="34" charset="0"/>
              </a:rPr>
              <a:t> – экспертизы технической документации</a:t>
            </a:r>
            <a:r>
              <a:rPr lang="ru-RU" altLang="ru-RU" sz="11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Calibri" pitchFamily="34" charset="0"/>
                <a:cs typeface="Calibri" pitchFamily="34" charset="0"/>
              </a:rPr>
              <a:t>; </a:t>
            </a:r>
            <a:endParaRPr lang="en-US" altLang="ru-RU" sz="1100" dirty="0" smtClean="0">
              <a:solidFill>
                <a:prstClr val="black"/>
              </a:solidFill>
              <a:latin typeface="Franklin Gothic Book" panose="020B0503020102020204" pitchFamily="34" charset="0"/>
              <a:ea typeface="Calibri" pitchFamily="34" charset="0"/>
              <a:cs typeface="Calibri" pitchFamily="34" charset="0"/>
            </a:endParaRPr>
          </a:p>
          <a:p>
            <a:pPr defTabSz="685800">
              <a:lnSpc>
                <a:spcPct val="120000"/>
              </a:lnSpc>
              <a:spcBef>
                <a:spcPct val="0"/>
              </a:spcBef>
            </a:pPr>
            <a:r>
              <a:rPr lang="ru-RU" altLang="ru-RU" sz="1100" b="1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Calibri" pitchFamily="34" charset="0"/>
                <a:cs typeface="Calibri" pitchFamily="34" charset="0"/>
              </a:rPr>
              <a:t>780 </a:t>
            </a:r>
            <a:r>
              <a:rPr lang="ru-RU" altLang="ru-RU" sz="1100" i="1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Calibri" pitchFamily="34" charset="0"/>
                <a:cs typeface="Calibri" pitchFamily="34" charset="0"/>
              </a:rPr>
              <a:t>- </a:t>
            </a:r>
            <a:r>
              <a:rPr lang="ru-RU" altLang="ru-RU" sz="11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Calibri" pitchFamily="34" charset="0"/>
                <a:cs typeface="Calibri" pitchFamily="34" charset="0"/>
              </a:rPr>
              <a:t>лабораторных испытаний продукции;</a:t>
            </a:r>
            <a:r>
              <a:rPr lang="en-US" altLang="ru-RU" sz="11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1100" b="1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Calibri" pitchFamily="34" charset="0"/>
                <a:cs typeface="Calibri" pitchFamily="34" charset="0"/>
              </a:rPr>
              <a:t>980</a:t>
            </a:r>
            <a:r>
              <a:rPr lang="ru-RU" altLang="ru-RU" sz="11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Calibri" pitchFamily="34" charset="0"/>
                <a:cs typeface="Calibri" pitchFamily="34" charset="0"/>
              </a:rPr>
              <a:t> - инспекционных проверок производства</a:t>
            </a:r>
            <a:r>
              <a:rPr lang="ru-RU" altLang="ru-RU" sz="1100" i="1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Calibri" pitchFamily="34" charset="0"/>
                <a:cs typeface="Calibri" pitchFamily="34" charset="0"/>
              </a:rPr>
              <a:t>.</a:t>
            </a:r>
            <a:endParaRPr lang="ru-RU" altLang="ru-RU" sz="1100" i="1" dirty="0">
              <a:solidFill>
                <a:prstClr val="black"/>
              </a:solidFill>
              <a:latin typeface="Franklin Gothic Book" panose="020B0503020102020204" pitchFamily="34" charset="0"/>
              <a:ea typeface="Calibri" pitchFamily="34" charset="0"/>
              <a:cs typeface="Calibri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88769" y="4728533"/>
            <a:ext cx="0" cy="3628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Заголовок 1"/>
          <p:cNvSpPr txBox="1">
            <a:spLocks/>
          </p:cNvSpPr>
          <p:nvPr/>
        </p:nvSpPr>
        <p:spPr bwMode="auto">
          <a:xfrm>
            <a:off x="1" y="-14342"/>
            <a:ext cx="9173408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685800" eaLnBrk="1" hangingPunct="1">
              <a:lnSpc>
                <a:spcPts val="1800"/>
              </a:lnSpc>
              <a:spcBef>
                <a:spcPts val="450"/>
              </a:spcBef>
              <a:defRPr/>
            </a:pPr>
            <a:r>
              <a:rPr lang="ru-RU" altLang="ru-RU" sz="1600" dirty="0" smtClean="0">
                <a:solidFill>
                  <a:srgbClr val="1F497D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РЕСУРСНЫЕ ИСПЫТАНИЯ ОБОРУДОВАНИЯ </a:t>
            </a:r>
            <a:endParaRPr lang="ru-RU" altLang="ru-RU" sz="1600" dirty="0">
              <a:solidFill>
                <a:srgbClr val="1F497D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8769" y="467795"/>
            <a:ext cx="3833940" cy="214539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138863" y="462757"/>
            <a:ext cx="4834243" cy="214641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788141" y="2664230"/>
            <a:ext cx="5359585" cy="209297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30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C806C6CB-F4A0-42DB-8F10-35091FB07362}" type="slidenum">
              <a:rPr lang="ru-RU" sz="1400" b="1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pPr/>
              <a:t>11</a:t>
            </a:fld>
            <a:endParaRPr lang="ru-RU" sz="14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7" name="Picture 2" descr="C:\Users\RublevAA\Pictures\Новая папка\HS4G4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784" y="647701"/>
            <a:ext cx="1900266" cy="118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ublevAA\Pictures\Новая папка\HS4G40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10" y="3418366"/>
            <a:ext cx="1935040" cy="142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20346" y="982430"/>
            <a:ext cx="35458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5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10283" y="1366987"/>
            <a:ext cx="35458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5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9916" y="1845535"/>
            <a:ext cx="35458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5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99751" y="2361854"/>
            <a:ext cx="35458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5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9916" y="3009945"/>
            <a:ext cx="35458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5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26681" y="3514955"/>
            <a:ext cx="35458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5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6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539" y="1884653"/>
            <a:ext cx="2167261" cy="152269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062725" y="1043016"/>
            <a:ext cx="5452625" cy="345795"/>
          </a:xfrm>
          <a:prstGeom prst="rect">
            <a:avLst/>
          </a:prstGeom>
          <a:noFill/>
          <a:ln>
            <a:noFill/>
            <a:round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764" tIns="11348" rIns="144764" bIns="11348" numCol="1" spcCol="1270" anchor="ctr" anchorCtr="0">
            <a:noAutofit/>
          </a:bodyPr>
          <a:lstStyle/>
          <a:p>
            <a:pPr defTabSz="300038">
              <a:lnSpc>
                <a:spcPct val="90000"/>
              </a:lnSpc>
              <a:spcBef>
                <a:spcPct val="0"/>
              </a:spcBef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Лаборатория испытаний покрытий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062723" y="1458594"/>
            <a:ext cx="5162565" cy="403355"/>
          </a:xfrm>
          <a:prstGeom prst="rect">
            <a:avLst/>
          </a:prstGeom>
          <a:noFill/>
          <a:ln>
            <a:noFill/>
            <a:round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764" tIns="11348" rIns="144764" bIns="11348" numCol="1" spcCol="1270" anchor="ctr" anchorCtr="0">
            <a:noAutofit/>
          </a:bodyPr>
          <a:lstStyle/>
          <a:p>
            <a:pPr algn="just" defTabSz="300038">
              <a:lnSpc>
                <a:spcPct val="90000"/>
              </a:lnSpc>
              <a:spcBef>
                <a:spcPct val="0"/>
              </a:spcBef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Лаборатория механических испытаний и металлографических исследований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084993" y="1937505"/>
            <a:ext cx="5154175" cy="426891"/>
          </a:xfrm>
          <a:prstGeom prst="rect">
            <a:avLst/>
          </a:prstGeom>
          <a:noFill/>
          <a:ln>
            <a:noFill/>
            <a:round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764" tIns="11348" rIns="144764" bIns="11348" numCol="1" spcCol="1270" anchor="ctr" anchorCtr="0">
            <a:noAutofit/>
          </a:bodyPr>
          <a:lstStyle/>
          <a:p>
            <a:pPr algn="just" defTabSz="300038">
              <a:lnSpc>
                <a:spcPct val="90000"/>
              </a:lnSpc>
              <a:spcBef>
                <a:spcPct val="0"/>
              </a:spcBef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Стенд для исследований и испытаний процессов коррозии трубопроводов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62723" y="2516462"/>
            <a:ext cx="5162563" cy="508372"/>
          </a:xfrm>
          <a:prstGeom prst="rect">
            <a:avLst/>
          </a:prstGeom>
          <a:noFill/>
          <a:ln>
            <a:noFill/>
            <a:miter lim="800000"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764" tIns="11348" rIns="144764" bIns="11348" numCol="1" spcCol="1270" anchor="ctr" anchorCtr="0">
            <a:noAutofit/>
          </a:bodyPr>
          <a:lstStyle/>
          <a:p>
            <a:pPr algn="just" defTabSz="300038">
              <a:lnSpc>
                <a:spcPct val="90000"/>
              </a:lnSpc>
              <a:spcBef>
                <a:spcPct val="0"/>
              </a:spcBef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Теплогидравлический стенд  для исследования процессов транспортировки тяжелых и битуминозных нефти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62723" y="3132909"/>
            <a:ext cx="4846787" cy="3981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764" tIns="11348" rIns="144764" bIns="11348" numCol="1" spcCol="1270" anchor="ctr" anchorCtr="0">
            <a:noAutofit/>
          </a:bodyPr>
          <a:lstStyle/>
          <a:p>
            <a:pPr algn="just" defTabSz="300038">
              <a:lnSpc>
                <a:spcPct val="90000"/>
              </a:lnSpc>
              <a:spcBef>
                <a:spcPct val="0"/>
              </a:spcBef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Стенд для исследования противотурбулентных присадок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054335" y="3608832"/>
            <a:ext cx="5162563" cy="417278"/>
          </a:xfrm>
          <a:prstGeom prst="rect">
            <a:avLst/>
          </a:prstGeom>
          <a:noFill/>
          <a:ln>
            <a:noFill/>
            <a:miter lim="800000"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764" tIns="11348" rIns="144764" bIns="11348" numCol="1" spcCol="1270" anchor="ctr" anchorCtr="0">
            <a:noAutofit/>
          </a:bodyPr>
          <a:lstStyle/>
          <a:p>
            <a:pPr algn="just" defTabSz="300038">
              <a:lnSpc>
                <a:spcPct val="90000"/>
              </a:lnSpc>
              <a:spcBef>
                <a:spcPct val="0"/>
              </a:spcBef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Стенд для испытаний технических средств электрохимической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защиты и др.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 bwMode="auto">
          <a:xfrm>
            <a:off x="1" y="145072"/>
            <a:ext cx="91440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685800" eaLnBrk="1" hangingPunct="1">
              <a:lnSpc>
                <a:spcPts val="1800"/>
              </a:lnSpc>
              <a:spcBef>
                <a:spcPts val="450"/>
              </a:spcBef>
              <a:defRPr/>
            </a:pPr>
            <a:r>
              <a:rPr lang="ru-RU" altLang="ru-RU" sz="1800" dirty="0" smtClean="0">
                <a:solidFill>
                  <a:srgbClr val="1F497D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ЛАБОРАТОРНО-ИСПЫТАТЕЛЬНЫЙ КОМПЛЕКС ООО «НИИ ТРАНСНЕФТЬ»</a:t>
            </a:r>
            <a:endParaRPr lang="ru-RU" altLang="ru-RU" sz="1800" dirty="0">
              <a:solidFill>
                <a:srgbClr val="1F497D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096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C806C6CB-F4A0-42DB-8F10-35091FB07362}" type="slidenum">
              <a:rPr lang="ru-RU" sz="1400" b="1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pPr/>
              <a:t>12</a:t>
            </a:fld>
            <a:endParaRPr lang="ru-RU" sz="14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336" y="2191664"/>
            <a:ext cx="2017153" cy="13464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977" y="696662"/>
            <a:ext cx="2033873" cy="13480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986" y="3662792"/>
            <a:ext cx="2031503" cy="13560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35428" y="1016283"/>
            <a:ext cx="4684987" cy="1775475"/>
          </a:xfrm>
          <a:prstGeom prst="rect">
            <a:avLst/>
          </a:prstGeom>
          <a:noFill/>
          <a:ln w="15875">
            <a:noFill/>
          </a:ln>
        </p:spPr>
        <p:txBody>
          <a:bodyPr wrap="square" lIns="51423" tIns="25712" rIns="51423" bIns="25712">
            <a:spAutoFit/>
          </a:bodyPr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В Реестр испытательных лабораторий (центров) включены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2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3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ИЛ(Ц),  специализирующиеся в области:</a:t>
            </a:r>
          </a:p>
          <a:p>
            <a:pPr marL="192881" indent="-192881">
              <a:buClr>
                <a:schemeClr val="tx2">
                  <a:lumMod val="75000"/>
                </a:schemeClr>
              </a:buClr>
              <a:buFontTx/>
              <a:buChar char="-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механических испытаний труб, соединительных деталей трубопроводов, вантузов;</a:t>
            </a:r>
          </a:p>
          <a:p>
            <a:pPr marL="192881" indent="-192881">
              <a:buClr>
                <a:schemeClr val="tx2">
                  <a:lumMod val="75000"/>
                </a:schemeClr>
              </a:buClr>
              <a:buFontTx/>
              <a:buChar char="-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испытаний антикоррозионных и теплоизоляционных покрытий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72568" y="3083930"/>
            <a:ext cx="4684987" cy="544369"/>
          </a:xfrm>
          <a:prstGeom prst="rect">
            <a:avLst/>
          </a:prstGeom>
          <a:noFill/>
          <a:ln w="15875">
            <a:noFill/>
          </a:ln>
        </p:spPr>
        <p:txBody>
          <a:bodyPr wrap="square" lIns="51423" tIns="25712" rIns="51423" bIns="25712" rtlCol="0">
            <a:spAutoFit/>
          </a:bodyPr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В Реестр лабораторий неразрушающего контроля включено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16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3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лаборатории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57227" y="960205"/>
            <a:ext cx="35458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5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8544" y="3028744"/>
            <a:ext cx="35458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5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2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696686" y="36654"/>
            <a:ext cx="820541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685800" eaLnBrk="1" hangingPunct="1">
              <a:lnSpc>
                <a:spcPts val="1800"/>
              </a:lnSpc>
              <a:spcBef>
                <a:spcPts val="450"/>
              </a:spcBef>
              <a:defRPr/>
            </a:pPr>
            <a:r>
              <a:rPr lang="ru-RU" altLang="ru-RU" sz="1800" dirty="0" smtClean="0">
                <a:solidFill>
                  <a:srgbClr val="1F497D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ПРИВЛЕКАЕМЫЕ СТОРОННИЕ ИСПЫТАТЕЛЬНЫЕ ЛАБОРАТОРИИ</a:t>
            </a:r>
            <a:endParaRPr lang="ru-RU" altLang="ru-RU" sz="1800" dirty="0">
              <a:solidFill>
                <a:srgbClr val="1F497D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4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4867094"/>
            <a:ext cx="2057400" cy="273844"/>
          </a:xfrm>
        </p:spPr>
        <p:txBody>
          <a:bodyPr/>
          <a:lstStyle/>
          <a:p>
            <a:fld id="{C806C6CB-F4A0-42DB-8F10-35091FB07362}" type="slidenum">
              <a:rPr lang="ru-RU" sz="1400" b="1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pPr/>
              <a:t>13</a:t>
            </a:fld>
            <a:endParaRPr lang="ru-RU" sz="14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010650" cy="74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373" tIns="27687" rIns="55373" bIns="27687"/>
          <a:lstStyle>
            <a:lvl1pPr marL="403225"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1pPr>
            <a:lvl2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2pPr>
            <a:lvl3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3pPr>
            <a:lvl4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4pPr>
            <a:lvl5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5pPr>
            <a:lvl6pPr marL="30162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6pPr>
            <a:lvl7pPr marL="34734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7pPr>
            <a:lvl8pPr marL="39306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8pPr>
            <a:lvl9pPr marL="43878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ctr">
              <a:defRPr/>
            </a:pPr>
            <a:r>
              <a:rPr lang="ru-RU" altLang="ru-RU" sz="2000" b="1" dirty="0" smtClean="0">
                <a:solidFill>
                  <a:srgbClr val="005596"/>
                </a:solidFill>
              </a:rPr>
              <a:t>НАЦИОНАЛЬНЫЕ И МЕЖГОСУДАРСТВЕННЫЕ СТАНДАРТЫ, РАЗРАБАТЫВАЕМЫЕ ПАО «ТРАНСНЕФТЬ»</a:t>
            </a:r>
          </a:p>
          <a:p>
            <a:pPr algn="ctr" fontAlgn="ctr">
              <a:defRPr/>
            </a:pPr>
            <a:endParaRPr lang="ru-RU" altLang="ru-RU" sz="2000" b="1" dirty="0">
              <a:solidFill>
                <a:srgbClr val="005596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82861" y="1087526"/>
            <a:ext cx="2440516" cy="1484224"/>
            <a:chOff x="2476379" y="133478"/>
            <a:chExt cx="2621322" cy="408730"/>
          </a:xfrm>
          <a:blipFill>
            <a:blip r:embed="rId2"/>
            <a:stretch>
              <a:fillRect/>
            </a:stretch>
          </a:blipFill>
          <a:scene3d>
            <a:camera prst="orthographicFront"/>
            <a:lightRig rig="flat" dir="t"/>
          </a:scene3d>
        </p:grpSpPr>
        <p:sp>
          <p:nvSpPr>
            <p:cNvPr id="8" name="Скругленный прямоугольник 64"/>
            <p:cNvSpPr/>
            <p:nvPr/>
          </p:nvSpPr>
          <p:spPr>
            <a:xfrm>
              <a:off x="2476379" y="133478"/>
              <a:ext cx="2621322" cy="408730"/>
            </a:xfrm>
            <a:prstGeom prst="rect">
              <a:avLst/>
            </a:prstGeom>
            <a:grpFill/>
            <a:ln w="19050">
              <a:solidFill>
                <a:schemeClr val="accent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2488349" y="133478"/>
              <a:ext cx="2597379" cy="39675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ru-RU" sz="1900" b="1" dirty="0">
                  <a:ln w="3175">
                    <a:solidFill>
                      <a:prstClr val="black"/>
                    </a:solidFill>
                  </a:ln>
                  <a:solidFill>
                    <a:srgbClr val="00447C"/>
                  </a:solidFill>
                  <a:latin typeface="Franklin Gothic Book" panose="020B0503020102020204" pitchFamily="34" charset="0"/>
                  <a:cs typeface="Arial" panose="020B0604020202020204" pitchFamily="34" charset="0"/>
                </a:rPr>
                <a:t>Национальные и межгосударственные </a:t>
              </a:r>
              <a:r>
                <a:rPr lang="ru-RU" sz="1900" b="1" dirty="0" smtClean="0">
                  <a:ln w="3175">
                    <a:solidFill>
                      <a:prstClr val="black"/>
                    </a:solidFill>
                  </a:ln>
                  <a:solidFill>
                    <a:srgbClr val="00447C"/>
                  </a:solidFill>
                  <a:latin typeface="Franklin Gothic Book" panose="020B0503020102020204" pitchFamily="34" charset="0"/>
                  <a:cs typeface="Arial" panose="020B0604020202020204" pitchFamily="34" charset="0"/>
                </a:rPr>
                <a:t>стандарты</a:t>
              </a:r>
            </a:p>
            <a:p>
              <a:pPr algn="ctr">
                <a:defRPr/>
              </a:pPr>
              <a:endParaRPr lang="ru-RU" b="1" dirty="0">
                <a:ln w="3175">
                  <a:solidFill>
                    <a:prstClr val="black"/>
                  </a:solidFill>
                </a:ln>
                <a:solidFill>
                  <a:srgbClr val="00447C"/>
                </a:solidFill>
                <a:latin typeface="Franklin Gothic Book" panose="020B0503020102020204" pitchFamily="34" charset="0"/>
                <a:cs typeface="Arial" panose="020B0604020202020204" pitchFamily="34" charset="0"/>
              </a:endParaRPr>
            </a:p>
            <a:p>
              <a:pPr algn="ctr">
                <a:defRPr/>
              </a:pPr>
              <a:r>
                <a:rPr lang="ru-RU" sz="1900" b="1" dirty="0">
                  <a:ln w="3175">
                    <a:solidFill>
                      <a:prstClr val="black"/>
                    </a:solidFill>
                  </a:ln>
                  <a:solidFill>
                    <a:srgbClr val="00447C"/>
                  </a:solidFill>
                  <a:latin typeface="Franklin Gothic Book" panose="020B0503020102020204" pitchFamily="34" charset="0"/>
                  <a:cs typeface="Arial" panose="020B0604020202020204" pitchFamily="34" charset="0"/>
                </a:rPr>
                <a:t>период 2010-2020 гг.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726659" y="1943388"/>
            <a:ext cx="32418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Wingdings" panose="05000000000000000000" pitchFamily="2" charset="2"/>
              <a:buChar char="ü"/>
            </a:pPr>
            <a:r>
              <a:rPr lang="ru-RU" sz="10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Отливки стальные для деталей арматуры трубопроводной и насосов;</a:t>
            </a:r>
          </a:p>
          <a:p>
            <a:pPr marL="176213" indent="-176213">
              <a:buFont typeface="Wingdings" panose="05000000000000000000" pitchFamily="2" charset="2"/>
              <a:buChar char="ü"/>
            </a:pPr>
            <a:r>
              <a:rPr lang="ru-RU" sz="10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Колодцы; </a:t>
            </a:r>
          </a:p>
          <a:p>
            <a:pPr marL="176213" indent="-176213">
              <a:buFont typeface="Wingdings" panose="05000000000000000000" pitchFamily="2" charset="2"/>
              <a:buChar char="ü"/>
            </a:pPr>
            <a:r>
              <a:rPr lang="ru-RU" sz="10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Стендеры морские;</a:t>
            </a:r>
          </a:p>
          <a:p>
            <a:pPr marL="176213" indent="-176213">
              <a:buFont typeface="Wingdings" panose="05000000000000000000" pitchFamily="2" charset="2"/>
              <a:buChar char="ü"/>
            </a:pPr>
            <a:r>
              <a:rPr lang="ru-RU" sz="10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Трансформаторы силовые для ЧРП выше </a:t>
            </a:r>
            <a:r>
              <a:rPr lang="ru-RU" sz="10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1000 В</a:t>
            </a:r>
            <a:r>
              <a:rPr lang="ru-RU" sz="10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;</a:t>
            </a:r>
          </a:p>
          <a:p>
            <a:pPr marL="176213" indent="-176213">
              <a:buFont typeface="Wingdings" panose="05000000000000000000" pitchFamily="2" charset="2"/>
              <a:buChar char="ü"/>
            </a:pPr>
            <a:r>
              <a:rPr lang="ru-RU" sz="10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Затвор </a:t>
            </a:r>
            <a:r>
              <a:rPr lang="ru-RU" sz="10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плавающей крыши </a:t>
            </a:r>
            <a:r>
              <a:rPr lang="ru-RU" sz="10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РВС и др.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85524" y="3894107"/>
            <a:ext cx="30798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Wingdings" panose="05000000000000000000" pitchFamily="2" charset="2"/>
              <a:buChar char="ü"/>
            </a:pPr>
            <a:r>
              <a:rPr lang="ru-RU" sz="10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Насосы шестеренные;</a:t>
            </a:r>
          </a:p>
          <a:p>
            <a:pPr marL="176213" indent="-176213">
              <a:buFont typeface="Wingdings" panose="05000000000000000000" pitchFamily="2" charset="2"/>
              <a:buChar char="ü"/>
            </a:pPr>
            <a:r>
              <a:rPr lang="ru-RU" sz="10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Заграждения </a:t>
            </a:r>
            <a:r>
              <a:rPr lang="ru-RU" sz="1000" b="1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боновые</a:t>
            </a:r>
            <a:r>
              <a:rPr lang="ru-RU" sz="10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стационарные;</a:t>
            </a:r>
          </a:p>
          <a:p>
            <a:pPr marL="176213" indent="-176213">
              <a:buFont typeface="Wingdings" panose="05000000000000000000" pitchFamily="2" charset="2"/>
              <a:buChar char="ü"/>
            </a:pPr>
            <a:r>
              <a:rPr lang="ru-RU" sz="10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Источники бесперебойного питания вспомогательных систем и систем автоматизации НПС и др.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023377" y="1500276"/>
            <a:ext cx="1662147" cy="0"/>
          </a:xfrm>
          <a:prstGeom prst="line">
            <a:avLst/>
          </a:prstGeom>
          <a:ln w="22225"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525891" y="1500276"/>
            <a:ext cx="17698" cy="175157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505325" y="873500"/>
            <a:ext cx="3873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447C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60 </a:t>
            </a:r>
            <a:r>
              <a:rPr lang="ru-RU" b="1" dirty="0" smtClean="0">
                <a:solidFill>
                  <a:srgbClr val="00447C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Национальных стандартов</a:t>
            </a:r>
          </a:p>
          <a:p>
            <a:pPr>
              <a:defRPr/>
            </a:pPr>
            <a:r>
              <a:rPr lang="ru-RU" b="1" dirty="0" smtClean="0">
                <a:solidFill>
                  <a:srgbClr val="00447C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   (19 утверждено, 41 в работе)</a:t>
            </a:r>
            <a:endParaRPr lang="ru-RU" b="1" dirty="0">
              <a:solidFill>
                <a:srgbClr val="00447C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37050" y="2959051"/>
            <a:ext cx="474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987425" algn="l"/>
              </a:tabLst>
              <a:defRPr/>
            </a:pPr>
            <a:r>
              <a:rPr lang="ru-RU" sz="3600" b="1" dirty="0" smtClean="0">
                <a:solidFill>
                  <a:srgbClr val="00447C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24 </a:t>
            </a:r>
            <a:r>
              <a:rPr lang="ru-RU" b="1" dirty="0" smtClean="0">
                <a:solidFill>
                  <a:srgbClr val="00447C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Межгосударственных стандарта </a:t>
            </a:r>
          </a:p>
          <a:p>
            <a:pPr>
              <a:tabLst>
                <a:tab pos="361950" algn="l"/>
              </a:tabLst>
              <a:defRPr/>
            </a:pPr>
            <a:r>
              <a:rPr lang="ru-RU" b="1" dirty="0" smtClean="0">
                <a:solidFill>
                  <a:srgbClr val="00447C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      (14 утверждено, 10 в работе)</a:t>
            </a:r>
            <a:endParaRPr lang="ru-RU" b="1" dirty="0">
              <a:solidFill>
                <a:srgbClr val="00447C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525891" y="3251846"/>
            <a:ext cx="1084209" cy="0"/>
          </a:xfrm>
          <a:prstGeom prst="line">
            <a:avLst/>
          </a:prstGeom>
          <a:ln w="22225"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637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7" name="Picture 2" descr="Q:\20-100 Управление аккредитации основных видов продукции\ФОТО\Фотографии для презентации 2015\9___Технадзор за изготовлением продукции\IMG_04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86" r="-4093"/>
          <a:stretch/>
        </p:blipFill>
        <p:spPr bwMode="auto">
          <a:xfrm>
            <a:off x="4465562" y="334845"/>
            <a:ext cx="2227657" cy="153997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Q:\20-100 Управление аккредитации основных видов продукции\ФОТО\Фотографии для презентации 2015\9___Технадзор за изготовлением продукции\IMG_04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1626" y="334845"/>
            <a:ext cx="1130716" cy="71926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Q:\20-100 Управление аккредитации основных видов продукции\ФОТО\Фотографии для презентации 2015\9___Технадзор за изготовлением продукции\IMG_04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128" y="1104830"/>
            <a:ext cx="1026647" cy="76998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Q:\20-100 Управление аккредитации основных видов продукции\ФОТО\Фотографии для презентации 2015\9___Технадзор за изготовлением продукции\IMG_041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2" r="4408"/>
          <a:stretch/>
        </p:blipFill>
        <p:spPr bwMode="auto">
          <a:xfrm>
            <a:off x="1985266" y="334845"/>
            <a:ext cx="2069058" cy="153997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Q:\20-100 Управление аккредитации основных видов продукции\ФОТО\Фотографии для презентации 2015\9___Технадзор за изготовлением продукции\IMG_04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129" y="334845"/>
            <a:ext cx="1026646" cy="769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Q:\20-100 Управление аккредитации основных видов продукции\ФОТО\Фотографии для презентации 2015\9___Технадзор за изготовлением продукции\IMG_328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1626" y="1155454"/>
            <a:ext cx="1130716" cy="71918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3808492"/>
              </p:ext>
            </p:extLst>
          </p:nvPr>
        </p:nvGraphicFramePr>
        <p:xfrm>
          <a:off x="171754" y="1916590"/>
          <a:ext cx="8935960" cy="318513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0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902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54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70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№ п/п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Вид продукции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 fontAlgn="b"/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Количество поднадзорных заводов-изготовителей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86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85725" indent="0" algn="l" fontAlgn="b"/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</a:rPr>
                        <a:t>Запорно-регулирующая арматура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1868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5725" indent="0" algn="l" fontAlgn="b"/>
                      <a:r>
                        <a:rPr lang="ru-RU" sz="11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Franklin Gothic Book" panose="020B0503020102020204" pitchFamily="34" charset="0"/>
                        </a:rPr>
                        <a:t>Металлоконструкции резервуаров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1868">
                <a:tc>
                  <a:txBody>
                    <a:bodyPr/>
                    <a:lstStyle/>
                    <a:p>
                      <a:pPr marL="857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</a:rPr>
                        <a:t>3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57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</a:rPr>
                        <a:t>Магистральные и подпорные нефтяные и </a:t>
                      </a:r>
                      <a:r>
                        <a:rPr kumimoji="0" lang="ru-RU" sz="11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</a:rPr>
                        <a:t>нефтепродуктовые</a:t>
                      </a: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</a:rPr>
                        <a:t> насосы и </a:t>
                      </a:r>
                      <a:r>
                        <a:rPr kumimoji="0" lang="ru-RU" sz="110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</a:rPr>
                        <a:t>электронасосные</a:t>
                      </a: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</a:rPr>
                        <a:t> агрегаты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6715">
                <a:tc>
                  <a:txBody>
                    <a:bodyPr/>
                    <a:lstStyle/>
                    <a:p>
                      <a:pPr marL="857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</a:rPr>
                        <a:t>4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57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</a:rPr>
                        <a:t>Трубы стальные электросварные для магистральных и технологических нефтепроводов и </a:t>
                      </a:r>
                      <a:r>
                        <a:rPr kumimoji="0" lang="en-US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</a:rPr>
                        <a:t>   </a:t>
                      </a:r>
                      <a:r>
                        <a:rPr kumimoji="0" lang="ru-RU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</a:rPr>
                        <a:t>нефтепродуктопроводов </a:t>
                      </a:r>
                      <a:r>
                        <a:rPr kumimoji="0" lang="en-US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</a:rPr>
                        <a:t>DN</a:t>
                      </a:r>
                      <a:r>
                        <a:rPr kumimoji="0" lang="ru-RU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</a:rPr>
                        <a:t> 300 мм и выше, в том числе с заводским наружным покрытием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6715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kumimoji="0" lang="ru-RU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</a:rPr>
                        <a:t>5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5725" indent="0" algn="l" fontAlgn="b"/>
                      <a:r>
                        <a:rPr kumimoji="0" lang="ru-RU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</a:rPr>
                        <a:t>Соединительные детали технологических и магистральных трубопроводов </a:t>
                      </a:r>
                      <a:r>
                        <a:rPr kumimoji="0" lang="en-US" sz="11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</a:rPr>
                        <a:t>DN</a:t>
                      </a:r>
                      <a:r>
                        <a:rPr kumimoji="0" lang="ru-RU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</a:rPr>
                        <a:t> 300 мм и выше, в том числе с заводским наружным покрытием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1975">
                <a:tc>
                  <a:txBody>
                    <a:bodyPr/>
                    <a:lstStyle/>
                    <a:p>
                      <a:pPr marL="85725" indent="-85725" algn="l" fontAlgn="b"/>
                      <a:r>
                        <a:rPr kumimoji="0" lang="ru-RU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</a:rPr>
                        <a:t>  6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5725" indent="-85725" algn="l" fontAlgn="b"/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  Вантузы нефтепроводов и нефтепродуктопроводов </a:t>
                      </a:r>
                      <a:r>
                        <a:rPr kumimoji="0" lang="en-US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DN 300 </a:t>
                      </a: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мм и выше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1374">
                <a:tc>
                  <a:txBody>
                    <a:bodyPr/>
                    <a:lstStyle/>
                    <a:p>
                      <a:pPr marL="85725" indent="-85725" algn="l" defTabSz="914400" rtl="0" eaLnBrk="1" fontAlgn="b" latinLnBrk="0" hangingPunct="1"/>
                      <a:r>
                        <a:rPr kumimoji="0" lang="ru-RU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</a:rPr>
                        <a:t>  7</a:t>
                      </a:r>
                      <a:endParaRPr kumimoji="0" lang="ru-RU" sz="1100" b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 algn="l" defTabSz="914400" rtl="0" eaLnBrk="1" fontAlgn="b" latinLnBrk="0" hangingPunct="1"/>
                      <a:r>
                        <a:rPr kumimoji="0" lang="ru-RU" sz="1100" b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 Опоры магистральных нефтепроводов для участков надземной прокладки и опоры трубопроводов подвесные на участках подземной прокладки</a:t>
                      </a:r>
                      <a:endParaRPr kumimoji="0" lang="ru-RU" sz="1100" b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035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kumimoji="0" lang="ru-RU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</a:rPr>
                        <a:t>8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5725" indent="0" algn="l" fontAlgn="b"/>
                      <a:r>
                        <a:rPr kumimoji="0" lang="ru-RU" sz="11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Термостабилизаторы</a:t>
                      </a: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 грунтов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035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kumimoji="0" lang="ru-RU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</a:rPr>
                        <a:t>9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5725" indent="0" algn="l" fontAlgn="b"/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Антикоррозионные покрытия для резервуаров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035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Антикоррозионные внутренние (силикатно-эмалевые) покрытия труб и соединительных деталей СП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6132941"/>
                  </a:ext>
                </a:extLst>
              </a:tr>
              <a:tr h="18035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Высоковольтные электродвигатели напряжением 6(10) </a:t>
                      </a:r>
                      <a:r>
                        <a:rPr kumimoji="0" lang="ru-RU" sz="11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кВ</a:t>
                      </a: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 для магистральных и подпорных НА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1589967"/>
                  </a:ext>
                </a:extLst>
              </a:tr>
              <a:tr h="18035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Силовые трансформаторы напряжением 35 </a:t>
                      </a:r>
                      <a:r>
                        <a:rPr kumimoji="0" lang="ru-RU" sz="1100" b="0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кВ</a:t>
                      </a:r>
                      <a:r>
                        <a:rPr kumimoji="0" lang="ru-RU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Arial" panose="020B0604020202020204" pitchFamily="34" charset="0"/>
                        </a:rPr>
                        <a:t> и выше</a:t>
                      </a:r>
                      <a:endParaRPr kumimoji="0" lang="ru-RU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75826"/>
                  </a:ext>
                </a:extLst>
              </a:tr>
              <a:tr h="189918">
                <a:tc>
                  <a:txBody>
                    <a:bodyPr/>
                    <a:lstStyle/>
                    <a:p>
                      <a:pPr marL="85725" indent="0" algn="ctr" fontAlgn="b"/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5725" indent="0" algn="ctr" fontAlgn="b"/>
                      <a:r>
                        <a:rPr kumimoji="0" lang="ru-RU" sz="11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Franklin Gothic Book" panose="020B0503020102020204" pitchFamily="34" charset="0"/>
                        </a:rPr>
                        <a:t>ВСЕГО ПОДНАДЗОРНЫХ ЗАВОДОВ</a:t>
                      </a:r>
                      <a:endParaRPr kumimoji="0" lang="ru-RU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10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anklin Gothic Book" panose="020B0503020102020204" pitchFamily="34" charset="0"/>
                        </a:rPr>
                        <a:t>62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7145" marR="7145" marT="7140" marB="0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102896" y="-891"/>
            <a:ext cx="6938208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685800" eaLnBrk="1" hangingPunct="1">
              <a:lnSpc>
                <a:spcPts val="1800"/>
              </a:lnSpc>
              <a:spcBef>
                <a:spcPts val="450"/>
              </a:spcBef>
              <a:defRPr/>
            </a:pPr>
            <a:r>
              <a:rPr lang="ru-RU" altLang="ru-RU" sz="1800" dirty="0" smtClean="0">
                <a:solidFill>
                  <a:srgbClr val="1F497D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ТЕХНАДЗОР ЗА ИЗГОТОВЛЕНИЕМ СЕРИЙНОГО ОБОРУДОВАНИЯ </a:t>
            </a:r>
            <a:endParaRPr lang="ru-RU" altLang="ru-RU" sz="1800" dirty="0">
              <a:solidFill>
                <a:srgbClr val="1F497D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7122051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06C6CB-F4A0-42DB-8F10-35091FB07362}" type="slidenum">
              <a:rPr lang="ru-RU" sz="1400" b="1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pPr/>
              <a:t>14</a:t>
            </a:fld>
            <a:endParaRPr lang="ru-RU" sz="14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55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0" name="Прямоугольник 1"/>
          <p:cNvSpPr>
            <a:spLocks noChangeArrowheads="1"/>
          </p:cNvSpPr>
          <p:nvPr/>
        </p:nvSpPr>
        <p:spPr bwMode="auto">
          <a:xfrm>
            <a:off x="541093" y="16787"/>
            <a:ext cx="9018209" cy="74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375" tIns="27688" rIns="55375" bIns="27688"/>
          <a:lstStyle>
            <a:lvl1pPr marL="403225"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1pPr>
            <a:lvl2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2pPr>
            <a:lvl3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3pPr>
            <a:lvl4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4pPr>
            <a:lvl5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5pPr>
            <a:lvl6pPr marL="30162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6pPr>
            <a:lvl7pPr marL="34734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7pPr>
            <a:lvl8pPr marL="39306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8pPr>
            <a:lvl9pPr marL="43878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ctr">
              <a:defRPr/>
            </a:pPr>
            <a:r>
              <a:rPr lang="ru-RU" altLang="ru-RU" sz="1600" b="1" dirty="0" smtClean="0">
                <a:solidFill>
                  <a:srgbClr val="005596"/>
                </a:solidFill>
              </a:rPr>
              <a:t>ДИНАМИКА ИНДЕКСА АВАРИЙНОСТИ</a:t>
            </a:r>
          </a:p>
          <a:p>
            <a:pPr algn="ctr" fontAlgn="ctr">
              <a:defRPr/>
            </a:pPr>
            <a:r>
              <a:rPr lang="ru-RU" altLang="ru-RU" sz="1600" b="1" dirty="0" smtClean="0">
                <a:solidFill>
                  <a:srgbClr val="005596"/>
                </a:solidFill>
              </a:rPr>
              <a:t>ОСНОВНЫХ ФОНДОВ ПАО «ТРАНСНЕФТЬ»</a:t>
            </a:r>
          </a:p>
        </p:txBody>
      </p:sp>
      <p:sp>
        <p:nvSpPr>
          <p:cNvPr id="61" name="Номер слайда 39"/>
          <p:cNvSpPr txBox="1">
            <a:spLocks/>
          </p:cNvSpPr>
          <p:nvPr/>
        </p:nvSpPr>
        <p:spPr>
          <a:xfrm>
            <a:off x="8787777" y="4868899"/>
            <a:ext cx="154305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06C6CB-F4A0-42DB-8F10-35091FB07362}" type="slidenum">
              <a:rPr lang="ru-RU" sz="1400" b="1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pPr/>
              <a:t>15</a:t>
            </a:fld>
            <a:endParaRPr lang="ru-RU" sz="14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26875" y="4560120"/>
            <a:ext cx="389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Год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8802573"/>
              </p:ext>
            </p:extLst>
          </p:nvPr>
        </p:nvGraphicFramePr>
        <p:xfrm>
          <a:off x="98259" y="472439"/>
          <a:ext cx="8815396" cy="4671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1"/>
          <p:cNvSpPr txBox="1"/>
          <p:nvPr/>
        </p:nvSpPr>
        <p:spPr>
          <a:xfrm>
            <a:off x="1987515" y="666021"/>
            <a:ext cx="2546248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Фактические</a:t>
            </a:r>
            <a:r>
              <a:rPr lang="ru-RU" sz="1600" b="1" baseline="0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 показатели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" name="TextBox 12"/>
          <p:cNvSpPr txBox="1"/>
          <p:nvPr/>
        </p:nvSpPr>
        <p:spPr>
          <a:xfrm>
            <a:off x="5777758" y="696648"/>
            <a:ext cx="2333759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Расчетные показатели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5200939" y="666021"/>
            <a:ext cx="9525" cy="4146962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809" y="13781"/>
            <a:ext cx="1600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Индекс аварийности,</a:t>
            </a:r>
          </a:p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1/год х 1000км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8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128753" y="46533"/>
            <a:ext cx="6227569" cy="74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375" tIns="27688" rIns="55375" bIns="27688"/>
          <a:lstStyle>
            <a:lvl1pPr marL="403225"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1pPr>
            <a:lvl2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2pPr>
            <a:lvl3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3pPr>
            <a:lvl4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4pPr>
            <a:lvl5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5pPr>
            <a:lvl6pPr marL="30162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6pPr>
            <a:lvl7pPr marL="34734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7pPr>
            <a:lvl8pPr marL="39306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8pPr>
            <a:lvl9pPr marL="43878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ctr">
              <a:defRPr/>
            </a:pPr>
            <a:r>
              <a:rPr lang="ru-RU" altLang="ru-RU" sz="2000" b="1" dirty="0">
                <a:solidFill>
                  <a:srgbClr val="005596"/>
                </a:solidFill>
              </a:rPr>
              <a:t>СОСТАВ ОСНОВНЫХ </a:t>
            </a:r>
            <a:r>
              <a:rPr lang="ru-RU" altLang="ru-RU" sz="2000" b="1" dirty="0" smtClean="0">
                <a:solidFill>
                  <a:srgbClr val="005596"/>
                </a:solidFill>
              </a:rPr>
              <a:t>ФОНДОВ ПАО «ТРАНСНЕФТЬ»</a:t>
            </a:r>
            <a:endParaRPr lang="ru-RU" altLang="ru-RU" sz="2000" b="1" dirty="0">
              <a:solidFill>
                <a:srgbClr val="005596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384" y="551357"/>
            <a:ext cx="4678680" cy="28868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05177" y="479597"/>
            <a:ext cx="3969004" cy="246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600" dirty="0">
                <a:solidFill>
                  <a:srgbClr val="294280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Компания эксплуатирует:</a:t>
            </a:r>
          </a:p>
          <a:p>
            <a:pPr marL="342892" indent="-342892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68 тыс. км. </a:t>
            </a:r>
            <a:r>
              <a:rPr lang="ru-RU" sz="16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магистральных трубопроводов</a:t>
            </a:r>
            <a:r>
              <a:rPr lang="en-US" sz="16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6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51,5 тыс. км нефтепроводов и 16,9 тыс. км нефтепродуктопроводов</a:t>
            </a:r>
            <a:r>
              <a:rPr lang="en-US" sz="16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892" indent="-342892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500 </a:t>
            </a:r>
            <a:r>
              <a:rPr lang="ru-RU" sz="16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насосных станций; </a:t>
            </a:r>
            <a:endParaRPr lang="en-US" sz="16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892" indent="-342892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млн. м</a:t>
            </a:r>
            <a:r>
              <a:rPr lang="ru-RU" sz="1600" b="1" baseline="30000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резервуарных емкостей;</a:t>
            </a:r>
            <a:endParaRPr lang="en-US" sz="1600" dirty="0"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892" indent="-342892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solidFill>
                  <a:srgbClr val="294280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морских порта для отгрузки экспортной нефти и нефтепродуктов</a:t>
            </a:r>
            <a:endParaRPr lang="ru-RU" sz="16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51743" y="3510731"/>
            <a:ext cx="6640513" cy="13"/>
          </a:xfrm>
          <a:prstGeom prst="line">
            <a:avLst/>
          </a:prstGeom>
          <a:ln w="95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90086" y="3569505"/>
            <a:ext cx="3343276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6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ПАО «Транснефть» обеспечивает транспортировку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84% </a:t>
            </a:r>
            <a:r>
              <a:rPr lang="ru-RU" sz="16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всей добываемой в России нефти 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26% </a:t>
            </a:r>
            <a:r>
              <a:rPr lang="ru-RU" sz="16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производимых в России нефтепродуктов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58417" y="3606533"/>
            <a:ext cx="4081723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3" indent="-285743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Государственном реестре зарегистрировано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655</a:t>
            </a:r>
            <a:r>
              <a:rPr lang="ru-RU" sz="1600" dirty="0">
                <a:solidFill>
                  <a:srgbClr val="294280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опасных производственных объектов;</a:t>
            </a:r>
          </a:p>
          <a:p>
            <a:pPr marL="285743" indent="-285743" algn="just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численность работников</a:t>
            </a:r>
            <a:r>
              <a:rPr lang="ru-RU" sz="1600" dirty="0">
                <a:solidFill>
                  <a:srgbClr val="294280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294280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114 </a:t>
            </a:r>
            <a:r>
              <a:rPr lang="ru-RU" sz="16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тыс. человек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02254" y="4823271"/>
            <a:ext cx="1543050" cy="273844"/>
          </a:xfrm>
        </p:spPr>
        <p:txBody>
          <a:bodyPr/>
          <a:lstStyle/>
          <a:p>
            <a:fld id="{C806C6CB-F4A0-42DB-8F10-35091FB07362}" type="slidenum">
              <a:rPr lang="ru-RU" sz="1400" b="1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pPr/>
              <a:t>2</a:t>
            </a:fld>
            <a:endParaRPr lang="ru-RU" sz="14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84" y="3409052"/>
            <a:ext cx="647277" cy="67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08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Скругленный прямоугольник 54"/>
          <p:cNvSpPr/>
          <p:nvPr/>
        </p:nvSpPr>
        <p:spPr>
          <a:xfrm>
            <a:off x="61251" y="4707308"/>
            <a:ext cx="9001127" cy="40099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ПЕРИОДИЧЕСКИЕ ИСПЫТАНИЙ ОБОРУДОВАНИЯ</a:t>
            </a:r>
            <a:endParaRPr lang="ru-RU" sz="14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" name="Прямоугольник 1"/>
          <p:cNvSpPr>
            <a:spLocks noChangeArrowheads="1"/>
          </p:cNvSpPr>
          <p:nvPr/>
        </p:nvSpPr>
        <p:spPr bwMode="auto">
          <a:xfrm>
            <a:off x="-320679" y="5135"/>
            <a:ext cx="9337692" cy="74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375" tIns="27688" rIns="55375" bIns="27688"/>
          <a:lstStyle>
            <a:lvl1pPr marL="403225"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1pPr>
            <a:lvl2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2pPr>
            <a:lvl3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3pPr>
            <a:lvl4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4pPr>
            <a:lvl5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5pPr>
            <a:lvl6pPr marL="30162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6pPr>
            <a:lvl7pPr marL="34734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7pPr>
            <a:lvl8pPr marL="39306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8pPr>
            <a:lvl9pPr marL="43878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ctr">
              <a:defRPr/>
            </a:pPr>
            <a:r>
              <a:rPr lang="ru-RU" altLang="ru-RU" sz="1400" b="1" dirty="0">
                <a:solidFill>
                  <a:srgbClr val="005596"/>
                </a:solidFill>
              </a:rPr>
              <a:t>СТРУКТУРА СИСТЕМЫ ОЦЕНКИ СООТВЕТСТВИЯ ОБОРУДОВАНИЯ, </a:t>
            </a:r>
            <a:r>
              <a:rPr lang="ru-RU" altLang="ru-RU" sz="1400" b="1" dirty="0" smtClean="0">
                <a:solidFill>
                  <a:srgbClr val="005596"/>
                </a:solidFill>
              </a:rPr>
              <a:t>ЭКСПЛУАТИРУЕМОГО </a:t>
            </a:r>
            <a:r>
              <a:rPr lang="ru-RU" altLang="ru-RU" sz="1400" b="1" dirty="0">
                <a:solidFill>
                  <a:srgbClr val="005596"/>
                </a:solidFill>
              </a:rPr>
              <a:t>П</a:t>
            </a:r>
            <a:r>
              <a:rPr lang="ru-RU" altLang="ru-RU" sz="1400" b="1" dirty="0" smtClean="0">
                <a:solidFill>
                  <a:srgbClr val="005596"/>
                </a:solidFill>
              </a:rPr>
              <a:t>АО </a:t>
            </a:r>
            <a:r>
              <a:rPr lang="ru-RU" altLang="ru-RU" sz="1400" b="1" dirty="0">
                <a:solidFill>
                  <a:srgbClr val="005596"/>
                </a:solidFill>
              </a:rPr>
              <a:t>«ТРАНСНЕФТЬ»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5135"/>
            <a:ext cx="9144000" cy="51435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31045" y="4834458"/>
            <a:ext cx="1543050" cy="273844"/>
          </a:xfrm>
        </p:spPr>
        <p:txBody>
          <a:bodyPr/>
          <a:lstStyle/>
          <a:p>
            <a:fld id="{C806C6CB-F4A0-42DB-8F10-35091FB07362}" type="slidenum">
              <a:rPr lang="ru-RU" sz="1400" b="1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pPr/>
              <a:t>3</a:t>
            </a:fld>
            <a:endParaRPr lang="ru-RU" sz="14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3830" y="289861"/>
            <a:ext cx="5624374" cy="3945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Анализ ГОСТов, </a:t>
            </a:r>
            <a:r>
              <a:rPr lang="ru-RU" sz="1400" b="1" dirty="0" err="1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СНИПов</a:t>
            </a:r>
            <a:r>
              <a:rPr lang="ru-RU" sz="14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, СП, ЗАРУБЕЖНЫХ АНАЛОГОВ ОБОРУДОВАНИЯ</a:t>
            </a:r>
            <a:endParaRPr lang="ru-RU" sz="14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609718" y="797945"/>
            <a:ext cx="6048375" cy="4176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НАУЧНЫЕ ИССЛЕДОВАНИЯ, ЛАБОРАТОРНЫЕ И ЭКСПЕРИМЕНТАЛЬНЫЕ РАБОТЫ</a:t>
            </a:r>
            <a:endParaRPr lang="ru-RU" sz="14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409699" y="1325711"/>
            <a:ext cx="6438901" cy="3887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РАЗРАБОТКА ОТТ, СТТ НА ОСНОВЕ ПРОВЕДЕННОГО АНАЛИЗА И ИССЛЕДОВАНИЙ</a:t>
            </a:r>
            <a:endParaRPr lang="ru-RU" sz="14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245384" y="1835262"/>
            <a:ext cx="6777041" cy="38827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ИЗГОТОВЛЕНИЕ ОПЫТНОГО ОБРАЗЦА НА СООТВЕТСТВИЕ ОТТ/СТТ</a:t>
            </a:r>
            <a:endParaRPr lang="ru-RU" sz="14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85839" y="2320044"/>
            <a:ext cx="7096125" cy="4057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ЭКСПЕРТИЗА ТЕХНИЧЕСКИХ УСЛОВИЙ, ПРОГРАММ И МЕТОДИК ИСПЫТАНИЙ</a:t>
            </a:r>
            <a:endParaRPr lang="ru-RU" sz="14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23915" y="2837374"/>
            <a:ext cx="7419975" cy="3824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ПРОВЕДЕНИЕ ПРИЕМОЧНЫХ ИСПЫТАНИЙ ОПЫТНОГО ОБРАЗЦА </a:t>
            </a:r>
            <a:endParaRPr lang="ru-RU" sz="14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09843" y="3331360"/>
            <a:ext cx="7924310" cy="3272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ПРОВЕРКА ПРОИЗВОДСТВА НА СООТВЕТСТВИЕ ТРЕБОВАНИЯМ ОТТ/СТТ </a:t>
            </a:r>
            <a:endParaRPr lang="ru-RU" sz="14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9572" y="3756967"/>
            <a:ext cx="8239125" cy="3500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ИЗГОТОВЛЕНИЕ ОПЫТНОЙ ПАРТИИ ОБОРУДОВАНИЯ, СЕРИЙНОЕ ПРОИЗВОДСТВО</a:t>
            </a:r>
            <a:endParaRPr lang="ru-RU" sz="14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76223" y="4217603"/>
            <a:ext cx="8505825" cy="3712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/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ТЕХНАДЗОР ЗА ИЗГОТОВЛЕНИЕМ СЕРИЙНОГО ОБОРУДОВАНИЯ</a:t>
            </a:r>
            <a:endParaRPr lang="ru-RU" sz="14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7" name="Полилиния 56"/>
          <p:cNvSpPr/>
          <p:nvPr/>
        </p:nvSpPr>
        <p:spPr>
          <a:xfrm rot="132557">
            <a:off x="4501896" y="686497"/>
            <a:ext cx="140204" cy="105350"/>
          </a:xfrm>
          <a:custGeom>
            <a:avLst/>
            <a:gdLst>
              <a:gd name="connsiteX0" fmla="*/ 0 w 125593"/>
              <a:gd name="connsiteY0" fmla="*/ 33877 h 169383"/>
              <a:gd name="connsiteX1" fmla="*/ 62797 w 125593"/>
              <a:gd name="connsiteY1" fmla="*/ 33877 h 169383"/>
              <a:gd name="connsiteX2" fmla="*/ 62797 w 125593"/>
              <a:gd name="connsiteY2" fmla="*/ 0 h 169383"/>
              <a:gd name="connsiteX3" fmla="*/ 125593 w 125593"/>
              <a:gd name="connsiteY3" fmla="*/ 84692 h 169383"/>
              <a:gd name="connsiteX4" fmla="*/ 62797 w 125593"/>
              <a:gd name="connsiteY4" fmla="*/ 169383 h 169383"/>
              <a:gd name="connsiteX5" fmla="*/ 62797 w 125593"/>
              <a:gd name="connsiteY5" fmla="*/ 135506 h 169383"/>
              <a:gd name="connsiteX6" fmla="*/ 0 w 125593"/>
              <a:gd name="connsiteY6" fmla="*/ 135506 h 169383"/>
              <a:gd name="connsiteX7" fmla="*/ 0 w 125593"/>
              <a:gd name="connsiteY7" fmla="*/ 33877 h 16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593" h="169383">
                <a:moveTo>
                  <a:pt x="100474" y="1"/>
                </a:moveTo>
                <a:lnTo>
                  <a:pt x="100474" y="84692"/>
                </a:lnTo>
                <a:lnTo>
                  <a:pt x="125593" y="84692"/>
                </a:lnTo>
                <a:lnTo>
                  <a:pt x="62796" y="169382"/>
                </a:lnTo>
                <a:lnTo>
                  <a:pt x="0" y="84692"/>
                </a:lnTo>
                <a:lnTo>
                  <a:pt x="25119" y="84692"/>
                </a:lnTo>
                <a:lnTo>
                  <a:pt x="25119" y="1"/>
                </a:lnTo>
                <a:lnTo>
                  <a:pt x="100474" y="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3876" tIns="0" rIns="33878" bIns="37677" numCol="1" spcCol="1270" anchor="ctr" anchorCtr="0">
            <a:noAutofit/>
          </a:bodyPr>
          <a:lstStyle/>
          <a:p>
            <a:pPr algn="ctr" defTabSz="26669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0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олилиния 57"/>
          <p:cNvSpPr/>
          <p:nvPr/>
        </p:nvSpPr>
        <p:spPr>
          <a:xfrm rot="132557">
            <a:off x="4491719" y="1217698"/>
            <a:ext cx="140204" cy="105350"/>
          </a:xfrm>
          <a:custGeom>
            <a:avLst/>
            <a:gdLst>
              <a:gd name="connsiteX0" fmla="*/ 0 w 125593"/>
              <a:gd name="connsiteY0" fmla="*/ 33877 h 169383"/>
              <a:gd name="connsiteX1" fmla="*/ 62797 w 125593"/>
              <a:gd name="connsiteY1" fmla="*/ 33877 h 169383"/>
              <a:gd name="connsiteX2" fmla="*/ 62797 w 125593"/>
              <a:gd name="connsiteY2" fmla="*/ 0 h 169383"/>
              <a:gd name="connsiteX3" fmla="*/ 125593 w 125593"/>
              <a:gd name="connsiteY3" fmla="*/ 84692 h 169383"/>
              <a:gd name="connsiteX4" fmla="*/ 62797 w 125593"/>
              <a:gd name="connsiteY4" fmla="*/ 169383 h 169383"/>
              <a:gd name="connsiteX5" fmla="*/ 62797 w 125593"/>
              <a:gd name="connsiteY5" fmla="*/ 135506 h 169383"/>
              <a:gd name="connsiteX6" fmla="*/ 0 w 125593"/>
              <a:gd name="connsiteY6" fmla="*/ 135506 h 169383"/>
              <a:gd name="connsiteX7" fmla="*/ 0 w 125593"/>
              <a:gd name="connsiteY7" fmla="*/ 33877 h 16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593" h="169383">
                <a:moveTo>
                  <a:pt x="100474" y="1"/>
                </a:moveTo>
                <a:lnTo>
                  <a:pt x="100474" y="84692"/>
                </a:lnTo>
                <a:lnTo>
                  <a:pt x="125593" y="84692"/>
                </a:lnTo>
                <a:lnTo>
                  <a:pt x="62796" y="169382"/>
                </a:lnTo>
                <a:lnTo>
                  <a:pt x="0" y="84692"/>
                </a:lnTo>
                <a:lnTo>
                  <a:pt x="25119" y="84692"/>
                </a:lnTo>
                <a:lnTo>
                  <a:pt x="25119" y="1"/>
                </a:lnTo>
                <a:lnTo>
                  <a:pt x="100474" y="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3876" tIns="0" rIns="33878" bIns="37677" numCol="1" spcCol="1270" anchor="ctr" anchorCtr="0">
            <a:noAutofit/>
          </a:bodyPr>
          <a:lstStyle/>
          <a:p>
            <a:pPr algn="ctr" defTabSz="26669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0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олилиния 58"/>
          <p:cNvSpPr/>
          <p:nvPr/>
        </p:nvSpPr>
        <p:spPr>
          <a:xfrm rot="132557">
            <a:off x="4491718" y="1722199"/>
            <a:ext cx="140204" cy="105350"/>
          </a:xfrm>
          <a:custGeom>
            <a:avLst/>
            <a:gdLst>
              <a:gd name="connsiteX0" fmla="*/ 0 w 125593"/>
              <a:gd name="connsiteY0" fmla="*/ 33877 h 169383"/>
              <a:gd name="connsiteX1" fmla="*/ 62797 w 125593"/>
              <a:gd name="connsiteY1" fmla="*/ 33877 h 169383"/>
              <a:gd name="connsiteX2" fmla="*/ 62797 w 125593"/>
              <a:gd name="connsiteY2" fmla="*/ 0 h 169383"/>
              <a:gd name="connsiteX3" fmla="*/ 125593 w 125593"/>
              <a:gd name="connsiteY3" fmla="*/ 84692 h 169383"/>
              <a:gd name="connsiteX4" fmla="*/ 62797 w 125593"/>
              <a:gd name="connsiteY4" fmla="*/ 169383 h 169383"/>
              <a:gd name="connsiteX5" fmla="*/ 62797 w 125593"/>
              <a:gd name="connsiteY5" fmla="*/ 135506 h 169383"/>
              <a:gd name="connsiteX6" fmla="*/ 0 w 125593"/>
              <a:gd name="connsiteY6" fmla="*/ 135506 h 169383"/>
              <a:gd name="connsiteX7" fmla="*/ 0 w 125593"/>
              <a:gd name="connsiteY7" fmla="*/ 33877 h 16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593" h="169383">
                <a:moveTo>
                  <a:pt x="100474" y="1"/>
                </a:moveTo>
                <a:lnTo>
                  <a:pt x="100474" y="84692"/>
                </a:lnTo>
                <a:lnTo>
                  <a:pt x="125593" y="84692"/>
                </a:lnTo>
                <a:lnTo>
                  <a:pt x="62796" y="169382"/>
                </a:lnTo>
                <a:lnTo>
                  <a:pt x="0" y="84692"/>
                </a:lnTo>
                <a:lnTo>
                  <a:pt x="25119" y="84692"/>
                </a:lnTo>
                <a:lnTo>
                  <a:pt x="25119" y="1"/>
                </a:lnTo>
                <a:lnTo>
                  <a:pt x="100474" y="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3876" tIns="0" rIns="33878" bIns="37677" numCol="1" spcCol="1270" anchor="ctr" anchorCtr="0">
            <a:noAutofit/>
          </a:bodyPr>
          <a:lstStyle/>
          <a:p>
            <a:pPr algn="ctr" defTabSz="26669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0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олилиния 59"/>
          <p:cNvSpPr/>
          <p:nvPr/>
        </p:nvSpPr>
        <p:spPr>
          <a:xfrm rot="132557">
            <a:off x="4491717" y="2210708"/>
            <a:ext cx="140204" cy="105350"/>
          </a:xfrm>
          <a:custGeom>
            <a:avLst/>
            <a:gdLst>
              <a:gd name="connsiteX0" fmla="*/ 0 w 125593"/>
              <a:gd name="connsiteY0" fmla="*/ 33877 h 169383"/>
              <a:gd name="connsiteX1" fmla="*/ 62797 w 125593"/>
              <a:gd name="connsiteY1" fmla="*/ 33877 h 169383"/>
              <a:gd name="connsiteX2" fmla="*/ 62797 w 125593"/>
              <a:gd name="connsiteY2" fmla="*/ 0 h 169383"/>
              <a:gd name="connsiteX3" fmla="*/ 125593 w 125593"/>
              <a:gd name="connsiteY3" fmla="*/ 84692 h 169383"/>
              <a:gd name="connsiteX4" fmla="*/ 62797 w 125593"/>
              <a:gd name="connsiteY4" fmla="*/ 169383 h 169383"/>
              <a:gd name="connsiteX5" fmla="*/ 62797 w 125593"/>
              <a:gd name="connsiteY5" fmla="*/ 135506 h 169383"/>
              <a:gd name="connsiteX6" fmla="*/ 0 w 125593"/>
              <a:gd name="connsiteY6" fmla="*/ 135506 h 169383"/>
              <a:gd name="connsiteX7" fmla="*/ 0 w 125593"/>
              <a:gd name="connsiteY7" fmla="*/ 33877 h 16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593" h="169383">
                <a:moveTo>
                  <a:pt x="100474" y="1"/>
                </a:moveTo>
                <a:lnTo>
                  <a:pt x="100474" y="84692"/>
                </a:lnTo>
                <a:lnTo>
                  <a:pt x="125593" y="84692"/>
                </a:lnTo>
                <a:lnTo>
                  <a:pt x="62796" y="169382"/>
                </a:lnTo>
                <a:lnTo>
                  <a:pt x="0" y="84692"/>
                </a:lnTo>
                <a:lnTo>
                  <a:pt x="25119" y="84692"/>
                </a:lnTo>
                <a:lnTo>
                  <a:pt x="25119" y="1"/>
                </a:lnTo>
                <a:lnTo>
                  <a:pt x="100474" y="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3876" tIns="0" rIns="33878" bIns="37677" numCol="1" spcCol="1270" anchor="ctr" anchorCtr="0">
            <a:noAutofit/>
          </a:bodyPr>
          <a:lstStyle/>
          <a:p>
            <a:pPr algn="ctr" defTabSz="26669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0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олилиния 60"/>
          <p:cNvSpPr/>
          <p:nvPr/>
        </p:nvSpPr>
        <p:spPr>
          <a:xfrm rot="132557">
            <a:off x="4491718" y="2729360"/>
            <a:ext cx="140204" cy="105350"/>
          </a:xfrm>
          <a:custGeom>
            <a:avLst/>
            <a:gdLst>
              <a:gd name="connsiteX0" fmla="*/ 0 w 125593"/>
              <a:gd name="connsiteY0" fmla="*/ 33877 h 169383"/>
              <a:gd name="connsiteX1" fmla="*/ 62797 w 125593"/>
              <a:gd name="connsiteY1" fmla="*/ 33877 h 169383"/>
              <a:gd name="connsiteX2" fmla="*/ 62797 w 125593"/>
              <a:gd name="connsiteY2" fmla="*/ 0 h 169383"/>
              <a:gd name="connsiteX3" fmla="*/ 125593 w 125593"/>
              <a:gd name="connsiteY3" fmla="*/ 84692 h 169383"/>
              <a:gd name="connsiteX4" fmla="*/ 62797 w 125593"/>
              <a:gd name="connsiteY4" fmla="*/ 169383 h 169383"/>
              <a:gd name="connsiteX5" fmla="*/ 62797 w 125593"/>
              <a:gd name="connsiteY5" fmla="*/ 135506 h 169383"/>
              <a:gd name="connsiteX6" fmla="*/ 0 w 125593"/>
              <a:gd name="connsiteY6" fmla="*/ 135506 h 169383"/>
              <a:gd name="connsiteX7" fmla="*/ 0 w 125593"/>
              <a:gd name="connsiteY7" fmla="*/ 33877 h 16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593" h="169383">
                <a:moveTo>
                  <a:pt x="100474" y="1"/>
                </a:moveTo>
                <a:lnTo>
                  <a:pt x="100474" y="84692"/>
                </a:lnTo>
                <a:lnTo>
                  <a:pt x="125593" y="84692"/>
                </a:lnTo>
                <a:lnTo>
                  <a:pt x="62796" y="169382"/>
                </a:lnTo>
                <a:lnTo>
                  <a:pt x="0" y="84692"/>
                </a:lnTo>
                <a:lnTo>
                  <a:pt x="25119" y="84692"/>
                </a:lnTo>
                <a:lnTo>
                  <a:pt x="25119" y="1"/>
                </a:lnTo>
                <a:lnTo>
                  <a:pt x="100474" y="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3876" tIns="0" rIns="33878" bIns="37677" numCol="1" spcCol="1270" anchor="ctr" anchorCtr="0">
            <a:noAutofit/>
          </a:bodyPr>
          <a:lstStyle/>
          <a:p>
            <a:pPr algn="ctr" defTabSz="26669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0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олилиния 61"/>
          <p:cNvSpPr/>
          <p:nvPr/>
        </p:nvSpPr>
        <p:spPr>
          <a:xfrm rot="132557">
            <a:off x="4491715" y="3223346"/>
            <a:ext cx="140204" cy="105350"/>
          </a:xfrm>
          <a:custGeom>
            <a:avLst/>
            <a:gdLst>
              <a:gd name="connsiteX0" fmla="*/ 0 w 125593"/>
              <a:gd name="connsiteY0" fmla="*/ 33877 h 169383"/>
              <a:gd name="connsiteX1" fmla="*/ 62797 w 125593"/>
              <a:gd name="connsiteY1" fmla="*/ 33877 h 169383"/>
              <a:gd name="connsiteX2" fmla="*/ 62797 w 125593"/>
              <a:gd name="connsiteY2" fmla="*/ 0 h 169383"/>
              <a:gd name="connsiteX3" fmla="*/ 125593 w 125593"/>
              <a:gd name="connsiteY3" fmla="*/ 84692 h 169383"/>
              <a:gd name="connsiteX4" fmla="*/ 62797 w 125593"/>
              <a:gd name="connsiteY4" fmla="*/ 169383 h 169383"/>
              <a:gd name="connsiteX5" fmla="*/ 62797 w 125593"/>
              <a:gd name="connsiteY5" fmla="*/ 135506 h 169383"/>
              <a:gd name="connsiteX6" fmla="*/ 0 w 125593"/>
              <a:gd name="connsiteY6" fmla="*/ 135506 h 169383"/>
              <a:gd name="connsiteX7" fmla="*/ 0 w 125593"/>
              <a:gd name="connsiteY7" fmla="*/ 33877 h 16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593" h="169383">
                <a:moveTo>
                  <a:pt x="100474" y="1"/>
                </a:moveTo>
                <a:lnTo>
                  <a:pt x="100474" y="84692"/>
                </a:lnTo>
                <a:lnTo>
                  <a:pt x="125593" y="84692"/>
                </a:lnTo>
                <a:lnTo>
                  <a:pt x="62796" y="169382"/>
                </a:lnTo>
                <a:lnTo>
                  <a:pt x="0" y="84692"/>
                </a:lnTo>
                <a:lnTo>
                  <a:pt x="25119" y="84692"/>
                </a:lnTo>
                <a:lnTo>
                  <a:pt x="25119" y="1"/>
                </a:lnTo>
                <a:lnTo>
                  <a:pt x="100474" y="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3876" tIns="0" rIns="33878" bIns="37677" numCol="1" spcCol="1270" anchor="ctr" anchorCtr="0">
            <a:noAutofit/>
          </a:bodyPr>
          <a:lstStyle/>
          <a:p>
            <a:pPr algn="ctr" defTabSz="26669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0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олилиния 62"/>
          <p:cNvSpPr/>
          <p:nvPr/>
        </p:nvSpPr>
        <p:spPr>
          <a:xfrm rot="132557">
            <a:off x="4501897" y="3648953"/>
            <a:ext cx="140204" cy="105350"/>
          </a:xfrm>
          <a:custGeom>
            <a:avLst/>
            <a:gdLst>
              <a:gd name="connsiteX0" fmla="*/ 0 w 125593"/>
              <a:gd name="connsiteY0" fmla="*/ 33877 h 169383"/>
              <a:gd name="connsiteX1" fmla="*/ 62797 w 125593"/>
              <a:gd name="connsiteY1" fmla="*/ 33877 h 169383"/>
              <a:gd name="connsiteX2" fmla="*/ 62797 w 125593"/>
              <a:gd name="connsiteY2" fmla="*/ 0 h 169383"/>
              <a:gd name="connsiteX3" fmla="*/ 125593 w 125593"/>
              <a:gd name="connsiteY3" fmla="*/ 84692 h 169383"/>
              <a:gd name="connsiteX4" fmla="*/ 62797 w 125593"/>
              <a:gd name="connsiteY4" fmla="*/ 169383 h 169383"/>
              <a:gd name="connsiteX5" fmla="*/ 62797 w 125593"/>
              <a:gd name="connsiteY5" fmla="*/ 135506 h 169383"/>
              <a:gd name="connsiteX6" fmla="*/ 0 w 125593"/>
              <a:gd name="connsiteY6" fmla="*/ 135506 h 169383"/>
              <a:gd name="connsiteX7" fmla="*/ 0 w 125593"/>
              <a:gd name="connsiteY7" fmla="*/ 33877 h 16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593" h="169383">
                <a:moveTo>
                  <a:pt x="100474" y="1"/>
                </a:moveTo>
                <a:lnTo>
                  <a:pt x="100474" y="84692"/>
                </a:lnTo>
                <a:lnTo>
                  <a:pt x="125593" y="84692"/>
                </a:lnTo>
                <a:lnTo>
                  <a:pt x="62796" y="169382"/>
                </a:lnTo>
                <a:lnTo>
                  <a:pt x="0" y="84692"/>
                </a:lnTo>
                <a:lnTo>
                  <a:pt x="25119" y="84692"/>
                </a:lnTo>
                <a:lnTo>
                  <a:pt x="25119" y="1"/>
                </a:lnTo>
                <a:lnTo>
                  <a:pt x="100474" y="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3876" tIns="0" rIns="33878" bIns="37677" numCol="1" spcCol="1270" anchor="ctr" anchorCtr="0">
            <a:noAutofit/>
          </a:bodyPr>
          <a:lstStyle/>
          <a:p>
            <a:pPr algn="ctr" defTabSz="26669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0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олилиния 63"/>
          <p:cNvSpPr/>
          <p:nvPr/>
        </p:nvSpPr>
        <p:spPr>
          <a:xfrm rot="132557">
            <a:off x="4491714" y="4100670"/>
            <a:ext cx="140204" cy="105350"/>
          </a:xfrm>
          <a:custGeom>
            <a:avLst/>
            <a:gdLst>
              <a:gd name="connsiteX0" fmla="*/ 0 w 125593"/>
              <a:gd name="connsiteY0" fmla="*/ 33877 h 169383"/>
              <a:gd name="connsiteX1" fmla="*/ 62797 w 125593"/>
              <a:gd name="connsiteY1" fmla="*/ 33877 h 169383"/>
              <a:gd name="connsiteX2" fmla="*/ 62797 w 125593"/>
              <a:gd name="connsiteY2" fmla="*/ 0 h 169383"/>
              <a:gd name="connsiteX3" fmla="*/ 125593 w 125593"/>
              <a:gd name="connsiteY3" fmla="*/ 84692 h 169383"/>
              <a:gd name="connsiteX4" fmla="*/ 62797 w 125593"/>
              <a:gd name="connsiteY4" fmla="*/ 169383 h 169383"/>
              <a:gd name="connsiteX5" fmla="*/ 62797 w 125593"/>
              <a:gd name="connsiteY5" fmla="*/ 135506 h 169383"/>
              <a:gd name="connsiteX6" fmla="*/ 0 w 125593"/>
              <a:gd name="connsiteY6" fmla="*/ 135506 h 169383"/>
              <a:gd name="connsiteX7" fmla="*/ 0 w 125593"/>
              <a:gd name="connsiteY7" fmla="*/ 33877 h 16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593" h="169383">
                <a:moveTo>
                  <a:pt x="100474" y="1"/>
                </a:moveTo>
                <a:lnTo>
                  <a:pt x="100474" y="84692"/>
                </a:lnTo>
                <a:lnTo>
                  <a:pt x="125593" y="84692"/>
                </a:lnTo>
                <a:lnTo>
                  <a:pt x="62796" y="169382"/>
                </a:lnTo>
                <a:lnTo>
                  <a:pt x="0" y="84692"/>
                </a:lnTo>
                <a:lnTo>
                  <a:pt x="25119" y="84692"/>
                </a:lnTo>
                <a:lnTo>
                  <a:pt x="25119" y="1"/>
                </a:lnTo>
                <a:lnTo>
                  <a:pt x="100474" y="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3876" tIns="0" rIns="33878" bIns="37677" numCol="1" spcCol="1270" anchor="ctr" anchorCtr="0">
            <a:noAutofit/>
          </a:bodyPr>
          <a:lstStyle/>
          <a:p>
            <a:pPr algn="ctr" defTabSz="26669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0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олилиния 64"/>
          <p:cNvSpPr/>
          <p:nvPr/>
        </p:nvSpPr>
        <p:spPr>
          <a:xfrm rot="132557">
            <a:off x="4491713" y="4595393"/>
            <a:ext cx="140204" cy="105350"/>
          </a:xfrm>
          <a:custGeom>
            <a:avLst/>
            <a:gdLst>
              <a:gd name="connsiteX0" fmla="*/ 0 w 125593"/>
              <a:gd name="connsiteY0" fmla="*/ 33877 h 169383"/>
              <a:gd name="connsiteX1" fmla="*/ 62797 w 125593"/>
              <a:gd name="connsiteY1" fmla="*/ 33877 h 169383"/>
              <a:gd name="connsiteX2" fmla="*/ 62797 w 125593"/>
              <a:gd name="connsiteY2" fmla="*/ 0 h 169383"/>
              <a:gd name="connsiteX3" fmla="*/ 125593 w 125593"/>
              <a:gd name="connsiteY3" fmla="*/ 84692 h 169383"/>
              <a:gd name="connsiteX4" fmla="*/ 62797 w 125593"/>
              <a:gd name="connsiteY4" fmla="*/ 169383 h 169383"/>
              <a:gd name="connsiteX5" fmla="*/ 62797 w 125593"/>
              <a:gd name="connsiteY5" fmla="*/ 135506 h 169383"/>
              <a:gd name="connsiteX6" fmla="*/ 0 w 125593"/>
              <a:gd name="connsiteY6" fmla="*/ 135506 h 169383"/>
              <a:gd name="connsiteX7" fmla="*/ 0 w 125593"/>
              <a:gd name="connsiteY7" fmla="*/ 33877 h 16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593" h="169383">
                <a:moveTo>
                  <a:pt x="100474" y="1"/>
                </a:moveTo>
                <a:lnTo>
                  <a:pt x="100474" y="84692"/>
                </a:lnTo>
                <a:lnTo>
                  <a:pt x="125593" y="84692"/>
                </a:lnTo>
                <a:lnTo>
                  <a:pt x="62796" y="169382"/>
                </a:lnTo>
                <a:lnTo>
                  <a:pt x="0" y="84692"/>
                </a:lnTo>
                <a:lnTo>
                  <a:pt x="25119" y="84692"/>
                </a:lnTo>
                <a:lnTo>
                  <a:pt x="25119" y="1"/>
                </a:lnTo>
                <a:lnTo>
                  <a:pt x="100474" y="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33876" tIns="0" rIns="33878" bIns="37677" numCol="1" spcCol="1270" anchor="ctr" anchorCtr="0">
            <a:noAutofit/>
          </a:bodyPr>
          <a:lstStyle/>
          <a:p>
            <a:pPr algn="ctr" defTabSz="26669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0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24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5642240" y="949736"/>
            <a:ext cx="3433658" cy="41369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888306" y="933248"/>
            <a:ext cx="1616442" cy="41555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129" y="931229"/>
            <a:ext cx="3682804" cy="41555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>
              <a:latin typeface="Franklin Gothic Book" panose="020B0503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128" y="488304"/>
            <a:ext cx="3690907" cy="4008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Положение дел в области оценки соответствия по состоянию на 2015 г.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-11151"/>
            <a:ext cx="9143999" cy="51435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-1117599" y="-32102"/>
            <a:ext cx="11236566" cy="74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375" tIns="27688" rIns="55375" bIns="27688"/>
          <a:lstStyle>
            <a:lvl1pPr marL="403225"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1pPr>
            <a:lvl2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2pPr>
            <a:lvl3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3pPr>
            <a:lvl4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4pPr>
            <a:lvl5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5pPr>
            <a:lvl6pPr marL="30162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6pPr>
            <a:lvl7pPr marL="34734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7pPr>
            <a:lvl8pPr marL="39306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8pPr>
            <a:lvl9pPr marL="43878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ctr">
              <a:defRPr/>
            </a:pPr>
            <a:r>
              <a:rPr lang="ru-RU" altLang="ru-RU" sz="1600" b="1" dirty="0">
                <a:solidFill>
                  <a:srgbClr val="005596"/>
                </a:solidFill>
              </a:rPr>
              <a:t>НАРОДНОХОЗЯЙСТВЕННАЯ ПРОБЛЕМА, </a:t>
            </a:r>
            <a:r>
              <a:rPr lang="ru-RU" altLang="ru-RU" sz="1600" b="1" dirty="0" smtClean="0">
                <a:solidFill>
                  <a:srgbClr val="005596"/>
                </a:solidFill>
              </a:rPr>
              <a:t>РЕШЕННАЯ ПАО </a:t>
            </a:r>
            <a:r>
              <a:rPr lang="ru-RU" altLang="ru-RU" sz="1600" b="1" dirty="0">
                <a:solidFill>
                  <a:srgbClr val="005596"/>
                </a:solidFill>
              </a:rPr>
              <a:t>«ТРАНСНЕФТЬ» </a:t>
            </a:r>
            <a:endParaRPr lang="ru-RU" altLang="ru-RU" sz="1600" b="1" dirty="0" smtClean="0">
              <a:solidFill>
                <a:srgbClr val="005596"/>
              </a:solidFill>
            </a:endParaRPr>
          </a:p>
          <a:p>
            <a:pPr algn="ctr" fontAlgn="ctr">
              <a:defRPr/>
            </a:pPr>
            <a:r>
              <a:rPr lang="ru-RU" altLang="ru-RU" sz="1600" b="1" dirty="0" smtClean="0">
                <a:solidFill>
                  <a:srgbClr val="005596"/>
                </a:solidFill>
              </a:rPr>
              <a:t>В </a:t>
            </a:r>
            <a:r>
              <a:rPr lang="ru-RU" altLang="ru-RU" sz="1600" b="1" dirty="0">
                <a:solidFill>
                  <a:srgbClr val="005596"/>
                </a:solidFill>
              </a:rPr>
              <a:t>РАМКАХ РАЗРАБОТКИ СИСТЕМЫ УПРАВЛЕНИЯ КАЧЕСТВОМ </a:t>
            </a:r>
            <a:r>
              <a:rPr lang="ru-RU" altLang="ru-RU" sz="1600" b="1" dirty="0" smtClean="0">
                <a:solidFill>
                  <a:srgbClr val="005596"/>
                </a:solidFill>
              </a:rPr>
              <a:t>ОБОРУДОВАНИЯ</a:t>
            </a:r>
            <a:endParaRPr lang="ru-RU" altLang="ru-RU" sz="1600" b="1" dirty="0">
              <a:solidFill>
                <a:srgbClr val="00559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640" y="1190561"/>
            <a:ext cx="3474720" cy="609224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Franklin Gothic Book" panose="020B0503020102020204" pitchFamily="34" charset="0"/>
              </a:rPr>
              <a:t>Обширная статистика данных о состояниях оборудования в процессе эксплуатации (период </a:t>
            </a:r>
            <a:r>
              <a:rPr lang="ru-RU" sz="1200" dirty="0" smtClean="0">
                <a:latin typeface="Franklin Gothic Book" panose="020B0503020102020204" pitchFamily="34" charset="0"/>
              </a:rPr>
              <a:t>аккумуляции</a:t>
            </a:r>
            <a:r>
              <a:rPr lang="en-US" sz="1200" dirty="0" smtClean="0">
                <a:latin typeface="Franklin Gothic Book" panose="020B0503020102020204" pitchFamily="34" charset="0"/>
              </a:rPr>
              <a:t> 2</a:t>
            </a:r>
            <a:r>
              <a:rPr lang="ru-RU" sz="1200" dirty="0" smtClean="0">
                <a:latin typeface="Franklin Gothic Book" panose="020B0503020102020204" pitchFamily="34" charset="0"/>
              </a:rPr>
              <a:t>0 </a:t>
            </a:r>
            <a:r>
              <a:rPr lang="ru-RU" sz="1200" dirty="0">
                <a:latin typeface="Franklin Gothic Book" panose="020B0503020102020204" pitchFamily="34" charset="0"/>
              </a:rPr>
              <a:t>лет)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5178" y="2035215"/>
            <a:ext cx="3466458" cy="476675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Franklin Gothic Book" panose="020B0503020102020204" pitchFamily="34" charset="0"/>
              </a:rPr>
              <a:t>Использовалась исключительно для директивных управленческих решений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4170" y="1781964"/>
            <a:ext cx="1577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Franklin Gothic Book" panose="020B0503020102020204" pitchFamily="34" charset="0"/>
              </a:rPr>
              <a:t>Область</a:t>
            </a:r>
            <a:r>
              <a:rPr lang="ru-RU" sz="1000" b="1" dirty="0">
                <a:latin typeface="Franklin Gothic Book" panose="020B0503020102020204" pitchFamily="34" charset="0"/>
              </a:rPr>
              <a:t> </a:t>
            </a:r>
            <a:r>
              <a:rPr lang="ru-RU" sz="1200" b="1" dirty="0">
                <a:latin typeface="Franklin Gothic Book" panose="020B0503020102020204" pitchFamily="34" charset="0"/>
              </a:rPr>
              <a:t>применения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63676" y="949736"/>
            <a:ext cx="1703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Franklin Gothic Book" panose="020B0503020102020204" pitchFamily="34" charset="0"/>
              </a:rPr>
              <a:t>Исходная информация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77248" y="2517621"/>
            <a:ext cx="3896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Franklin Gothic Book" panose="020B0503020102020204" pitchFamily="34" charset="0"/>
              </a:rPr>
              <a:t>О</a:t>
            </a:r>
            <a:r>
              <a:rPr lang="ru-RU" sz="1200" b="1" dirty="0" smtClean="0">
                <a:latin typeface="Franklin Gothic Book" panose="020B0503020102020204" pitchFamily="34" charset="0"/>
              </a:rPr>
              <a:t>рганизационно –</a:t>
            </a:r>
            <a:r>
              <a:rPr lang="en-US" sz="1200" b="1" dirty="0" smtClean="0">
                <a:latin typeface="Franklin Gothic Book" panose="020B0503020102020204" pitchFamily="34" charset="0"/>
              </a:rPr>
              <a:t> </a:t>
            </a:r>
            <a:r>
              <a:rPr lang="ru-RU" sz="1200" b="1" dirty="0" smtClean="0">
                <a:latin typeface="Franklin Gothic Book" panose="020B0503020102020204" pitchFamily="34" charset="0"/>
              </a:rPr>
              <a:t>технические </a:t>
            </a:r>
            <a:r>
              <a:rPr lang="ru-RU" sz="1200" b="1" dirty="0">
                <a:latin typeface="Franklin Gothic Book" panose="020B0503020102020204" pitchFamily="34" charset="0"/>
              </a:rPr>
              <a:t>работы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3202" y="2764150"/>
            <a:ext cx="3461605" cy="216588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Franklin Gothic Book" panose="020B0503020102020204" pitchFamily="34" charset="0"/>
              </a:rPr>
              <a:t>Экспертиза технической документации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63202" y="2980738"/>
            <a:ext cx="3461605" cy="350007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Franklin Gothic Book" panose="020B0503020102020204" pitchFamily="34" charset="0"/>
              </a:rPr>
              <a:t>Испытания оборудования и инспекции производства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63202" y="3330749"/>
            <a:ext cx="3461605" cy="498817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Franklin Gothic Book" panose="020B0503020102020204" pitchFamily="34" charset="0"/>
              </a:rPr>
              <a:t>Формирование и ведение информационных ресурсов в области оценки соответствия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63202" y="3820905"/>
            <a:ext cx="3462068" cy="218142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Franklin Gothic Book" panose="020B0503020102020204" pitchFamily="34" charset="0"/>
              </a:rPr>
              <a:t>Лабораторные и стендовые испытания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63202" y="4039047"/>
            <a:ext cx="3461835" cy="393660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Franklin Gothic Book" panose="020B0503020102020204" pitchFamily="34" charset="0"/>
              </a:rPr>
              <a:t>Технический надзор на предприятиях - изготовителях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63202" y="4432708"/>
            <a:ext cx="3462066" cy="574188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Franklin Gothic Book" panose="020B0503020102020204" pitchFamily="34" charset="0"/>
              </a:rPr>
              <a:t>Диагностика линейной части магистральных и технологических трубопроводов, </a:t>
            </a:r>
            <a:r>
              <a:rPr lang="ru-RU" sz="1200" dirty="0" err="1">
                <a:latin typeface="Franklin Gothic Book" panose="020B0503020102020204" pitchFamily="34" charset="0"/>
              </a:rPr>
              <a:t>механо</a:t>
            </a:r>
            <a:r>
              <a:rPr lang="ru-RU" sz="1200" dirty="0">
                <a:latin typeface="Franklin Gothic Book" panose="020B0503020102020204" pitchFamily="34" charset="0"/>
              </a:rPr>
              <a:t>-технологического оборудования и резервуаров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888306" y="500637"/>
            <a:ext cx="1624174" cy="4008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Проблема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638808" y="500637"/>
            <a:ext cx="3435856" cy="42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Решение проблемы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752874" y="2655071"/>
            <a:ext cx="3253997" cy="690318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Franklin Gothic Book" panose="020B0503020102020204" pitchFamily="34" charset="0"/>
              </a:rPr>
              <a:t>Разработан математический аппарат по прогнозированию технического состояния ОВП </a:t>
            </a:r>
            <a:r>
              <a:rPr lang="ru-RU" sz="1200" dirty="0" smtClean="0">
                <a:latin typeface="Franklin Gothic Book" panose="020B0503020102020204" pitchFamily="34" charset="0"/>
              </a:rPr>
              <a:t>ПАО </a:t>
            </a:r>
            <a:r>
              <a:rPr lang="ru-RU" sz="1200" dirty="0">
                <a:latin typeface="Franklin Gothic Book" panose="020B0503020102020204" pitchFamily="34" charset="0"/>
              </a:rPr>
              <a:t>«Транснефть»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762927" y="2102586"/>
            <a:ext cx="3253992" cy="487595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Franklin Gothic Book" panose="020B0503020102020204" pitchFamily="34" charset="0"/>
              </a:rPr>
              <a:t>Осуществлено дооснащение существующих систем диагностики ОВП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752874" y="3410279"/>
            <a:ext cx="3253996" cy="836006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Franklin Gothic Book" panose="020B0503020102020204" pitchFamily="34" charset="0"/>
              </a:rPr>
              <a:t>Разработаны и внедрены программно-технические комплексы по мониторингу и прогнозированию технического состояния ОВП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752879" y="4303287"/>
            <a:ext cx="3255169" cy="539702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Franklin Gothic Book" panose="020B0503020102020204" pitchFamily="34" charset="0"/>
              </a:rPr>
              <a:t>Разработана и внедрена централизованная система управления качеством ОВП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819370" y="494905"/>
            <a:ext cx="1209" cy="4598427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3948613" y="1014015"/>
            <a:ext cx="1499933" cy="3992880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Отсутствие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м</a:t>
            </a:r>
            <a:r>
              <a:rPr lang="ru-RU" sz="12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етодологического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аппарата по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у</a:t>
            </a:r>
            <a:r>
              <a:rPr lang="ru-RU" sz="12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правлению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качеством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оборудования</a:t>
            </a:r>
            <a:endParaRPr lang="ru-RU" sz="1200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3" name="Номер слайда 1"/>
          <p:cNvSpPr txBox="1">
            <a:spLocks/>
          </p:cNvSpPr>
          <p:nvPr/>
        </p:nvSpPr>
        <p:spPr>
          <a:xfrm>
            <a:off x="7531614" y="4812886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06C6CB-F4A0-42DB-8F10-35091FB07362}" type="slidenum">
              <a:rPr lang="ru-RU" sz="1400" b="1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pPr/>
              <a:t>4</a:t>
            </a:fld>
            <a:endParaRPr lang="ru-RU" sz="14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5563594" y="504840"/>
            <a:ext cx="1209" cy="4598427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762925" y="1031360"/>
            <a:ext cx="3253996" cy="962538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Franklin Gothic Book" panose="020B0503020102020204" pitchFamily="34" charset="0"/>
              </a:rPr>
              <a:t>Разработана методология сбора статистической информации для реализации в математическом аппарате</a:t>
            </a:r>
          </a:p>
        </p:txBody>
      </p:sp>
    </p:spTree>
    <p:extLst>
      <p:ext uri="{BB962C8B-B14F-4D97-AF65-F5344CB8AC3E}">
        <p14:creationId xmlns:p14="http://schemas.microsoft.com/office/powerpoint/2010/main" xmlns="" val="193957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-270932" y="0"/>
            <a:ext cx="9273708" cy="74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375" tIns="27688" rIns="55375" bIns="27688"/>
          <a:lstStyle>
            <a:lvl1pPr marL="403225"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1pPr>
            <a:lvl2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2pPr>
            <a:lvl3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3pPr>
            <a:lvl4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4pPr>
            <a:lvl5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5pPr>
            <a:lvl6pPr marL="30162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6pPr>
            <a:lvl7pPr marL="34734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7pPr>
            <a:lvl8pPr marL="39306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8pPr>
            <a:lvl9pPr marL="43878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ctr">
              <a:defRPr/>
            </a:pPr>
            <a:r>
              <a:rPr lang="ru-RU" altLang="ru-RU" sz="1600" b="1" dirty="0">
                <a:solidFill>
                  <a:srgbClr val="005596"/>
                </a:solidFill>
              </a:rPr>
              <a:t>МЕТОДОЛОГИЯ УПРАВЛЕНИЯ КАЧЕСТВОМ ОБОРУДОВАНИЯ С ПРИМЕНЕНИЕМ МЕХАНИЗМА ОЦЕНКИ СООТВЕТСТВИЯ</a:t>
            </a:r>
          </a:p>
        </p:txBody>
      </p:sp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>
          <a:xfrm>
            <a:off x="7544412" y="4869652"/>
            <a:ext cx="1543050" cy="273844"/>
          </a:xfrm>
        </p:spPr>
        <p:txBody>
          <a:bodyPr/>
          <a:lstStyle/>
          <a:p>
            <a:fld id="{C806C6CB-F4A0-42DB-8F10-35091FB07362}" type="slidenum">
              <a:rPr lang="ru-RU" sz="1400" b="1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pPr/>
              <a:t>5</a:t>
            </a:fld>
            <a:endParaRPr lang="ru-RU" sz="14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23932425"/>
              </p:ext>
            </p:extLst>
          </p:nvPr>
        </p:nvGraphicFramePr>
        <p:xfrm>
          <a:off x="190500" y="254316"/>
          <a:ext cx="9136379" cy="4615332"/>
        </p:xfrm>
        <a:graphic>
          <a:graphicData uri="http://schemas.openxmlformats.org/presentationml/2006/ole">
            <p:oleObj spid="_x0000_s1116" name="Visio" r:id="rId3" imgW="13058872" imgH="5781777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2116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864665" y="1314743"/>
            <a:ext cx="1453887" cy="30497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0550" y="375794"/>
            <a:ext cx="3497580" cy="47238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41910" y="3028"/>
            <a:ext cx="9060180" cy="74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375" tIns="27688" rIns="55375" bIns="27688"/>
          <a:lstStyle>
            <a:lvl1pPr marL="403225"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1pPr>
            <a:lvl2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2pPr>
            <a:lvl3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3pPr>
            <a:lvl4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4pPr>
            <a:lvl5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5pPr>
            <a:lvl6pPr marL="30162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6pPr>
            <a:lvl7pPr marL="34734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7pPr>
            <a:lvl8pPr marL="39306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8pPr>
            <a:lvl9pPr marL="43878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ctr">
              <a:defRPr/>
            </a:pPr>
            <a:r>
              <a:rPr lang="ru-RU" altLang="ru-RU" sz="1600" b="1" dirty="0">
                <a:solidFill>
                  <a:srgbClr val="005596"/>
                </a:solidFill>
              </a:rPr>
              <a:t>ПРОЦЕДУРЫ ОЦЕНКИ СООТВЕТСТВИЯ, КАК ИНСТРУМЕНТ </a:t>
            </a:r>
            <a:r>
              <a:rPr lang="ru-RU" altLang="ru-RU" sz="1600" b="1" dirty="0" smtClean="0">
                <a:solidFill>
                  <a:srgbClr val="005596"/>
                </a:solidFill>
              </a:rPr>
              <a:t>СИСТЕМЫ </a:t>
            </a:r>
            <a:r>
              <a:rPr lang="ru-RU" altLang="ru-RU" sz="1600" b="1" dirty="0">
                <a:solidFill>
                  <a:srgbClr val="005596"/>
                </a:solidFill>
              </a:rPr>
              <a:t>УПРАВЛЕНИЯ КАЧЕСТВОМ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>
          <a:xfrm>
            <a:off x="7600951" y="4888572"/>
            <a:ext cx="1543050" cy="273844"/>
          </a:xfrm>
        </p:spPr>
        <p:txBody>
          <a:bodyPr/>
          <a:lstStyle/>
          <a:p>
            <a:fld id="{C806C6CB-F4A0-42DB-8F10-35091FB07362}" type="slidenum">
              <a:rPr lang="ru-RU" sz="1400" b="1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pPr/>
              <a:t>6</a:t>
            </a:fld>
            <a:endParaRPr lang="ru-RU" sz="1400" b="1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8318" y="704355"/>
            <a:ext cx="3329825" cy="365620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Экспертиза технической документации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48318" y="1065953"/>
            <a:ext cx="3329825" cy="609209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Franklin Gothic Book" panose="020B0503020102020204" pitchFamily="34" charset="0"/>
              </a:rPr>
              <a:t>Экспертные заключения на ТД о соответствии/не соответствии требованиям ОТТ, ГОСТ,ТР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48318" y="2543106"/>
            <a:ext cx="3341835" cy="708981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Franklin Gothic Book" panose="020B0503020102020204" pitchFamily="34" charset="0"/>
              </a:rPr>
              <a:t>Акты с результатами плановых/внеплановых инспекций производства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48319" y="3655503"/>
            <a:ext cx="3329824" cy="332600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Испытания продукции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39201" y="1736962"/>
            <a:ext cx="3350760" cy="804822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Инспекции производства и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технический надзор за изготовлением серийного оборудования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48318" y="3249062"/>
            <a:ext cx="3341835" cy="316872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Franklin Gothic Book" panose="020B0503020102020204" pitchFamily="34" charset="0"/>
              </a:rPr>
              <a:t>Технические акты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48318" y="3985864"/>
            <a:ext cx="3329825" cy="902708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Franklin Gothic Book" panose="020B0503020102020204" pitchFamily="34" charset="0"/>
              </a:rPr>
              <a:t>Акты и протоколы квалификационных, приемочных, приемо-сдаточных, периодических и типовых испытаний продукции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45512" y="337889"/>
            <a:ext cx="3492428" cy="6629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Franklin Gothic Book" panose="020B0503020102020204" pitchFamily="34" charset="0"/>
              </a:rPr>
              <a:t>Математическая модель по определению полной вероятности появления отдельных заводских дефектов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Прямоугольник 42"/>
              <p:cNvSpPr/>
              <p:nvPr/>
            </p:nvSpPr>
            <p:spPr>
              <a:xfrm>
                <a:off x="5545512" y="1000857"/>
                <a:ext cx="3492428" cy="262386"/>
              </a:xfrm>
              <a:prstGeom prst="rect">
                <a:avLst/>
              </a:prstGeom>
              <a:ln w="254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1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ru-RU" sz="1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ru-RU" sz="1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отк</m:t>
                            </m:r>
                          </m:sub>
                        </m:sSub>
                      </m:e>
                      <m:sub>
                        <m:r>
                          <a:rPr lang="en-US" sz="1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accent1">
                        <a:lumMod val="50000"/>
                      </a:schemeClr>
                    </a:solidFill>
                    <a:latin typeface="Franklin Gothic Book" panose="020B0503020102020204" pitchFamily="34" charset="0"/>
                  </a:rPr>
                  <a:t>, %</a:t>
                </a:r>
                <a:endParaRPr lang="ru-RU" sz="1400" b="1" dirty="0">
                  <a:solidFill>
                    <a:schemeClr val="accent1">
                      <a:lumMod val="50000"/>
                    </a:schemeClr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512" y="1000857"/>
                <a:ext cx="3492428" cy="262386"/>
              </a:xfrm>
              <a:prstGeom prst="rect">
                <a:avLst/>
              </a:prstGeom>
              <a:blipFill>
                <a:blip r:embed="rId2"/>
                <a:stretch>
                  <a:fillRect t="-12766" b="-19149"/>
                </a:stretch>
              </a:blipFill>
              <a:ln w="2540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45"/>
          <p:cNvSpPr/>
          <p:nvPr/>
        </p:nvSpPr>
        <p:spPr>
          <a:xfrm>
            <a:off x="5551223" y="1405964"/>
            <a:ext cx="3486717" cy="6556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Franklin Gothic Book" panose="020B0503020102020204" pitchFamily="34" charset="0"/>
              </a:rPr>
              <a:t>Математическая модель по определению факторов, влияющих на появление заводских дефектов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Прямоугольник 46"/>
              <p:cNvSpPr/>
              <p:nvPr/>
            </p:nvSpPr>
            <p:spPr>
              <a:xfrm>
                <a:off x="5551223" y="2061648"/>
                <a:ext cx="3486717" cy="276208"/>
              </a:xfrm>
              <a:prstGeom prst="rect">
                <a:avLst/>
              </a:prstGeom>
              <a:ln w="254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4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223" y="2061648"/>
                <a:ext cx="3486717" cy="2762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Прямоугольник 47"/>
          <p:cNvSpPr/>
          <p:nvPr/>
        </p:nvSpPr>
        <p:spPr>
          <a:xfrm>
            <a:off x="5545513" y="2551471"/>
            <a:ext cx="3492427" cy="6641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Franklin Gothic Book" panose="020B0503020102020204" pitchFamily="34" charset="0"/>
              </a:rPr>
              <a:t>Математическая модель по определению интенсивности отказов и интенсивности восстановления СТС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9" name="Прямоугольник 48"/>
              <p:cNvSpPr/>
              <p:nvPr/>
            </p:nvSpPr>
            <p:spPr>
              <a:xfrm>
                <a:off x="5545512" y="3215607"/>
                <a:ext cx="3492427" cy="213618"/>
              </a:xfrm>
              <a:prstGeom prst="rect">
                <a:avLst/>
              </a:prstGeom>
              <a:ln w="254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40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ru-RU" sz="14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ru-RU" sz="1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sz="1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ru-RU" sz="14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14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14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/время</m:t>
                      </m:r>
                    </m:oMath>
                  </m:oMathPara>
                </a14:m>
                <a:endParaRPr lang="ru-RU" sz="1400" b="1" dirty="0"/>
              </a:p>
              <a:p>
                <a:pPr algn="ctr"/>
                <a:endParaRPr lang="ru-RU" sz="1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512" y="3215607"/>
                <a:ext cx="3492427" cy="213618"/>
              </a:xfrm>
              <a:prstGeom prst="rect">
                <a:avLst/>
              </a:prstGeom>
              <a:blipFill>
                <a:blip r:embed="rId4"/>
                <a:stretch>
                  <a:fillRect b="-22500"/>
                </a:stretch>
              </a:blipFill>
              <a:ln w="2540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Прямоугольник 49"/>
          <p:cNvSpPr/>
          <p:nvPr/>
        </p:nvSpPr>
        <p:spPr>
          <a:xfrm>
            <a:off x="5551223" y="3581471"/>
            <a:ext cx="3475887" cy="10474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Franklin Gothic Book" panose="020B0503020102020204" pitchFamily="34" charset="0"/>
              </a:rPr>
              <a:t>Математические модели по определению времени появления отказа (времени безаварийной работы СТС), вероятности появления отказа, коэффициента готовности оборудования к работе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1" name="Прямоугольник 50"/>
              <p:cNvSpPr/>
              <p:nvPr/>
            </p:nvSpPr>
            <p:spPr>
              <a:xfrm>
                <a:off x="5551223" y="4623998"/>
                <a:ext cx="3475887" cy="249750"/>
              </a:xfrm>
              <a:prstGeom prst="rect">
                <a:avLst/>
              </a:prstGeom>
              <a:ln w="254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1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1400" b="1" dirty="0">
                    <a:solidFill>
                      <a:schemeClr val="accent1">
                        <a:lumMod val="50000"/>
                      </a:schemeClr>
                    </a:solidFill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Р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ru-RU" sz="1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К</m:t>
                        </m:r>
                      </m:e>
                      <m:sub>
                        <m:r>
                          <a:rPr lang="ru-RU" sz="1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гт</m:t>
                        </m:r>
                      </m:sub>
                    </m:sSub>
                  </m:oMath>
                </a14:m>
                <a:r>
                  <a:rPr lang="ru-RU" sz="1400" b="1" dirty="0">
                    <a:solidFill>
                      <a:schemeClr val="accent1">
                        <a:lumMod val="50000"/>
                      </a:schemeClr>
                    </a:solidFill>
                  </a:rPr>
                  <a:t>, время</a:t>
                </a:r>
              </a:p>
            </p:txBody>
          </p:sp>
        </mc:Choice>
        <mc:Fallback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223" y="4623998"/>
                <a:ext cx="3475887" cy="249750"/>
              </a:xfrm>
              <a:prstGeom prst="rect">
                <a:avLst/>
              </a:prstGeom>
              <a:blipFill>
                <a:blip r:embed="rId5"/>
                <a:stretch>
                  <a:fillRect t="-11364" b="-31818"/>
                </a:stretch>
              </a:blipFill>
              <a:ln w="2540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496038" y="358675"/>
            <a:ext cx="3072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Franklin Gothic Book" panose="020B0503020102020204" pitchFamily="34" charset="0"/>
              </a:rPr>
              <a:t>Массивы исходных данных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3915754" y="1822876"/>
            <a:ext cx="1335817" cy="1157999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База данных по оценке качества ОВП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3926469" y="3108344"/>
            <a:ext cx="1335816" cy="427866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Реестр ОВП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3929032" y="3663679"/>
            <a:ext cx="1333253" cy="643937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База данных «Дефект»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00050" y="1283440"/>
            <a:ext cx="1604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Franklin Gothic Book" panose="020B0503020102020204" pitchFamily="34" charset="0"/>
              </a:rPr>
              <a:t>Интегрированные</a:t>
            </a:r>
          </a:p>
          <a:p>
            <a:pPr algn="ctr"/>
            <a:r>
              <a:rPr lang="en-US" sz="1400" b="1" dirty="0">
                <a:latin typeface="Franklin Gothic Book" panose="020B0503020102020204" pitchFamily="34" charset="0"/>
              </a:rPr>
              <a:t>IT - </a:t>
            </a:r>
            <a:r>
              <a:rPr lang="ru-RU" sz="1400" b="1" dirty="0">
                <a:latin typeface="Franklin Gothic Book" panose="020B0503020102020204" pitchFamily="34" charset="0"/>
              </a:rPr>
              <a:t>платформы</a:t>
            </a: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flipV="1">
            <a:off x="5371672" y="752760"/>
            <a:ext cx="0" cy="192214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5371672" y="2674902"/>
            <a:ext cx="0" cy="16889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5393995" y="752942"/>
            <a:ext cx="96453" cy="104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5367311" y="1848208"/>
            <a:ext cx="138525" cy="15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5398355" y="4364486"/>
            <a:ext cx="107481" cy="104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flipV="1">
            <a:off x="3695020" y="2627086"/>
            <a:ext cx="84094" cy="23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3589020" y="922001"/>
            <a:ext cx="109351" cy="9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>
            <a:off x="3593352" y="3890509"/>
            <a:ext cx="9651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 flipH="1">
            <a:off x="3689863" y="922963"/>
            <a:ext cx="8508" cy="29675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5313946" y="2676840"/>
            <a:ext cx="62088" cy="104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5393995" y="3045580"/>
            <a:ext cx="111841" cy="907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365077" y="752096"/>
            <a:ext cx="138525" cy="15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Равнобедренный треугольник 62"/>
          <p:cNvSpPr/>
          <p:nvPr/>
        </p:nvSpPr>
        <p:spPr>
          <a:xfrm rot="5400000">
            <a:off x="5398500" y="698788"/>
            <a:ext cx="123710" cy="115250"/>
          </a:xfrm>
          <a:prstGeom prst="triangl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/>
          <p:cNvSpPr/>
          <p:nvPr/>
        </p:nvSpPr>
        <p:spPr>
          <a:xfrm rot="5400000">
            <a:off x="3723854" y="2567512"/>
            <a:ext cx="123710" cy="115250"/>
          </a:xfrm>
          <a:prstGeom prst="triangl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Равнобедренный треугольник 63"/>
          <p:cNvSpPr/>
          <p:nvPr/>
        </p:nvSpPr>
        <p:spPr>
          <a:xfrm rot="5400000">
            <a:off x="5412830" y="1790583"/>
            <a:ext cx="123710" cy="115250"/>
          </a:xfrm>
          <a:prstGeom prst="triangl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5368189" y="4368810"/>
            <a:ext cx="138525" cy="15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Равнобедренный треугольник 64"/>
          <p:cNvSpPr/>
          <p:nvPr/>
        </p:nvSpPr>
        <p:spPr>
          <a:xfrm rot="5400000">
            <a:off x="5398395" y="4307519"/>
            <a:ext cx="123710" cy="115250"/>
          </a:xfrm>
          <a:prstGeom prst="triangl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5363427" y="3051871"/>
            <a:ext cx="138525" cy="15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Равнобедренный треугольник 60"/>
          <p:cNvSpPr/>
          <p:nvPr/>
        </p:nvSpPr>
        <p:spPr>
          <a:xfrm rot="5400000">
            <a:off x="5398500" y="2987957"/>
            <a:ext cx="123710" cy="115250"/>
          </a:xfrm>
          <a:prstGeom prst="triangle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5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4654551" y="4003158"/>
            <a:ext cx="4438650" cy="10618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Научное обоснование периодичности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и объемов проведения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планово-предупредительных ремонтов, технического обслуживания и ремонтов по фактическому техническому состоянию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и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диагностического контроля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-841828" y="10377"/>
            <a:ext cx="10753530" cy="74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375" tIns="27688" rIns="55375" bIns="27688"/>
          <a:lstStyle>
            <a:lvl1pPr marL="403225"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1pPr>
            <a:lvl2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2pPr>
            <a:lvl3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3pPr>
            <a:lvl4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4pPr>
            <a:lvl5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5pPr>
            <a:lvl6pPr marL="30162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6pPr>
            <a:lvl7pPr marL="34734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7pPr>
            <a:lvl8pPr marL="39306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8pPr>
            <a:lvl9pPr marL="43878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ctr">
              <a:defRPr/>
            </a:pPr>
            <a:r>
              <a:rPr lang="ru-RU" altLang="ru-RU" sz="1400" b="1" dirty="0">
                <a:solidFill>
                  <a:srgbClr val="005596"/>
                </a:solidFill>
              </a:rPr>
              <a:t>ПРИМЕНЕНИЕ РЕЗУЛЬТАТОВ ИССЛЕДОВАНИЙ В СИСТЕМЕ УПРАВЛЕНИЯ </a:t>
            </a:r>
            <a:endParaRPr lang="ru-RU" altLang="ru-RU" sz="1400" b="1" dirty="0" smtClean="0">
              <a:solidFill>
                <a:srgbClr val="005596"/>
              </a:solidFill>
            </a:endParaRPr>
          </a:p>
          <a:p>
            <a:pPr algn="ctr" fontAlgn="ctr">
              <a:defRPr/>
            </a:pPr>
            <a:r>
              <a:rPr lang="ru-RU" altLang="ru-RU" sz="1400" b="1" dirty="0" smtClean="0">
                <a:solidFill>
                  <a:srgbClr val="005596"/>
                </a:solidFill>
              </a:rPr>
              <a:t>КАЧЕСТВОМ </a:t>
            </a:r>
            <a:r>
              <a:rPr lang="ru-RU" altLang="ru-RU" sz="1400" b="1" dirty="0">
                <a:solidFill>
                  <a:srgbClr val="005596"/>
                </a:solidFill>
              </a:rPr>
              <a:t>ОБОРУДОВАНИЯ НА ЭТАПАХ ЕГО ПРОИЗВОДСТВА И ЭКСПЛУАТАЦИИ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75551" y="4822429"/>
            <a:ext cx="1543050" cy="273844"/>
          </a:xfrm>
        </p:spPr>
        <p:txBody>
          <a:bodyPr/>
          <a:lstStyle/>
          <a:p>
            <a:fld id="{C806C6CB-F4A0-42DB-8F10-35091FB07362}" type="slidenum">
              <a:rPr lang="ru-RU" sz="1400" b="1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pPr/>
              <a:t>7</a:t>
            </a:fld>
            <a:endParaRPr lang="ru-RU" sz="14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Скругленный прямоугольник 2"/>
              <p:cNvSpPr/>
              <p:nvPr/>
            </p:nvSpPr>
            <p:spPr>
              <a:xfrm>
                <a:off x="215900" y="545627"/>
                <a:ext cx="3835400" cy="58176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>
                    <a:solidFill>
                      <a:schemeClr val="tx2">
                        <a:lumMod val="50000"/>
                      </a:schemeClr>
                    </a:solidFill>
                    <a:latin typeface="Franklin Gothic Book" panose="020B0503020102020204" pitchFamily="34" charset="0"/>
                  </a:rPr>
                  <a:t>Полная вероятность возникновения дефектов скрытого заводского характера,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Р</m:t>
                        </m:r>
                      </m:e>
                      <m:sub>
                        <m:r>
                          <a:rPr lang="ru-RU" sz="1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з/д</m:t>
                        </m:r>
                      </m:sub>
                    </m:sSub>
                  </m:oMath>
                </a14:m>
                <a:endParaRPr lang="ru-RU" sz="1200" b="1" dirty="0"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3" name="Скругленный 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545627"/>
                <a:ext cx="3835400" cy="58176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Скругленный прямоугольник 25"/>
          <p:cNvSpPr/>
          <p:nvPr/>
        </p:nvSpPr>
        <p:spPr>
          <a:xfrm>
            <a:off x="215900" y="1259910"/>
            <a:ext cx="3835400" cy="5420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Выявленные факторы, влияющие на появление заводских дефектов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215900" y="1951911"/>
                <a:ext cx="3835400" cy="44818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>
                    <a:solidFill>
                      <a:schemeClr val="tx2">
                        <a:lumMod val="50000"/>
                      </a:schemeClr>
                    </a:solidFill>
                    <a:latin typeface="Franklin Gothic Book" panose="020B0503020102020204" pitchFamily="34" charset="0"/>
                  </a:rPr>
                  <a:t>Вероятность появления отказа,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Р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ru-RU" sz="1400" b="1" dirty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27" name="Скругленный 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1951911"/>
                <a:ext cx="3835400" cy="44818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Скругленный прямоугольник 27"/>
              <p:cNvSpPr/>
              <p:nvPr/>
            </p:nvSpPr>
            <p:spPr>
              <a:xfrm>
                <a:off x="215900" y="2586495"/>
                <a:ext cx="3835400" cy="44818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>
                    <a:solidFill>
                      <a:schemeClr val="tx2">
                        <a:lumMod val="50000"/>
                      </a:schemeClr>
                    </a:solidFill>
                    <a:latin typeface="Franklin Gothic Book" panose="020B0503020102020204" pitchFamily="34" charset="0"/>
                  </a:rPr>
                  <a:t>Определение времени возникновения отказа,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ru-RU" sz="1200" b="1" dirty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28" name="Скругленный 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2586495"/>
                <a:ext cx="3835400" cy="448185"/>
              </a:xfrm>
              <a:prstGeom prst="roundRect">
                <a:avLst/>
              </a:prstGeom>
              <a:blipFill>
                <a:blip r:embed="rId4"/>
                <a:stretch>
                  <a:fillRect t="-4878" b="-1220"/>
                </a:stretch>
              </a:blipFill>
              <a:ln w="254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215900" y="3184602"/>
                <a:ext cx="3835400" cy="44818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>
                    <a:solidFill>
                      <a:schemeClr val="tx2">
                        <a:lumMod val="50000"/>
                      </a:schemeClr>
                    </a:solidFill>
                    <a:latin typeface="Franklin Gothic Book" panose="020B0503020102020204" pitchFamily="34" charset="0"/>
                  </a:rPr>
                  <a:t>Определение коэффициента готовности к работе,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К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endParaRPr lang="ru-RU" sz="1400" b="1" dirty="0"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29" name="Скругленный 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3184602"/>
                <a:ext cx="3835400" cy="448185"/>
              </a:xfrm>
              <a:prstGeom prst="roundRect">
                <a:avLst/>
              </a:prstGeom>
              <a:blipFill>
                <a:blip r:embed="rId5"/>
                <a:stretch>
                  <a:fillRect t="-7229" b="-10843"/>
                </a:stretch>
              </a:blipFill>
              <a:ln w="254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215900" y="3762641"/>
                <a:ext cx="3835400" cy="44818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>
                    <a:solidFill>
                      <a:schemeClr val="tx2">
                        <a:lumMod val="50000"/>
                      </a:schemeClr>
                    </a:solidFill>
                    <a:latin typeface="Franklin Gothic Book" panose="020B0503020102020204" pitchFamily="34" charset="0"/>
                  </a:rPr>
                  <a:t>Определение количества отказов , </a:t>
                </a:r>
                <a14:m>
                  <m:oMath xmlns:m="http://schemas.openxmlformats.org/officeDocument/2006/math">
                    <m:r>
                      <a:rPr lang="en-US" sz="1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(∆</m:t>
                    </m:r>
                    <m:r>
                      <a:rPr lang="en-US" sz="1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r>
                      <a:rPr lang="en-US" sz="1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1200" b="1" dirty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30" name="Скругленный 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3762641"/>
                <a:ext cx="3835400" cy="44818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215900" y="4336523"/>
                <a:ext cx="3835400" cy="62282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accent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400" dirty="0">
                  <a:latin typeface="Franklin Gothic Book" panose="020B0503020102020204" pitchFamily="34" charset="0"/>
                </a:endParaRPr>
              </a:p>
              <a:p>
                <a:pPr algn="ctr"/>
                <a:r>
                  <a:rPr lang="ru-RU" sz="1400" b="1" dirty="0">
                    <a:latin typeface="Franklin Gothic Book" panose="020B0503020102020204" pitchFamily="34" charset="0"/>
                  </a:rPr>
                  <a:t>Определение плотности распределения вероятности появления отказов, </a:t>
                </a:r>
                <a14:m>
                  <m:oMath xmlns:m="http://schemas.openxmlformats.org/officeDocument/2006/math">
                    <m:r>
                      <a:rPr lang="el-GR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</m:d>
                    <m:r>
                      <a:rPr lang="ru-RU" sz="1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1400" b="1" dirty="0">
                  <a:latin typeface="Franklin Gothic Book" panose="020B0503020102020204" pitchFamily="34" charset="0"/>
                </a:endParaRPr>
              </a:p>
              <a:p>
                <a:pPr algn="ctr"/>
                <a:endParaRPr lang="ru-RU" sz="1200" b="1" dirty="0">
                  <a:latin typeface="Franklin Gothic Book" panose="020B0503020102020204" pitchFamily="34" charset="0"/>
                </a:endParaRPr>
              </a:p>
            </p:txBody>
          </p:sp>
        </mc:Choice>
        <mc:Fallback>
          <p:sp>
            <p:nvSpPr>
              <p:cNvPr id="31" name="Скругленный 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4336523"/>
                <a:ext cx="3835400" cy="62282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4651377" y="488712"/>
            <a:ext cx="4441824" cy="3165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Разработка / корректировка ОТТ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654551" y="1241904"/>
            <a:ext cx="4438650" cy="4293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Формирование объемов и периодичности испытаний оборудования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654551" y="1671244"/>
            <a:ext cx="4438650" cy="4921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Формирование планов проведения и содержания инспекций производства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654551" y="2166732"/>
            <a:ext cx="4438650" cy="7536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Формирование планов технологического контроля изготовления и капитального ремонта продукции, инспекции ее качества и отгрузки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654551" y="2917071"/>
            <a:ext cx="4438650" cy="520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Научное обоснование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гарантийных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сроков эксплуатации оборудования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654551" y="3443819"/>
            <a:ext cx="4438650" cy="5504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Оптимизация процессов формирования складских запасов материально-технических ресурсов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654550" y="802741"/>
            <a:ext cx="4438651" cy="439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Формирование предложений по разработке/корректировке ГОСТ, ТР, ФР, МИ</a:t>
            </a:r>
          </a:p>
        </p:txBody>
      </p:sp>
      <p:cxnSp>
        <p:nvCxnSpPr>
          <p:cNvPr id="47" name="Прямая соединительная линия 46"/>
          <p:cNvCxnSpPr>
            <a:stCxn id="26" idx="3"/>
          </p:cNvCxnSpPr>
          <p:nvPr/>
        </p:nvCxnSpPr>
        <p:spPr>
          <a:xfrm>
            <a:off x="4051300" y="1530948"/>
            <a:ext cx="1397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4051300" y="794348"/>
            <a:ext cx="1397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051300" y="2794598"/>
            <a:ext cx="1397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4191000" y="794349"/>
            <a:ext cx="0" cy="73660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91001" y="1048713"/>
            <a:ext cx="19685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4387854" y="652464"/>
            <a:ext cx="180305" cy="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4387851" y="1153256"/>
            <a:ext cx="177128" cy="129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4394204" y="1420908"/>
            <a:ext cx="170777" cy="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4191004" y="1259910"/>
            <a:ext cx="2032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V="1">
            <a:off x="4387850" y="1900148"/>
            <a:ext cx="177126" cy="238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4394204" y="2571754"/>
            <a:ext cx="163979" cy="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4051300" y="2176004"/>
            <a:ext cx="330198" cy="5785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V="1">
            <a:off x="4184649" y="2794602"/>
            <a:ext cx="8278" cy="1851603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4051303" y="4646203"/>
            <a:ext cx="133349" cy="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4044949" y="3383888"/>
            <a:ext cx="1397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051300" y="3980977"/>
            <a:ext cx="1397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V="1">
            <a:off x="4191003" y="3111369"/>
            <a:ext cx="200025" cy="735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V="1">
            <a:off x="4186239" y="3754144"/>
            <a:ext cx="373071" cy="551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4186240" y="4394134"/>
            <a:ext cx="378403" cy="2185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V="1">
            <a:off x="4396129" y="3295731"/>
            <a:ext cx="168848" cy="238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Равнобедренный треугольник 60"/>
          <p:cNvSpPr/>
          <p:nvPr/>
        </p:nvSpPr>
        <p:spPr>
          <a:xfrm rot="5400000">
            <a:off x="4531897" y="2514125"/>
            <a:ext cx="123710" cy="1152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Равнобедренный треугольник 62"/>
          <p:cNvSpPr/>
          <p:nvPr/>
        </p:nvSpPr>
        <p:spPr>
          <a:xfrm rot="5400000">
            <a:off x="4525249" y="3238105"/>
            <a:ext cx="123710" cy="1152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Равнобедренный треугольник 63"/>
          <p:cNvSpPr/>
          <p:nvPr/>
        </p:nvSpPr>
        <p:spPr>
          <a:xfrm rot="5400000">
            <a:off x="4531897" y="3702882"/>
            <a:ext cx="123710" cy="1152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Равнобедренный треугольник 65"/>
          <p:cNvSpPr/>
          <p:nvPr/>
        </p:nvSpPr>
        <p:spPr>
          <a:xfrm rot="5400000">
            <a:off x="4525249" y="4344069"/>
            <a:ext cx="123710" cy="1152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Равнобедренный треугольник 66"/>
          <p:cNvSpPr/>
          <p:nvPr/>
        </p:nvSpPr>
        <p:spPr>
          <a:xfrm rot="5400000">
            <a:off x="4525249" y="1834174"/>
            <a:ext cx="123710" cy="1152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Равнобедренный треугольник 67"/>
          <p:cNvSpPr/>
          <p:nvPr/>
        </p:nvSpPr>
        <p:spPr>
          <a:xfrm rot="5400000">
            <a:off x="4531897" y="1364965"/>
            <a:ext cx="123710" cy="1152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Равнобедренный треугольник 68"/>
          <p:cNvSpPr/>
          <p:nvPr/>
        </p:nvSpPr>
        <p:spPr>
          <a:xfrm rot="5400000">
            <a:off x="4525249" y="1105658"/>
            <a:ext cx="123710" cy="1152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Равнобедренный треугольник 69"/>
          <p:cNvSpPr/>
          <p:nvPr/>
        </p:nvSpPr>
        <p:spPr>
          <a:xfrm rot="5400000">
            <a:off x="4531704" y="597347"/>
            <a:ext cx="123710" cy="1152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394204" y="1259910"/>
            <a:ext cx="0" cy="203582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387850" y="652464"/>
            <a:ext cx="6354" cy="500792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010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275219" y="12295"/>
            <a:ext cx="6247292" cy="74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5373" tIns="27687" rIns="55373" bIns="27687"/>
          <a:lstStyle>
            <a:lvl1pPr marL="403225"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1pPr>
            <a:lvl2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2pPr>
            <a:lvl3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3pPr>
            <a:lvl4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4pPr>
            <a:lvl5pPr defTabSz="1377950" eaLnBrk="0" hangingPunct="0">
              <a:defRPr sz="3400">
                <a:solidFill>
                  <a:schemeClr val="tx1"/>
                </a:solidFill>
                <a:latin typeface="Franklin Gothic Book" pitchFamily="34" charset="0"/>
              </a:defRPr>
            </a:lvl5pPr>
            <a:lvl6pPr marL="30162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6pPr>
            <a:lvl7pPr marL="34734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7pPr>
            <a:lvl8pPr marL="39306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8pPr>
            <a:lvl9pPr marL="4387850" indent="-730250" defTabSz="137795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ctr">
              <a:defRPr/>
            </a:pPr>
            <a:r>
              <a:rPr lang="ru-RU" altLang="ru-RU" sz="2000" b="1" dirty="0">
                <a:solidFill>
                  <a:srgbClr val="005596"/>
                </a:solidFill>
              </a:rPr>
              <a:t>НОРМАТИВНАЯ БАЗА ПАО «ТРАНСНЕФТЬ»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600950" y="4869656"/>
            <a:ext cx="1543050" cy="273844"/>
          </a:xfrm>
        </p:spPr>
        <p:txBody>
          <a:bodyPr/>
          <a:lstStyle/>
          <a:p>
            <a:fld id="{C806C6CB-F4A0-42DB-8F10-35091FB07362}" type="slidenum">
              <a:rPr lang="ru-RU" sz="1400" b="1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pPr/>
              <a:t>8</a:t>
            </a:fld>
            <a:endParaRPr lang="ru-RU" sz="14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81" name="Группа 80"/>
          <p:cNvGrpSpPr/>
          <p:nvPr/>
        </p:nvGrpSpPr>
        <p:grpSpPr>
          <a:xfrm>
            <a:off x="152821" y="1052131"/>
            <a:ext cx="2539579" cy="608788"/>
            <a:chOff x="2476379" y="133478"/>
            <a:chExt cx="2621322" cy="408730"/>
          </a:xfrm>
          <a:solidFill>
            <a:srgbClr val="CCECFF"/>
          </a:solidFill>
          <a:scene3d>
            <a:camera prst="orthographicFront"/>
            <a:lightRig rig="flat" dir="t"/>
          </a:scene3d>
        </p:grpSpPr>
        <p:sp>
          <p:nvSpPr>
            <p:cNvPr id="82" name="Скругленный прямоугольник 64"/>
            <p:cNvSpPr/>
            <p:nvPr/>
          </p:nvSpPr>
          <p:spPr>
            <a:xfrm>
              <a:off x="2476379" y="133478"/>
              <a:ext cx="2621322" cy="408730"/>
            </a:xfrm>
            <a:prstGeom prst="round2DiagRect">
              <a:avLst/>
            </a:prstGeom>
            <a:grpFill/>
            <a:ln w="19050">
              <a:solidFill>
                <a:schemeClr val="accent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 prstMaterial="plastic"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83" name="Скругленный прямоугольник 4"/>
            <p:cNvSpPr/>
            <p:nvPr/>
          </p:nvSpPr>
          <p:spPr>
            <a:xfrm>
              <a:off x="2488351" y="133478"/>
              <a:ext cx="2597380" cy="396758"/>
            </a:xfrm>
            <a:prstGeom prst="round2Diag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>
                <a:defRPr/>
              </a:pPr>
              <a:r>
                <a:rPr lang="ru-RU" sz="14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447C"/>
                  </a:solidFill>
                  <a:latin typeface="Franklin Gothic Book" panose="020B0503020102020204" pitchFamily="34" charset="0"/>
                  <a:cs typeface="Arial" panose="020B0604020202020204" pitchFamily="34" charset="0"/>
                </a:rPr>
                <a:t>Отраслевые </a:t>
              </a:r>
            </a:p>
            <a:p>
              <a:pPr lvl="0" algn="ctr">
                <a:defRPr/>
              </a:pPr>
              <a:r>
                <a:rPr lang="ru-RU" sz="14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447C"/>
                  </a:solidFill>
                  <a:latin typeface="Franklin Gothic Book" panose="020B0503020102020204" pitchFamily="34" charset="0"/>
                  <a:cs typeface="Arial" panose="020B0604020202020204" pitchFamily="34" charset="0"/>
                </a:rPr>
                <a:t>нормативные документы</a:t>
              </a:r>
            </a:p>
            <a:p>
              <a:pPr lvl="0" algn="ctr">
                <a:defRPr/>
              </a:pPr>
              <a:r>
                <a:rPr lang="ru-RU" sz="1400" b="1" dirty="0" smtClean="0">
                  <a:ln w="3175">
                    <a:solidFill>
                      <a:schemeClr val="tx1"/>
                    </a:solidFill>
                  </a:ln>
                  <a:solidFill>
                    <a:srgbClr val="00447C"/>
                  </a:solidFill>
                  <a:latin typeface="Franklin Gothic Book" panose="020B0503020102020204" pitchFamily="34" charset="0"/>
                  <a:cs typeface="Arial" panose="020B0604020202020204" pitchFamily="34" charset="0"/>
                </a:rPr>
                <a:t>ПАО «Транснефть»</a:t>
              </a:r>
            </a:p>
          </p:txBody>
        </p:sp>
      </p:grpSp>
      <p:cxnSp>
        <p:nvCxnSpPr>
          <p:cNvPr id="84" name="Прямая соединительная линия 83"/>
          <p:cNvCxnSpPr/>
          <p:nvPr/>
        </p:nvCxnSpPr>
        <p:spPr>
          <a:xfrm>
            <a:off x="2703999" y="1259371"/>
            <a:ext cx="1270000" cy="11391"/>
          </a:xfrm>
          <a:prstGeom prst="line">
            <a:avLst/>
          </a:prstGeom>
          <a:ln w="22225"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3114989" y="2073970"/>
            <a:ext cx="847411" cy="1759"/>
          </a:xfrm>
          <a:prstGeom prst="line">
            <a:avLst/>
          </a:prstGeom>
          <a:ln w="22225"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3114989" y="2888274"/>
            <a:ext cx="847411" cy="8328"/>
          </a:xfrm>
          <a:prstGeom prst="line">
            <a:avLst/>
          </a:prstGeom>
          <a:ln w="22225"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3114989" y="3855274"/>
            <a:ext cx="847411" cy="10143"/>
          </a:xfrm>
          <a:prstGeom prst="line">
            <a:avLst/>
          </a:prstGeom>
          <a:ln w="22225"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3114989" y="4739157"/>
            <a:ext cx="802961" cy="0"/>
          </a:xfrm>
          <a:prstGeom prst="line">
            <a:avLst/>
          </a:prstGeom>
          <a:ln w="22225"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>
            <a:off x="3108989" y="1270762"/>
            <a:ext cx="6000" cy="346839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>
          <a:xfrm>
            <a:off x="3962400" y="1006096"/>
            <a:ext cx="4087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00447C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 smtClean="0">
                <a:solidFill>
                  <a:srgbClr val="00447C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01 </a:t>
            </a:r>
            <a:r>
              <a:rPr lang="ru-RU" sz="1600" b="1" dirty="0" smtClean="0">
                <a:solidFill>
                  <a:srgbClr val="00447C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Общие технические требования</a:t>
            </a:r>
            <a:endParaRPr lang="ru-RU" b="1" dirty="0">
              <a:solidFill>
                <a:srgbClr val="00447C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985792" y="1845695"/>
            <a:ext cx="4514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00447C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 smtClean="0">
                <a:solidFill>
                  <a:srgbClr val="00447C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19 </a:t>
            </a:r>
            <a:r>
              <a:rPr lang="ru-RU" sz="1600" b="1" dirty="0" smtClean="0">
                <a:solidFill>
                  <a:srgbClr val="00447C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Специальные технические </a:t>
            </a:r>
            <a:r>
              <a:rPr lang="ru-RU" sz="1600" b="1" dirty="0">
                <a:solidFill>
                  <a:srgbClr val="00447C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требования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4024282" y="2537510"/>
            <a:ext cx="4764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00447C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218 </a:t>
            </a:r>
            <a:r>
              <a:rPr lang="ru-RU" sz="1600" b="1" dirty="0" smtClean="0">
                <a:solidFill>
                  <a:srgbClr val="00447C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Типовые </a:t>
            </a:r>
            <a:r>
              <a:rPr lang="ru-RU" sz="1600" b="1" dirty="0">
                <a:solidFill>
                  <a:srgbClr val="00447C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1600" b="1" dirty="0" smtClean="0">
                <a:solidFill>
                  <a:srgbClr val="00447C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инспекции производства </a:t>
            </a:r>
            <a:r>
              <a:rPr lang="ru-RU" sz="1600" b="1" dirty="0">
                <a:solidFill>
                  <a:srgbClr val="00447C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заводов-изготовителей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4024282" y="3516720"/>
            <a:ext cx="40516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 smtClean="0">
                <a:solidFill>
                  <a:srgbClr val="00447C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250 </a:t>
            </a:r>
            <a:r>
              <a:rPr lang="ru-RU" sz="1600" b="1" dirty="0" smtClean="0">
                <a:solidFill>
                  <a:srgbClr val="00447C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Типовые </a:t>
            </a:r>
            <a:r>
              <a:rPr lang="ru-RU" sz="1600" b="1" dirty="0">
                <a:solidFill>
                  <a:srgbClr val="00447C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программы и методики испытаний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4024282" y="4330110"/>
            <a:ext cx="4044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 smtClean="0">
                <a:solidFill>
                  <a:srgbClr val="00447C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587</a:t>
            </a:r>
            <a:r>
              <a:rPr lang="ru-RU" sz="2400" b="1" dirty="0" smtClean="0">
                <a:solidFill>
                  <a:srgbClr val="00447C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447C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Документы, </a:t>
            </a:r>
            <a:r>
              <a:rPr lang="ru-RU" sz="1600" b="1" dirty="0">
                <a:solidFill>
                  <a:srgbClr val="00447C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устанавливающие требования к порядку выполнения работ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52289" y="596445"/>
            <a:ext cx="1003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800" b="1" dirty="0">
                <a:ln w="3175">
                  <a:solidFill>
                    <a:prstClr val="black"/>
                  </a:solidFill>
                </a:ln>
                <a:solidFill>
                  <a:srgbClr val="00447C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15</a:t>
            </a:r>
            <a:r>
              <a:rPr lang="en-US" sz="2800" b="1" dirty="0">
                <a:ln w="3175">
                  <a:solidFill>
                    <a:prstClr val="black"/>
                  </a:solidFill>
                </a:ln>
                <a:solidFill>
                  <a:srgbClr val="00447C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75</a:t>
            </a:r>
            <a:endParaRPr lang="ru-RU" sz="2800" b="1" dirty="0">
              <a:ln w="3175">
                <a:solidFill>
                  <a:prstClr val="black"/>
                </a:solidFill>
              </a:ln>
              <a:solidFill>
                <a:srgbClr val="00447C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8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4855664"/>
            <a:ext cx="2057400" cy="273844"/>
          </a:xfrm>
        </p:spPr>
        <p:txBody>
          <a:bodyPr/>
          <a:lstStyle/>
          <a:p>
            <a:fld id="{C806C6CB-F4A0-42DB-8F10-35091FB07362}" type="slidenum">
              <a:rPr lang="ru-RU" sz="1400" b="1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pPr/>
              <a:t>9</a:t>
            </a:fld>
            <a:endParaRPr lang="ru-RU" sz="14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7" name="Picture 4" descr="Q:\Папка для обмена\Отдел ведения Реестров ТД и подрядных организаций\15.02.2015\Для доклада\Безымянный-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897" y="931468"/>
            <a:ext cx="3265304" cy="171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Q:\Папка для обмена\Отдел ведения Реестров ТД и подрядных организаций\15.02.2015\Для доклада\Безымянный3-1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897" y="2649900"/>
            <a:ext cx="3265303" cy="168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 bwMode="auto">
          <a:xfrm rot="16200000">
            <a:off x="1914757" y="3150989"/>
            <a:ext cx="904021" cy="725969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" name="Picture 3" descr="Q:\Папка для обмена\Отдел ведения Реестров ТД и подрядных организаций\15.02.2015\Для доклада\PICT05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9150" y="931467"/>
            <a:ext cx="3251200" cy="340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 bwMode="auto">
          <a:xfrm>
            <a:off x="5931274" y="2646691"/>
            <a:ext cx="1069041" cy="1023984"/>
          </a:xfrm>
          <a:prstGeom prst="ellipse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 bwMode="auto">
          <a:xfrm flipH="1" flipV="1">
            <a:off x="6413500" y="3670675"/>
            <a:ext cx="31750" cy="6277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336081" y="4332444"/>
            <a:ext cx="399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Franklin Gothic Book" panose="020B0503020102020204" pitchFamily="34" charset="0"/>
              </a:rPr>
              <a:t>Выход нефти в местах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Franklin Gothic Book" panose="020B0503020102020204" pitchFamily="34" charset="0"/>
              </a:rPr>
              <a:t>наплавки корпуса запорной арматуры</a:t>
            </a:r>
            <a:endParaRPr lang="ru-RU" sz="1400" b="1" dirty="0">
              <a:latin typeface="Franklin Gothic Book" panose="020B0503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212" y="4322991"/>
            <a:ext cx="3502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Franklin Gothic Book" panose="020B0503020102020204" pitchFamily="34" charset="0"/>
              </a:rPr>
              <a:t>Ремонтная наплавка корпуса запорной арматуры (длиной 800 мм и шириной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Franklin Gothic Book" panose="020B0503020102020204" pitchFamily="34" charset="0"/>
              </a:rPr>
              <a:t>30-70 мм)</a:t>
            </a:r>
            <a:endParaRPr lang="ru-RU" sz="1400" b="1" dirty="0">
              <a:latin typeface="Franklin Gothic Book" panose="020B0503020102020204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1517874" y="18206"/>
            <a:ext cx="6222551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685800" eaLnBrk="1" hangingPunct="1">
              <a:lnSpc>
                <a:spcPts val="1800"/>
              </a:lnSpc>
              <a:spcBef>
                <a:spcPts val="450"/>
              </a:spcBef>
              <a:defRPr/>
            </a:pPr>
            <a:r>
              <a:rPr lang="ru-RU" altLang="ru-RU" sz="1800" dirty="0" smtClean="0">
                <a:solidFill>
                  <a:srgbClr val="1F497D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ДЕФЕКТЫ ЗАПОРНОЙ АРМАТУРЫ</a:t>
            </a:r>
            <a:endParaRPr lang="ru-RU" altLang="ru-RU" sz="1800" dirty="0">
              <a:solidFill>
                <a:srgbClr val="1F497D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42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4204</TotalTime>
  <Words>1148</Words>
  <Application>Microsoft Office PowerPoint</Application>
  <PresentationFormat>Экран (16:9)</PresentationFormat>
  <Paragraphs>225</Paragraphs>
  <Slides>15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Visio</vt:lpstr>
      <vt:lpstr>УПРАВЛЕНИЕ НАДЕЖНОСТЬЮ ОБОРУДОВАНИЯ  В МАГИСТРАЛЬНОМ ТРУБОПРОВОДНОМ ТРАНСПОРТЕ НЕФТИ С ПРИМЕНЕНИЕМ МЕХАНИЗМА  ОЦЕНКИ СООТВЕТСТВИЯ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управления качеством ПАО «Транснефть»</dc:title>
  <dc:creator>Бережанский Никита Васильевич</dc:creator>
  <cp:lastModifiedBy>Катенька</cp:lastModifiedBy>
  <cp:revision>205</cp:revision>
  <cp:lastPrinted>2019-10-09T14:49:36Z</cp:lastPrinted>
  <dcterms:created xsi:type="dcterms:W3CDTF">2019-09-26T10:34:54Z</dcterms:created>
  <dcterms:modified xsi:type="dcterms:W3CDTF">2019-10-15T04:30:11Z</dcterms:modified>
</cp:coreProperties>
</file>