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3" r:id="rId1"/>
    <p:sldMasterId id="2147484495" r:id="rId2"/>
  </p:sldMasterIdLst>
  <p:notesMasterIdLst>
    <p:notesMasterId r:id="rId11"/>
  </p:notesMasterIdLst>
  <p:handoutMasterIdLst>
    <p:handoutMasterId r:id="rId12"/>
  </p:handoutMasterIdLst>
  <p:sldIdLst>
    <p:sldId id="353" r:id="rId3"/>
    <p:sldId id="764" r:id="rId4"/>
    <p:sldId id="676" r:id="rId5"/>
    <p:sldId id="765" r:id="rId6"/>
    <p:sldId id="766" r:id="rId7"/>
    <p:sldId id="761" r:id="rId8"/>
    <p:sldId id="751" r:id="rId9"/>
    <p:sldId id="742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FF"/>
    <a:srgbClr val="FF0000"/>
    <a:srgbClr val="C2E49C"/>
    <a:srgbClr val="FF0066"/>
    <a:srgbClr val="800000"/>
    <a:srgbClr val="663300"/>
    <a:srgbClr val="6D573F"/>
    <a:srgbClr val="A68866"/>
    <a:srgbClr val="60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8505" autoAdjust="0"/>
  </p:normalViewPr>
  <p:slideViewPr>
    <p:cSldViewPr snapToGrid="0">
      <p:cViewPr varScale="1">
        <p:scale>
          <a:sx n="114" d="100"/>
          <a:sy n="114" d="100"/>
        </p:scale>
        <p:origin x="148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9BF323-B5EB-4F03-A408-7502FA2034E5}" type="datetimeFigureOut">
              <a:rPr lang="en-GB"/>
              <a:pPr>
                <a:defRPr/>
              </a:pPr>
              <a:t>12/10/2019</a:t>
            </a:fld>
            <a:endParaRPr lang="en-GB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94124E5-12E0-48E5-B070-8D9C980BA0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344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FC8A56-DBAC-42D8-914D-27640BDCEB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747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8DDD28F-2443-4FC9-85DB-1271465CBDC0}" type="slidenum">
              <a:rPr lang="en-GB"/>
              <a:pPr algn="r" eaLnBrk="1" hangingPunct="1">
                <a:spcBef>
                  <a:spcPct val="0"/>
                </a:spcBef>
              </a:pPr>
              <a:t>1</a:t>
            </a:fld>
            <a:endParaRPr lang="en-GB"/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B2C7E3A-35CE-4DB8-9819-EF47BB693AC8}" type="slidenum">
              <a:rPr lang="en-GB"/>
              <a:pPr algn="r" eaLnBrk="1" hangingPunct="1">
                <a:spcBef>
                  <a:spcPct val="0"/>
                </a:spcBef>
              </a:pPr>
              <a:t>1</a:t>
            </a:fld>
            <a:endParaRPr lang="en-GB"/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7BAAA9E-2B8D-483B-9B28-06E2F2A3916A}" type="slidenum">
              <a:rPr lang="ru-RU"/>
              <a:pPr algn="r" eaLnBrk="1" hangingPunct="1">
                <a:spcBef>
                  <a:spcPct val="0"/>
                </a:spcBef>
              </a:pPr>
              <a:t>1</a:t>
            </a:fld>
            <a:endParaRPr lang="ru-RU"/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718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09F63E-302E-4BB1-A8F1-865C0F1404E5}" type="slidenum">
              <a:rPr lang="en-GB"/>
              <a:pPr algn="r" eaLnBrk="1" hangingPunct="1">
                <a:spcBef>
                  <a:spcPct val="0"/>
                </a:spcBef>
              </a:pPr>
              <a:t>8</a:t>
            </a:fld>
            <a:endParaRPr lang="en-GB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12403A0-529B-4936-AABD-FBA743937113}" type="slidenum">
              <a:rPr lang="en-GB"/>
              <a:pPr algn="r" eaLnBrk="1" hangingPunct="1">
                <a:spcBef>
                  <a:spcPct val="0"/>
                </a:spcBef>
              </a:pPr>
              <a:t>8</a:t>
            </a:fld>
            <a:endParaRPr lang="en-GB"/>
          </a:p>
        </p:txBody>
      </p:sp>
      <p:sp>
        <p:nvSpPr>
          <p:cNvPr id="44036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DCE44BD-4D60-461C-AB8C-9967F4E452D8}" type="slidenum">
              <a:rPr lang="ru-RU"/>
              <a:pPr algn="r" eaLnBrk="1" hangingPunct="1">
                <a:spcBef>
                  <a:spcPct val="0"/>
                </a:spcBef>
              </a:pPr>
              <a:t>8</a:t>
            </a:fld>
            <a:endParaRPr lang="ru-RU"/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32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47B6E-E285-48E8-ACA9-3EF24F850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10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71A80-3049-4192-A453-86A669995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31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FD376-ABCC-4D4B-9575-D33A59DA5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276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1C210-7331-4173-96C1-6E41390AA4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8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10E671-1CD8-4A79-8496-64DC644166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011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51759-DE7D-4255-9F5A-867CA2A5BE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39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30A85-05C5-46E6-919B-62F70EED41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3524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4B3BC-39ED-4596-A96A-8AB22BC350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781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B1FDDE-8200-49B9-AFA5-2CDCA72099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265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845DA-563E-495F-A00C-C5EB36F0F8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381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AC5CC-56E6-4596-811E-E390B22432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8545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ECC34-B582-4349-85A2-5824C0E18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627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6F336-4695-4A0B-B39C-7F86B029DF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233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A14B8-7170-4BBE-A6D4-58424E5AD26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453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10D03-152E-4B0C-8224-8FE794CA12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95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8BF99-7048-47F8-BDB2-AF728BDD9A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57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B648C-5D0A-4328-8ADD-432B21B59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25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B7D5-4B33-4FC1-B4C3-1176F54FC9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13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9376B-FBD6-471E-B079-3BEED89EC8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32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AF905-0A5F-4343-AD69-977B67597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53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6CE21-AF3B-4DD9-B939-7B364B999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33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441DD-438B-4D98-A6D6-EB41C041CF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29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F14201F-3BAA-420A-9C1C-529F856D8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  <p:sldLayoutId id="2147484367" r:id="rId2"/>
    <p:sldLayoutId id="2147484368" r:id="rId3"/>
    <p:sldLayoutId id="2147484369" r:id="rId4"/>
    <p:sldLayoutId id="2147484370" r:id="rId5"/>
    <p:sldLayoutId id="2147484371" r:id="rId6"/>
    <p:sldLayoutId id="2147484372" r:id="rId7"/>
    <p:sldLayoutId id="2147484373" r:id="rId8"/>
    <p:sldLayoutId id="2147484374" r:id="rId9"/>
    <p:sldLayoutId id="2147484375" r:id="rId10"/>
    <p:sldLayoutId id="214748437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14201F-3BAA-420A-9C1C-529F856D85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2182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78" tIns="43640" rIns="87278" bIns="43640" anchor="ctr"/>
          <a:lstStyle/>
          <a:p>
            <a:pPr algn="ctr" defTabSz="871538" eaLnBrk="1" hangingPunct="1">
              <a:defRPr/>
            </a:pPr>
            <a:endParaRPr lang="ru-RU" sz="1700" b="1" dirty="0">
              <a:solidFill>
                <a:srgbClr val="7C1A2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28600" y="76200"/>
            <a:ext cx="87074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7" tIns="43620" rIns="87237" bIns="43620" anchor="ctr"/>
          <a:lstStyle/>
          <a:p>
            <a:pPr algn="ctr" defTabSz="871538" eaLnBrk="1" hangingPunct="1">
              <a:defRPr/>
            </a:pPr>
            <a:endParaRPr lang="ru-RU" sz="2000" b="1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Arial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294967295"/>
          </p:nvPr>
        </p:nvSpPr>
        <p:spPr>
          <a:xfrm>
            <a:off x="0" y="812800"/>
            <a:ext cx="8915400" cy="3629025"/>
          </a:xfrm>
          <a:solidFill>
            <a:srgbClr val="663300">
              <a:alpha val="3000"/>
            </a:srgbClr>
          </a:solidFill>
          <a:ln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marL="0" indent="0" algn="ctr">
              <a:buNone/>
            </a:pPr>
            <a:endParaRPr lang="ru-RU" sz="3200" b="1" dirty="0">
              <a:solidFill>
                <a:srgbClr val="FF0000"/>
              </a:solidFill>
              <a:effectLst>
                <a:glow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endPos="0" dist="50800" dir="5400000" sy="-100000" algn="bl" rotWithShape="0"/>
              </a:effectLst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sz="3200" b="1" dirty="0">
              <a:solidFill>
                <a:srgbClr val="FF0000"/>
              </a:solidFill>
              <a:effectLst>
                <a:glow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endPos="0" dist="50800" dir="5400000" sy="-100000" algn="bl" rotWithShape="0"/>
              </a:effectLst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  <a:effectLst>
                  <a:glow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Arial Black" panose="020B0A04020102020204" pitchFamily="34" charset="0"/>
              </a:rPr>
              <a:t>Основные направления совершенствования нормативной правовой базы в области обеспечения единства измерений </a:t>
            </a:r>
          </a:p>
          <a:p>
            <a:pPr algn="ctr"/>
            <a:endParaRPr lang="ru-RU" sz="2800" dirty="0"/>
          </a:p>
          <a:p>
            <a:pPr algn="ctr"/>
            <a:endParaRPr lang="ru-RU" sz="2800" dirty="0"/>
          </a:p>
          <a:p>
            <a:pPr algn="ctr"/>
            <a:endParaRPr lang="ru-RU" sz="2800" dirty="0"/>
          </a:p>
          <a:p>
            <a:pPr algn="ctr"/>
            <a:endParaRPr lang="en-US" sz="2800" dirty="0"/>
          </a:p>
          <a:p>
            <a:pPr algn="ctr"/>
            <a:endParaRPr lang="ru-RU" sz="2800" dirty="0"/>
          </a:p>
          <a:p>
            <a:pPr algn="ctr"/>
            <a:endParaRPr lang="ru-RU" sz="2800" dirty="0"/>
          </a:p>
          <a:p>
            <a:pPr algn="ctr"/>
            <a:endParaRPr lang="ru-RU" sz="2800" dirty="0"/>
          </a:p>
        </p:txBody>
      </p:sp>
      <p:sp>
        <p:nvSpPr>
          <p:cNvPr id="7" name="Текст 1"/>
          <p:cNvSpPr>
            <a:spLocks noGrp="1"/>
          </p:cNvSpPr>
          <p:nvPr>
            <p:ph type="body" sz="quarter" idx="4294967295"/>
          </p:nvPr>
        </p:nvSpPr>
        <p:spPr>
          <a:xfrm>
            <a:off x="401638" y="5075238"/>
            <a:ext cx="8742362" cy="1217612"/>
          </a:xfrm>
          <a:solidFill>
            <a:srgbClr val="6D573F">
              <a:alpha val="0"/>
            </a:srgbClr>
          </a:solidFill>
          <a:ln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marL="0" lvl="0" indent="0" algn="ctr" defTabSz="912813" eaLnBrk="1" hangingPunct="1">
              <a:spcBef>
                <a:spcPct val="0"/>
              </a:spcBef>
              <a:buNone/>
            </a:pPr>
            <a:endParaRPr lang="ru-RU" sz="2400" b="1" i="1" kern="1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itchFamily="34" charset="0"/>
            </a:endParaRPr>
          </a:p>
          <a:p>
            <a:pPr marL="0" lvl="0" indent="0" algn="ctr" defTabSz="912813" eaLnBrk="1" hangingPunct="1">
              <a:spcBef>
                <a:spcPct val="0"/>
              </a:spcBef>
              <a:buNone/>
            </a:pPr>
            <a:r>
              <a:rPr lang="ru-RU" sz="24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Летуновский Михаил Валерьевич</a:t>
            </a:r>
            <a:endParaRPr lang="en-US" sz="2400" b="1" i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itchFamily="34" charset="0"/>
            </a:endParaRPr>
          </a:p>
          <a:p>
            <a:pPr algn="ctr"/>
            <a:endParaRPr lang="en-US" sz="800" i="1" dirty="0">
              <a:solidFill>
                <a:srgbClr val="00B0F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defTabSz="912813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ru-RU" sz="1800" i="1" kern="1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начальник отдела обеспечения единства измерений</a:t>
            </a:r>
          </a:p>
          <a:p>
            <a:pPr algn="ctr"/>
            <a:endParaRPr lang="ru-RU" sz="2000" i="1" dirty="0">
              <a:effectLst>
                <a:outerShdw blurRad="50800" dist="50800" dir="5400000" algn="ctr" rotWithShape="0">
                  <a:srgbClr val="000000">
                    <a:alpha val="54000"/>
                  </a:srgbClr>
                </a:outerShdw>
              </a:effectLst>
            </a:endParaRPr>
          </a:p>
          <a:p>
            <a:pPr algn="ctr"/>
            <a:endParaRPr lang="ru-RU" sz="1200" i="1" dirty="0">
              <a:effectLst>
                <a:outerShdw blurRad="50800" dist="50800" dir="5400000" algn="ctr" rotWithShape="0">
                  <a:srgbClr val="000000">
                    <a:alpha val="54000"/>
                  </a:srgbClr>
                </a:outerShdw>
              </a:effectLst>
            </a:endParaRPr>
          </a:p>
          <a:p>
            <a:pPr algn="ctr"/>
            <a:endParaRPr lang="ru-RU" sz="1200" i="1" dirty="0">
              <a:effectLst>
                <a:outerShdw blurRad="50800" dist="50800" dir="5400000" algn="ctr" rotWithShape="0">
                  <a:srgbClr val="000000">
                    <a:alpha val="54000"/>
                  </a:srgbClr>
                </a:outerShdw>
              </a:effectLst>
            </a:endParaRPr>
          </a:p>
          <a:p>
            <a:pPr algn="ctr"/>
            <a:endParaRPr lang="en-US" sz="3200" dirty="0"/>
          </a:p>
          <a:p>
            <a:pPr algn="ctr"/>
            <a:endParaRPr lang="ru-RU" sz="3200" dirty="0"/>
          </a:p>
          <a:p>
            <a:pPr algn="ctr"/>
            <a:endParaRPr lang="ru-RU" sz="2800" dirty="0"/>
          </a:p>
          <a:p>
            <a:pPr algn="ctr"/>
            <a:endParaRPr lang="ru-RU" sz="2800" dirty="0"/>
          </a:p>
          <a:p>
            <a:pPr algn="ctr"/>
            <a:endParaRPr lang="ru-RU" sz="2800" dirty="0"/>
          </a:p>
          <a:p>
            <a:pPr algn="ctr"/>
            <a:endParaRPr lang="ru-RU" sz="2800" dirty="0"/>
          </a:p>
          <a:p>
            <a:pPr algn="ctr"/>
            <a:endParaRPr lang="en-US" sz="2800" dirty="0"/>
          </a:p>
          <a:p>
            <a:pPr algn="ctr"/>
            <a:endParaRPr lang="ru-RU" sz="2800" dirty="0"/>
          </a:p>
          <a:p>
            <a:pPr algn="ctr"/>
            <a:endParaRPr lang="ru-RU" sz="2800" dirty="0"/>
          </a:p>
          <a:p>
            <a:pPr algn="ctr"/>
            <a:endParaRPr lang="ru-RU" sz="2800" dirty="0"/>
          </a:p>
        </p:txBody>
      </p:sp>
      <p:pic>
        <p:nvPicPr>
          <p:cNvPr id="9" name="Рисунок 2" descr="cid:image001.png@01D0ACD6.D52588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35" y="182881"/>
            <a:ext cx="1499616" cy="285119"/>
          </a:xfrm>
          <a:prstGeom prst="rect">
            <a:avLst/>
          </a:prstGeom>
          <a:noFill/>
          <a:ln>
            <a:noFill/>
          </a:ln>
          <a:effectLst>
            <a:glow rad="101600">
              <a:srgbClr val="FFFFFF">
                <a:alpha val="96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02400" y="64801"/>
            <a:ext cx="6723201" cy="949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87237" tIns="43620" rIns="87237" bIns="43620" anchor="ctr"/>
          <a:lstStyle/>
          <a:p>
            <a:pPr algn="ctr" defTabSz="871538" eaLnBrk="1" hangingPunct="1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Проект федерального закона                        </a:t>
            </a:r>
            <a:r>
              <a:rPr lang="ru-RU" sz="1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«О внесении изменений в 102-ФЗ «Об обеспечении единства измерений»</a:t>
            </a:r>
          </a:p>
        </p:txBody>
      </p:sp>
      <p:sp>
        <p:nvSpPr>
          <p:cNvPr id="4403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1229" y="1014154"/>
            <a:ext cx="8729079" cy="5681042"/>
          </a:xfrm>
          <a:noFill/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1800" b="1" i="1" kern="1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Основание разработки</a:t>
            </a:r>
          </a:p>
          <a:p>
            <a:pPr algn="just">
              <a:defRPr/>
            </a:pPr>
            <a:r>
              <a:rPr lang="ru-RU" sz="1400" b="1" dirty="0">
                <a:solidFill>
                  <a:schemeClr val="bg1"/>
                </a:solidFill>
              </a:rPr>
              <a:t>План мероприятий по направлению «Нормативное регулирование» программы «Цифровая экономика», утвержденный Правительственной комиссией по использованию информационных технологий для улучшения качества жизни и условий ведения предпринимательской деятельности (протокол от 18.12.17 г. №2)</a:t>
            </a:r>
          </a:p>
          <a:p>
            <a:pPr>
              <a:defRPr/>
            </a:pPr>
            <a:r>
              <a:rPr lang="ru-RU" sz="1600" b="1" i="1" kern="1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ИЗМЕНЕНИЯ</a:t>
            </a:r>
          </a:p>
          <a:p>
            <a:pPr marL="228600" indent="-228600" algn="just">
              <a:buAutoNum type="arabicPeriod"/>
            </a:pPr>
            <a:r>
              <a:rPr lang="ru-RU" sz="12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Переход к электронной регистрации результатов работ, как к основной форме их подтверждения при утверждении типа и поверке СИ (передача сведений в ФИФ производится проводящими работы ЮЛ и ИП). </a:t>
            </a:r>
          </a:p>
          <a:p>
            <a:pPr marL="228600" indent="-228600" algn="just">
              <a:buAutoNum type="arabicPeriod"/>
            </a:pPr>
            <a:r>
              <a:rPr lang="ru-RU" sz="12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Выдача сертификата (вместо свидетельства об утверждении типа) для УТ как и для поверки </a:t>
            </a:r>
            <a:r>
              <a:rPr lang="ru-RU" sz="12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(знак поверки, свидетельство о поверке, запись в паспорте (формуляре) остается возможной, но является вторичной и осуществляется по желанию заявителя) </a:t>
            </a:r>
          </a:p>
          <a:p>
            <a:pPr marL="228600" indent="-228600" algn="just">
              <a:buAutoNum type="arabicPeriod"/>
            </a:pPr>
            <a:r>
              <a:rPr lang="ru-RU" sz="12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Проведение обязательной метрологической экспертизы содержащихся в проектах нормативных правовых актов Российской Федерации требований к измерениям, стандартным образцам и средствам измерений (за счет перераспределения ассигнований </a:t>
            </a:r>
            <a:r>
              <a:rPr lang="ru-RU" sz="12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Росстандарта</a:t>
            </a:r>
            <a:r>
              <a:rPr lang="ru-RU" sz="12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 marL="228600" indent="-228600" algn="just">
              <a:buAutoNum type="arabicPeriod"/>
            </a:pPr>
            <a:r>
              <a:rPr lang="ru-RU" sz="12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Уточнение по обязательному наличию номеров на СИ.</a:t>
            </a:r>
          </a:p>
          <a:p>
            <a:pPr marL="228600" indent="-228600" algn="just">
              <a:buAutoNum type="arabicPeriod"/>
            </a:pPr>
            <a:r>
              <a:rPr lang="ru-RU" sz="12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Дополнительное содержание ФИФ сведениями о результатах мониторинга состояния системы ОЕИ, прогнозирования измерительных потребностей экономики и общества.</a:t>
            </a:r>
          </a:p>
          <a:p>
            <a:pPr marL="228600" indent="-228600" algn="just">
              <a:buAutoNum type="arabicPeriod"/>
            </a:pPr>
            <a:r>
              <a:rPr lang="ru-RU" sz="12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Дополнение задачами </a:t>
            </a:r>
            <a:r>
              <a:rPr lang="ru-RU" sz="12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Росстандарта</a:t>
            </a:r>
            <a:r>
              <a:rPr lang="ru-RU" sz="12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соответствии с постановлением Правительства РФ от 28 апреля 2018г. № 521 «О полномочиях </a:t>
            </a:r>
            <a:r>
              <a:rPr lang="ru-RU" sz="12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Росстандарта</a:t>
            </a:r>
            <a:r>
              <a:rPr lang="ru-RU" sz="12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по реализации промышленной политики в области разработки и производства эталонов единиц величин, стандартных образцов, средств измерений, технических систем и устройств с измерительными функциями» </a:t>
            </a:r>
          </a:p>
          <a:p>
            <a:pPr marL="228600" indent="-228600" algn="just">
              <a:buAutoNum type="arabicPeriod"/>
            </a:pPr>
            <a:r>
              <a:rPr lang="ru-RU" sz="12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Вступление в силу по истечению 270 дней после опубликования, кроме п.4 (по истечении 2 лет после опубликования).</a:t>
            </a:r>
          </a:p>
          <a:p>
            <a:pPr algn="just">
              <a:defRPr/>
            </a:pPr>
            <a:endParaRPr lang="ru-RU" sz="800" b="1" i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  <a:ea typeface="+mj-ea"/>
              <a:cs typeface="+mj-cs"/>
            </a:endParaRPr>
          </a:p>
          <a:p>
            <a:pPr algn="just">
              <a:defRPr/>
            </a:pPr>
            <a:endParaRPr lang="ru-RU" sz="2000" b="1" i="1" kern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sz="1050" b="1" i="1" kern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sz="1050" b="1" i="1" kern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sz="1050" b="1" i="1" kern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sz="1050" b="1" i="1" kern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sz="1050" b="1" i="1" kern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281639" y="6491994"/>
            <a:ext cx="725252" cy="203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Рисунок 2" descr="cid:image001.png@01D0ACD6.D52588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1" y="254358"/>
            <a:ext cx="1499616" cy="285119"/>
          </a:xfrm>
          <a:prstGeom prst="rect">
            <a:avLst/>
          </a:prstGeom>
          <a:noFill/>
          <a:ln>
            <a:noFill/>
          </a:ln>
          <a:effectLst>
            <a:glow rad="101600">
              <a:srgbClr val="FFFFFF">
                <a:alpha val="96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99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ctrTitle"/>
          </p:nvPr>
        </p:nvSpPr>
        <p:spPr>
          <a:xfrm>
            <a:off x="238125" y="1046163"/>
            <a:ext cx="8510588" cy="890587"/>
          </a:xfrm>
        </p:spPr>
        <p:txBody>
          <a:bodyPr/>
          <a:lstStyle/>
          <a:p>
            <a:br>
              <a:rPr lang="ru-RU" sz="2400" dirty="0"/>
            </a:br>
            <a:endParaRPr lang="ru-RU" sz="2400" b="1" dirty="0">
              <a:solidFill>
                <a:srgbClr val="000066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38125" y="1605600"/>
            <a:ext cx="8712588" cy="5175589"/>
          </a:xfrm>
          <a:noFill/>
        </p:spPr>
        <p:txBody>
          <a:bodyPr/>
          <a:lstStyle/>
          <a:p>
            <a:pPr>
              <a:defRPr/>
            </a:pPr>
            <a:r>
              <a:rPr lang="ru-RU" sz="1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1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Росстандарта</a:t>
            </a:r>
            <a:r>
              <a:rPr lang="ru-RU" sz="1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от 22.01.14 № 36 отменен Минюстом России </a:t>
            </a:r>
          </a:p>
          <a:p>
            <a:pPr>
              <a:defRPr/>
            </a:pPr>
            <a:endParaRPr lang="ru-RU" sz="18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1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Предлагается: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6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для государственных первичных и вторичных эталонов единиц величин сохранить первичную и периодическую аттестацию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6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СО и СИ </a:t>
            </a:r>
            <a:r>
              <a:rPr lang="ru-RU" sz="1600" b="1" i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утвержденного типа</a:t>
            </a:r>
            <a:r>
              <a:rPr lang="ru-RU" sz="16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, применяемые в качестве эталонов </a:t>
            </a:r>
            <a:r>
              <a:rPr lang="ru-RU" sz="1600" b="1" i="1" kern="120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(95%) </a:t>
            </a:r>
            <a:r>
              <a:rPr lang="ru-RU" sz="16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не подвергать аттестации 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6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СО и СИ </a:t>
            </a:r>
            <a:r>
              <a:rPr lang="ru-RU" sz="1600" b="1" i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не утвержденного типа</a:t>
            </a:r>
            <a:r>
              <a:rPr lang="ru-RU" sz="16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, планируемые к применению в качестве эталонов </a:t>
            </a:r>
            <a:r>
              <a:rPr lang="ru-RU" sz="1600" b="1" i="1" kern="120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(5%) </a:t>
            </a:r>
            <a:r>
              <a:rPr lang="ru-RU" sz="16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подвергать аттестации </a:t>
            </a:r>
            <a:r>
              <a:rPr lang="ru-RU" sz="1600" b="1" i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(альтернатива - пройти испытания с целью утверждения типа)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6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аттестацию проводят ГНМИ и ЦСМ в соответствии с поверочными схемами, методиками аттестации, методиками поверки </a:t>
            </a:r>
            <a:r>
              <a:rPr lang="ru-RU" sz="1600" b="1" i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(аккредитация на аттестацию эталонов не установлена)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600" b="1" i="1" kern="1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Разработать и утвердить: </a:t>
            </a:r>
          </a:p>
          <a:p>
            <a:pPr algn="just">
              <a:defRPr/>
            </a:pPr>
            <a:r>
              <a:rPr lang="ru-RU" sz="16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- требования к оформлению материалов аттестации эталонов единиц величин; 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формы свидетельства об аттестации эталона единицы величины; </a:t>
            </a:r>
          </a:p>
          <a:p>
            <a:pPr algn="just">
              <a:defRPr/>
            </a:pPr>
            <a:r>
              <a:rPr lang="ru-RU" sz="16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j-ea"/>
                <a:cs typeface="+mj-cs"/>
              </a:rPr>
              <a:t>- требования к содержанию и построению поверочных схем, порядок их разработки, утверждения и изменения.</a:t>
            </a:r>
            <a:endParaRPr lang="ru-RU" sz="2000" b="1" i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  <a:ea typeface="+mj-ea"/>
              <a:cs typeface="+mj-cs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ru-RU" sz="2000" b="1" i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  <a:ea typeface="+mj-ea"/>
              <a:cs typeface="+mj-cs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ru-RU" sz="2000" b="1" i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  <a:ea typeface="+mj-ea"/>
              <a:cs typeface="+mj-cs"/>
            </a:endParaRP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519532" y="6491994"/>
            <a:ext cx="487359" cy="203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21486" y="107949"/>
            <a:ext cx="7062742" cy="136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87237" tIns="43620" rIns="87237" bIns="43620" anchor="ctr"/>
          <a:lstStyle/>
          <a:p>
            <a:pPr algn="just" defTabSz="871538" eaLnBrk="1" hangingPunct="1">
              <a:defRPr/>
            </a:pP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 defTabSz="871538" eaLnBrk="1" hangingPunct="1"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Внесение изменений в постановление Правительства Российской Федерации  </a:t>
            </a:r>
          </a:p>
          <a:p>
            <a:pPr algn="ctr" defTabSz="871538" eaLnBrk="1" hangingPunct="1"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от 23 сентября 2010 г. № 734 </a:t>
            </a:r>
            <a:r>
              <a:rPr lang="ru-RU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  <a:cs typeface="Times New Roman" panose="02020603050405020304" pitchFamily="18" charset="0"/>
              </a:rPr>
              <a:t>«Об эталонах единиц величин, </a:t>
            </a:r>
            <a:r>
              <a:rPr lang="ru-RU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используемых в сфере государственного регулирования обеспечения единства измерений»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defTabSz="871538" eaLnBrk="1" hangingPunct="1">
              <a:defRPr/>
            </a:pPr>
            <a:endParaRPr lang="ru-RU" sz="2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Рисунок 2" descr="cid:image001.png@01D0ACD6.D52588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35" y="182881"/>
            <a:ext cx="1499616" cy="285119"/>
          </a:xfrm>
          <a:prstGeom prst="rect">
            <a:avLst/>
          </a:prstGeom>
          <a:noFill/>
          <a:ln>
            <a:noFill/>
          </a:ln>
          <a:effectLst>
            <a:glow rad="101600">
              <a:schemeClr val="bg1">
                <a:alpha val="96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6B3CF2-2FA0-4488-96E9-A51F9BDE6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9526" y="125836"/>
            <a:ext cx="6652470" cy="572434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1800" b="1" dirty="0">
                <a:solidFill>
                  <a:srgbClr val="FF0000"/>
                </a:solidFill>
              </a:rPr>
            </a:br>
            <a:r>
              <a:rPr lang="ru-RU" sz="1800" b="1" dirty="0">
                <a:solidFill>
                  <a:srgbClr val="FF0000"/>
                </a:solidFill>
                <a:latin typeface="Arial Black" panose="020B0A04020102020204" pitchFamily="34" charset="0"/>
              </a:rPr>
              <a:t>ПРОГРАММА ИМПОРТОЗАМЕЩЕНИЯ ИЗМЕРИТЕЛЬНОЙ ТЕХНИКИ НА 2018 - 2020 </a:t>
            </a:r>
            <a:r>
              <a:rPr lang="ru-RU" sz="18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г.г</a:t>
            </a:r>
            <a:r>
              <a:rPr lang="ru-RU" sz="1800" b="1" dirty="0">
                <a:solidFill>
                  <a:srgbClr val="FF0000"/>
                </a:solidFill>
                <a:latin typeface="Arial Black" panose="020B0A04020102020204" pitchFamily="34" charset="0"/>
              </a:rPr>
              <a:t>. И НА ПЕРИОД ДО 2025 г.</a:t>
            </a:r>
            <a:br>
              <a:rPr lang="ru-RU" sz="18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D170E6-F002-4B65-AD09-A8892EC36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37" y="631768"/>
            <a:ext cx="8783272" cy="6100398"/>
          </a:xfrm>
        </p:spPr>
        <p:txBody>
          <a:bodyPr/>
          <a:lstStyle/>
          <a:p>
            <a:pPr algn="just"/>
            <a:r>
              <a:rPr lang="ru-RU" sz="1400" b="1" dirty="0">
                <a:solidFill>
                  <a:srgbClr val="FFC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Источники исходной информации:</a:t>
            </a:r>
          </a:p>
          <a:p>
            <a:pPr algn="just"/>
            <a:r>
              <a:rPr lang="ru-RU" sz="1400" b="1" dirty="0">
                <a:solidFill>
                  <a:srgbClr val="FFFFFF"/>
                </a:solidFill>
              </a:rPr>
              <a:t>- предложения отечественных изготовителей по импортозамещению средств измерений;</a:t>
            </a:r>
          </a:p>
          <a:p>
            <a:pPr algn="just"/>
            <a:r>
              <a:rPr lang="ru-RU" sz="1400" b="1" dirty="0">
                <a:solidFill>
                  <a:srgbClr val="FFFFFF"/>
                </a:solidFill>
              </a:rPr>
              <a:t>- предложения организаций Росстандарта и основных потребителей измерительной техники по выявлению потребностей в продукции приборостроения;</a:t>
            </a:r>
          </a:p>
          <a:p>
            <a:pPr algn="just"/>
            <a:r>
              <a:rPr lang="ru-RU" sz="1400" b="1" dirty="0">
                <a:solidFill>
                  <a:srgbClr val="FFFFFF"/>
                </a:solidFill>
              </a:rPr>
              <a:t>- данные Федерального информационного фонда по обеспечению единства измерений;</a:t>
            </a:r>
          </a:p>
          <a:p>
            <a:pPr algn="just"/>
            <a:r>
              <a:rPr lang="ru-RU" sz="1400" b="1" dirty="0">
                <a:solidFill>
                  <a:srgbClr val="FFFFFF"/>
                </a:solidFill>
              </a:rPr>
              <a:t>- предложения ФОИВ по выявлению потребностей в СИ, СО и ИО.</a:t>
            </a:r>
          </a:p>
          <a:p>
            <a:pPr algn="just"/>
            <a:r>
              <a:rPr lang="ru-RU" sz="1400" b="1" dirty="0">
                <a:solidFill>
                  <a:srgbClr val="FFC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Программа состоит из трех разделов:</a:t>
            </a:r>
          </a:p>
          <a:p>
            <a:pPr algn="just"/>
            <a:r>
              <a:rPr lang="ru-RU" sz="1400" b="1" dirty="0">
                <a:solidFill>
                  <a:srgbClr val="FFFFFF"/>
                </a:solidFill>
              </a:rPr>
              <a:t>1. Средства измерений, разрабатываемые и планируемые к выпуску.</a:t>
            </a:r>
          </a:p>
          <a:p>
            <a:pPr algn="just"/>
            <a:r>
              <a:rPr lang="ru-RU" sz="1400" b="1" dirty="0">
                <a:solidFill>
                  <a:srgbClr val="FFFFFF"/>
                </a:solidFill>
              </a:rPr>
              <a:t>2. Потребности в средствах измерений (по видам и типам СИ). </a:t>
            </a:r>
          </a:p>
          <a:p>
            <a:pPr algn="just"/>
            <a:r>
              <a:rPr lang="ru-RU" sz="1400" b="1" dirty="0">
                <a:solidFill>
                  <a:srgbClr val="FFFFFF"/>
                </a:solidFill>
              </a:rPr>
              <a:t>Разделение по степени потребности: ОВ - очень высокий; В – высокий; С – средний; Н – низкий. </a:t>
            </a:r>
          </a:p>
          <a:p>
            <a:pPr algn="just"/>
            <a:r>
              <a:rPr lang="ru-RU" sz="1400" b="1" dirty="0">
                <a:solidFill>
                  <a:srgbClr val="FFFFFF"/>
                </a:solidFill>
              </a:rPr>
              <a:t>3. Потребности ФОИВ в средствах измерений, стандартных образцах и испытательном оборудовании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highlight>
                  <a:srgbClr val="FFFF00"/>
                </a:highlight>
              </a:rPr>
              <a:t>Потребности экономики по видам измерений</a:t>
            </a:r>
          </a:p>
          <a:p>
            <a:pPr algn="just"/>
            <a:endParaRPr lang="ru-RU" sz="1600" dirty="0"/>
          </a:p>
          <a:p>
            <a:pPr algn="ctr"/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32C3DE-0952-4EB7-BD55-F7270A4CB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813" y="4214553"/>
            <a:ext cx="6718374" cy="2517611"/>
          </a:xfrm>
          <a:prstGeom prst="rect">
            <a:avLst/>
          </a:prstGeom>
        </p:spPr>
      </p:pic>
      <p:pic>
        <p:nvPicPr>
          <p:cNvPr id="6" name="Рисунок 2" descr="cid:image001.png@01D0ACD6.D525889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35" y="182881"/>
            <a:ext cx="1499616" cy="285119"/>
          </a:xfrm>
          <a:prstGeom prst="rect">
            <a:avLst/>
          </a:prstGeom>
          <a:noFill/>
          <a:ln>
            <a:noFill/>
          </a:ln>
          <a:effectLst>
            <a:glow rad="101600">
              <a:srgbClr val="FFFFFF">
                <a:alpha val="96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929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A7C6AC-980F-41DA-8502-38B78631B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638" y="182882"/>
            <a:ext cx="6510386" cy="808172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1400" b="1" dirty="0">
                <a:solidFill>
                  <a:srgbClr val="92D050"/>
                </a:solidFill>
              </a:rPr>
            </a:br>
            <a:r>
              <a:rPr lang="ru-RU" sz="1600" b="1" dirty="0">
                <a:solidFill>
                  <a:srgbClr val="FF0000"/>
                </a:solidFill>
                <a:latin typeface="Arial Black" panose="020B0A04020102020204" pitchFamily="34" charset="0"/>
              </a:rPr>
              <a:t>ПЕРЕЧЕНЬ СРЕДСТВ ИЗМЕРЕНИЙ ОТЕЧЕСТВЕННОГО </a:t>
            </a:r>
            <a:br>
              <a:rPr lang="ru-RU" sz="16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 Black" panose="020B0A04020102020204" pitchFamily="34" charset="0"/>
              </a:rPr>
              <a:t>ПРОИЗВОДСТВА, АНАЛОГИЧНЫХ СРЕДСТВАМ ИЗМЕРЕНИЙ ИМПОРТНОГО ПРОИЗВОДСТВА</a:t>
            </a:r>
            <a:br>
              <a:rPr lang="ru-RU" sz="1800" b="1" dirty="0">
                <a:solidFill>
                  <a:srgbClr val="92D050"/>
                </a:solidFill>
                <a:latin typeface="Arial Black" panose="020B0A04020102020204" pitchFamily="34" charset="0"/>
              </a:rPr>
            </a:br>
            <a:endParaRPr lang="ru-RU" sz="1800" b="1" dirty="0">
              <a:solidFill>
                <a:srgbClr val="92D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3371E4-DBA7-4492-885B-55C66CC29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14" y="1107347"/>
            <a:ext cx="8707772" cy="5750653"/>
          </a:xfrm>
        </p:spPr>
        <p:txBody>
          <a:bodyPr/>
          <a:lstStyle/>
          <a:p>
            <a:pPr algn="just"/>
            <a:r>
              <a:rPr lang="ru-RU" sz="1400" b="1" dirty="0">
                <a:solidFill>
                  <a:srgbClr val="CC6600"/>
                </a:solidFill>
                <a:latin typeface="Arial Black" panose="020B0A04020102020204" pitchFamily="34" charset="0"/>
              </a:rPr>
              <a:t>Цель создания</a:t>
            </a:r>
            <a:r>
              <a:rPr lang="ru-RU" sz="1400" b="1" dirty="0">
                <a:solidFill>
                  <a:srgbClr val="FFC000"/>
                </a:solidFill>
                <a:latin typeface="Arial Black" panose="020B0A04020102020204" pitchFamily="34" charset="0"/>
              </a:rPr>
              <a:t>: информирования потребителей о возможностях соответствующей замены импортных средств измерений на аналогичные средства измерений отечественного производства</a:t>
            </a:r>
          </a:p>
          <a:p>
            <a:pPr algn="just"/>
            <a:r>
              <a:rPr lang="ru-RU" sz="1400" b="1" u="sng" dirty="0">
                <a:solidFill>
                  <a:srgbClr val="FF0066"/>
                </a:solidFill>
                <a:latin typeface="Arial Black" panose="020B0A04020102020204" pitchFamily="34" charset="0"/>
              </a:rPr>
              <a:t>Основание для разработки</a:t>
            </a:r>
            <a:r>
              <a:rPr lang="ru-RU" sz="1400" b="1" dirty="0">
                <a:solidFill>
                  <a:srgbClr val="92D050"/>
                </a:solidFill>
                <a:latin typeface="Arial Black" panose="020B0A04020102020204" pitchFamily="34" charset="0"/>
              </a:rPr>
              <a:t>: </a:t>
            </a: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</a:rPr>
              <a:t>п.17 Плана мероприятий по реализации Стратегии обеспечения единства измерений до 2025 г. </a:t>
            </a:r>
            <a:endParaRPr lang="ru-RU" sz="1400" b="1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Табличный вид построен по принципу: отечественный аналог – импортное СИ по видам измерений (наименование, изготовитель, адрес изготовителя, № ФИФ)</a:t>
            </a:r>
            <a:endParaRPr lang="ru-RU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Количество СИ отечественного производства, аналогичных средствам измерений </a:t>
            </a:r>
          </a:p>
          <a:p>
            <a:pPr marL="0" indent="0" algn="ctr">
              <a:buNone/>
            </a:pP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импортного производства по видам измерений</a:t>
            </a:r>
          </a:p>
          <a:p>
            <a:pPr algn="ctr"/>
            <a:endParaRPr lang="ru-RU" sz="8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endParaRPr lang="ru-RU" sz="1200" dirty="0"/>
          </a:p>
          <a:p>
            <a:pPr algn="ctr"/>
            <a:endParaRPr lang="ru-RU" sz="1200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B070C64-60F0-48D0-8356-E2BFD6F235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327681"/>
              </p:ext>
            </p:extLst>
          </p:nvPr>
        </p:nvGraphicFramePr>
        <p:xfrm>
          <a:off x="780175" y="3383280"/>
          <a:ext cx="7986849" cy="3358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3538">
                  <a:extLst>
                    <a:ext uri="{9D8B030D-6E8A-4147-A177-3AD203B41FA5}">
                      <a16:colId xmlns:a16="http://schemas.microsoft.com/office/drawing/2014/main" val="1423492049"/>
                    </a:ext>
                  </a:extLst>
                </a:gridCol>
                <a:gridCol w="1771007">
                  <a:extLst>
                    <a:ext uri="{9D8B030D-6E8A-4147-A177-3AD203B41FA5}">
                      <a16:colId xmlns:a16="http://schemas.microsoft.com/office/drawing/2014/main" val="336603116"/>
                    </a:ext>
                  </a:extLst>
                </a:gridCol>
                <a:gridCol w="1982304">
                  <a:extLst>
                    <a:ext uri="{9D8B030D-6E8A-4147-A177-3AD203B41FA5}">
                      <a16:colId xmlns:a16="http://schemas.microsoft.com/office/drawing/2014/main" val="2078256252"/>
                    </a:ext>
                  </a:extLst>
                </a:gridCol>
              </a:tblGrid>
              <a:tr h="3520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Вид измерений</a:t>
                      </a:r>
                      <a:endParaRPr lang="ru-RU" sz="9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Количество отечественных СИ</a:t>
                      </a:r>
                      <a:endParaRPr lang="ru-RU" sz="9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Количество импортных аналогов</a:t>
                      </a:r>
                      <a:endParaRPr lang="ru-RU" sz="9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/>
                </a:tc>
                <a:extLst>
                  <a:ext uri="{0D108BD9-81ED-4DB2-BD59-A6C34878D82A}">
                    <a16:rowId xmlns:a16="http://schemas.microsoft.com/office/drawing/2014/main" val="743799385"/>
                  </a:ext>
                </a:extLst>
              </a:tr>
              <a:tr h="176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Измерения геометрических величин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9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12</a:t>
                      </a:r>
                      <a:endParaRPr lang="ru-RU" sz="1050" b="1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402107"/>
                  </a:ext>
                </a:extLst>
              </a:tr>
              <a:tr h="176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Измерения механических величин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85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288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745154"/>
                  </a:ext>
                </a:extLst>
              </a:tr>
              <a:tr h="352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Измерения параметров потока, расхода, уровня, объёма веществ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70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168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565270"/>
                  </a:ext>
                </a:extLst>
              </a:tr>
              <a:tr h="176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Измерения давления, вакуумные измерения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16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39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462952"/>
                  </a:ext>
                </a:extLst>
              </a:tr>
              <a:tr h="352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Измерения физико-химического состава и свойств веществ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131</a:t>
                      </a:r>
                      <a:endParaRPr lang="ru-RU" sz="1050" b="1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249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684004"/>
                  </a:ext>
                </a:extLst>
              </a:tr>
              <a:tr h="176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Теплофизические и температурные измерения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69</a:t>
                      </a:r>
                      <a:endParaRPr lang="ru-RU" sz="1050" b="1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111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707358"/>
                  </a:ext>
                </a:extLst>
              </a:tr>
              <a:tr h="176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Измерения времени и частоты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50</a:t>
                      </a:r>
                      <a:endParaRPr lang="ru-RU" sz="1050" b="1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62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621297"/>
                  </a:ext>
                </a:extLst>
              </a:tr>
              <a:tr h="176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Измерения электрических и магнитных величин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62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98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476552"/>
                  </a:ext>
                </a:extLst>
              </a:tr>
              <a:tr h="176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Радиотехнические и радиоэлектронные измерения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32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225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027073"/>
                  </a:ext>
                </a:extLst>
              </a:tr>
              <a:tr h="176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Виброакустические</a:t>
                      </a: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 измерения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33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91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790085"/>
                  </a:ext>
                </a:extLst>
              </a:tr>
              <a:tr h="176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Оптические и оптико-физические измерения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55</a:t>
                      </a:r>
                      <a:endParaRPr lang="ru-RU" sz="1050" b="1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39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209626"/>
                  </a:ext>
                </a:extLst>
              </a:tr>
              <a:tr h="352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Измерения характеристик ионизирующих излучений и ядерных констант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7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7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133006"/>
                  </a:ext>
                </a:extLst>
              </a:tr>
              <a:tr h="176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Биологические и медицинские измерения</a:t>
                      </a:r>
                      <a:endParaRPr lang="ru-RU" sz="105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4</a:t>
                      </a:r>
                      <a:endParaRPr lang="ru-RU" sz="1050" b="1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803986"/>
                  </a:ext>
                </a:extLst>
              </a:tr>
              <a:tr h="176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B0F0"/>
                          </a:solidFill>
                          <a:effectLst/>
                        </a:rPr>
                        <a:t>Итого</a:t>
                      </a:r>
                      <a:endParaRPr lang="ru-RU" sz="1050" dirty="0">
                        <a:solidFill>
                          <a:srgbClr val="00B0F0"/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CC6600"/>
                          </a:solidFill>
                          <a:effectLst/>
                        </a:rPr>
                        <a:t>621</a:t>
                      </a:r>
                      <a:endParaRPr lang="ru-RU" sz="1050" b="1" dirty="0">
                        <a:solidFill>
                          <a:srgbClr val="CC6600"/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CC6600"/>
                          </a:solidFill>
                          <a:effectLst/>
                        </a:rPr>
                        <a:t>1</a:t>
                      </a:r>
                      <a:r>
                        <a:rPr lang="en-US" sz="1050" b="1" dirty="0">
                          <a:solidFill>
                            <a:srgbClr val="CC6600"/>
                          </a:solidFill>
                          <a:effectLst/>
                        </a:rPr>
                        <a:t>393 </a:t>
                      </a:r>
                      <a:endParaRPr lang="ru-RU" sz="1050" b="1" dirty="0">
                        <a:solidFill>
                          <a:srgbClr val="CC6600"/>
                        </a:solidFill>
                        <a:effectLst/>
                        <a:latin typeface="TimesDL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95" marR="6049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991710"/>
                  </a:ext>
                </a:extLst>
              </a:tr>
            </a:tbl>
          </a:graphicData>
        </a:graphic>
      </p:graphicFrame>
      <p:pic>
        <p:nvPicPr>
          <p:cNvPr id="6" name="Рисунок 2" descr="cid:image001.png@01D0ACD6.D52588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35" y="182881"/>
            <a:ext cx="1499616" cy="285119"/>
          </a:xfrm>
          <a:prstGeom prst="rect">
            <a:avLst/>
          </a:prstGeom>
          <a:noFill/>
          <a:ln>
            <a:noFill/>
          </a:ln>
          <a:effectLst>
            <a:glow rad="101600">
              <a:srgbClr val="FFFFFF">
                <a:alpha val="96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866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4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8528" y="116379"/>
            <a:ext cx="6754368" cy="1255222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1200" b="1" dirty="0">
                <a:solidFill>
                  <a:srgbClr val="FF0000"/>
                </a:solidFill>
              </a:rPr>
            </a:br>
            <a:br>
              <a:rPr lang="ru-RU" sz="1200" b="1" dirty="0">
                <a:solidFill>
                  <a:srgbClr val="FF0000"/>
                </a:solidFill>
              </a:rPr>
            </a:br>
            <a:br>
              <a:rPr lang="ru-RU" sz="1200" b="1" dirty="0">
                <a:solidFill>
                  <a:srgbClr val="FF0000"/>
                </a:solidFill>
              </a:rPr>
            </a:br>
            <a:br>
              <a:rPr lang="ru-RU" sz="1200" b="1" dirty="0">
                <a:solidFill>
                  <a:srgbClr val="FF0000"/>
                </a:solidFill>
              </a:rPr>
            </a:br>
            <a:r>
              <a:rPr lang="ru-RU" sz="1600" dirty="0" err="1">
                <a:solidFill>
                  <a:srgbClr val="FF0000"/>
                </a:solidFill>
                <a:latin typeface="Arial Black" panose="020B0A04020102020204" pitchFamily="34" charset="0"/>
              </a:rPr>
              <a:t>Минпромторгом</a:t>
            </a:r>
            <a:r>
              <a:rPr lang="ru-RU" sz="1600" dirty="0">
                <a:solidFill>
                  <a:srgbClr val="FF0000"/>
                </a:solidFill>
                <a:latin typeface="Arial Black" panose="020B0A04020102020204" pitchFamily="34" charset="0"/>
              </a:rPr>
              <a:t> России утверждены </a:t>
            </a:r>
            <a:br>
              <a:rPr lang="ru-RU" sz="1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rgbClr val="FF0000"/>
                </a:solidFill>
                <a:latin typeface="Arial Black" panose="020B0A04020102020204" pitchFamily="34" charset="0"/>
              </a:rPr>
              <a:t>«Методические рекомендации по планированию номенклатуры СО в отраслях» № 10-751 от 29.11.18  </a:t>
            </a:r>
            <a:b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sz="1600" i="1" dirty="0">
                <a:solidFill>
                  <a:srgbClr val="C2E49C"/>
                </a:solidFill>
                <a:latin typeface="Arial Black" panose="020B0A04020102020204" pitchFamily="34" charset="0"/>
              </a:rPr>
              <a:t>(подготовлен при участии ФОИВ, назначенных в структуру ГССО организаций, изготовителей и потребителей СО)</a:t>
            </a:r>
            <a:br>
              <a:rPr lang="ru-RU" sz="1600" i="1" dirty="0">
                <a:solidFill>
                  <a:srgbClr val="C2E49C"/>
                </a:solidFill>
                <a:latin typeface="Arial Black" panose="020B0A04020102020204" pitchFamily="34" charset="0"/>
              </a:rPr>
            </a:br>
            <a:br>
              <a:rPr lang="ru-RU" sz="1400" dirty="0">
                <a:solidFill>
                  <a:schemeClr val="bg1"/>
                </a:solidFill>
              </a:rPr>
            </a:br>
            <a:br>
              <a:rPr lang="ru-RU" sz="1400" dirty="0">
                <a:latin typeface="Franklin Gothic Medium" pitchFamily="34" charset="0"/>
              </a:rPr>
            </a:br>
            <a:endParaRPr lang="ru-RU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799" y="1283516"/>
            <a:ext cx="8863201" cy="55060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ru-RU" sz="800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ru-RU" sz="1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Основание: </a:t>
            </a:r>
            <a:r>
              <a:rPr lang="ru-RU" sz="1500" b="1" dirty="0">
                <a:solidFill>
                  <a:schemeClr val="bg1"/>
                </a:solidFill>
              </a:rPr>
              <a:t>п.30 Плана  мероприятий по выполнению Стратегии обеспечения единства измерений до 2025 г.</a:t>
            </a:r>
          </a:p>
          <a:p>
            <a:pPr marL="0" indent="0" algn="just">
              <a:buNone/>
            </a:pPr>
            <a:r>
              <a:rPr lang="ru-RU" sz="15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</a:t>
            </a:r>
            <a:r>
              <a:rPr lang="ru-RU" sz="1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упорядочение информации по номенклатуре, потребностям, производителям СО</a:t>
            </a:r>
            <a:endParaRPr lang="ru-RU" sz="1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1600" b="1" i="1" dirty="0">
                <a:solidFill>
                  <a:srgbClr val="FF0000"/>
                </a:solidFill>
                <a:latin typeface="Franklin Gothic Medium" pitchFamily="34" charset="0"/>
              </a:rPr>
              <a:t>Структура документа:</a:t>
            </a:r>
          </a:p>
          <a:p>
            <a:pPr marL="0" indent="0">
              <a:buNone/>
            </a:pPr>
            <a:r>
              <a:rPr lang="ru-RU" sz="1200" b="1" dirty="0">
                <a:solidFill>
                  <a:srgbClr val="FFFF00"/>
                </a:solidFill>
                <a:latin typeface="Franklin Gothic Medium" pitchFamily="34" charset="0"/>
              </a:rPr>
              <a:t>1. Общие положения</a:t>
            </a:r>
          </a:p>
          <a:p>
            <a:pPr>
              <a:spcBef>
                <a:spcPts val="0"/>
              </a:spcBef>
            </a:pPr>
            <a:r>
              <a:rPr lang="ru-RU" sz="1300" b="1" dirty="0">
                <a:solidFill>
                  <a:schemeClr val="bg1"/>
                </a:solidFill>
                <a:latin typeface="Franklin Gothic Medium" pitchFamily="34" charset="0"/>
              </a:rPr>
              <a:t>разработаны в соответствии с положениями 172-ФЗ «О стратегическом планировании»;</a:t>
            </a:r>
          </a:p>
          <a:p>
            <a:pPr>
              <a:spcBef>
                <a:spcPts val="0"/>
              </a:spcBef>
            </a:pPr>
            <a:r>
              <a:rPr lang="ru-RU" sz="1300" b="1" dirty="0">
                <a:solidFill>
                  <a:schemeClr val="bg1"/>
                </a:solidFill>
                <a:latin typeface="Franklin Gothic Medium" pitchFamily="34" charset="0"/>
              </a:rPr>
              <a:t>планирование осуществлять на основе анализа обеспеченности СО; </a:t>
            </a:r>
          </a:p>
          <a:p>
            <a:pPr>
              <a:spcBef>
                <a:spcPts val="0"/>
              </a:spcBef>
            </a:pPr>
            <a:r>
              <a:rPr lang="ru-RU" sz="1300" b="1" dirty="0">
                <a:solidFill>
                  <a:schemeClr val="bg1"/>
                </a:solidFill>
                <a:latin typeface="Franklin Gothic Medium" pitchFamily="34" charset="0"/>
              </a:rPr>
              <a:t>номенклатура СО формируется на период от 3 до 6 лет.</a:t>
            </a:r>
          </a:p>
          <a:p>
            <a:pPr marL="0" indent="0">
              <a:buNone/>
            </a:pPr>
            <a:r>
              <a:rPr lang="ru-RU" sz="1200" b="1" dirty="0">
                <a:solidFill>
                  <a:srgbClr val="FFFF00"/>
                </a:solidFill>
                <a:latin typeface="Franklin Gothic Medium" pitchFamily="34" charset="0"/>
              </a:rPr>
              <a:t>2. Рекомендуемые источники информации для планирования</a:t>
            </a:r>
          </a:p>
          <a:p>
            <a:pPr marL="0" indent="0" algn="just">
              <a:buNone/>
            </a:pPr>
            <a:r>
              <a:rPr lang="ru-RU" sz="1300" b="1" dirty="0">
                <a:solidFill>
                  <a:srgbClr val="CC6600"/>
                </a:solidFill>
                <a:latin typeface="Franklin Gothic Medium" pitchFamily="34" charset="0"/>
              </a:rPr>
              <a:t>единый перечень измерений; технические регламенты и перечень стандартов к ним; перечень приказов об утверждении ГПС, а также межгосударственных стандартов, регламентирующих ГПС; сведения о СО зарегистрированных в ФИФ ОЕИ; сведения из документов по оснащенности лабораторий стандартными образцами из ФГИС) </a:t>
            </a:r>
            <a:r>
              <a:rPr lang="ru-RU" sz="1300" b="1" dirty="0" err="1">
                <a:solidFill>
                  <a:srgbClr val="CC6600"/>
                </a:solidFill>
                <a:latin typeface="Franklin Gothic Medium" pitchFamily="34" charset="0"/>
              </a:rPr>
              <a:t>Росаккредитации</a:t>
            </a:r>
            <a:r>
              <a:rPr lang="ru-RU" sz="1300" b="1" dirty="0">
                <a:solidFill>
                  <a:srgbClr val="CC6600"/>
                </a:solidFill>
                <a:latin typeface="Franklin Gothic Medium" pitchFamily="34" charset="0"/>
              </a:rPr>
              <a:t>; заявки и обращения ФОИВ, ФЛ, ЮЛ и ИП о потребности в СО утвержденных типов, необходимых для метрологического обеспечения измерений, относящихся к сфере ГРОЕИ.</a:t>
            </a:r>
          </a:p>
          <a:p>
            <a:pPr marL="0" indent="0">
              <a:buNone/>
            </a:pPr>
            <a:r>
              <a:rPr lang="ru-RU" sz="1200" b="1" dirty="0">
                <a:solidFill>
                  <a:srgbClr val="FFFF00"/>
                </a:solidFill>
                <a:latin typeface="Franklin Gothic Medium" pitchFamily="34" charset="0"/>
              </a:rPr>
              <a:t>3. Анализ исходной информации, используемой для планирования</a:t>
            </a:r>
          </a:p>
          <a:p>
            <a:pPr marL="0" indent="0" algn="just">
              <a:buNone/>
            </a:pPr>
            <a:r>
              <a:rPr lang="ru-RU" sz="1300" b="1" u="sng" dirty="0">
                <a:latin typeface="Franklin Gothic Medium" pitchFamily="34" charset="0"/>
              </a:rPr>
              <a:t>Первый этап </a:t>
            </a:r>
            <a:r>
              <a:rPr lang="ru-RU" sz="1300" b="1" dirty="0">
                <a:solidFill>
                  <a:srgbClr val="FF0066"/>
                </a:solidFill>
                <a:latin typeface="Franklin Gothic Medium" pitchFamily="34" charset="0"/>
              </a:rPr>
              <a:t>формирование автоматизированным способом перечня СО, которые необходимы в сфере ГРОЕИ, путем анализа исходной информации </a:t>
            </a:r>
            <a:r>
              <a:rPr lang="ru-RU" sz="1300" b="1" dirty="0">
                <a:solidFill>
                  <a:schemeClr val="bg1"/>
                </a:solidFill>
                <a:latin typeface="Franklin Gothic Medium" pitchFamily="34" charset="0"/>
              </a:rPr>
              <a:t>.</a:t>
            </a:r>
            <a:r>
              <a:rPr lang="ru-RU" sz="1300" b="1" dirty="0">
                <a:solidFill>
                  <a:srgbClr val="FFFF00"/>
                </a:solidFill>
                <a:latin typeface="Franklin Gothic Medium" pitchFamily="34" charset="0"/>
              </a:rPr>
              <a:t> </a:t>
            </a:r>
            <a:r>
              <a:rPr lang="ru-RU" sz="1300" b="1" u="sng" dirty="0">
                <a:latin typeface="Franklin Gothic Medium" pitchFamily="34" charset="0"/>
              </a:rPr>
              <a:t>Второй этап</a:t>
            </a:r>
            <a:r>
              <a:rPr lang="ru-RU" sz="1300" b="1" dirty="0">
                <a:latin typeface="Franklin Gothic Medium" pitchFamily="34" charset="0"/>
              </a:rPr>
              <a:t> </a:t>
            </a:r>
            <a:r>
              <a:rPr lang="ru-RU" sz="1300" b="1" dirty="0">
                <a:solidFill>
                  <a:srgbClr val="FFC000"/>
                </a:solidFill>
                <a:latin typeface="Franklin Gothic Medium" pitchFamily="34" charset="0"/>
              </a:rPr>
              <a:t>экспертный анализ номенклатуры СО, необходимой к разработке, сформированной автоматизированным способом, с целью оценки возможности применения других действующих СО утвержденного типа. </a:t>
            </a:r>
            <a:r>
              <a:rPr lang="ru-RU" sz="1300" b="1" u="sng" dirty="0">
                <a:latin typeface="Franklin Gothic Medium" pitchFamily="34" charset="0"/>
              </a:rPr>
              <a:t>Третий этап</a:t>
            </a:r>
            <a:r>
              <a:rPr lang="ru-RU" sz="1300" b="1" dirty="0">
                <a:latin typeface="Franklin Gothic Medium" pitchFamily="34" charset="0"/>
              </a:rPr>
              <a:t> </a:t>
            </a:r>
            <a:r>
              <a:rPr lang="ru-RU" sz="1300" b="1" dirty="0">
                <a:solidFill>
                  <a:schemeClr val="bg1"/>
                </a:solidFill>
                <a:latin typeface="Franklin Gothic Medium" pitchFamily="34" charset="0"/>
              </a:rPr>
              <a:t>направление </a:t>
            </a:r>
            <a:r>
              <a:rPr lang="ru-RU" sz="1300" b="1" dirty="0" err="1">
                <a:solidFill>
                  <a:schemeClr val="bg1"/>
                </a:solidFill>
                <a:latin typeface="Franklin Gothic Medium" pitchFamily="34" charset="0"/>
              </a:rPr>
              <a:t>Росстандартом</a:t>
            </a:r>
            <a:r>
              <a:rPr lang="ru-RU" sz="1300" b="1" dirty="0">
                <a:solidFill>
                  <a:schemeClr val="bg1"/>
                </a:solidFill>
                <a:latin typeface="Franklin Gothic Medium" pitchFamily="34" charset="0"/>
              </a:rPr>
              <a:t> аналитической справки в организации, назначенные в ГССО  </a:t>
            </a:r>
            <a:r>
              <a:rPr lang="ru-RU" sz="1300" b="1" dirty="0" err="1">
                <a:solidFill>
                  <a:schemeClr val="bg1"/>
                </a:solidFill>
                <a:latin typeface="Franklin Gothic Medium" pitchFamily="34" charset="0"/>
              </a:rPr>
              <a:t>ФОИВы</a:t>
            </a:r>
            <a:r>
              <a:rPr lang="ru-RU" sz="1300" b="1" dirty="0">
                <a:solidFill>
                  <a:schemeClr val="bg1"/>
                </a:solidFill>
                <a:latin typeface="Franklin Gothic Medium" pitchFamily="34" charset="0"/>
              </a:rPr>
              <a:t>, организации - изготовители СО с целью получения предложений о возможной разработке СО утвержденных типов, номенклатура которых необходима для метрологического обеспечения измерений в сфере ГРОЕИ. Участвующие в опросе организации могут внести дополнения и уточнения в номенклатуру стандартных образцов. По результатам опроса и полученных предложений </a:t>
            </a:r>
            <a:r>
              <a:rPr lang="ru-RU" sz="1300" b="1" dirty="0" err="1">
                <a:solidFill>
                  <a:schemeClr val="bg1"/>
                </a:solidFill>
                <a:latin typeface="Franklin Gothic Medium" pitchFamily="34" charset="0"/>
              </a:rPr>
              <a:t>Росстандарт</a:t>
            </a:r>
            <a:r>
              <a:rPr lang="ru-RU" sz="1300" b="1" dirty="0">
                <a:solidFill>
                  <a:schemeClr val="bg1"/>
                </a:solidFill>
                <a:latin typeface="Franklin Gothic Medium" pitchFamily="34" charset="0"/>
              </a:rPr>
              <a:t> формирует номенклатуру стандартных образцов, необходимых к разработке, для удовлетворения потребностей отраслей промышленности и обеспечения единства измерений, относящихся к сфере ГРОЕИ.</a:t>
            </a:r>
          </a:p>
          <a:p>
            <a:pPr marL="0" indent="0" algn="just">
              <a:buNone/>
            </a:pPr>
            <a:r>
              <a:rPr lang="ru-RU" sz="1300" b="1" dirty="0">
                <a:solidFill>
                  <a:srgbClr val="FFFF00"/>
                </a:solidFill>
                <a:latin typeface="Franklin Gothic Medium" pitchFamily="34" charset="0"/>
              </a:rPr>
              <a:t>Номенклатура служит для создания и периодической (1 раз в год) актуализации Единой межведомственной программы разработки СО утвержденных типов (включает всю необходимую информацию о СО).</a:t>
            </a:r>
          </a:p>
          <a:p>
            <a:endParaRPr lang="ru-RU" sz="1200" dirty="0">
              <a:solidFill>
                <a:srgbClr val="FFFF00"/>
              </a:solidFill>
              <a:latin typeface="Franklin Gothic Medium" pitchFamily="34" charset="0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81600" y="6483325"/>
            <a:ext cx="561600" cy="306275"/>
          </a:xfrm>
        </p:spPr>
        <p:txBody>
          <a:bodyPr/>
          <a:lstStyle/>
          <a:p>
            <a:pPr>
              <a:defRPr/>
            </a:pP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6799" y="207818"/>
            <a:ext cx="1667063" cy="34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536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0735" y="141315"/>
            <a:ext cx="7074129" cy="1571107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1200" b="1" dirty="0">
                <a:solidFill>
                  <a:srgbClr val="FF0000"/>
                </a:solidFill>
              </a:rPr>
            </a:br>
            <a:br>
              <a:rPr lang="ru-RU" sz="1200" b="1" dirty="0">
                <a:solidFill>
                  <a:srgbClr val="FF0000"/>
                </a:solidFill>
              </a:rPr>
            </a:br>
            <a:r>
              <a:rPr lang="ru-RU" sz="1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Проект</a:t>
            </a:r>
            <a:r>
              <a:rPr lang="ru-RU" sz="1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1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приказа </a:t>
            </a:r>
            <a:r>
              <a:rPr lang="ru-RU" sz="18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Минпромторга</a:t>
            </a:r>
            <a:r>
              <a:rPr lang="ru-RU" sz="1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 России </a:t>
            </a:r>
            <a:br>
              <a:rPr lang="ru-RU" sz="1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</a:br>
            <a:r>
              <a:rPr lang="ru-RU" sz="1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«Об утверждении методики определения размера платы за оказание услуги по испытаниям стандартного образца или средства измерений в целях утверждения типа в области обеспечения единства измерений и предельного размера платы </a:t>
            </a:r>
            <a:br>
              <a:rPr lang="ru-RU" sz="1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</a:br>
            <a:r>
              <a:rPr lang="ru-RU" sz="1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за оказание услуги» </a:t>
            </a:r>
            <a:br>
              <a:rPr lang="ru-RU" sz="1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</a:br>
            <a:r>
              <a:rPr lang="ru-RU" sz="1600" b="1" dirty="0">
                <a:solidFill>
                  <a:srgbClr val="C2E4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(взамен приказа </a:t>
            </a:r>
            <a:r>
              <a:rPr lang="ru-RU" sz="1600" b="1" dirty="0" err="1">
                <a:solidFill>
                  <a:srgbClr val="C2E4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Минпромторга</a:t>
            </a:r>
            <a:r>
              <a:rPr lang="ru-RU" sz="1600" b="1" dirty="0">
                <a:solidFill>
                  <a:srgbClr val="C2E4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 России от 25 июня 2013 г. № 973)</a:t>
            </a:r>
            <a:br>
              <a:rPr lang="ru-RU" sz="1600" b="1" dirty="0">
                <a:solidFill>
                  <a:srgbClr val="C2E4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</a:br>
            <a:endParaRPr lang="ru-RU" sz="1600" b="1" dirty="0">
              <a:solidFill>
                <a:srgbClr val="C2E49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799" y="1903616"/>
            <a:ext cx="8863201" cy="48859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100" dirty="0">
              <a:solidFill>
                <a:srgbClr val="FFC000"/>
              </a:solidFill>
            </a:endParaRPr>
          </a:p>
          <a:p>
            <a:pPr algn="just"/>
            <a:r>
              <a:rPr lang="ru-RU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Основание: </a:t>
            </a: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</a:rPr>
              <a:t>п.10 Плана  мероприятий по выполнению Стратегии обеспечения единства измерений до 2025 г.</a:t>
            </a:r>
            <a:endParaRPr lang="ru-RU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just"/>
            <a:r>
              <a:rPr lang="ru-RU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Цель: </a:t>
            </a:r>
            <a:r>
              <a:rPr lang="ru-RU" sz="1400" b="1" dirty="0">
                <a:latin typeface="Arial Black" panose="020B0A04020102020204" pitchFamily="34" charset="0"/>
              </a:rPr>
              <a:t>скорректировать действующую методику в части установления положений для работ, проводимых при испытаниях в целях утверждения типа стандартных образцов  и измерительных систем, а также установить предельный размер платы за оказание услуги по испытаниям  в целях утверждения типа СО и СИ.</a:t>
            </a:r>
          </a:p>
          <a:p>
            <a:pPr algn="just"/>
            <a:endParaRPr lang="ru-RU" sz="800" b="1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ru-RU" sz="1400" b="1" dirty="0">
                <a:solidFill>
                  <a:srgbClr val="7030A0"/>
                </a:solidFill>
                <a:latin typeface="Arial Black" panose="020B0A04020102020204" pitchFamily="34" charset="0"/>
              </a:rPr>
              <a:t>Вводятся типовые наименования и нормативы трудоемкости работ, проводимых при оказании услуг по испытаниям СО в целях утверждения типа в дополнение трудоемкости работ для СИ.</a:t>
            </a:r>
          </a:p>
          <a:p>
            <a:pPr marL="0" indent="0" algn="just">
              <a:buNone/>
            </a:pPr>
            <a:endParaRPr lang="ru-RU" sz="800" b="1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ru-RU" sz="1400" b="1" dirty="0">
                <a:solidFill>
                  <a:srgbClr val="FFC000"/>
                </a:solidFill>
                <a:latin typeface="Arial Black" panose="020B0A04020102020204" pitchFamily="34" charset="0"/>
              </a:rPr>
              <a:t>Вводятся значения корректирующих коэффициентов при испытаниях СО в дополнение к корректирующим коэффициентам при испытаниях СИ зависимости от количества аттестованных характеристик.</a:t>
            </a:r>
          </a:p>
          <a:p>
            <a:pPr marL="0" indent="0" algn="just">
              <a:buNone/>
            </a:pPr>
            <a:endParaRPr lang="ru-RU" sz="800" b="1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pPr marL="0" lvl="0" indent="0" algn="just">
              <a:buNone/>
            </a:pPr>
            <a:r>
              <a:rPr lang="ru-RU" sz="1400" b="1" dirty="0">
                <a:solidFill>
                  <a:srgbClr val="FFFF00"/>
                </a:solidFill>
                <a:latin typeface="Arial Black" panose="020B0A04020102020204" pitchFamily="34" charset="0"/>
              </a:rPr>
              <a:t>Произведена  корректировка размера среднемесячной заработной платы.</a:t>
            </a:r>
          </a:p>
          <a:p>
            <a:pPr lvl="0" algn="just"/>
            <a:endParaRPr lang="ru-RU" sz="800" b="1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pPr marL="0" lvl="0" indent="0" algn="just">
              <a:buNone/>
            </a:pPr>
            <a:r>
              <a:rPr lang="ru-RU" sz="1400" b="1" dirty="0">
                <a:solidFill>
                  <a:srgbClr val="C00000"/>
                </a:solidFill>
                <a:latin typeface="Arial Black" panose="020B0A04020102020204" pitchFamily="34" charset="0"/>
              </a:rPr>
              <a:t>Скорректирована ставка НДС при расчетах.</a:t>
            </a:r>
          </a:p>
          <a:p>
            <a:endParaRPr lang="ru-RU" sz="1100" dirty="0">
              <a:solidFill>
                <a:srgbClr val="FFFF00"/>
              </a:solidFill>
              <a:latin typeface="Franklin Gothic Medium" pitchFamily="34" charset="0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81600" y="6483325"/>
            <a:ext cx="561600" cy="306275"/>
          </a:xfrm>
        </p:spPr>
        <p:txBody>
          <a:bodyPr/>
          <a:lstStyle/>
          <a:p>
            <a:pPr>
              <a:defRPr/>
            </a:pP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6800" y="66416"/>
            <a:ext cx="1583936" cy="35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536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2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 flipV="1">
            <a:off x="0" y="6858000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78" tIns="43640" rIns="87278" bIns="43640" anchor="ctr"/>
          <a:lstStyle/>
          <a:p>
            <a:pPr algn="ctr" defTabSz="871538" eaLnBrk="1" hangingPunct="1">
              <a:defRPr/>
            </a:pPr>
            <a:endParaRPr lang="ru-RU" sz="1700" b="1" dirty="0">
              <a:solidFill>
                <a:srgbClr val="7C1A2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algn="ctr" defTabSz="871538" eaLnBrk="1" hangingPunct="1">
              <a:defRPr/>
            </a:pPr>
            <a:endParaRPr lang="ru-RU" sz="1700" b="1" dirty="0">
              <a:solidFill>
                <a:srgbClr val="8A0F0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1008063" y="2420938"/>
            <a:ext cx="7345362" cy="277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37" tIns="43620" rIns="87237" bIns="43620" anchor="ctr"/>
          <a:lstStyle>
            <a:lvl1pPr defTabSz="871538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1538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1538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1538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1538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2800" b="1">
              <a:solidFill>
                <a:srgbClr val="666699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2800" b="1">
              <a:solidFill>
                <a:srgbClr val="666699"/>
              </a:solidFill>
            </a:endParaRPr>
          </a:p>
        </p:txBody>
      </p:sp>
      <p:sp>
        <p:nvSpPr>
          <p:cNvPr id="28678" name="Прямоугольник 6"/>
          <p:cNvSpPr>
            <a:spLocks noChangeArrowheads="1"/>
          </p:cNvSpPr>
          <p:nvPr/>
        </p:nvSpPr>
        <p:spPr bwMode="auto">
          <a:xfrm>
            <a:off x="191294" y="1268213"/>
            <a:ext cx="89789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3200" b="1" dirty="0">
              <a:solidFill>
                <a:srgbClr val="FF0066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pPr algn="ctr" eaLnBrk="1" hangingPunct="1">
              <a:defRPr/>
            </a:pPr>
            <a:endParaRPr lang="ru-RU" sz="3200" b="1" dirty="0">
              <a:solidFill>
                <a:srgbClr val="FF0066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pPr algn="ctr" eaLnBrk="1" hangingPunct="1">
              <a:defRPr/>
            </a:pP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+mj-cs"/>
              </a:rPr>
              <a:t>Спасибо  за  внимание!</a:t>
            </a:r>
          </a:p>
          <a:p>
            <a:pPr algn="ctr" eaLnBrk="1" hangingPunct="1">
              <a:defRPr/>
            </a:pPr>
            <a:endParaRPr lang="ru-RU" sz="3200" b="1" dirty="0">
              <a:solidFill>
                <a:srgbClr val="FF0066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pPr algn="ctr" eaLnBrk="1" hangingPunct="1">
              <a:defRPr/>
            </a:pP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ru-RU" sz="900" b="1" i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ru-RU" sz="900" b="1" i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ru-RU" sz="900" b="1" i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ru-RU" sz="900" b="1" i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ru-RU" sz="900" b="1" i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ru-RU" sz="900" b="1" i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ru-RU" sz="20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lang="ru-RU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itchFamily="34" charset="0"/>
              <a:ea typeface="+mj-ea"/>
              <a:cs typeface="+mj-cs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lang="ru-RU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itchFamily="34" charset="0"/>
              <a:ea typeface="+mj-ea"/>
              <a:cs typeface="+mj-cs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sz="2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  <a:ea typeface="+mj-ea"/>
                <a:cs typeface="+mj-cs"/>
              </a:rPr>
              <a:t>начальник отдела обеспечения единства измерений</a:t>
            </a:r>
          </a:p>
        </p:txBody>
      </p:sp>
      <p:sp>
        <p:nvSpPr>
          <p:cNvPr id="43018" name="Прямоугольник 1"/>
          <p:cNvSpPr>
            <a:spLocks noChangeArrowheads="1"/>
          </p:cNvSpPr>
          <p:nvPr/>
        </p:nvSpPr>
        <p:spPr bwMode="auto">
          <a:xfrm>
            <a:off x="1879438" y="3734651"/>
            <a:ext cx="5713739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sz="2800" b="1" i="1" dirty="0">
              <a:solidFill>
                <a:srgbClr val="6D57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itchFamily="34" charset="0"/>
              <a:ea typeface="+mj-ea"/>
              <a:cs typeface="+mj-cs"/>
            </a:endParaRPr>
          </a:p>
          <a:p>
            <a:pPr algn="ctr" eaLnBrk="1" hangingPunct="1"/>
            <a:endParaRPr lang="ru-RU" sz="2800" b="1" i="1" dirty="0">
              <a:solidFill>
                <a:srgbClr val="6D57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itchFamily="34" charset="0"/>
              <a:ea typeface="+mj-ea"/>
              <a:cs typeface="+mj-cs"/>
            </a:endParaRPr>
          </a:p>
          <a:p>
            <a:pPr algn="ctr" eaLnBrk="1" hangingPunct="1"/>
            <a:r>
              <a:rPr lang="ru-RU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  <a:ea typeface="+mj-ea"/>
                <a:cs typeface="+mj-cs"/>
              </a:rPr>
              <a:t>Летуновский Михаил Валерьевич</a:t>
            </a:r>
          </a:p>
        </p:txBody>
      </p:sp>
      <p:pic>
        <p:nvPicPr>
          <p:cNvPr id="7" name="Рисунок 2" descr="cid:image001.png@01D0ACD6.D525889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35" y="182881"/>
            <a:ext cx="1499616" cy="285119"/>
          </a:xfrm>
          <a:prstGeom prst="rect">
            <a:avLst/>
          </a:prstGeom>
          <a:noFill/>
          <a:ln>
            <a:noFill/>
          </a:ln>
          <a:effectLst>
            <a:glow rad="101600">
              <a:srgbClr val="FFFFFF">
                <a:alpha val="96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5851203"/>
      </p:ext>
    </p:extLst>
  </p:cSld>
  <p:clrMapOvr>
    <a:masterClrMapping/>
  </p:clrMapOvr>
</p:sld>
</file>

<file path=ppt/theme/theme1.xml><?xml version="1.0" encoding="utf-8"?>
<a:theme xmlns:a="http://schemas.openxmlformats.org/drawingml/2006/main" name="5_Тема1">
  <a:themeElements>
    <a:clrScheme name="4_Тема1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Тема1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Тема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26909</TotalTime>
  <Words>1181</Words>
  <Application>Microsoft Office PowerPoint</Application>
  <PresentationFormat>Экран (4:3)</PresentationFormat>
  <Paragraphs>172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Franklin Gothic Demi</vt:lpstr>
      <vt:lpstr>Franklin Gothic Medium</vt:lpstr>
      <vt:lpstr>Segoe UI Black</vt:lpstr>
      <vt:lpstr>Times New Roman</vt:lpstr>
      <vt:lpstr>TimesDL</vt:lpstr>
      <vt:lpstr>Verdana</vt:lpstr>
      <vt:lpstr>Wingdings</vt:lpstr>
      <vt:lpstr>5_Тема1</vt:lpstr>
      <vt:lpstr>Office Theme</vt:lpstr>
      <vt:lpstr>Презентация PowerPoint</vt:lpstr>
      <vt:lpstr>Презентация PowerPoint</vt:lpstr>
      <vt:lpstr> </vt:lpstr>
      <vt:lpstr> ПРОГРАММА ИМПОРТОЗАМЕЩЕНИЯ ИЗМЕРИТЕЛЬНОЙ ТЕХНИКИ НА 2018 - 2020 г.г. И НА ПЕРИОД ДО 2025 г.  </vt:lpstr>
      <vt:lpstr> ПЕРЕЧЕНЬ СРЕДСТВ ИЗМЕРЕНИЙ ОТЕЧЕСТВЕННОГО  ПРОИЗВОДСТВА, АНАЛОГИЧНЫХ СРЕДСТВАМ ИЗМЕРЕНИЙ ИМПОРТНОГО ПРОИЗВОДСТВА </vt:lpstr>
      <vt:lpstr>    Минпромторгом России утверждены  «Методические рекомендации по планированию номенклатуры СО в отраслях» № 10-751 от 29.11.18   (подготовлен при участии ФОИВ, назначенных в структуру ГССО организаций, изготовителей и потребителей СО)   </vt:lpstr>
      <vt:lpstr>  Проект  приказа Минпромторга России  «Об утверждении методики определения размера платы за оказание услуги по испытаниям стандартного образца или средства измерений в целях утверждения типа в области обеспечения единства измерений и предельного размера платы  за оказание услуги»  (взамен приказа Минпромторга России от 25 июня 2013 г. № 973) </vt:lpstr>
      <vt:lpstr>Презентация PowerPoint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vchugunova001</dc:creator>
  <cp:lastModifiedBy>Professional</cp:lastModifiedBy>
  <cp:revision>2253</cp:revision>
  <cp:lastPrinted>2017-03-15T15:43:29Z</cp:lastPrinted>
  <dcterms:created xsi:type="dcterms:W3CDTF">2009-04-20T20:12:38Z</dcterms:created>
  <dcterms:modified xsi:type="dcterms:W3CDTF">2019-10-12T15:07:51Z</dcterms:modified>
</cp:coreProperties>
</file>