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9" r:id="rId2"/>
    <p:sldId id="426" r:id="rId3"/>
    <p:sldId id="431" r:id="rId4"/>
    <p:sldId id="432" r:id="rId5"/>
    <p:sldId id="449" r:id="rId6"/>
    <p:sldId id="442" r:id="rId7"/>
    <p:sldId id="428" r:id="rId8"/>
    <p:sldId id="444" r:id="rId9"/>
    <p:sldId id="446" r:id="rId10"/>
    <p:sldId id="445" r:id="rId11"/>
    <p:sldId id="447" r:id="rId12"/>
    <p:sldId id="450" r:id="rId13"/>
    <p:sldId id="451" r:id="rId14"/>
    <p:sldId id="440" r:id="rId15"/>
    <p:sldId id="441" r:id="rId16"/>
    <p:sldId id="433" r:id="rId17"/>
    <p:sldId id="434" r:id="rId18"/>
    <p:sldId id="435" r:id="rId19"/>
    <p:sldId id="453" r:id="rId20"/>
    <p:sldId id="436" r:id="rId21"/>
    <p:sldId id="437" r:id="rId22"/>
    <p:sldId id="452" r:id="rId23"/>
    <p:sldId id="403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2BA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72" autoAdjust="0"/>
  </p:normalViewPr>
  <p:slideViewPr>
    <p:cSldViewPr>
      <p:cViewPr>
        <p:scale>
          <a:sx n="60" d="100"/>
          <a:sy n="60" d="100"/>
        </p:scale>
        <p:origin x="-376" y="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E9-B92F-43A8-B753-8223E3BE8AF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DE3-022E-47A3-AD51-054F9F4D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4926-7B6C-465C-BEBE-076709D9BF5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839-D17D-4E2A-B425-CF68DC79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14 лет работы Комитет выработал надежный алгоритм решения межотраслевых задач. </a:t>
            </a:r>
          </a:p>
          <a:p>
            <a:pPr lvl="0"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включает следующие этапы: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Объединение на площадке Комитета специалистов, занимающихся одной проблемой.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Проведение совместных межотраслевых мероприятий, что позволяет наладить обмен информацией и опытом в решении задач.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Выявление общих проблем, требующих решения на уровне ФОИВ.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Подготовка проектов нормативно-правовых актов и законов.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Участие в согласовании и принятии НПА в интересах промышленности.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839-D17D-4E2A-B425-CF68DC793D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2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0775" cy="465137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041"/>
            <a:ext cx="6151616" cy="4466756"/>
          </a:xfrm>
        </p:spPr>
        <p:txBody>
          <a:bodyPr/>
          <a:lstStyle/>
          <a:p>
            <a:r>
              <a:rPr lang="ru-RU" sz="1000" dirty="0" smtClean="0">
                <a:latin typeface="Arial" pitchFamily="34" charset="0"/>
              </a:rPr>
              <a:t>переделать</a:t>
            </a:r>
          </a:p>
        </p:txBody>
      </p:sp>
    </p:spTree>
    <p:extLst>
      <p:ext uri="{BB962C8B-B14F-4D97-AF65-F5344CB8AC3E}">
        <p14:creationId xmlns:p14="http://schemas.microsoft.com/office/powerpoint/2010/main" val="156754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5425" y="236538"/>
            <a:ext cx="6199188" cy="4651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66" y="5059831"/>
            <a:ext cx="6152525" cy="446526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5A331-A970-41F5-9EE5-BEF9720919B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1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293850-5D38-40C5-B974-6F663F62DA4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611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4897" cy="49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786" tIns="41893" rIns="83786" bIns="41893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fld id="{A41ECEEC-FE05-4D87-BBFF-C9DFB8391227}" type="slidenum">
              <a:rPr lang="ru-RU" altLang="ru-RU" sz="1100">
                <a:latin typeface="+mn-lt" charset="0"/>
              </a:rPr>
              <a:pPr algn="r" hangingPunct="1">
                <a:lnSpc>
                  <a:spcPct val="100000"/>
                </a:lnSpc>
              </a:pPr>
              <a:t>16</a:t>
            </a:fld>
            <a:endParaRPr lang="ru-RU" altLang="ru-RU" sz="11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EE788D-A08A-40B4-BBB0-9C9C4A9A5F09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81F9-C055-48A5-AB47-48B14B51BA6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4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6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 между Россией и Францией активно развиваются несмотря на сложную политическую обстановку.  Например 25 мая этого года в рамках бизнес-диалога «Россия-Франция» на Петербургском международном экономическом форуме состоялось подписание Меморандума о сотрудничестве в области индустрии будущего между Российским союзом промышленников и предпринимателей и МЕДЕФ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Интернасиональ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Соглашение позволит российской и французской промышленности объединить усилия в области цифрового реинжиниринга производственных процессов.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13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г.  уже запланирована серия мероприятий по расширению  сотрудничества между российской и французской промышленностью по  обмену информацией по цифровым технологиям в рамках  подписанного Соглашения о сотрудничества между  РСПП и MEDEF на Санкт-Петербургском экономическом форуме.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4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523-63EC-4AC0-8566-6909E166B210}" type="datetime1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B7-6A10-4609-A14D-4AFF840F5BED}" type="datetime1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solidFill>
                  <a:srgbClr val="177B57"/>
                </a:solidFill>
              </a:defRPr>
            </a:lvl1pPr>
          </a:lstStyle>
          <a:p>
            <a:pPr rtl="0"/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2" y="1508760"/>
            <a:ext cx="8305565" cy="4590288"/>
          </a:xfrm>
        </p:spPr>
        <p:txBody>
          <a:bodyPr lIns="0" tIns="0" rIns="0" bIns="0" rtlCol="0"/>
          <a:lstStyle>
            <a:lvl1pPr>
              <a:spcBef>
                <a:spcPts val="360"/>
              </a:spcBef>
              <a:defRPr/>
            </a:lvl1pPr>
            <a:lvl2pPr marL="428340" indent="-215857">
              <a:spcBef>
                <a:spcPts val="360"/>
              </a:spcBef>
              <a:defRPr/>
            </a:lvl2pPr>
            <a:lvl3pPr marL="856680" indent="-215857">
              <a:spcBef>
                <a:spcPts val="360"/>
              </a:spcBef>
              <a:defRPr/>
            </a:lvl3pPr>
            <a:lvl4pPr marL="1288394" indent="-219229">
              <a:spcBef>
                <a:spcPts val="360"/>
              </a:spcBef>
              <a:defRPr/>
            </a:lvl4pPr>
            <a:lvl5pPr marL="1929218" indent="-215857">
              <a:spcBef>
                <a:spcPts val="360"/>
              </a:spcBef>
              <a:defRPr/>
            </a:lvl5pPr>
          </a:lstStyle>
          <a:p>
            <a:pPr lvl="0" rtl="0"/>
            <a:r>
              <a:rPr lang="en-GB" dirty="0"/>
              <a:t>Click to edit Master text styles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level</a:t>
            </a:r>
          </a:p>
          <a:p>
            <a:pPr lvl="3" rtl="0"/>
            <a:r>
              <a:rPr lang="en-GB" dirty="0"/>
              <a:t>Fourth level</a:t>
            </a:r>
          </a:p>
          <a:p>
            <a:pPr lvl="4" rtl="0"/>
            <a:r>
              <a:rPr lang="en-GB" dirty="0"/>
              <a:t>Fifth level</a:t>
            </a:r>
          </a:p>
        </p:txBody>
      </p:sp>
      <p:grpSp>
        <p:nvGrpSpPr>
          <p:cNvPr id="5" name="Группа 70"/>
          <p:cNvGrpSpPr>
            <a:grpSpLocks/>
          </p:cNvGrpSpPr>
          <p:nvPr userDrawn="1"/>
        </p:nvGrpSpPr>
        <p:grpSpPr bwMode="auto">
          <a:xfrm>
            <a:off x="-5267" y="3"/>
            <a:ext cx="363356" cy="6858000"/>
            <a:chOff x="-1143000" y="0"/>
            <a:chExt cx="462061" cy="6858000"/>
          </a:xfrm>
        </p:grpSpPr>
        <p:sp>
          <p:nvSpPr>
            <p:cNvPr id="6" name="object 63"/>
            <p:cNvSpPr/>
            <p:nvPr/>
          </p:nvSpPr>
          <p:spPr>
            <a:xfrm>
              <a:off x="-1143000" y="0"/>
              <a:ext cx="230237" cy="68564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eaLnBrk="1">
                <a:defRPr/>
              </a:pPr>
              <a:endParaRPr lang="en-GB" sz="1800" dirty="0"/>
            </a:p>
          </p:txBody>
        </p:sp>
        <p:sp>
          <p:nvSpPr>
            <p:cNvPr id="7" name="object 63"/>
            <p:cNvSpPr/>
            <p:nvPr/>
          </p:nvSpPr>
          <p:spPr>
            <a:xfrm>
              <a:off x="-911176" y="1588"/>
              <a:ext cx="230237" cy="6856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eaLnBrk="1">
                <a:defRPr/>
              </a:pPr>
              <a:endParaRPr lang="en-GB" sz="1800" dirty="0"/>
            </a:p>
          </p:txBody>
        </p:sp>
      </p:grpSp>
      <p:pic>
        <p:nvPicPr>
          <p:cNvPr id="8" name="Picture 6" descr="P:\Отдел координации и развития альтернативных источников энергии\Касимов С\UNG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463" y="264818"/>
            <a:ext cx="622266" cy="62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8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14506" y="6534006"/>
            <a:ext cx="1410185" cy="278875"/>
          </a:xfrm>
        </p:spPr>
        <p:txBody>
          <a:bodyPr/>
          <a:lstStyle/>
          <a:p>
            <a:fld id="{0ED215C0-DD4E-4B6E-85C2-57308CE01492}" type="datetime1">
              <a:rPr lang="ru-RU" smtClean="0">
                <a:solidFill>
                  <a:srgbClr val="2E3E46">
                    <a:lumMod val="60000"/>
                    <a:lumOff val="40000"/>
                  </a:srgbClr>
                </a:solidFill>
              </a:rPr>
              <a:t>14.10.2019</a:t>
            </a:fld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  <a:t>Seite </a:t>
            </a:r>
            <a:fld id="{046A4056-0F3D-452C-8422-2686DCAFBA82}" type="slidenum"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40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558-E8D2-4E69-B3FB-4BA2D280DAFD}" type="datetime1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6F6-ED74-4CFB-A1EF-8EB360886717}" type="datetime1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EB7-856E-4144-A77B-37B2550D5A04}" type="datetime1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5B5-76AC-47D9-BFA8-F46249EA577D}" type="datetime1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F5A-D2C0-48F9-AE8F-E4F31432939D}" type="datetime1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74F-D5A7-4CAE-93DB-C02D11E753B7}" type="datetime1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768-4552-4D27-9C18-36968A7844A8}" type="datetime1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2DC-104F-4749-91E1-CB66E29727BC}" type="datetime1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696F-F07E-49A3-B883-71EE3403DC21}" type="datetime1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eg"/><Relationship Id="rId18" Type="http://schemas.openxmlformats.org/officeDocument/2006/relationships/image" Target="../media/image58.jpg"/><Relationship Id="rId3" Type="http://schemas.openxmlformats.org/officeDocument/2006/relationships/image" Target="../media/image60.jpeg"/><Relationship Id="rId21" Type="http://schemas.openxmlformats.org/officeDocument/2006/relationships/image" Target="../media/image76.jpe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2.jpe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23" Type="http://schemas.openxmlformats.org/officeDocument/2006/relationships/image" Target="../media/image5.jpeg"/><Relationship Id="rId10" Type="http://schemas.openxmlformats.org/officeDocument/2006/relationships/image" Target="../media/image66.jpeg"/><Relationship Id="rId19" Type="http://schemas.openxmlformats.org/officeDocument/2006/relationships/image" Target="../media/image74.jpeg"/><Relationship Id="rId4" Type="http://schemas.openxmlformats.org/officeDocument/2006/relationships/hyperlink" Target="https://yandex.ru/images/search?pos=0&amp;img_url=https://static-internal.insales.ru/files/1/3332/3312900/original/20160203132357-286_580.png&amp;text=knauf&amp;rpt=simage&amp;rlt_url=https://img3.board.com.ua/a/2004187388/wm/2-shtukaturka-mashinnyim-sposopom-ot-78-gr-m2.png" TargetMode="External"/><Relationship Id="rId9" Type="http://schemas.openxmlformats.org/officeDocument/2006/relationships/image" Target="../media/image65.png"/><Relationship Id="rId14" Type="http://schemas.openxmlformats.org/officeDocument/2006/relationships/image" Target="../media/image70.jpeg"/><Relationship Id="rId22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hyperlink" Target="mailto:KarmancevaEV@cbtc.ru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www.RGTR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40481" y="0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 b="1" kern="0" dirty="0">
              <a:solidFill>
                <a:schemeClr val="lt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при Минпромторге России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309" y="1420728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15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2019</a:t>
            </a:r>
            <a:r>
              <a:rPr lang="ru-RU" sz="3100" b="1" i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УЧАСТИЕ  КОМИТЕТА РСПП В РАЗВИТИИ СИСТЕМ СТАНДАРТИЗАЦИИ И ОЦЕНКИ СООТВЕТСТВИЯ </a:t>
            </a:r>
            <a:endParaRPr lang="ru-RU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74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8126" y="76319"/>
            <a:ext cx="6086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«РЕГУЛЯТОРНАЯ ГИЛЬОТИНА»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r>
              <a:rPr lang="ru-RU" sz="2200" b="1" dirty="0" smtClean="0">
                <a:solidFill>
                  <a:srgbClr val="C00000"/>
                </a:solidFill>
              </a:rPr>
              <a:t>В СФЕРЕ МЕТРОЛОГИИ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irkdeklein.files.wordpress.com/2016/06/the-guillotine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44" y="2723683"/>
            <a:ext cx="1703962" cy="22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8165" y="1463822"/>
            <a:ext cx="5217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Акты под отмену </a:t>
            </a:r>
            <a:r>
              <a:rPr lang="ru-RU" sz="2400" b="1" dirty="0">
                <a:solidFill>
                  <a:srgbClr val="C00000"/>
                </a:solidFill>
              </a:rPr>
              <a:t>в рамках «Регуляторной гильотины» </a:t>
            </a:r>
            <a:r>
              <a:rPr lang="ru-RU" sz="2400" b="1" dirty="0" smtClean="0">
                <a:solidFill>
                  <a:srgbClr val="C00000"/>
                </a:solidFill>
              </a:rPr>
              <a:t>в сфере метрологии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68471"/>
              </p:ext>
            </p:extLst>
          </p:nvPr>
        </p:nvGraphicFramePr>
        <p:xfrm>
          <a:off x="395536" y="2924944"/>
          <a:ext cx="6819203" cy="3179483"/>
        </p:xfrm>
        <a:graphic>
          <a:graphicData uri="http://schemas.openxmlformats.org/drawingml/2006/table">
            <a:tbl>
              <a:tblPr/>
              <a:tblGrid>
                <a:gridCol w="3528392"/>
                <a:gridCol w="3290811"/>
              </a:tblGrid>
              <a:tr h="558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 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Нормативные правовые акты</a:t>
                      </a:r>
                      <a:r>
                        <a:rPr lang="ru-RU" sz="2000" baseline="0" dirty="0" smtClean="0"/>
                        <a:t> и отдельные положения нормативных правовых актов РФ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36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Акты федеральных органов исполнительной власти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OvechkoVV\Desktop\DSC_4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7" y="4941168"/>
            <a:ext cx="1702800" cy="11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7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8126" y="76319"/>
            <a:ext cx="6086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«РЕГУЛЯТОРНАЯ ГИЛЬОТИНА» </a:t>
            </a:r>
            <a:r>
              <a:rPr lang="ru-RU" sz="2200" b="1" dirty="0" smtClean="0">
                <a:solidFill>
                  <a:srgbClr val="C00000"/>
                </a:solidFill>
              </a:rPr>
              <a:t>В СФЕРЕ МЕТРОЛОГИИ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/>
          <p:nvPr/>
        </p:nvSpPr>
        <p:spPr>
          <a:xfrm>
            <a:off x="323528" y="1154897"/>
            <a:ext cx="8411282" cy="570348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51460" algn="just">
              <a:lnSpc>
                <a:spcPct val="100000"/>
              </a:lnSpc>
              <a:spcBef>
                <a:spcPts val="815"/>
              </a:spcBef>
            </a:pPr>
            <a:r>
              <a:rPr lang="ru-RU" sz="1900" b="1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Акты</a:t>
            </a:r>
            <a:r>
              <a:rPr lang="en-US" sz="1900" b="1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,</a:t>
            </a:r>
            <a:r>
              <a:rPr lang="ru-RU" sz="1900" b="1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 в отношении которых отменяется обязательный метрологический надзор</a:t>
            </a:r>
            <a:r>
              <a:rPr lang="en-US" sz="1900" b="1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:</a:t>
            </a:r>
            <a:endParaRPr lang="ru-RU" sz="1900" b="1" spc="-5" dirty="0" smtClean="0">
              <a:solidFill>
                <a:schemeClr val="tx2"/>
              </a:solidFill>
              <a:latin typeface="Calibri (Основной текст)"/>
              <a:cs typeface="Calibri"/>
            </a:endParaRPr>
          </a:p>
          <a:p>
            <a:pPr marL="708660" indent="-457200" algn="just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r>
              <a:rPr lang="ru-RU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Федеральные нормы и правила в области промышленной безопасности «Инструкция по контролю состава рудничного воздуха, определению </a:t>
            </a:r>
            <a:r>
              <a:rPr lang="ru-RU" sz="1900" spc="-5" dirty="0" err="1">
                <a:solidFill>
                  <a:schemeClr val="tx2"/>
                </a:solidFill>
                <a:latin typeface="Calibri (Основной текст)"/>
                <a:cs typeface="Calibri"/>
              </a:rPr>
              <a:t>газообильности</a:t>
            </a:r>
            <a:r>
              <a:rPr lang="ru-RU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 и установлению категорий шахт по метану и/или диоксиду углерода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»</a:t>
            </a:r>
            <a:r>
              <a:rPr lang="en-US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;</a:t>
            </a:r>
            <a:endParaRPr lang="ru-RU" sz="1900" spc="-5" dirty="0">
              <a:solidFill>
                <a:schemeClr val="tx2"/>
              </a:solidFill>
              <a:latin typeface="Calibri (Основной текст)"/>
              <a:cs typeface="Calibri"/>
            </a:endParaRPr>
          </a:p>
          <a:p>
            <a:pPr marL="708660" indent="-457200" algn="just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r>
              <a:rPr lang="ru-RU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Общие правила взрывобезопасности для взрывопожароопасных химических,	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нефтехимических</a:t>
            </a:r>
            <a:r>
              <a:rPr lang="en-US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 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нефтеперерабатывающих производств</a:t>
            </a:r>
            <a:r>
              <a:rPr lang="en-US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;</a:t>
            </a:r>
            <a:endParaRPr lang="ru-RU" sz="1900" spc="-5" dirty="0">
              <a:solidFill>
                <a:schemeClr val="tx2"/>
              </a:solidFill>
              <a:latin typeface="Calibri (Основной текст)"/>
              <a:cs typeface="Calibri"/>
            </a:endParaRPr>
          </a:p>
          <a:p>
            <a:pPr marL="708660" indent="-457200" algn="just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r>
              <a:rPr lang="ru-RU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Федеральные нормы и правила в области промышленной безопасности «Правила безопасности в угольных шахтах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»</a:t>
            </a:r>
            <a:r>
              <a:rPr lang="en-US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;</a:t>
            </a:r>
            <a:endParaRPr lang="ru-RU" sz="1900" spc="-5" dirty="0">
              <a:solidFill>
                <a:schemeClr val="tx2"/>
              </a:solidFill>
              <a:latin typeface="Calibri (Основной текст)"/>
              <a:cs typeface="Calibri"/>
            </a:endParaRPr>
          </a:p>
          <a:p>
            <a:pPr marL="708660" indent="-457200" algn="just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r>
              <a:rPr lang="ru-RU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Федеральные нормы и правила в области промышленной безопасности 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«</a:t>
            </a:r>
            <a:r>
              <a:rPr lang="ru-RU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Правила	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безопасности</a:t>
            </a:r>
            <a:r>
              <a:rPr lang="en-US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 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взрывопожароопасных </a:t>
            </a:r>
            <a:r>
              <a:rPr lang="ru-RU" sz="1900" spc="-5" dirty="0">
                <a:solidFill>
                  <a:schemeClr val="tx2"/>
                </a:solidFill>
                <a:latin typeface="Calibri (Основной текст)"/>
                <a:cs typeface="Calibri"/>
              </a:rPr>
              <a:t>производственных объектов хранения и переработки растительного сырья</a:t>
            </a:r>
            <a:r>
              <a:rPr lang="ru-RU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»</a:t>
            </a:r>
            <a:r>
              <a:rPr lang="en-US" sz="1900" spc="-5" dirty="0" smtClean="0">
                <a:solidFill>
                  <a:schemeClr val="tx2"/>
                </a:solidFill>
                <a:latin typeface="Calibri (Основной текст)"/>
                <a:cs typeface="Calibri"/>
              </a:rPr>
              <a:t>.</a:t>
            </a:r>
            <a:endParaRPr lang="ru-RU" sz="1900" spc="-5" dirty="0">
              <a:solidFill>
                <a:schemeClr val="tx2"/>
              </a:solidFill>
              <a:latin typeface="Calibri (Основной текст)"/>
              <a:cs typeface="Calibri"/>
            </a:endParaRPr>
          </a:p>
          <a:p>
            <a:pPr marL="708660" indent="-457200" algn="just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endParaRPr lang="en-US" sz="1900" spc="-5" dirty="0" smtClean="0">
              <a:solidFill>
                <a:schemeClr val="tx2"/>
              </a:solidFill>
              <a:latin typeface="Calibri (Основной текст)"/>
              <a:cs typeface="Calibri"/>
            </a:endParaRPr>
          </a:p>
          <a:p>
            <a:pPr marL="251460" algn="just">
              <a:lnSpc>
                <a:spcPct val="100000"/>
              </a:lnSpc>
              <a:spcBef>
                <a:spcPts val="815"/>
              </a:spcBef>
            </a:pPr>
            <a:endParaRPr sz="1900" dirty="0">
              <a:solidFill>
                <a:schemeClr val="tx2"/>
              </a:solidFill>
              <a:latin typeface="Calibri (Основной текст)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21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751641" y="637203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2</a:t>
            </a:r>
          </a:p>
          <a:p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891" y="137165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Вопросы развития стандартизации и СДС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gks.dev.dotorg.ru/content/data/2/%D0%90%D0%BF%D0%BF%D0%B0%D1%80%D0%B0%D1%82-%D0%9F%D1%80%D0%B0%D0%B2%D0%B8%D1%82%D0%B5%D0%BB%D1%8C%D1%81%D1%82%D0%B2%D0%B0-%D0%A0%D0%BE%D1%81%D1%81%D0%B8%D0%B9%D1%81%D0%BA%D0%BE%D0%B9-%D0%A4%D0%B5%D0%B4%D0%B5%D1%80%D0%B0%D1%86%D0%B8%D0%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972"/>
            <a:ext cx="2051720" cy="11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907704" y="1484784"/>
            <a:ext cx="7073615" cy="164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700" dirty="0" smtClean="0">
                <a:solidFill>
                  <a:srgbClr val="002060"/>
                </a:solidFill>
              </a:rPr>
              <a:t>По поручению Заместителя Председателя Правительства РФ  </a:t>
            </a:r>
            <a:r>
              <a:rPr lang="ru-RU" sz="1700" dirty="0">
                <a:solidFill>
                  <a:srgbClr val="002060"/>
                </a:solidFill>
              </a:rPr>
              <a:t>Д.Н. Козака от 04.09.2019 г. Комитет РСПП </a:t>
            </a:r>
            <a:r>
              <a:rPr lang="ru-RU" sz="1700" dirty="0" smtClean="0">
                <a:solidFill>
                  <a:srgbClr val="002060"/>
                </a:solidFill>
              </a:rPr>
              <a:t>совместно с </a:t>
            </a:r>
            <a:r>
              <a:rPr lang="ru-RU" sz="1700" dirty="0" err="1" smtClean="0">
                <a:solidFill>
                  <a:srgbClr val="002060"/>
                </a:solidFill>
              </a:rPr>
              <a:t>Минпромторгом</a:t>
            </a:r>
            <a:r>
              <a:rPr lang="ru-RU" sz="1700" dirty="0" smtClean="0">
                <a:solidFill>
                  <a:srgbClr val="002060"/>
                </a:solidFill>
              </a:rPr>
              <a:t> и </a:t>
            </a:r>
            <a:r>
              <a:rPr lang="ru-RU" sz="1700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sz="1700" dirty="0" smtClean="0">
                <a:solidFill>
                  <a:srgbClr val="002060"/>
                </a:solidFill>
              </a:rPr>
              <a:t> участвует в согласовании проекта «Плана </a:t>
            </a:r>
            <a:r>
              <a:rPr lang="ru-RU" sz="1700" dirty="0">
                <a:solidFill>
                  <a:srgbClr val="002060"/>
                </a:solidFill>
              </a:rPr>
              <a:t>мероприятий ("дорожной карты") развития стандартизации в Российской Федерации на период до 2027 года</a:t>
            </a:r>
            <a:r>
              <a:rPr lang="ru-RU" sz="1700" dirty="0" smtClean="0">
                <a:solidFill>
                  <a:srgbClr val="002060"/>
                </a:solidFill>
              </a:rPr>
              <a:t>».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1226" y="114599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План мероприятий по развитию стандартизации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9163" y="2996952"/>
            <a:ext cx="6516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</a:rPr>
              <a:t>ациональная система сертификации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6" name="Picture 2" descr="C:\Users\OvechkoVV\Downloads\Безымянныйуу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1" y="5013176"/>
            <a:ext cx="140386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347863" y="3486801"/>
            <a:ext cx="565273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Комитет РСПП совместно с предприятиями НГК и Минэнерго участвует в подготовке предложений по совершенствованию Национальной </a:t>
            </a:r>
            <a:r>
              <a:rPr lang="ru-RU" sz="1600" b="1" dirty="0" smtClean="0">
                <a:solidFill>
                  <a:srgbClr val="002060"/>
                </a:solidFill>
              </a:rPr>
              <a:t>системы добровольной сертификации.</a:t>
            </a:r>
            <a:endParaRPr lang="ru-RU" sz="1700" dirty="0" smtClean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47863" y="4451022"/>
            <a:ext cx="559811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4 октября 2019 </a:t>
            </a:r>
            <a:r>
              <a:rPr lang="ru-RU" sz="1600" b="1" dirty="0" smtClean="0">
                <a:solidFill>
                  <a:srgbClr val="002060"/>
                </a:solidFill>
              </a:rPr>
              <a:t>г. </a:t>
            </a:r>
            <a:r>
              <a:rPr lang="ru-RU" sz="1600" b="1" dirty="0" smtClean="0">
                <a:solidFill>
                  <a:srgbClr val="002060"/>
                </a:solidFill>
              </a:rPr>
              <a:t>на </a:t>
            </a:r>
            <a:r>
              <a:rPr lang="ru-RU" sz="1600" b="1" dirty="0"/>
              <a:t>IX </a:t>
            </a:r>
            <a:r>
              <a:rPr lang="ru-RU" sz="1600" b="1" dirty="0" smtClean="0"/>
              <a:t>Петербургском </a:t>
            </a:r>
            <a:r>
              <a:rPr lang="ru-RU" sz="1600" b="1" dirty="0"/>
              <a:t>международного </a:t>
            </a:r>
            <a:r>
              <a:rPr lang="ru-RU" sz="1600" b="1" dirty="0" smtClean="0"/>
              <a:t>газовом форуме Председатель Комитета РСПП                      Д.А. Пумпянский поддержал создание «Отраслевой нефтегазовой инициативы по </a:t>
            </a:r>
            <a:r>
              <a:rPr lang="ru-RU" sz="1600" b="1" dirty="0"/>
              <a:t>стандартизации и оценке соответствия</a:t>
            </a:r>
            <a:r>
              <a:rPr lang="ru-RU" sz="1600" b="1" dirty="0" smtClean="0"/>
              <a:t>». </a:t>
            </a:r>
            <a:endParaRPr lang="ru-RU" sz="17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6891" y="6156593"/>
            <a:ext cx="84786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Комитетом РСПП поддерживает предложения ПАО «НК «Роснефти» и ПАО «Газпром» по </a:t>
            </a:r>
            <a:r>
              <a:rPr lang="ru-RU" sz="1700" b="1" dirty="0" smtClean="0">
                <a:solidFill>
                  <a:srgbClr val="002060"/>
                </a:solidFill>
              </a:rPr>
              <a:t>совершенствованию </a:t>
            </a:r>
            <a:r>
              <a:rPr lang="ru-RU" sz="1700" b="1" dirty="0" smtClean="0">
                <a:solidFill>
                  <a:srgbClr val="002060"/>
                </a:solidFill>
              </a:rPr>
              <a:t>деятельности Национальной системы сертификации.</a:t>
            </a:r>
            <a:endParaRPr lang="ru-RU" sz="17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" y="3616769"/>
            <a:ext cx="3168651" cy="23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60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3456" y="116632"/>
            <a:ext cx="59029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ИЗМЕНЕНИЯ СТРУКТУРЫ РОССТАНДАРТА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2" name="AutoShape 2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80537" y="4884261"/>
            <a:ext cx="5708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10-11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октября 2019 г.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Форум «СТАНДАРТИЗАЦИЯ – 2019»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Обсуждены вопросы развития национальной системы стандартизации,  перспективы работы Национального института стандартизации  и перевода в институт  секретариатов части технических комитетов.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089" y="2852936"/>
            <a:ext cx="8699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27.09.2019 г. Заседание Совета по стандартизации Росстандарта.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Обсужден проект Программы национальной стандартизации на 2020 </a:t>
            </a:r>
            <a:r>
              <a:rPr lang="ru-RU" dirty="0" smtClean="0">
                <a:solidFill>
                  <a:srgbClr val="002060"/>
                </a:solidFill>
              </a:rPr>
              <a:t>г. и вопросы организационно-методического обеспечения </a:t>
            </a:r>
            <a:r>
              <a:rPr lang="ru-RU" dirty="0">
                <a:solidFill>
                  <a:srgbClr val="002060"/>
                </a:solidFill>
              </a:rPr>
              <a:t>деятельности технических комитетов по </a:t>
            </a:r>
            <a:r>
              <a:rPr lang="ru-RU" dirty="0" smtClean="0">
                <a:solidFill>
                  <a:srgbClr val="002060"/>
                </a:solidFill>
              </a:rPr>
              <a:t>стандартизации.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Руководством </a:t>
            </a:r>
            <a:r>
              <a:rPr lang="ru-RU" dirty="0" err="1" smtClean="0">
                <a:solidFill>
                  <a:srgbClr val="002060"/>
                </a:solidFill>
              </a:rPr>
              <a:t>Росстандарта</a:t>
            </a:r>
            <a:r>
              <a:rPr lang="ru-RU" dirty="0" smtClean="0">
                <a:solidFill>
                  <a:srgbClr val="002060"/>
                </a:solidFill>
              </a:rPr>
              <a:t> поддержано предложение Комитета РСПП об апробации в течение 2020 года передачи секретариатов 60 «спящих» ТК в Национальный институт стандартизации.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" name="Picture 2" descr="https://www.csm-vrn.ru/ifiles/pictures/gerb_rosstand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363915" cy="14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20472" y="64813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1026" name="Picture 2" descr="https://www.gost.ru/newsRST/image-api/view.ido?uuid=1569599383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30" y="1106964"/>
            <a:ext cx="2489395" cy="16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gost.ru/newsRST/image-api/view.ido?uuid=15695994239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29" y="1086652"/>
            <a:ext cx="2464254" cy="16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gost.ru/newsRST/image-api/view.ido?uuid=15695994531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20" y="1124744"/>
            <a:ext cx="2470410" cy="1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0" y="4634114"/>
            <a:ext cx="2756291" cy="206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30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502116" cy="655272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                 ЗНАЧЕНИЕ МЕЖГОСУДАРСТВЕННОЙ СТАНДАРТИЗАЦИИ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МГС  12  СТРАН                                                       ЕАЭС  5 СТРАН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5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200" dirty="0" smtClean="0"/>
              <a:t>     </a:t>
            </a:r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      </a:t>
            </a:r>
          </a:p>
          <a:p>
            <a:pPr marL="0" indent="0" algn="just">
              <a:buNone/>
              <a:defRPr/>
            </a:pPr>
            <a:endParaRPr lang="ru-RU" sz="1200" b="1" dirty="0"/>
          </a:p>
          <a:p>
            <a:pPr marL="0" indent="0" algn="just">
              <a:buNone/>
              <a:defRPr/>
            </a:pPr>
            <a:endParaRPr lang="ru-RU" sz="1200" b="1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</a:t>
            </a:r>
            <a:r>
              <a:rPr lang="ru-RU" sz="1200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1026" name="Picture 2" descr="C:\Users\Sapeginms\Pictures\Укра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5" y="5955927"/>
            <a:ext cx="592212" cy="3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2" y="1435491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3" y="1843005"/>
            <a:ext cx="622561" cy="3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712224"/>
            <a:ext cx="647367" cy="3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262388"/>
            <a:ext cx="639906" cy="3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Sapeginms\Pictures\Таджикиста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0" y="4714052"/>
            <a:ext cx="574564" cy="3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1558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Users\Sapeginms\Pictures\Узбекиста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6" y="5519540"/>
            <a:ext cx="537610" cy="3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" y="3323947"/>
            <a:ext cx="697125" cy="41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LOBANO~1\AppData\Local\Temp\Image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3" y="3799072"/>
            <a:ext cx="642781" cy="3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BANO~1\AppData\Local\Temp\Image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3" y="4244040"/>
            <a:ext cx="720080" cy="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~1\AppData\Local\Temp\Image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9" y="5085926"/>
            <a:ext cx="645285" cy="3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2" y="1021559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04" y="1447856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7" y="1869897"/>
            <a:ext cx="576065" cy="3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42" y="2275761"/>
            <a:ext cx="591010" cy="3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52" y="2712224"/>
            <a:ext cx="605933" cy="3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35696" y="1055296"/>
            <a:ext cx="259228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464593"/>
            <a:ext cx="2592288" cy="3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1869897"/>
            <a:ext cx="259228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2262388"/>
            <a:ext cx="259228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2712224"/>
            <a:ext cx="259228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696" y="3356992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Азербайджан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46594" y="3799072"/>
            <a:ext cx="2592288" cy="320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Грузия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46594" y="4244040"/>
            <a:ext cx="2592288" cy="361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Молдова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46594" y="4714052"/>
            <a:ext cx="2592288" cy="271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Таджикистан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35696" y="5104820"/>
            <a:ext cx="2557640" cy="344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Туркменистан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35696" y="5519540"/>
            <a:ext cx="2557640" cy="30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Узбекистан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35696" y="5966035"/>
            <a:ext cx="2557640" cy="312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Украина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1021864"/>
            <a:ext cx="223224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60232" y="1447856"/>
            <a:ext cx="2232248" cy="338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60232" y="1869897"/>
            <a:ext cx="223224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60232" y="2277100"/>
            <a:ext cx="223224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60232" y="2712224"/>
            <a:ext cx="223224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179512" y="3144672"/>
            <a:ext cx="8856984" cy="13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65206" y="3428493"/>
            <a:ext cx="4428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76456" y="6300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9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3889" y="3653144"/>
            <a:ext cx="541425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sz="2400" dirty="0" smtClean="0">
                <a:solidFill>
                  <a:srgbClr val="002060"/>
                </a:solidFill>
              </a:rPr>
              <a:t> и Комитетом РСПП проведен опрос по применению межгосударственных стандартов.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Из 53 предприятий, приславших анкеты 47 применяют преимущественно ГОСТы.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543" y="894415"/>
            <a:ext cx="4996558" cy="362973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Standardization in the oil and gas industry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 flipH="1">
            <a:off x="602719" y="1060672"/>
            <a:ext cx="15735" cy="5175718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68879" y="1640691"/>
            <a:ext cx="925945" cy="530497"/>
          </a:xfrm>
          <a:prstGeom prst="rect">
            <a:avLst/>
          </a:prstGeom>
        </p:spPr>
        <p:txBody>
          <a:bodyPr wrap="square" lIns="81290" tIns="40645" rIns="81290" bIns="40645" anchor="ctr">
            <a:spAutoFit/>
          </a:bodyPr>
          <a:lstStyle/>
          <a:p>
            <a:r>
              <a:rPr lang="ru-RU" sz="28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100</a:t>
            </a:r>
            <a:endParaRPr lang="is-IS" sz="28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7404" y="2942491"/>
            <a:ext cx="688894" cy="530497"/>
          </a:xfrm>
          <a:prstGeom prst="rect">
            <a:avLst/>
          </a:prstGeom>
        </p:spPr>
        <p:txBody>
          <a:bodyPr wrap="square" lIns="81290" tIns="40645" rIns="81290" bIns="40645" anchor="ctr">
            <a:spAutoFit/>
          </a:bodyPr>
          <a:lstStyle/>
          <a:p>
            <a:r>
              <a:rPr lang="ru-RU" sz="28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20</a:t>
            </a:r>
            <a:endParaRPr lang="is-IS" sz="28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06441" y="5148799"/>
            <a:ext cx="650821" cy="530497"/>
          </a:xfrm>
          <a:prstGeom prst="rect">
            <a:avLst/>
          </a:prstGeom>
        </p:spPr>
        <p:txBody>
          <a:bodyPr wrap="square" lIns="81290" tIns="40645" rIns="81290" bIns="40645" anchor="ctr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6</a:t>
            </a:r>
            <a:endParaRPr lang="mr-IN" sz="2800" b="1" dirty="0">
              <a:solidFill>
                <a:srgbClr val="C00000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87404" y="3573943"/>
            <a:ext cx="688894" cy="530497"/>
          </a:xfrm>
          <a:prstGeom prst="rect">
            <a:avLst/>
          </a:prstGeom>
        </p:spPr>
        <p:txBody>
          <a:bodyPr wrap="square" lIns="81290" tIns="40645" rIns="81290" bIns="40645" anchor="ctr">
            <a:spAutoFit/>
          </a:bodyPr>
          <a:lstStyle/>
          <a:p>
            <a:r>
              <a:rPr lang="ru-RU" sz="28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20</a:t>
            </a:r>
            <a:endParaRPr lang="mr-IN" sz="28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01527" y="3685626"/>
            <a:ext cx="6568892" cy="307130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Species are produced according to interstate standards (GOST)</a:t>
            </a:r>
          </a:p>
        </p:txBody>
      </p:sp>
      <p:sp>
        <p:nvSpPr>
          <p:cNvPr id="46" name="Заголовок 105"/>
          <p:cNvSpPr>
            <a:spLocks noGrp="1"/>
          </p:cNvSpPr>
          <p:nvPr>
            <p:ph type="title"/>
          </p:nvPr>
        </p:nvSpPr>
        <p:spPr>
          <a:xfrm>
            <a:off x="682904" y="106877"/>
            <a:ext cx="4298861" cy="606202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JSC </a:t>
            </a:r>
            <a:r>
              <a:rPr lang="en-US" sz="2500" b="1" dirty="0" err="1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Uzbekneftegaz</a:t>
            </a:r>
            <a:endParaRPr lang="ru-RU" sz="2500" b="1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01526" y="5052533"/>
            <a:ext cx="6568891" cy="753865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Types of oil and gas and petrochemical products</a:t>
            </a:r>
          </a:p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accordance with European, American and international standards </a:t>
            </a:r>
          </a:p>
          <a:p>
            <a:r>
              <a:rPr lang="ru-RU" sz="1400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(ISO, EN, DEF STAN, ASTM, ASME, API)</a:t>
            </a:r>
            <a:endParaRPr lang="en-US" sz="1400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01527" y="2942491"/>
            <a:ext cx="6568892" cy="530497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Types of products are produced according to state standards of the Republic of Uzbekistan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301527" y="1752373"/>
            <a:ext cx="6568891" cy="307130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Types of products in the oil and gas industry</a:t>
            </a:r>
          </a:p>
        </p:txBody>
      </p:sp>
      <p:pic>
        <p:nvPicPr>
          <p:cNvPr id="49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4830" r="16150" b="9010"/>
          <a:stretch/>
        </p:blipFill>
        <p:spPr>
          <a:xfrm>
            <a:off x="1051684" y="3080369"/>
            <a:ext cx="405952" cy="25474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6" y="5223453"/>
            <a:ext cx="368051" cy="381190"/>
          </a:xfrm>
          <a:prstGeom prst="rect">
            <a:avLst/>
          </a:prstGeom>
        </p:spPr>
      </p:pic>
      <p:pic>
        <p:nvPicPr>
          <p:cNvPr id="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1" y="1679194"/>
            <a:ext cx="351561" cy="4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58"/>
          <p:cNvCxnSpPr/>
          <p:nvPr/>
        </p:nvCxnSpPr>
        <p:spPr>
          <a:xfrm>
            <a:off x="767200" y="642042"/>
            <a:ext cx="354465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10435" y="5881164"/>
            <a:ext cx="442830" cy="613446"/>
          </a:xfrm>
          <a:prstGeom prst="rect">
            <a:avLst/>
          </a:prstGeom>
        </p:spPr>
        <p:txBody>
          <a:bodyPr wrap="square" lIns="81290" tIns="40645" rIns="81290" bIns="40645" anchor="ctr">
            <a:spAutoFit/>
          </a:bodyPr>
          <a:lstStyle/>
          <a:p>
            <a:r>
              <a:rPr lang="ru-RU" sz="34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9</a:t>
            </a:r>
            <a:endParaRPr lang="mr-IN" sz="34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01527" y="6034321"/>
            <a:ext cx="6568891" cy="307130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Standards harmonized according to international requirements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52" y="2345220"/>
            <a:ext cx="469216" cy="44903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626530" y="2304489"/>
            <a:ext cx="610643" cy="530497"/>
          </a:xfrm>
          <a:prstGeom prst="rect">
            <a:avLst/>
          </a:prstGeom>
        </p:spPr>
        <p:txBody>
          <a:bodyPr wrap="square" lIns="81290" tIns="40645" rIns="81290" bIns="40645" anchor="ctr">
            <a:spAutoFit/>
          </a:bodyPr>
          <a:lstStyle/>
          <a:p>
            <a:r>
              <a:rPr lang="ru-RU" sz="28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80</a:t>
            </a:r>
            <a:endParaRPr lang="is-IS" sz="28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01527" y="2416172"/>
            <a:ext cx="6568891" cy="307130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Product types are manufactured according to ASTM standards.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" y="6017428"/>
            <a:ext cx="436856" cy="3409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83" y="4463527"/>
            <a:ext cx="446467" cy="33121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301527" y="4327328"/>
            <a:ext cx="6568892" cy="530497"/>
          </a:xfrm>
          <a:prstGeom prst="rect">
            <a:avLst/>
          </a:prstGeom>
        </p:spPr>
        <p:txBody>
          <a:bodyPr wrap="square" lIns="81290" tIns="40645" rIns="81290" bIns="40645">
            <a:spAutoFit/>
          </a:bodyPr>
          <a:lstStyle/>
          <a:p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Standards implemented according to international requirements through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GOST / ISO </a:t>
            </a:r>
            <a:r>
              <a:rPr lang="en-US" sz="14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00832" y="4327328"/>
            <a:ext cx="662036" cy="530497"/>
          </a:xfrm>
          <a:prstGeom prst="rect">
            <a:avLst/>
          </a:prstGeom>
        </p:spPr>
        <p:txBody>
          <a:bodyPr wrap="square" lIns="81290" tIns="40645" rIns="81290" bIns="40645" anchor="ctr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8</a:t>
            </a:r>
            <a:endParaRPr lang="mr-IN" sz="2800" b="1" dirty="0">
              <a:solidFill>
                <a:srgbClr val="C00000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14325" y="3205614"/>
            <a:ext cx="25226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614325" y="2574746"/>
            <a:ext cx="25226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14325" y="4594676"/>
            <a:ext cx="25226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14325" y="3836482"/>
            <a:ext cx="25226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14325" y="5372996"/>
            <a:ext cx="25226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603538" y="6227133"/>
            <a:ext cx="25226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14325" y="1898796"/>
            <a:ext cx="25226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831143" y="2543886"/>
            <a:ext cx="63066" cy="6531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90" tIns="40645" rIns="81290" bIns="40645"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31143" y="1867936"/>
            <a:ext cx="63066" cy="6531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90" tIns="40645" rIns="81290" bIns="40645"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31143" y="3801663"/>
            <a:ext cx="63066" cy="6531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90" tIns="40645" rIns="81290" bIns="40645"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823916" y="3170796"/>
            <a:ext cx="63066" cy="6531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90" tIns="40645" rIns="81290" bIns="40645"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1143" y="4563816"/>
            <a:ext cx="63066" cy="6531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90" tIns="40645" rIns="81290" bIns="40645"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33484" y="5342136"/>
            <a:ext cx="63066" cy="6531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90" tIns="40645" rIns="81290" bIns="40645"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0356" y="6191949"/>
            <a:ext cx="63066" cy="6531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90" tIns="40645" rIns="81290" bIns="40645"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609416" y="1075846"/>
            <a:ext cx="472993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52" y="3573943"/>
            <a:ext cx="581659" cy="58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9" y="4377580"/>
            <a:ext cx="475442" cy="48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r="19904"/>
          <a:stretch>
            <a:fillRect/>
          </a:stretch>
        </p:blipFill>
        <p:spPr bwMode="auto">
          <a:xfrm>
            <a:off x="1392480" y="1846975"/>
            <a:ext cx="1082880" cy="105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030" r="199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25120" y="1681862"/>
            <a:ext cx="6192000" cy="11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2008, 2014 гг.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Конференции в США.</a:t>
            </a: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Ноябрь 2016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Подписание Меморандума о сотрудничестве с API.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2009 - 2019 гг.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Ежегодные семинары в Москве и Санкт-Петербурге.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2018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 – Подписание Меморандума с ASME.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108000" y="-99836"/>
            <a:ext cx="9309600" cy="7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altLang="ru-RU" sz="2000">
              <a:solidFill>
                <a:srgbClr val="17375E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ru-RU" sz="2200" b="1">
                <a:solidFill>
                  <a:srgbClr val="C00000"/>
                </a:solidFill>
                <a:latin typeface="Calibri" charset="0"/>
              </a:rPr>
              <a:t>МЕЖДУНАРОДНОЕ СОТРУДНИЧЕСТВО КОМИТЕТА РСПП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71840" y="3075732"/>
            <a:ext cx="6181920" cy="11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2005-2016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 – Участие в Проектах  «Сближение систем технического 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регулирования России и ЕС».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2005-2019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  – Ряд конференций и семинаров по стандартизации, аккредитации, надзору за рынком в разных странах ЕС.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21854"/>
            <a:ext cx="1196640" cy="30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1" y="2344239"/>
            <a:ext cx="1149120" cy="43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70401" y="4548321"/>
            <a:ext cx="6181920" cy="193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254061"/>
                </a:solidFill>
                <a:latin typeface="Calibri" charset="0"/>
              </a:rPr>
              <a:t>2015-2018 гг.  </a:t>
            </a:r>
            <a:r>
              <a:rPr lang="ru-RU" altLang="ru-RU" sz="1500">
                <a:solidFill>
                  <a:srgbClr val="254061"/>
                </a:solidFill>
                <a:latin typeface="Calibri" charset="0"/>
              </a:rPr>
              <a:t>– Участие во встречах Постоянной Российско-китайской рабочей группы по стандартизации, метрологии, сертификации и инспекционному контролю.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254061"/>
                </a:solidFill>
                <a:latin typeface="Calibri" charset="0"/>
              </a:rPr>
              <a:t>2016 г.</a:t>
            </a:r>
            <a:r>
              <a:rPr lang="ru-RU" altLang="ru-RU" sz="1500">
                <a:solidFill>
                  <a:srgbClr val="254061"/>
                </a:solidFill>
                <a:latin typeface="Calibri" charset="0"/>
              </a:rPr>
              <a:t> – создание совместных рабочих групп между  российской и китайской промышленностью. 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2017 г.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Подписание Соглашения о сотрудничестве с Институтом изучения китайских стандартов.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1" y="4853590"/>
            <a:ext cx="1562400" cy="10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41" y="3116052"/>
            <a:ext cx="1098720" cy="1102041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566080" y="1044443"/>
            <a:ext cx="6181920" cy="32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1500" b="1">
                <a:solidFill>
                  <a:srgbClr val="254061"/>
                </a:solidFill>
                <a:latin typeface="Calibri" charset="0"/>
              </a:rPr>
              <a:t>2005 - 2018 гг.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</a:t>
            </a:r>
            <a:r>
              <a:rPr lang="ru-RU" altLang="ru-RU" sz="1500">
                <a:solidFill>
                  <a:srgbClr val="254061"/>
                </a:solidFill>
                <a:latin typeface="Calibri" charset="0"/>
              </a:rPr>
              <a:t> Участие в ежегодных заседаниях МГС и НТКС.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13039"/>
          <a:stretch>
            <a:fillRect/>
          </a:stretch>
        </p:blipFill>
        <p:spPr bwMode="auto">
          <a:xfrm>
            <a:off x="1582560" y="908129"/>
            <a:ext cx="891360" cy="8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949" r="130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01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90237"/>
            <a:ext cx="8228160" cy="1512907"/>
          </a:xfrm>
          <a:ln/>
        </p:spPr>
        <p:txBody>
          <a:bodyPr tIns="39116"/>
          <a:lstStyle/>
          <a:p>
            <a:r>
              <a:rPr lang="ru-RU" sz="2800" dirty="0" smtClean="0">
                <a:solidFill>
                  <a:srgbClr val="C00000"/>
                </a:solidFill>
              </a:rPr>
              <a:t>НОВЫЕ ЗАДАЧИ СТАНДАРТИЗАЦИИ – НОВЫЕ ЗАДАЧИ КОМИТЕТА РСПП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5065"/>
            <a:ext cx="8228160" cy="3976181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0641" y="4709596"/>
            <a:ext cx="4505760" cy="10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altLang="ru-RU" dirty="0" smtClean="0"/>
              <a:t>Существующие сегодня системы стандартизации и оценки соответствия складывались более ста лет назад в условиях и для нужд  второй промышленной революции</a:t>
            </a:r>
            <a:endParaRPr lang="ru-RU" alt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1562825"/>
            <a:ext cx="3722400" cy="29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41" y="1605065"/>
            <a:ext cx="4042080" cy="296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180320" y="2524712"/>
            <a:ext cx="522720" cy="522222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98880" y="4661597"/>
            <a:ext cx="4245120" cy="103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altLang="ru-RU" dirty="0" smtClean="0"/>
              <a:t>Новый промышленный уклад строится на цифровых технологиях и цифровых стандартах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519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ПОДПИСАНИЕ СОГЛАШЕНИЯ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РСПП - ВОСТОЧНЫЙ КОМИТЕТ ГЕРМАНСКОЙ ЭКОНОМИКИ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" name="Picture 3" descr="Z:\Общая папка\МЕРОПРИЯТИЯ\2018\Иннопром, 10 июля 2018\Фото\IMG-20180710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02" y="1485257"/>
            <a:ext cx="5664000" cy="4248000"/>
          </a:xfrm>
          <a:prstGeom prst="rect">
            <a:avLst/>
          </a:prstGeom>
          <a:noFill/>
          <a:ln w="31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55" y="5842337"/>
            <a:ext cx="895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10 ИЮЛЯ 2018 ГОДА СОЗДАН СОВЕТ ПО ТЕХНИЧЕСКОМУ РЕГУЛИРОВАНИЮ И СТАНДАРТИЗАЦИИ ДЛЯ ЦИФРОВОЙ ЭКОНОМИКИ  РСПП И ВОСТОЧНОГО КОМИТЕТА ГЕРМАНСКОЙ ЭКОНОМИКИ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5257"/>
            <a:ext cx="2664295" cy="124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" y="1485256"/>
            <a:ext cx="2952000" cy="1245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07504" y="188640"/>
            <a:ext cx="898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СОВЕТА ПО ТЕХНИЧЕСКОМУ РЕГУЛИРОВАНИЮ И СТАНДАРТИЗАЦИИ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ЦИФРОВОЙ ЭКОНОМИКИ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Выноска 1 (граница и черта) 85"/>
          <p:cNvSpPr/>
          <p:nvPr/>
        </p:nvSpPr>
        <p:spPr>
          <a:xfrm>
            <a:off x="471537" y="3968238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2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Стандартизация</a:t>
            </a:r>
            <a:endParaRPr lang="ru-RU" sz="1100" dirty="0"/>
          </a:p>
        </p:txBody>
      </p:sp>
      <p:sp>
        <p:nvSpPr>
          <p:cNvPr id="91" name="Выноска 1 (граница и черта) 90"/>
          <p:cNvSpPr/>
          <p:nvPr/>
        </p:nvSpPr>
        <p:spPr>
          <a:xfrm>
            <a:off x="467579" y="4559069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28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Аккредитация</a:t>
            </a:r>
            <a:endParaRPr lang="de-DE" sz="1400" dirty="0"/>
          </a:p>
        </p:txBody>
      </p:sp>
      <p:sp>
        <p:nvSpPr>
          <p:cNvPr id="92" name="Выноска 1 (граница и черта) 91"/>
          <p:cNvSpPr/>
          <p:nvPr/>
        </p:nvSpPr>
        <p:spPr>
          <a:xfrm>
            <a:off x="467579" y="5162595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2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Оценка соответствия</a:t>
            </a:r>
            <a:endParaRPr lang="de-DE" sz="1400" dirty="0"/>
          </a:p>
        </p:txBody>
      </p:sp>
      <p:sp>
        <p:nvSpPr>
          <p:cNvPr id="94" name="Выноска 1 (граница и черта) 93"/>
          <p:cNvSpPr/>
          <p:nvPr/>
        </p:nvSpPr>
        <p:spPr>
          <a:xfrm>
            <a:off x="467544" y="5738659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5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Надзор за рынком</a:t>
            </a:r>
            <a:endParaRPr lang="de-DE" sz="1400" dirty="0"/>
          </a:p>
        </p:txBody>
      </p:sp>
      <p:sp>
        <p:nvSpPr>
          <p:cNvPr id="95" name="Выноска 2 94"/>
          <p:cNvSpPr/>
          <p:nvPr/>
        </p:nvSpPr>
        <p:spPr>
          <a:xfrm>
            <a:off x="405246" y="3140968"/>
            <a:ext cx="1728000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82868"/>
              <a:gd name="adj6" fmla="val -1541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РАБОЧАЯ ГРУППА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«Инфраструктура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качества»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Выноска 1 (граница и черта) 95"/>
          <p:cNvSpPr/>
          <p:nvPr/>
        </p:nvSpPr>
        <p:spPr>
          <a:xfrm flipH="1">
            <a:off x="2233510" y="3983005"/>
            <a:ext cx="1554718" cy="441104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77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Строительные материалы</a:t>
            </a:r>
            <a:endParaRPr lang="ru-RU" sz="1400" dirty="0"/>
          </a:p>
        </p:txBody>
      </p:sp>
      <p:sp>
        <p:nvSpPr>
          <p:cNvPr id="97" name="Выноска 1 (граница и черта) 96"/>
          <p:cNvSpPr/>
          <p:nvPr/>
        </p:nvSpPr>
        <p:spPr>
          <a:xfrm flipH="1">
            <a:off x="2233546" y="4559069"/>
            <a:ext cx="1554682" cy="441104"/>
          </a:xfrm>
          <a:prstGeom prst="accentBorderCallout1">
            <a:avLst>
              <a:gd name="adj1" fmla="val 19768"/>
              <a:gd name="adj2" fmla="val -2098"/>
              <a:gd name="adj3" fmla="val 22067"/>
              <a:gd name="adj4" fmla="val -2678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Железнодорожный транспорт</a:t>
            </a:r>
            <a:endParaRPr lang="de-DE" sz="1400" dirty="0"/>
          </a:p>
        </p:txBody>
      </p:sp>
      <p:sp>
        <p:nvSpPr>
          <p:cNvPr id="99" name="Выноска 1 (граница и черта) 98"/>
          <p:cNvSpPr/>
          <p:nvPr/>
        </p:nvSpPr>
        <p:spPr>
          <a:xfrm flipH="1">
            <a:off x="2229576" y="5172095"/>
            <a:ext cx="1554717" cy="441104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61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Машиностроение</a:t>
            </a:r>
            <a:endParaRPr lang="de-DE" sz="1400" dirty="0"/>
          </a:p>
        </p:txBody>
      </p:sp>
      <p:sp>
        <p:nvSpPr>
          <p:cNvPr id="100" name="Выноска 2 99"/>
          <p:cNvSpPr/>
          <p:nvPr/>
        </p:nvSpPr>
        <p:spPr>
          <a:xfrm flipH="1">
            <a:off x="2229576" y="3155427"/>
            <a:ext cx="1712798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2989"/>
              <a:gd name="adj6" fmla="val -134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РАБОЧАЯ ГРУППА 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«Технические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регламенты»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Выноска 1 (граница и черта) 101"/>
          <p:cNvSpPr/>
          <p:nvPr/>
        </p:nvSpPr>
        <p:spPr>
          <a:xfrm>
            <a:off x="4955894" y="3983005"/>
            <a:ext cx="1650034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 smtClean="0"/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/>
              <a:t>Структурные шаблоны,  Интероперабельность </a:t>
            </a:r>
            <a:r>
              <a:rPr lang="ru-RU" sz="1000" dirty="0"/>
              <a:t>и интернет вещей</a:t>
            </a:r>
            <a:endParaRPr lang="de-DE" sz="1000" dirty="0"/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400" dirty="0"/>
          </a:p>
        </p:txBody>
      </p:sp>
      <p:sp>
        <p:nvSpPr>
          <p:cNvPr id="104" name="Выноска 1 (граница и черта) 103"/>
          <p:cNvSpPr/>
          <p:nvPr/>
        </p:nvSpPr>
        <p:spPr>
          <a:xfrm>
            <a:off x="4985136" y="5172095"/>
            <a:ext cx="1653992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Кибербезопасность</a:t>
            </a:r>
            <a:endParaRPr lang="ru-RU" sz="1300" dirty="0"/>
          </a:p>
        </p:txBody>
      </p:sp>
      <p:sp>
        <p:nvSpPr>
          <p:cNvPr id="106" name="Выноска 2 105"/>
          <p:cNvSpPr/>
          <p:nvPr/>
        </p:nvSpPr>
        <p:spPr>
          <a:xfrm>
            <a:off x="4950873" y="3140968"/>
            <a:ext cx="1584176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4159"/>
              <a:gd name="adj6" fmla="val -146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ГОРИЗОНТАЛЬНЫЕ АСПЕКТЫ</a:t>
            </a:r>
            <a:endParaRPr lang="de-D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Выноска 1 (граница и черта) 107"/>
          <p:cNvSpPr/>
          <p:nvPr/>
        </p:nvSpPr>
        <p:spPr>
          <a:xfrm flipH="1">
            <a:off x="6740352" y="5172095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Умное </a:t>
            </a:r>
            <a:r>
              <a:rPr lang="ru-RU" sz="1400" dirty="0" smtClean="0"/>
              <a:t>производство</a:t>
            </a:r>
            <a:endParaRPr lang="ru-RU" sz="1400" dirty="0"/>
          </a:p>
        </p:txBody>
      </p:sp>
      <p:sp>
        <p:nvSpPr>
          <p:cNvPr id="109" name="Выноска 1 (граница и черта) 108"/>
          <p:cNvSpPr/>
          <p:nvPr/>
        </p:nvSpPr>
        <p:spPr>
          <a:xfrm flipH="1">
            <a:off x="6703410" y="3985088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Умные сети для электроснабжение</a:t>
            </a:r>
            <a:endParaRPr lang="de-DE" sz="1400" dirty="0"/>
          </a:p>
        </p:txBody>
      </p:sp>
      <p:sp>
        <p:nvSpPr>
          <p:cNvPr id="110" name="Выноска 1 (граница и черта) 109"/>
          <p:cNvSpPr/>
          <p:nvPr/>
        </p:nvSpPr>
        <p:spPr>
          <a:xfrm flipH="1">
            <a:off x="6710492" y="4559069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BIM-</a:t>
            </a:r>
            <a:r>
              <a:rPr lang="ru-RU" sz="1400" dirty="0"/>
              <a:t>технологии</a:t>
            </a:r>
            <a:endParaRPr lang="de-DE" sz="1400" dirty="0"/>
          </a:p>
        </p:txBody>
      </p:sp>
      <p:sp>
        <p:nvSpPr>
          <p:cNvPr id="111" name="Выноска 2 110"/>
          <p:cNvSpPr/>
          <p:nvPr/>
        </p:nvSpPr>
        <p:spPr>
          <a:xfrm flipH="1">
            <a:off x="6679065" y="3140968"/>
            <a:ext cx="1925383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99630"/>
              <a:gd name="adj6" fmla="val -153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ВЕРТИКАЛЬНЫЕ ПРИЛОЖЕНИЯ</a:t>
            </a:r>
            <a:endParaRPr lang="de-D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Выноска 1 (граница и черта) 111"/>
          <p:cNvSpPr/>
          <p:nvPr/>
        </p:nvSpPr>
        <p:spPr>
          <a:xfrm>
            <a:off x="4955894" y="4559069"/>
            <a:ext cx="1654027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Онтология </a:t>
            </a:r>
            <a:r>
              <a:rPr lang="ru-RU" sz="1400" dirty="0"/>
              <a:t>и </a:t>
            </a:r>
            <a:r>
              <a:rPr lang="ru-RU" sz="1400" dirty="0" smtClean="0"/>
              <a:t>семантика</a:t>
            </a:r>
            <a:endParaRPr lang="de-DE" sz="1400" dirty="0"/>
          </a:p>
        </p:txBody>
      </p:sp>
      <p:cxnSp>
        <p:nvCxnSpPr>
          <p:cNvPr id="115" name="Соединительная линия уступом 114"/>
          <p:cNvCxnSpPr/>
          <p:nvPr/>
        </p:nvCxnSpPr>
        <p:spPr>
          <a:xfrm>
            <a:off x="405246" y="1484784"/>
            <a:ext cx="720080" cy="504056"/>
          </a:xfrm>
          <a:prstGeom prst="bentConnector3">
            <a:avLst/>
          </a:prstGeom>
          <a:ln w="57150">
            <a:solidFill>
              <a:srgbClr val="52BA9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323528" y="1150534"/>
            <a:ext cx="3960440" cy="586278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Российская сторона</a:t>
            </a:r>
          </a:p>
          <a:p>
            <a:pPr algn="ctr"/>
            <a:r>
              <a:rPr lang="ru-RU" b="1" dirty="0" smtClean="0"/>
              <a:t>Д.А. Пумпянский</a:t>
            </a:r>
            <a:endParaRPr lang="ru-RU" b="1" dirty="0"/>
          </a:p>
        </p:txBody>
      </p:sp>
      <p:cxnSp>
        <p:nvCxnSpPr>
          <p:cNvPr id="117" name="Соединительная линия уступом 116"/>
          <p:cNvCxnSpPr/>
          <p:nvPr/>
        </p:nvCxnSpPr>
        <p:spPr>
          <a:xfrm flipH="1">
            <a:off x="8113449" y="1484784"/>
            <a:ext cx="720080" cy="504056"/>
          </a:xfrm>
          <a:prstGeom prst="bentConnector3">
            <a:avLst/>
          </a:prstGeom>
          <a:ln w="5715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4640117" y="1150534"/>
            <a:ext cx="4252363" cy="5862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Немецкая сторона</a:t>
            </a:r>
          </a:p>
          <a:p>
            <a:pPr algn="ctr"/>
            <a:r>
              <a:rPr lang="ru-RU" b="1" dirty="0" smtClean="0"/>
              <a:t>Б </a:t>
            </a:r>
            <a:r>
              <a:rPr lang="ru-RU" b="1" dirty="0" err="1" smtClean="0"/>
              <a:t>Дамен</a:t>
            </a:r>
            <a:r>
              <a:rPr lang="ru-RU" b="1" dirty="0" smtClean="0"/>
              <a:t> (</a:t>
            </a:r>
            <a:r>
              <a:rPr lang="en-US" b="1" dirty="0" smtClean="0"/>
              <a:t>B. </a:t>
            </a:r>
            <a:r>
              <a:rPr lang="en-US" b="1" dirty="0" err="1" smtClean="0"/>
              <a:t>Dahmen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323528" y="764704"/>
            <a:ext cx="8568952" cy="385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РУКОВОДСТВО ПРОЕКТОМ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0" name="Соединительная линия уступом 119"/>
          <p:cNvCxnSpPr/>
          <p:nvPr/>
        </p:nvCxnSpPr>
        <p:spPr>
          <a:xfrm flipH="1">
            <a:off x="3942374" y="2060848"/>
            <a:ext cx="720080" cy="504056"/>
          </a:xfrm>
          <a:prstGeom prst="bentConnector3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/>
          <p:nvPr/>
        </p:nvCxnSpPr>
        <p:spPr>
          <a:xfrm>
            <a:off x="4211960" y="2060848"/>
            <a:ext cx="720080" cy="504056"/>
          </a:xfrm>
          <a:prstGeom prst="bentConnector3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Скругленный прямоугольник 122"/>
          <p:cNvSpPr/>
          <p:nvPr/>
        </p:nvSpPr>
        <p:spPr>
          <a:xfrm>
            <a:off x="4932039" y="2276872"/>
            <a:ext cx="3901489" cy="504056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2 </a:t>
            </a:r>
            <a:r>
              <a:rPr lang="ru-RU" b="1" dirty="0">
                <a:solidFill>
                  <a:schemeClr val="tx1"/>
                </a:solidFill>
              </a:rPr>
              <a:t>Цифровая Трансформация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269966" y="2342585"/>
            <a:ext cx="3672408" cy="454737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Инфраструктура </a:t>
            </a:r>
            <a:r>
              <a:rPr lang="ru-RU" b="1" dirty="0" smtClean="0">
                <a:solidFill>
                  <a:schemeClr val="tx1"/>
                </a:solidFill>
              </a:rPr>
              <a:t>качества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114871" y="1844824"/>
            <a:ext cx="699857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РАБОЧИЕ ГРУППЫ</a:t>
            </a:r>
            <a:endParaRPr lang="ru-RU" b="1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208704" y="2797322"/>
            <a:ext cx="0" cy="34364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2843808" y="2797322"/>
            <a:ext cx="0" cy="34364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5889224" y="2780928"/>
            <a:ext cx="0" cy="3436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7524328" y="2780928"/>
            <a:ext cx="0" cy="3436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97366" y="63093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8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91064" cy="7921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КОМИТЕТУ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 РСПП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 15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ЛЕТ </a:t>
            </a:r>
            <a:endParaRPr lang="ru-RU" sz="32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071802" y="2420938"/>
            <a:ext cx="596469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ru-RU" b="1" kern="0" dirty="0" smtClean="0">
                <a:cs typeface="Arial" charset="0"/>
              </a:rPr>
              <a:t>Участие в разработке технических регламентов и нормативных правовых документов.</a:t>
            </a:r>
            <a:endParaRPr lang="ru-RU" b="1" kern="0" dirty="0"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b="1" kern="0" dirty="0" smtClean="0">
                <a:cs typeface="Arial" charset="0"/>
              </a:rPr>
              <a:t>Выработка консолидированного мнения промышленности и бизнеса  по вопросам технического регулирования, стандартизации и оценки соответствия.</a:t>
            </a:r>
            <a:endParaRPr lang="ru-RU" b="1" kern="0" dirty="0"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b="1" kern="0" dirty="0" smtClean="0">
                <a:cs typeface="Arial" charset="0"/>
              </a:rPr>
              <a:t>Обеспечение  взаимодействия </a:t>
            </a:r>
            <a:r>
              <a:rPr lang="ru-RU" b="1" kern="0" dirty="0">
                <a:cs typeface="Arial" charset="0"/>
              </a:rPr>
              <a:t>промышленных ассоциаций с органами государственной </a:t>
            </a:r>
            <a:r>
              <a:rPr lang="ru-RU" b="1" kern="0" dirty="0" smtClean="0">
                <a:cs typeface="Arial" charset="0"/>
              </a:rPr>
              <a:t>власти.</a:t>
            </a:r>
            <a:endParaRPr lang="ru-RU" b="1" kern="0" dirty="0"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b="1" kern="0" dirty="0" smtClean="0">
                <a:cs typeface="Arial" charset="0"/>
              </a:rPr>
              <a:t>Расширение международного сотрудничества </a:t>
            </a:r>
            <a:r>
              <a:rPr lang="ru-RU" b="1" kern="0" dirty="0">
                <a:cs typeface="Arial" charset="0"/>
              </a:rPr>
              <a:t>в области технического </a:t>
            </a:r>
            <a:r>
              <a:rPr lang="ru-RU" b="1" kern="0" dirty="0" smtClean="0">
                <a:cs typeface="Arial" charset="0"/>
              </a:rPr>
              <a:t>регулирования и стандартизации.</a:t>
            </a:r>
            <a:r>
              <a:rPr lang="ru-RU" kern="0" dirty="0" smtClean="0">
                <a:cs typeface="Arial" charset="0"/>
              </a:rPr>
              <a:t> </a:t>
            </a:r>
            <a:endParaRPr lang="ru-RU" kern="0" dirty="0"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01895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Член Бюро Правления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РСПП,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Председатель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директоров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ПАО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071803" y="1177925"/>
            <a:ext cx="58213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b="1" dirty="0">
              <a:cs typeface="Arial" charset="0"/>
            </a:endParaRPr>
          </a:p>
          <a:p>
            <a:pPr algn="ctr"/>
            <a:r>
              <a:rPr lang="ru-RU" b="1" dirty="0"/>
              <a:t>В работе Комитета РСПП принимает участие более 2500 экспертов из всех отраслей промышленности.</a:t>
            </a:r>
            <a:endParaRPr lang="ru-RU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55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m0.kommersant.ru/gboxtexts/sp_com/logos/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" y="2270812"/>
            <a:ext cx="2113932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253557" cy="56207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СОВЕТ ПО ТЕХНИЧЕСКОМУ РЕГУЛИРОВАНИЮ И СТАНДАРТИЗАЦИИ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ДЛЯ ЦИФРОВОЙ ЭКОНОМИКИ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504" y="185849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Бизнес: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0-tub-ru.yandex.net/i?id=8fa6f054fb9236ce4509b6da89d76a4a&amp;n=33&amp;w=150&amp;h=1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08" y="415173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-auditor.com.ua/media/k2/items/cache/eb5d70ed8f172874622e0bc24a2ff086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87" y="2488675"/>
            <a:ext cx="7059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yuzcement.ru/upload/iblock/edd/edd26666e6178da79b82cccb784a37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8" y="3455124"/>
            <a:ext cx="1908000" cy="4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rnb.ru/images/partners/RJ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0" y="3280675"/>
            <a:ext cx="2016000" cy="9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scade.asu.edu/sites/default/files/styles/panopoly_image_original/public/2000px-siemens-logo.svg_.png?itok=i1XT58J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60" y="4339740"/>
            <a:ext cx="2520000" cy="5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romforum74.ru/netcat_files/Image/partners/logo_sms_grou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17" y="3604256"/>
            <a:ext cx="2916000" cy="4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vstankine.ru/sites/default/files/logo_stankin_20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08" y="2435508"/>
            <a:ext cx="1764000" cy="9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eminar-ms.ru/wp-content/uploads/2016/02/BIM_LOGO-1200x15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8" y="4005247"/>
            <a:ext cx="1260000" cy="15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dogada.ru/thumb/2/sqqDeeKmTEQOr1GQto7N5w/320r197/d/block-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16" y="3288315"/>
            <a:ext cx="1548000" cy="9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22251" y="5027446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</a:rPr>
              <a:t>Органы власти: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1046" name="Picture 22" descr="http://eduprint.ru/wp-content/uploads/2018/06/6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8" y="4299960"/>
            <a:ext cx="3060000" cy="6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ros-voir.ru/uploads/uploader/files/59/95/80/599580218177b__0057_0cc9f4_790f87e033404435a0284d02fc3f6ed9-mv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5270754"/>
            <a:ext cx="2293918" cy="15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orencsm.ru/upload/iblock/faa/zna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12" y="5535479"/>
            <a:ext cx="864000" cy="11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1578" y="6424329"/>
            <a:ext cx="157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Росстандарт</a:t>
            </a:r>
            <a:endParaRPr lang="ru-RU" dirty="0"/>
          </a:p>
        </p:txBody>
      </p:sp>
      <p:pic>
        <p:nvPicPr>
          <p:cNvPr id="3" name="Picture 2" descr="https://jobfilter.ru/uploaded_files/images/2018/05/22/1105109/WxsZrFS5ocCOJvXZ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01" y="2507525"/>
            <a:ext cx="210085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1916113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2" descr="http://www.tdap.ru/upload/iblock/991/99112930c90483899cd260ac6233591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1"/>
            <a:ext cx="1995579" cy="720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istand.eu/sites/default/files/resistand/public/content-images/partners/din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17" y="5585304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hawe-engineering.com/wp-content/uploads/2015/03/dke-logo-als-jpg-datei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08" y="5863903"/>
            <a:ext cx="1944000" cy="74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43" y="5733255"/>
            <a:ext cx="2093613" cy="9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62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ДВА СОЮЗА – ОДИН КОНТИНЕНТ!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8194" name="Picture 2" descr="https://pbs.twimg.com/media/DjgSRYMW0AAZvxU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00" y="1196752"/>
            <a:ext cx="6588000" cy="47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3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klyubanovain\Desktop\Graphic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4"/>
          <a:stretch/>
        </p:blipFill>
        <p:spPr bwMode="auto">
          <a:xfrm>
            <a:off x="107504" y="188640"/>
            <a:ext cx="189150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klyubanovain\Desktop\Graphic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29"/>
          <a:stretch/>
        </p:blipFill>
        <p:spPr bwMode="auto">
          <a:xfrm>
            <a:off x="107504" y="4077071"/>
            <a:ext cx="1944216" cy="26642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1"/>
          <p:cNvSpPr/>
          <p:nvPr/>
        </p:nvSpPr>
        <p:spPr>
          <a:xfrm>
            <a:off x="2184945" y="260648"/>
            <a:ext cx="6779543" cy="10801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100" noProof="1" smtClean="0"/>
              <a:t>ВИЗИТ РОССИЙСКОЙ ПРОМЫШЛЕННОСТИ  В  АВСТРИЮ</a:t>
            </a:r>
          </a:p>
          <a:p>
            <a:pPr algn="ctr"/>
            <a:r>
              <a:rPr lang="ru-RU" altLang="ru-RU" noProof="1" smtClean="0"/>
              <a:t>21 –24 октября 2019, г.Вена</a:t>
            </a:r>
            <a:endParaRPr lang="en-US" altLang="ru-RU" noProof="1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3061712"/>
            <a:ext cx="1699516" cy="5833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Прямоугольник 11"/>
          <p:cNvSpPr/>
          <p:nvPr/>
        </p:nvSpPr>
        <p:spPr>
          <a:xfrm>
            <a:off x="2123728" y="1556792"/>
            <a:ext cx="5184576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760" marR="111760">
              <a:spcBef>
                <a:spcPts val="1200"/>
              </a:spcBef>
              <a:spcAft>
                <a:spcPts val="200"/>
              </a:spcAft>
            </a:pPr>
            <a:r>
              <a:rPr lang="ru-RU" sz="1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В ПРОГРАММЕ ВИЗИТА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11760"/>
            <a:r>
              <a:rPr lang="ru-RU" sz="1300" dirty="0">
                <a:latin typeface="Calibri" panose="020F0502020204030204" pitchFamily="34" charset="0"/>
              </a:rPr>
              <a:t> </a:t>
            </a:r>
          </a:p>
          <a:p>
            <a:pPr marL="111760">
              <a:spcBef>
                <a:spcPts val="200"/>
              </a:spcBef>
              <a:spcAft>
                <a:spcPts val="2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ru-RU" sz="1600" b="1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ий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конгресс «Интернет вещей»</a:t>
            </a:r>
            <a:endParaRPr lang="ru-RU" sz="16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111760" marR="111125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/>
              <a:t>Ключевые </a:t>
            </a:r>
            <a:r>
              <a:rPr lang="ru-RU" sz="1200" b="1" dirty="0"/>
              <a:t>темы</a:t>
            </a:r>
            <a:r>
              <a:rPr lang="ru-RU" sz="1200" b="1" dirty="0" smtClean="0"/>
              <a:t>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Искусственный интеллект.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Законодательные рамки для ИТ-технологий.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Информационные технологии в промышленности: открытые инновации и бизнес-модели.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«Умная мобильность».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Интернет вещей и риск менеджмент</a:t>
            </a:r>
            <a:r>
              <a:rPr lang="ru-RU" sz="1200" b="1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4437112"/>
            <a:ext cx="6984776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760">
              <a:spcBef>
                <a:spcPts val="200"/>
              </a:spcBef>
              <a:spcAft>
                <a:spcPts val="2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Посещение 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Центра инновационного тестирования 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                                  </a:t>
            </a:r>
            <a:r>
              <a:rPr lang="ru-RU" sz="16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кибер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-физических 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систем TUV </a:t>
            </a:r>
            <a:r>
              <a:rPr lang="ru-RU" sz="16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Austria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96875" indent="-215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600" dirty="0" smtClean="0">
              <a:latin typeface="Calibri" panose="020F0502020204030204" pitchFamily="34" charset="0"/>
            </a:endParaRPr>
          </a:p>
          <a:p>
            <a:pPr marL="352425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</a:rPr>
              <a:t>Лаборатория </a:t>
            </a:r>
            <a:r>
              <a:rPr lang="ru-RU" sz="1200" dirty="0">
                <a:latin typeface="Calibri" panose="020F0502020204030204" pitchFamily="34" charset="0"/>
              </a:rPr>
              <a:t>Индустрия 4.0 – взаимодействие роботов и людей, интернет </a:t>
            </a:r>
            <a:r>
              <a:rPr lang="ru-RU" sz="1200" dirty="0" smtClean="0">
                <a:latin typeface="Calibri" panose="020F0502020204030204" pitchFamily="34" charset="0"/>
              </a:rPr>
              <a:t>вещей;</a:t>
            </a:r>
          </a:p>
          <a:p>
            <a:pPr marL="352425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</a:rPr>
              <a:t>Лаборатории качества и надежности железнодорожных перевозок (</a:t>
            </a:r>
            <a:r>
              <a:rPr lang="en-GB" sz="1200" dirty="0">
                <a:latin typeface="Calibri" panose="020F0502020204030204" pitchFamily="34" charset="0"/>
              </a:rPr>
              <a:t>TVFA</a:t>
            </a:r>
            <a:r>
              <a:rPr lang="ru-RU" sz="1200" dirty="0">
                <a:latin typeface="Calibri" panose="020F0502020204030204" pitchFamily="34" charset="0"/>
              </a:rPr>
              <a:t>).</a:t>
            </a:r>
            <a:endParaRPr lang="ru-RU" sz="12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352425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</a:rPr>
              <a:t>Лаборатория </a:t>
            </a:r>
            <a:r>
              <a:rPr lang="ru-RU" sz="1200" dirty="0">
                <a:latin typeface="Calibri" panose="020F0502020204030204" pitchFamily="34" charset="0"/>
              </a:rPr>
              <a:t>неразрушающего контроля / электромагнитного и акустического </a:t>
            </a:r>
            <a:r>
              <a:rPr lang="ru-RU" sz="1200" dirty="0" smtClean="0">
                <a:latin typeface="Calibri" panose="020F0502020204030204" pitchFamily="34" charset="0"/>
              </a:rPr>
              <a:t>воздействия;</a:t>
            </a:r>
          </a:p>
        </p:txBody>
      </p:sp>
      <p:pic>
        <p:nvPicPr>
          <p:cNvPr id="14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3850141"/>
            <a:ext cx="1571359" cy="802995"/>
          </a:xfrm>
        </p:spPr>
      </p:pic>
      <p:pic>
        <p:nvPicPr>
          <p:cNvPr id="15" name="Рисунок 5" descr="RSPP_ni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28" y="1628800"/>
            <a:ext cx="13457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84945" y="5949280"/>
            <a:ext cx="6750867" cy="684346"/>
          </a:xfrm>
          <a:prstGeom prst="rect">
            <a:avLst/>
          </a:prstGeom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ea typeface="Calibri" pitchFamily="34" charset="0"/>
                <a:cs typeface="Calibri" pitchFamily="34" charset="0"/>
              </a:rPr>
              <a:t>По организационным вопросам участия обращаться</a:t>
            </a:r>
            <a:r>
              <a:rPr lang="en-US" altLang="ru-RU" sz="1400" b="1" dirty="0" smtClean="0">
                <a:ea typeface="Calibri" pitchFamily="34" charset="0"/>
                <a:cs typeface="Calibri" pitchFamily="34" charset="0"/>
              </a:rPr>
              <a:t>:</a:t>
            </a:r>
            <a:endParaRPr lang="en-US" altLang="ru-RU" sz="1400" b="1" dirty="0">
              <a:ea typeface="Calibri" pitchFamily="34" charset="0"/>
              <a:cs typeface="Calibri" pitchFamily="34" charset="0"/>
            </a:endParaRPr>
          </a:p>
          <a:p>
            <a:r>
              <a:rPr lang="ru-RU" altLang="ru-RU" sz="1400" b="1" dirty="0" err="1" smtClean="0">
                <a:ea typeface="Calibri" pitchFamily="34" charset="0"/>
                <a:cs typeface="Calibri" pitchFamily="34" charset="0"/>
              </a:rPr>
              <a:t>Карманцева</a:t>
            </a:r>
            <a:r>
              <a:rPr lang="ru-RU" altLang="ru-RU" sz="1400" b="1" dirty="0" smtClean="0">
                <a:ea typeface="Calibri" pitchFamily="34" charset="0"/>
                <a:cs typeface="Calibri" pitchFamily="34" charset="0"/>
              </a:rPr>
              <a:t> Екатерина, Тел: </a:t>
            </a:r>
            <a:r>
              <a:rPr lang="ru-RU" altLang="ru-RU" sz="1400" b="1" dirty="0">
                <a:ea typeface="Calibri" pitchFamily="34" charset="0"/>
                <a:cs typeface="Calibri" pitchFamily="34" charset="0"/>
              </a:rPr>
              <a:t>+7 (916) 972 83 87,  e-</a:t>
            </a:r>
            <a:r>
              <a:rPr lang="ru-RU" altLang="ru-RU" sz="1400" b="1" dirty="0" err="1">
                <a:ea typeface="Calibri" pitchFamily="34" charset="0"/>
                <a:cs typeface="Calibri" pitchFamily="34" charset="0"/>
              </a:rPr>
              <a:t>mail</a:t>
            </a:r>
            <a:r>
              <a:rPr lang="ru-RU" altLang="ru-RU" sz="1400" b="1" dirty="0">
                <a:ea typeface="Calibri" pitchFamily="34" charset="0"/>
                <a:cs typeface="Calibri" pitchFamily="34" charset="0"/>
              </a:rPr>
              <a:t>:</a:t>
            </a:r>
            <a:r>
              <a:rPr lang="ru-RU" altLang="ru-RU" sz="1400" b="1" dirty="0">
                <a:solidFill>
                  <a:srgbClr val="00B0F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400" b="1" dirty="0" smtClean="0">
                <a:solidFill>
                  <a:srgbClr val="00B0F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4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  <a:hlinkClick r:id="rId7"/>
              </a:rPr>
              <a:t>KarmancevaEV@cbtc.ru</a:t>
            </a:r>
            <a:r>
              <a:rPr lang="ru-RU" altLang="ru-RU" sz="14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   </a:t>
            </a:r>
            <a:endParaRPr lang="ru-RU" alt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4560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043608" y="2276798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634276" y="1484784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4"/>
              </a:rPr>
              <a:t>https://www.facebook.com/www.RGTR.ru</a:t>
            </a:r>
            <a:r>
              <a:rPr lang="ru-RU" u="sng" dirty="0">
                <a:hlinkClick r:id="rId4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087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52736"/>
            <a:ext cx="8856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b="1" dirty="0" smtClean="0">
                <a:solidFill>
                  <a:srgbClr val="C00000"/>
                </a:solidFill>
                <a:latin typeface="+mj-lt"/>
              </a:rPr>
              <a:t>За 15 лет работы выработан надежный алгоритм решения межотраслевых задач:</a:t>
            </a:r>
          </a:p>
          <a:p>
            <a:pPr lvl="0" algn="just"/>
            <a:endParaRPr lang="ru-RU" sz="600" b="1" dirty="0" smtClean="0">
              <a:latin typeface="+mj-lt"/>
            </a:endParaRPr>
          </a:p>
          <a:p>
            <a:pPr marL="992188" lvl="1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Объединение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 площадке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Комитета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специалистов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занимающихся одной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проблемой. </a:t>
            </a:r>
          </a:p>
          <a:p>
            <a:pPr marL="992188" lvl="2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Проведение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совместных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межотраслевых мероприятий, что позволяет наладить обмен информацией 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опытом работы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 решении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задач.</a:t>
            </a:r>
          </a:p>
          <a:p>
            <a:pPr marL="992188" lvl="2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общих проблем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требующих решения на уровне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органов власти.</a:t>
            </a:r>
          </a:p>
          <a:p>
            <a:pPr marL="992188" lvl="2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Подготовка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проектов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нормативно-правовых актов 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законов в интересах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промышленности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4551"/>
            <a:ext cx="5760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АЛГОРИТМ РАБОТЫ КОМИТЕТА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57840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3861048"/>
            <a:ext cx="764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Примеры решения Комитетом межотраслевых задач: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221088"/>
            <a:ext cx="764999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азработка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технических регламентов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одготовка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российских предприятий к введению европейской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директивы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REACH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по регистрации химической продукции.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национальной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системы аккредитации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закона «О стандартизации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Участие российской промышленности в международных проектах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«Регуляторная  гильотина»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165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76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1417" tIns="45709" rIns="91417" bIns="45709"/>
          <a:lstStyle/>
          <a:p>
            <a:pPr defTabSz="914174"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>
          <a:xfrm>
            <a:off x="896703" y="115738"/>
            <a:ext cx="7924800" cy="615101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4"/>
              </a:lnSpc>
            </a:pP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ЗАКОНОДАТЕЛЬНЫЕ ИНИЦИАТИВЫ КОМИТЕТА РСПП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" y="1099242"/>
            <a:ext cx="4542538" cy="7472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7" y="3388892"/>
            <a:ext cx="1619800" cy="27672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" y="3388893"/>
            <a:ext cx="1827712" cy="27285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69" y="3388892"/>
            <a:ext cx="1830498" cy="2745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38" y="3388893"/>
            <a:ext cx="1601281" cy="27285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9183" y="2033960"/>
            <a:ext cx="7935509" cy="296392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250517" indent="-250517"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законодательные инициативы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220902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89801"/>
            <a:ext cx="4248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«РЕГУЛЯТОРНАЯ ГИЛЬОТИНА»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34810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1699" y="4101672"/>
            <a:ext cx="718781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2. Рабочая группа в сфере оценки соответствия.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04.09.2019 г</a:t>
            </a:r>
            <a:r>
              <a:rPr lang="ru-RU" sz="1700" b="1" dirty="0">
                <a:solidFill>
                  <a:srgbClr val="002060"/>
                </a:solidFill>
              </a:rPr>
              <a:t>.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Участие в </a:t>
            </a:r>
            <a:r>
              <a:rPr lang="ru-RU" sz="1700" dirty="0">
                <a:solidFill>
                  <a:srgbClr val="002060"/>
                </a:solidFill>
              </a:rPr>
              <a:t>с</a:t>
            </a:r>
            <a:r>
              <a:rPr lang="ru-RU" sz="1700" dirty="0" smtClean="0">
                <a:solidFill>
                  <a:srgbClr val="002060"/>
                </a:solidFill>
              </a:rPr>
              <a:t>овещании в Аппарате Правительства РФ по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вопросам организации деятельности РГ.   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</a:rPr>
              <a:t>В </a:t>
            </a:r>
            <a:r>
              <a:rPr lang="ru-RU" sz="1700" dirty="0">
                <a:solidFill>
                  <a:srgbClr val="002060"/>
                </a:solidFill>
              </a:rPr>
              <a:t>Аппарат Правительства </a:t>
            </a:r>
            <a:r>
              <a:rPr lang="ru-RU" sz="1700" dirty="0" smtClean="0">
                <a:solidFill>
                  <a:srgbClr val="002060"/>
                </a:solidFill>
              </a:rPr>
              <a:t>РФ направлены предложения по включению экспертов Комитета РСПП в состав РГ.</a:t>
            </a:r>
          </a:p>
        </p:txBody>
      </p:sp>
      <p:pic>
        <p:nvPicPr>
          <p:cNvPr id="4" name="Picture 2" descr="https://cpp-group.ru/uploadedFiles/images/statyi/%D0%BF%D1%80%D0%B0%D0%B2%D0%B8%D1%82%D0%B5%D0%BB%D1%8C%D1%81%D1%82%D0%B2%D0%BE-%D0%A0%D0%A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3" y="4215187"/>
            <a:ext cx="167217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eum.ru/next/images/57834-nomer-m139393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" y="1746183"/>
            <a:ext cx="957931" cy="9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90002" y="1746183"/>
            <a:ext cx="794649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1. Рабочая группа  в </a:t>
            </a:r>
            <a:r>
              <a:rPr lang="ru-RU" sz="1700" b="1" dirty="0">
                <a:solidFill>
                  <a:srgbClr val="002060"/>
                </a:solidFill>
              </a:rPr>
              <a:t>сфере обеспечения единства </a:t>
            </a:r>
            <a:r>
              <a:rPr lang="ru-RU" sz="1700" b="1" dirty="0" smtClean="0">
                <a:solidFill>
                  <a:srgbClr val="002060"/>
                </a:solidFill>
              </a:rPr>
              <a:t>измерений.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 К 01.01.2021 года должно быть отменено или пересмотрено 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162 документа по метрологическому 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надзору на транспорте, 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на опасных производственных объектах, в медицине, 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пищевой промышленности и т.д.</a:t>
            </a:r>
            <a:endParaRPr lang="ru-RU" sz="1700" b="1" dirty="0">
              <a:solidFill>
                <a:srgbClr val="002060"/>
              </a:solidFill>
            </a:endParaRP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19.09.2019 г.</a:t>
            </a:r>
            <a:r>
              <a:rPr lang="ru-RU" sz="1700" dirty="0" smtClean="0">
                <a:solidFill>
                  <a:srgbClr val="002060"/>
                </a:solidFill>
              </a:rPr>
              <a:t> Комитетом проведено совещание главных метрологов ведущих компаний (</a:t>
            </a:r>
            <a:r>
              <a:rPr lang="ru-RU" sz="1700" dirty="0" err="1" smtClean="0">
                <a:solidFill>
                  <a:srgbClr val="002060"/>
                </a:solidFill>
              </a:rPr>
              <a:t>Росатом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</a:rPr>
              <a:t>Роскосмос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</a:rPr>
              <a:t>Транснефть</a:t>
            </a:r>
            <a:r>
              <a:rPr lang="ru-RU" sz="1700" dirty="0" smtClean="0">
                <a:solidFill>
                  <a:srgbClr val="002060"/>
                </a:solidFill>
              </a:rPr>
              <a:t>, ВНИИМС и др.) по реализации «регуляторной гильотины» в метрологии и </a:t>
            </a:r>
            <a:r>
              <a:rPr lang="ru-RU" sz="1700" dirty="0">
                <a:solidFill>
                  <a:srgbClr val="002060"/>
                </a:solidFill>
              </a:rPr>
              <a:t>подготовке </a:t>
            </a:r>
            <a:r>
              <a:rPr lang="ru-RU" sz="1700" dirty="0" smtClean="0">
                <a:solidFill>
                  <a:srgbClr val="002060"/>
                </a:solidFill>
              </a:rPr>
              <a:t>предложений </a:t>
            </a:r>
            <a:r>
              <a:rPr lang="ru-RU" sz="1700" dirty="0">
                <a:solidFill>
                  <a:srgbClr val="002060"/>
                </a:solidFill>
              </a:rPr>
              <a:t>по внесению изменений в ФЗ «Об обеспечении единства </a:t>
            </a:r>
            <a:r>
              <a:rPr lang="ru-RU" sz="1700" dirty="0" smtClean="0">
                <a:solidFill>
                  <a:srgbClr val="002060"/>
                </a:solidFill>
              </a:rPr>
              <a:t>измерений»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90002" y="5424003"/>
            <a:ext cx="802815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</a:rPr>
              <a:t>26.09.2019 г. На заседании Комитета РСПП по регуляторной политике</a:t>
            </a:r>
            <a:r>
              <a:rPr lang="ru-RU" sz="1700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представители ФОИВ – руководители проекта «Регуляторная гильотина» и Президент РСПП Шохин А.Н. представили план работы по совершенствованию законодательства и поставили задачи комитетам и комиссиям  РСПП и  представителям бизнеса, участвующим в этой работе.</a:t>
            </a:r>
            <a:endParaRPr lang="ru-RU" sz="1700" b="1" dirty="0" smtClean="0">
              <a:solidFill>
                <a:srgbClr val="002060"/>
              </a:solidFill>
            </a:endParaRPr>
          </a:p>
        </p:txBody>
      </p:sp>
      <p:pic>
        <p:nvPicPr>
          <p:cNvPr id="29" name="Picture 2" descr="https://dirkdeklein.files.wordpress.com/2016/06/the-guillotine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94382"/>
            <a:ext cx="1391173" cy="18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2" y="1119320"/>
            <a:ext cx="7372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</a:rPr>
              <a:t>Комитет РСПП представлен в двух рабочих группах по реализации  механизма «регуляторной гильотины»:</a:t>
            </a:r>
          </a:p>
        </p:txBody>
      </p:sp>
      <p:pic>
        <p:nvPicPr>
          <p:cNvPr id="15" name="Picture 2" descr="http://geum.ru/next/images/57834-nomer-m139393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4003"/>
            <a:ext cx="957931" cy="9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67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89801"/>
            <a:ext cx="4248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РЕГУЛЯТОРНАЯ ГИЛЬОТИНА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105273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МЕТОДИКА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исполнения </a:t>
            </a:r>
            <a:r>
              <a:rPr lang="ru-RU" sz="2000" b="1" dirty="0">
                <a:solidFill>
                  <a:srgbClr val="002060"/>
                </a:solidFill>
              </a:rPr>
              <a:t>плана мероприятий ("Дорожной карты") по реализации механизма "регуляторной гильотины"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232274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1.	</a:t>
            </a:r>
            <a:r>
              <a:rPr lang="ru-RU" b="1" dirty="0">
                <a:solidFill>
                  <a:srgbClr val="002060"/>
                </a:solidFill>
              </a:rPr>
              <a:t>Цель реализации </a:t>
            </a:r>
            <a:r>
              <a:rPr lang="ru-RU" dirty="0">
                <a:solidFill>
                  <a:srgbClr val="002060"/>
                </a:solidFill>
              </a:rPr>
              <a:t>механизма "регуляторной гильотины": формирование современной, адекватной требованиям </a:t>
            </a:r>
            <a:r>
              <a:rPr lang="ru-RU" dirty="0" smtClean="0">
                <a:solidFill>
                  <a:srgbClr val="002060"/>
                </a:solidFill>
              </a:rPr>
              <a:t>времени и </a:t>
            </a:r>
            <a:r>
              <a:rPr lang="ru-RU" dirty="0">
                <a:solidFill>
                  <a:srgbClr val="002060"/>
                </a:solidFill>
              </a:rPr>
              <a:t>технологического развития, эффективной системы регулирования в соответствующей сфере общественных отношений, основанной на выявлении наиболее значимых общественных рисков … и установления таких обязательных требований, которые в наибольшей степени влияют на предотвращение негативных последствий реализации этих рисков.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36510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2. …. </a:t>
            </a:r>
            <a:r>
              <a:rPr lang="ru-RU" dirty="0">
                <a:solidFill>
                  <a:srgbClr val="002060"/>
                </a:solidFill>
              </a:rPr>
              <a:t>поскольку силой обязательных требований в отдельных случаях, предусмотренных законодательством Российской Федерации, обладают также документы, не являющиеся нормативными правовыми актами (например, </a:t>
            </a:r>
            <a:r>
              <a:rPr lang="ru-RU" b="1" dirty="0">
                <a:solidFill>
                  <a:srgbClr val="002060"/>
                </a:solidFill>
              </a:rPr>
              <a:t>документы по стандартизации</a:t>
            </a:r>
            <a:r>
              <a:rPr lang="ru-RU" dirty="0">
                <a:solidFill>
                  <a:srgbClr val="002060"/>
                </a:solidFill>
              </a:rPr>
              <a:t>), соответствующие документы </a:t>
            </a:r>
            <a:r>
              <a:rPr lang="ru-RU" b="1" dirty="0">
                <a:solidFill>
                  <a:srgbClr val="002060"/>
                </a:solidFill>
              </a:rPr>
              <a:t>должны быть включены в работу при реализации механизма "регуляторной гильотины".</a:t>
            </a:r>
          </a:p>
        </p:txBody>
      </p:sp>
    </p:spTree>
    <p:extLst>
      <p:ext uri="{BB962C8B-B14F-4D97-AF65-F5344CB8AC3E}">
        <p14:creationId xmlns:p14="http://schemas.microsoft.com/office/powerpoint/2010/main" val="313299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89801"/>
            <a:ext cx="6189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СТАНДАРТЫ И РЕГУЛЯТОРНАЯ ГИЛЬОТИНА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34810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 descr="https://static.auction.ru/offer_images/2015/12/14/11/big/Y/YN37EOIRCRF/gosudarstvennye_standarty_sssr_ukazatel_199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05" y="3335568"/>
            <a:ext cx="1330901" cy="19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www.lib26.ru/bimg/40/61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21" y="3911632"/>
            <a:ext cx="926383" cy="1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irkdeklein.files.wordpress.com/2016/06/the-guillotine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34" y="1052735"/>
            <a:ext cx="1703962" cy="22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45814"/>
            <a:ext cx="5217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Опрос Комитета </a:t>
            </a:r>
            <a:r>
              <a:rPr lang="ru-RU" sz="2000" b="1" dirty="0">
                <a:solidFill>
                  <a:srgbClr val="FF0000"/>
                </a:solidFill>
              </a:rPr>
              <a:t>РСПП  по возможности отмены в рамках «Регуляторной гильотины» стандартов, принятых до </a:t>
            </a:r>
            <a:r>
              <a:rPr lang="ru-RU" sz="2000" b="1" dirty="0" smtClean="0">
                <a:solidFill>
                  <a:srgbClr val="FF0000"/>
                </a:solidFill>
              </a:rPr>
              <a:t>1992 г.</a:t>
            </a:r>
            <a:endParaRPr lang="ru-RU" sz="20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49040"/>
              </p:ext>
            </p:extLst>
          </p:nvPr>
        </p:nvGraphicFramePr>
        <p:xfrm>
          <a:off x="179512" y="2276872"/>
          <a:ext cx="7056784" cy="2491484"/>
        </p:xfrm>
        <a:graphic>
          <a:graphicData uri="http://schemas.openxmlformats.org/drawingml/2006/table">
            <a:tbl>
              <a:tblPr/>
              <a:tblGrid>
                <a:gridCol w="5544616"/>
                <a:gridCol w="792088"/>
                <a:gridCol w="720080"/>
              </a:tblGrid>
              <a:tr h="586484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Получено отзывов от </a:t>
                      </a:r>
                      <a:r>
                        <a:rPr lang="ru-RU" sz="1600" b="1" dirty="0" smtClean="0"/>
                        <a:t>127</a:t>
                      </a:r>
                      <a:r>
                        <a:rPr lang="ru-RU" sz="1600" dirty="0" smtClean="0"/>
                        <a:t> ТК, корпораций и предприятий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Полученные данные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%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Проанализировано стандартов, в том числе: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22247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которые могут быть отменены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725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3,3%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требующие пересмотра и внесения изменений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9046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40,7%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которые могут применяться без внесения изменений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12476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56%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0" y="5661248"/>
            <a:ext cx="8706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Достигнута договоренность с </a:t>
            </a:r>
            <a:r>
              <a:rPr lang="ru-RU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dirty="0" smtClean="0">
                <a:solidFill>
                  <a:srgbClr val="002060"/>
                </a:solidFill>
              </a:rPr>
              <a:t> о </a:t>
            </a:r>
            <a:r>
              <a:rPr lang="ru-RU" dirty="0">
                <a:solidFill>
                  <a:srgbClr val="002060"/>
                </a:solidFill>
              </a:rPr>
              <a:t>разработке </a:t>
            </a:r>
            <a:r>
              <a:rPr lang="ru-RU" b="1" dirty="0">
                <a:solidFill>
                  <a:srgbClr val="002060"/>
                </a:solidFill>
              </a:rPr>
              <a:t>Методики по </a:t>
            </a:r>
            <a:r>
              <a:rPr lang="ru-RU" b="1" dirty="0" smtClean="0">
                <a:solidFill>
                  <a:srgbClr val="002060"/>
                </a:solidFill>
              </a:rPr>
              <a:t>ускоренному пересмотру стандартов,</a:t>
            </a:r>
            <a:r>
              <a:rPr lang="ru-RU" dirty="0" smtClean="0">
                <a:solidFill>
                  <a:srgbClr val="002060"/>
                </a:solidFill>
              </a:rPr>
              <a:t> принятых </a:t>
            </a:r>
            <a:r>
              <a:rPr lang="ru-RU" dirty="0">
                <a:solidFill>
                  <a:srgbClr val="002060"/>
                </a:solidFill>
              </a:rPr>
              <a:t>до 1992 </a:t>
            </a:r>
            <a:r>
              <a:rPr lang="ru-RU" dirty="0" smtClean="0">
                <a:solidFill>
                  <a:srgbClr val="002060"/>
                </a:solidFill>
              </a:rPr>
              <a:t>г. и которые могут применяться без внесения изменений.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126" y="4788441"/>
            <a:ext cx="7088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Результаты опроса с предложениями по актуализации фонда стандартов доведены до руководства </a:t>
            </a:r>
            <a:r>
              <a:rPr lang="ru-RU" dirty="0" err="1">
                <a:solidFill>
                  <a:srgbClr val="002060"/>
                </a:solidFill>
              </a:rPr>
              <a:t>Минпромторга</a:t>
            </a:r>
            <a:r>
              <a:rPr lang="ru-RU" dirty="0">
                <a:solidFill>
                  <a:srgbClr val="002060"/>
                </a:solidFill>
              </a:rPr>
              <a:t> России и Росстандарта.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2844851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5746" y="44421"/>
            <a:ext cx="6086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РАБОЧИЕ ГРУППЫ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«РЕГУЛЯТОРНОЙ ГИЛЬОТИНЫ»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746" y="987592"/>
            <a:ext cx="8917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Участие Комитета РСПП в Рабочих группах по видам контрольно-надзорной деятельности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15840"/>
            <a:ext cx="3322524" cy="782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РГ в сфере обеспечения единства измерений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3772659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РГ по оценке соответствия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8816" y="3522051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РГ по оценке соответствия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2441931"/>
            <a:ext cx="5780952" cy="494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Департамент регуляторной политики Правительства РФ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20" y="3448634"/>
            <a:ext cx="22558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07365" y="3359018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РГ в сфере  </a:t>
            </a:r>
            <a:r>
              <a:rPr lang="ru-RU" dirty="0" smtClean="0">
                <a:solidFill>
                  <a:schemeClr val="tx1"/>
                </a:solidFill>
              </a:rPr>
              <a:t>оценки соответствия и др.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268292"/>
            <a:ext cx="1786013" cy="723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Росстандарт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39103" y="5768344"/>
            <a:ext cx="1536148" cy="566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ФОИВ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43178" y="5064391"/>
            <a:ext cx="1656184" cy="566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РСПП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5445224"/>
            <a:ext cx="1567476" cy="566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Минпромторг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23" idx="0"/>
          </p:cNvCxnSpPr>
          <p:nvPr/>
        </p:nvCxnSpPr>
        <p:spPr>
          <a:xfrm flipV="1">
            <a:off x="1288543" y="4709583"/>
            <a:ext cx="1790566" cy="55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6" idx="0"/>
          </p:cNvCxnSpPr>
          <p:nvPr/>
        </p:nvCxnSpPr>
        <p:spPr>
          <a:xfrm flipH="1" flipV="1">
            <a:off x="3079109" y="4709583"/>
            <a:ext cx="2420645" cy="73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0"/>
          </p:cNvCxnSpPr>
          <p:nvPr/>
        </p:nvCxnSpPr>
        <p:spPr>
          <a:xfrm flipV="1">
            <a:off x="3208926" y="2936695"/>
            <a:ext cx="354962" cy="379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>
            <a:stCxn id="21" idx="0"/>
          </p:cNvCxnSpPr>
          <p:nvPr/>
        </p:nvCxnSpPr>
        <p:spPr>
          <a:xfrm flipH="1" flipV="1">
            <a:off x="6045920" y="2936695"/>
            <a:ext cx="777569" cy="422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39552" y="4111979"/>
            <a:ext cx="2539558" cy="566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Сопредседатель от бизнес-сообщества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9109" y="4118220"/>
            <a:ext cx="2403643" cy="566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Руководитель Росстандарта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1772816"/>
            <a:ext cx="5780952" cy="494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Правительство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48168" y="6196274"/>
            <a:ext cx="1656184" cy="566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Деловая Россия, Опора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48168" y="5630270"/>
            <a:ext cx="1656184" cy="566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ТПП РФ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079110" y="4709583"/>
            <a:ext cx="97151" cy="34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34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17159"/>
            <a:ext cx="6086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«</a:t>
            </a:r>
            <a:r>
              <a:rPr lang="ru-RU" sz="2200" b="1" dirty="0" smtClean="0">
                <a:solidFill>
                  <a:srgbClr val="C00000"/>
                </a:solidFill>
              </a:rPr>
              <a:t>РЕГУЛЯТОРНАЯ ГИЛЬОТИНА»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r>
              <a:rPr lang="ru-RU" sz="2200" b="1" dirty="0" smtClean="0">
                <a:solidFill>
                  <a:srgbClr val="C00000"/>
                </a:solidFill>
              </a:rPr>
              <a:t> В СФЕРЕ МЕТРОЛОГИИ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2532"/>
            <a:ext cx="5568677" cy="56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Microsoft Office PowerPoint</Application>
  <PresentationFormat>Экран (4:3)</PresentationFormat>
  <Paragraphs>300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2004 -  КОМИТЕТУ РСПП 15 ЛЕТ  - 2019  УЧАСТИЕ  КОМИТЕТА РСПП В РАЗВИТИИ СИСТЕМ СТАНДАРТИЗАЦИИ И ОЦЕНКИ СООТВЕТСТВИЯ </vt:lpstr>
      <vt:lpstr>КОМИТЕТУ  РСПП  15 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JSC Uzbekneftegaz</vt:lpstr>
      <vt:lpstr>Презентация PowerPoint</vt:lpstr>
      <vt:lpstr>НОВЫЕ ЗАДАЧИ СТАНДАРТИЗАЦИИ – НОВЫЕ ЗАДАЧИ КОМИТЕТА РСПП</vt:lpstr>
      <vt:lpstr>ПОДПИСАНИЕ СОГЛАШЕНИЯ  РСПП - ВОСТОЧНЫЙ КОМИТЕТ ГЕРМАНСКОЙ ЭКОНОМИКИ</vt:lpstr>
      <vt:lpstr>Презентация PowerPoint</vt:lpstr>
      <vt:lpstr>СОВЕТ ПО ТЕХНИЧЕСКОМУ РЕГУЛИРОВАНИЮ И СТАНДАРТИЗАЦИИ  ДЛЯ ЦИФРОВОЙ ЭКОНОМИКИ</vt:lpstr>
      <vt:lpstr>ДВА СОЮЗА – ОДИН КОНТИНЕНТ!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2019-02-25T14:57:00Z</dcterms:created>
  <dcterms:modified xsi:type="dcterms:W3CDTF">2019-10-14T07:41:42Z</dcterms:modified>
</cp:coreProperties>
</file>