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4"/>
    <p:sldMasterId id="2147483709" r:id="rId5"/>
    <p:sldMasterId id="2147483721" r:id="rId6"/>
    <p:sldMasterId id="2147483733" r:id="rId7"/>
  </p:sldMasterIdLst>
  <p:notesMasterIdLst>
    <p:notesMasterId r:id="rId27"/>
  </p:notesMasterIdLst>
  <p:handoutMasterIdLst>
    <p:handoutMasterId r:id="rId28"/>
  </p:handoutMasterIdLst>
  <p:sldIdLst>
    <p:sldId id="661" r:id="rId8"/>
    <p:sldId id="650" r:id="rId9"/>
    <p:sldId id="665" r:id="rId10"/>
    <p:sldId id="670" r:id="rId11"/>
    <p:sldId id="653" r:id="rId12"/>
    <p:sldId id="676" r:id="rId13"/>
    <p:sldId id="677" r:id="rId14"/>
    <p:sldId id="675" r:id="rId15"/>
    <p:sldId id="687" r:id="rId16"/>
    <p:sldId id="681" r:id="rId17"/>
    <p:sldId id="655" r:id="rId18"/>
    <p:sldId id="685" r:id="rId19"/>
    <p:sldId id="657" r:id="rId20"/>
    <p:sldId id="668" r:id="rId21"/>
    <p:sldId id="659" r:id="rId22"/>
    <p:sldId id="673" r:id="rId23"/>
    <p:sldId id="688" r:id="rId24"/>
    <p:sldId id="674" r:id="rId25"/>
    <p:sldId id="662" r:id="rId26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1pPr>
    <a:lvl2pPr marL="408073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2pPr>
    <a:lvl3pPr marL="816144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3pPr>
    <a:lvl4pPr marL="1224216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4pPr>
    <a:lvl5pPr marL="1632288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5pPr>
    <a:lvl6pPr marL="2040361" algn="l" defTabSz="816144" rtl="0" eaLnBrk="1" latinLnBrk="0" hangingPunct="1"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6pPr>
    <a:lvl7pPr marL="2448432" algn="l" defTabSz="816144" rtl="0" eaLnBrk="1" latinLnBrk="0" hangingPunct="1"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7pPr>
    <a:lvl8pPr marL="2856504" algn="l" defTabSz="816144" rtl="0" eaLnBrk="1" latinLnBrk="0" hangingPunct="1"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8pPr>
    <a:lvl9pPr marL="3264577" algn="l" defTabSz="816144" rtl="0" eaLnBrk="1" latinLnBrk="0" hangingPunct="1">
      <a:defRPr sz="9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8540E"/>
    <a:srgbClr val="222268"/>
    <a:srgbClr val="FF6600"/>
    <a:srgbClr val="E68900"/>
    <a:srgbClr val="FFFFFF"/>
    <a:srgbClr val="682E57"/>
    <a:srgbClr val="773564"/>
    <a:srgbClr val="6C3660"/>
    <a:srgbClr val="653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 autoAdjust="0"/>
    <p:restoredTop sz="88000" autoAdjust="0"/>
  </p:normalViewPr>
  <p:slideViewPr>
    <p:cSldViewPr snapToGrid="0">
      <p:cViewPr varScale="1">
        <p:scale>
          <a:sx n="126" d="100"/>
          <a:sy n="126" d="100"/>
        </p:scale>
        <p:origin x="-396" y="-96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6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93405977622637E-2"/>
          <c:y val="0.10796313990330668"/>
          <c:w val="0.85872134172746162"/>
          <c:h val="0.8254039953033186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B1-41AC-8E0C-415399C6E1D1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B1-41AC-8E0C-415399C6E1D1}"/>
              </c:ext>
            </c:extLst>
          </c:dPt>
          <c:dLbls>
            <c:dLbl>
              <c:idx val="0"/>
              <c:layout>
                <c:manualLayout>
                  <c:x val="-0.17197944006999125"/>
                  <c:y val="7.567512394284048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Группа ТМК
</a:t>
                    </a:r>
                    <a:r>
                      <a:rPr lang="ru-RU" sz="1200" b="1" dirty="0" smtClean="0"/>
                      <a:t>40%</a:t>
                    </a:r>
                    <a:endParaRPr lang="ru-RU" sz="12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B1-41AC-8E0C-415399C6E1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0880337768805"/>
                  <c:y val="-0.17994185731290679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Остальные
</a:t>
                    </a:r>
                    <a:r>
                      <a:rPr lang="ru-RU" sz="1200" b="1" dirty="0" smtClean="0"/>
                      <a:t>60%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B1-41AC-8E0C-415399C6E1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Лист1!$D$2:$D$3</c:f>
              <c:strCache>
                <c:ptCount val="2"/>
                <c:pt idx="0">
                  <c:v>Группа ТМК</c:v>
                </c:pt>
                <c:pt idx="1">
                  <c:v>Остальные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23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B1-41AC-8E0C-415399C6E1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C4874-89F3-4F71-BB10-B84CCCF949C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63E14-76AF-47FA-9C2E-41AAA6B96B2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Сертификация СМК на соответствие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API Spec Q1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106D8-7EBA-4F32-8DB8-F4E7FCF5DBBF}" type="parTrans" cxnId="{1BE0BC82-FD82-4ACF-B2E5-052CE879785D}">
      <dgm:prSet/>
      <dgm:spPr/>
      <dgm:t>
        <a:bodyPr/>
        <a:lstStyle/>
        <a:p>
          <a:endParaRPr lang="ru-RU"/>
        </a:p>
      </dgm:t>
    </dgm:pt>
    <dgm:pt modelId="{CFE24E03-0080-4B90-B63B-B43ED1AC72CB}" type="sibTrans" cxnId="{1BE0BC82-FD82-4ACF-B2E5-052CE879785D}">
      <dgm:prSet/>
      <dgm:spPr>
        <a:solidFill>
          <a:srgbClr val="FFCC66">
            <a:alpha val="90000"/>
          </a:srgbClr>
        </a:solidFill>
      </dgm:spPr>
      <dgm:t>
        <a:bodyPr/>
        <a:lstStyle/>
        <a:p>
          <a:endParaRPr lang="ru-RU"/>
        </a:p>
      </dgm:t>
    </dgm:pt>
    <dgm:pt modelId="{3199FD74-1A4A-45AF-8DAC-562F9E3CBE8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Сертификация продукции на соответствие 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API Spec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19CF4-6930-47A2-9C91-D80526117956}" type="parTrans" cxnId="{8322089A-ECC9-4C17-8E6D-532E77151D4F}">
      <dgm:prSet/>
      <dgm:spPr/>
      <dgm:t>
        <a:bodyPr/>
        <a:lstStyle/>
        <a:p>
          <a:endParaRPr lang="ru-RU"/>
        </a:p>
      </dgm:t>
    </dgm:pt>
    <dgm:pt modelId="{C8D4309D-98A0-49C6-9F27-45E5DD4DF9D4}" type="sibTrans" cxnId="{8322089A-ECC9-4C17-8E6D-532E77151D4F}">
      <dgm:prSet/>
      <dgm:spPr>
        <a:solidFill>
          <a:srgbClr val="FFCC66">
            <a:alpha val="90000"/>
          </a:srgbClr>
        </a:solidFill>
      </dgm:spPr>
      <dgm:t>
        <a:bodyPr/>
        <a:lstStyle/>
        <a:p>
          <a:endParaRPr lang="ru-RU"/>
        </a:p>
      </dgm:t>
    </dgm:pt>
    <dgm:pt modelId="{1E2322AE-E1A2-4632-97EC-540BE1B2062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Ежегодный инспекционный контроль всех элементов системы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9FD8E-30FB-463B-BDA2-17A014A93F6B}" type="parTrans" cxnId="{F4AD5DDC-339B-428E-B765-4FCD3175D367}">
      <dgm:prSet/>
      <dgm:spPr/>
      <dgm:t>
        <a:bodyPr/>
        <a:lstStyle/>
        <a:p>
          <a:endParaRPr lang="ru-RU"/>
        </a:p>
      </dgm:t>
    </dgm:pt>
    <dgm:pt modelId="{9692002A-3F8D-4C74-986A-55CC0998ECDA}" type="sibTrans" cxnId="{F4AD5DDC-339B-428E-B765-4FCD3175D367}">
      <dgm:prSet/>
      <dgm:spPr/>
      <dgm:t>
        <a:bodyPr/>
        <a:lstStyle/>
        <a:p>
          <a:endParaRPr lang="ru-RU"/>
        </a:p>
      </dgm:t>
    </dgm:pt>
    <dgm:pt modelId="{EE8E1226-23F9-4F48-9B2F-2E7A05E4A546}" type="pres">
      <dgm:prSet presAssocID="{397C4874-89F3-4F71-BB10-B84CCCF949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BDF52-0260-4DBA-9F74-35B702F8F907}" type="pres">
      <dgm:prSet presAssocID="{397C4874-89F3-4F71-BB10-B84CCCF949CD}" presName="dummyMaxCanvas" presStyleCnt="0">
        <dgm:presLayoutVars/>
      </dgm:prSet>
      <dgm:spPr/>
    </dgm:pt>
    <dgm:pt modelId="{79BC8FD7-591B-4281-9465-0D0AC7FE75F0}" type="pres">
      <dgm:prSet presAssocID="{397C4874-89F3-4F71-BB10-B84CCCF949CD}" presName="ThreeNodes_1" presStyleLbl="node1" presStyleIdx="0" presStyleCnt="3" custLinFactNeighborX="4285" custLinFactNeighborY="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67A0D-2696-46BE-9625-0DF66252C56D}" type="pres">
      <dgm:prSet presAssocID="{397C4874-89F3-4F71-BB10-B84CCCF949C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020E4-F1E5-454D-8140-DE28C0C935D4}" type="pres">
      <dgm:prSet presAssocID="{397C4874-89F3-4F71-BB10-B84CCCF949C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8A2A0-646F-4784-B185-FF9B12AC42B7}" type="pres">
      <dgm:prSet presAssocID="{397C4874-89F3-4F71-BB10-B84CCCF949C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C7183-79D1-48F6-B911-1639684A898C}" type="pres">
      <dgm:prSet presAssocID="{397C4874-89F3-4F71-BB10-B84CCCF949C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8212-3987-4FE0-9292-50072CF448D9}" type="pres">
      <dgm:prSet presAssocID="{397C4874-89F3-4F71-BB10-B84CCCF949C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88288-6772-4968-9770-28A0D4475D56}" type="pres">
      <dgm:prSet presAssocID="{397C4874-89F3-4F71-BB10-B84CCCF949C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E67C-2D6A-4811-82A0-43C5944B2113}" type="pres">
      <dgm:prSet presAssocID="{397C4874-89F3-4F71-BB10-B84CCCF949C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2089A-ECC9-4C17-8E6D-532E77151D4F}" srcId="{397C4874-89F3-4F71-BB10-B84CCCF949CD}" destId="{3199FD74-1A4A-45AF-8DAC-562F9E3CBE84}" srcOrd="1" destOrd="0" parTransId="{69E19CF4-6930-47A2-9C91-D80526117956}" sibTransId="{C8D4309D-98A0-49C6-9F27-45E5DD4DF9D4}"/>
    <dgm:cxn modelId="{1BE0BC82-FD82-4ACF-B2E5-052CE879785D}" srcId="{397C4874-89F3-4F71-BB10-B84CCCF949CD}" destId="{D7A63E14-76AF-47FA-9C2E-41AAA6B96B28}" srcOrd="0" destOrd="0" parTransId="{60A106D8-7EBA-4F32-8DB8-F4E7FCF5DBBF}" sibTransId="{CFE24E03-0080-4B90-B63B-B43ED1AC72CB}"/>
    <dgm:cxn modelId="{F5771AFE-C14C-45BE-976E-526574755A69}" type="presOf" srcId="{D7A63E14-76AF-47FA-9C2E-41AAA6B96B28}" destId="{79BC8FD7-591B-4281-9465-0D0AC7FE75F0}" srcOrd="0" destOrd="0" presId="urn:microsoft.com/office/officeart/2005/8/layout/vProcess5"/>
    <dgm:cxn modelId="{8787B7B9-E515-4574-8892-A73E64444969}" type="presOf" srcId="{1E2322AE-E1A2-4632-97EC-540BE1B20628}" destId="{356020E4-F1E5-454D-8140-DE28C0C935D4}" srcOrd="0" destOrd="0" presId="urn:microsoft.com/office/officeart/2005/8/layout/vProcess5"/>
    <dgm:cxn modelId="{59F8210F-6076-4628-9E31-7D8B6067748D}" type="presOf" srcId="{3199FD74-1A4A-45AF-8DAC-562F9E3CBE84}" destId="{D4767A0D-2696-46BE-9625-0DF66252C56D}" srcOrd="0" destOrd="0" presId="urn:microsoft.com/office/officeart/2005/8/layout/vProcess5"/>
    <dgm:cxn modelId="{82E585E8-8CA4-487B-B528-02A6FCE8B6E4}" type="presOf" srcId="{D7A63E14-76AF-47FA-9C2E-41AAA6B96B28}" destId="{D5848212-3987-4FE0-9292-50072CF448D9}" srcOrd="1" destOrd="0" presId="urn:microsoft.com/office/officeart/2005/8/layout/vProcess5"/>
    <dgm:cxn modelId="{8768D1EE-E2DD-49CB-8F8C-CD205D0DC6D3}" type="presOf" srcId="{C8D4309D-98A0-49C6-9F27-45E5DD4DF9D4}" destId="{EFBC7183-79D1-48F6-B911-1639684A898C}" srcOrd="0" destOrd="0" presId="urn:microsoft.com/office/officeart/2005/8/layout/vProcess5"/>
    <dgm:cxn modelId="{F4AD5DDC-339B-428E-B765-4FCD3175D367}" srcId="{397C4874-89F3-4F71-BB10-B84CCCF949CD}" destId="{1E2322AE-E1A2-4632-97EC-540BE1B20628}" srcOrd="2" destOrd="0" parTransId="{1B79FD8E-30FB-463B-BDA2-17A014A93F6B}" sibTransId="{9692002A-3F8D-4C74-986A-55CC0998ECDA}"/>
    <dgm:cxn modelId="{11D958C9-8D4F-4DF4-B7EC-E97BADEEA77A}" type="presOf" srcId="{1E2322AE-E1A2-4632-97EC-540BE1B20628}" destId="{8A2EE67C-2D6A-4811-82A0-43C5944B2113}" srcOrd="1" destOrd="0" presId="urn:microsoft.com/office/officeart/2005/8/layout/vProcess5"/>
    <dgm:cxn modelId="{D2161CAC-D383-4E37-94A0-3F0A9A271734}" type="presOf" srcId="{CFE24E03-0080-4B90-B63B-B43ED1AC72CB}" destId="{F958A2A0-646F-4784-B185-FF9B12AC42B7}" srcOrd="0" destOrd="0" presId="urn:microsoft.com/office/officeart/2005/8/layout/vProcess5"/>
    <dgm:cxn modelId="{67D957A9-613E-4C59-B229-3D29736B8682}" type="presOf" srcId="{3199FD74-1A4A-45AF-8DAC-562F9E3CBE84}" destId="{A4C88288-6772-4968-9770-28A0D4475D56}" srcOrd="1" destOrd="0" presId="urn:microsoft.com/office/officeart/2005/8/layout/vProcess5"/>
    <dgm:cxn modelId="{4872882F-0C29-446B-AA10-7C91A746194D}" type="presOf" srcId="{397C4874-89F3-4F71-BB10-B84CCCF949CD}" destId="{EE8E1226-23F9-4F48-9B2F-2E7A05E4A546}" srcOrd="0" destOrd="0" presId="urn:microsoft.com/office/officeart/2005/8/layout/vProcess5"/>
    <dgm:cxn modelId="{6EDF6192-2911-4237-8331-43D617D80CEA}" type="presParOf" srcId="{EE8E1226-23F9-4F48-9B2F-2E7A05E4A546}" destId="{28ABDF52-0260-4DBA-9F74-35B702F8F907}" srcOrd="0" destOrd="0" presId="urn:microsoft.com/office/officeart/2005/8/layout/vProcess5"/>
    <dgm:cxn modelId="{CCC94930-F4BA-483E-A48D-E9F472DDCEA6}" type="presParOf" srcId="{EE8E1226-23F9-4F48-9B2F-2E7A05E4A546}" destId="{79BC8FD7-591B-4281-9465-0D0AC7FE75F0}" srcOrd="1" destOrd="0" presId="urn:microsoft.com/office/officeart/2005/8/layout/vProcess5"/>
    <dgm:cxn modelId="{B13CAA9F-6378-4185-A6EF-01E298BC7513}" type="presParOf" srcId="{EE8E1226-23F9-4F48-9B2F-2E7A05E4A546}" destId="{D4767A0D-2696-46BE-9625-0DF66252C56D}" srcOrd="2" destOrd="0" presId="urn:microsoft.com/office/officeart/2005/8/layout/vProcess5"/>
    <dgm:cxn modelId="{939EBD3E-1D94-4E3E-9AEE-EADD1D597F33}" type="presParOf" srcId="{EE8E1226-23F9-4F48-9B2F-2E7A05E4A546}" destId="{356020E4-F1E5-454D-8140-DE28C0C935D4}" srcOrd="3" destOrd="0" presId="urn:microsoft.com/office/officeart/2005/8/layout/vProcess5"/>
    <dgm:cxn modelId="{50827276-EEF1-4421-8465-BF1DBAAE09BA}" type="presParOf" srcId="{EE8E1226-23F9-4F48-9B2F-2E7A05E4A546}" destId="{F958A2A0-646F-4784-B185-FF9B12AC42B7}" srcOrd="4" destOrd="0" presId="urn:microsoft.com/office/officeart/2005/8/layout/vProcess5"/>
    <dgm:cxn modelId="{3D60C3FA-BE14-4E65-95F1-9361DBA73497}" type="presParOf" srcId="{EE8E1226-23F9-4F48-9B2F-2E7A05E4A546}" destId="{EFBC7183-79D1-48F6-B911-1639684A898C}" srcOrd="5" destOrd="0" presId="urn:microsoft.com/office/officeart/2005/8/layout/vProcess5"/>
    <dgm:cxn modelId="{B1F24E52-5B2C-42D7-BB45-574E8EFFDEAB}" type="presParOf" srcId="{EE8E1226-23F9-4F48-9B2F-2E7A05E4A546}" destId="{D5848212-3987-4FE0-9292-50072CF448D9}" srcOrd="6" destOrd="0" presId="urn:microsoft.com/office/officeart/2005/8/layout/vProcess5"/>
    <dgm:cxn modelId="{98B5EB6D-77DE-4CCF-B741-D9E258BD47F2}" type="presParOf" srcId="{EE8E1226-23F9-4F48-9B2F-2E7A05E4A546}" destId="{A4C88288-6772-4968-9770-28A0D4475D56}" srcOrd="7" destOrd="0" presId="urn:microsoft.com/office/officeart/2005/8/layout/vProcess5"/>
    <dgm:cxn modelId="{A34DB5B0-8F34-4A9E-93CB-2600D78D1B98}" type="presParOf" srcId="{EE8E1226-23F9-4F48-9B2F-2E7A05E4A546}" destId="{8A2EE67C-2D6A-4811-82A0-43C5944B21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C4874-89F3-4F71-BB10-B84CCCF949C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63E14-76AF-47FA-9C2E-41AAA6B96B2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Сертификация СМК на соответствие СТО Газпром 9001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106D8-7EBA-4F32-8DB8-F4E7FCF5DBBF}" type="parTrans" cxnId="{1BE0BC82-FD82-4ACF-B2E5-052CE879785D}">
      <dgm:prSet/>
      <dgm:spPr/>
      <dgm:t>
        <a:bodyPr/>
        <a:lstStyle/>
        <a:p>
          <a:endParaRPr lang="ru-RU"/>
        </a:p>
      </dgm:t>
    </dgm:pt>
    <dgm:pt modelId="{CFE24E03-0080-4B90-B63B-B43ED1AC72CB}" type="sibTrans" cxnId="{1BE0BC82-FD82-4ACF-B2E5-052CE879785D}">
      <dgm:prSet/>
      <dgm:spPr>
        <a:solidFill>
          <a:srgbClr val="FFCC66">
            <a:alpha val="90000"/>
          </a:srgbClr>
        </a:solidFill>
      </dgm:spPr>
      <dgm:t>
        <a:bodyPr/>
        <a:lstStyle/>
        <a:p>
          <a:endParaRPr lang="ru-RU"/>
        </a:p>
      </dgm:t>
    </dgm:pt>
    <dgm:pt modelId="{B8A99817-A0B5-4F1A-B220-D0660796E92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Признание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компетентности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испытательной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лаборатории</a:t>
          </a:r>
          <a:endParaRPr lang="ru-RU" sz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9F357-494B-459A-A4B3-84F407C60E4E}" type="parTrans" cxnId="{7843752D-5076-4A77-A2CC-8A0026C99C63}">
      <dgm:prSet/>
      <dgm:spPr/>
      <dgm:t>
        <a:bodyPr/>
        <a:lstStyle/>
        <a:p>
          <a:endParaRPr lang="ru-RU"/>
        </a:p>
      </dgm:t>
    </dgm:pt>
    <dgm:pt modelId="{6B2420A2-76EB-49C9-A8D5-D298D53AE60E}" type="sibTrans" cxnId="{7843752D-5076-4A77-A2CC-8A0026C99C63}">
      <dgm:prSet/>
      <dgm:spPr>
        <a:solidFill>
          <a:srgbClr val="FFCC66">
            <a:alpha val="90000"/>
          </a:srgbClr>
        </a:solidFill>
      </dgm:spPr>
      <dgm:t>
        <a:bodyPr/>
        <a:lstStyle/>
        <a:p>
          <a:endParaRPr lang="ru-RU"/>
        </a:p>
      </dgm:t>
    </dgm:pt>
    <dgm:pt modelId="{3199FD74-1A4A-45AF-8DAC-562F9E3CBE8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Сертификация продукции</a:t>
          </a:r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соответствие СТО Газпром, ГОСТ, ГОСТ Р 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19CF4-6930-47A2-9C91-D80526117956}" type="parTrans" cxnId="{8322089A-ECC9-4C17-8E6D-532E77151D4F}">
      <dgm:prSet/>
      <dgm:spPr/>
      <dgm:t>
        <a:bodyPr/>
        <a:lstStyle/>
        <a:p>
          <a:endParaRPr lang="ru-RU"/>
        </a:p>
      </dgm:t>
    </dgm:pt>
    <dgm:pt modelId="{C8D4309D-98A0-49C6-9F27-45E5DD4DF9D4}" type="sibTrans" cxnId="{8322089A-ECC9-4C17-8E6D-532E77151D4F}">
      <dgm:prSet/>
      <dgm:spPr>
        <a:solidFill>
          <a:srgbClr val="FFCC66">
            <a:alpha val="90000"/>
          </a:srgbClr>
        </a:solidFill>
      </dgm:spPr>
      <dgm:t>
        <a:bodyPr/>
        <a:lstStyle/>
        <a:p>
          <a:endParaRPr lang="ru-RU"/>
        </a:p>
      </dgm:t>
    </dgm:pt>
    <dgm:pt modelId="{1E2322AE-E1A2-4632-97EC-540BE1B2062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Ежегодный инспекционный контроль всех элементов системы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9FD8E-30FB-463B-BDA2-17A014A93F6B}" type="parTrans" cxnId="{F4AD5DDC-339B-428E-B765-4FCD3175D367}">
      <dgm:prSet/>
      <dgm:spPr/>
      <dgm:t>
        <a:bodyPr/>
        <a:lstStyle/>
        <a:p>
          <a:endParaRPr lang="ru-RU"/>
        </a:p>
      </dgm:t>
    </dgm:pt>
    <dgm:pt modelId="{9692002A-3F8D-4C74-986A-55CC0998ECDA}" type="sibTrans" cxnId="{F4AD5DDC-339B-428E-B765-4FCD3175D367}">
      <dgm:prSet/>
      <dgm:spPr/>
      <dgm:t>
        <a:bodyPr/>
        <a:lstStyle/>
        <a:p>
          <a:endParaRPr lang="ru-RU"/>
        </a:p>
      </dgm:t>
    </dgm:pt>
    <dgm:pt modelId="{5464AAE4-E644-410E-A732-515C452479F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 деловой репутации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2AA82-6D8D-46F2-8CCB-B1425A68DF1E}" type="parTrans" cxnId="{1B9F36FE-91EF-44D3-89CD-3B583523BD9A}">
      <dgm:prSet/>
      <dgm:spPr/>
      <dgm:t>
        <a:bodyPr/>
        <a:lstStyle/>
        <a:p>
          <a:endParaRPr lang="ru-RU"/>
        </a:p>
      </dgm:t>
    </dgm:pt>
    <dgm:pt modelId="{6AE256FE-7194-4EB0-A524-05EC41F0D559}" type="sibTrans" cxnId="{1B9F36FE-91EF-44D3-89CD-3B583523BD9A}">
      <dgm:prSet/>
      <dgm:spPr>
        <a:solidFill>
          <a:srgbClr val="FFCC66">
            <a:alpha val="90000"/>
          </a:srgbClr>
        </a:solidFill>
      </dgm:spPr>
      <dgm:t>
        <a:bodyPr/>
        <a:lstStyle/>
        <a:p>
          <a:endParaRPr lang="ru-RU"/>
        </a:p>
      </dgm:t>
    </dgm:pt>
    <dgm:pt modelId="{EE8E1226-23F9-4F48-9B2F-2E7A05E4A546}" type="pres">
      <dgm:prSet presAssocID="{397C4874-89F3-4F71-BB10-B84CCCF949C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BDF52-0260-4DBA-9F74-35B702F8F907}" type="pres">
      <dgm:prSet presAssocID="{397C4874-89F3-4F71-BB10-B84CCCF949CD}" presName="dummyMaxCanvas" presStyleCnt="0">
        <dgm:presLayoutVars/>
      </dgm:prSet>
      <dgm:spPr/>
    </dgm:pt>
    <dgm:pt modelId="{6EF22DFC-9117-4097-B823-FC7E83FC347C}" type="pres">
      <dgm:prSet presAssocID="{397C4874-89F3-4F71-BB10-B84CCCF949CD}" presName="FiveNodes_1" presStyleLbl="node1" presStyleIdx="0" presStyleCnt="5" custLinFactNeighborX="2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FA636-AACE-4E43-A9DA-AD7855EABD55}" type="pres">
      <dgm:prSet presAssocID="{397C4874-89F3-4F71-BB10-B84CCCF949CD}" presName="FiveNodes_2" presStyleLbl="node1" presStyleIdx="1" presStyleCnt="5" custLinFactNeighborX="-2510" custLinFactNeighborY="-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9191D-0A28-4886-82E1-347097795643}" type="pres">
      <dgm:prSet presAssocID="{397C4874-89F3-4F71-BB10-B84CCCF949CD}" presName="FiveNodes_3" presStyleLbl="node1" presStyleIdx="2" presStyleCnt="5" custLinFactNeighborX="-1800" custLinFactNeighborY="2061">
        <dgm:presLayoutVars>
          <dgm:bulletEnabled val="1"/>
        </dgm:presLayoutVars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625493B-7C35-45E4-BECB-56EA5726559D}" type="pres">
      <dgm:prSet presAssocID="{397C4874-89F3-4F71-BB10-B84CCCF949C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61E8-92FC-47C4-86E6-0345126E64E1}" type="pres">
      <dgm:prSet presAssocID="{397C4874-89F3-4F71-BB10-B84CCCF949CD}" presName="FiveNodes_5" presStyleLbl="node1" presStyleIdx="4" presStyleCnt="5" custScaleX="104899" custScaleY="93237">
        <dgm:presLayoutVars>
          <dgm:bulletEnabled val="1"/>
        </dgm:presLayoutVars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3B6B7AC-BDCF-4589-BD43-40A3D01750E0}" type="pres">
      <dgm:prSet presAssocID="{397C4874-89F3-4F71-BB10-B84CCCF949C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B0A20-D8F6-4236-957B-637D215C9F15}" type="pres">
      <dgm:prSet presAssocID="{397C4874-89F3-4F71-BB10-B84CCCF949C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E180-32F6-4375-8D51-5E943F6F1CC5}" type="pres">
      <dgm:prSet presAssocID="{397C4874-89F3-4F71-BB10-B84CCCF949C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12B1C-F798-4E4E-9209-959CBFDBB99D}" type="pres">
      <dgm:prSet presAssocID="{397C4874-89F3-4F71-BB10-B84CCCF949C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CE858-4E2F-46FE-81CC-09C8FFDA7C7F}" type="pres">
      <dgm:prSet presAssocID="{397C4874-89F3-4F71-BB10-B84CCCF949C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F173E-8E2F-4B63-86C9-A0E1EC9CB2B5}" type="pres">
      <dgm:prSet presAssocID="{397C4874-89F3-4F71-BB10-B84CCCF949C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111C-385F-4189-9A4D-9F2CD4F1E6A3}" type="pres">
      <dgm:prSet presAssocID="{397C4874-89F3-4F71-BB10-B84CCCF949C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BFAE-AE87-45CD-B882-802440E7140B}" type="pres">
      <dgm:prSet presAssocID="{397C4874-89F3-4F71-BB10-B84CCCF949C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A7D6C-89D8-45CB-84A3-9D07119F1934}" type="pres">
      <dgm:prSet presAssocID="{397C4874-89F3-4F71-BB10-B84CCCF949C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B080F-EAFE-4698-A82E-2026342CBEB3}" type="presOf" srcId="{5464AAE4-E644-410E-A732-515C452479F9}" destId="{A9A9191D-0A28-4886-82E1-347097795643}" srcOrd="0" destOrd="0" presId="urn:microsoft.com/office/officeart/2005/8/layout/vProcess5"/>
    <dgm:cxn modelId="{8322089A-ECC9-4C17-8E6D-532E77151D4F}" srcId="{397C4874-89F3-4F71-BB10-B84CCCF949CD}" destId="{3199FD74-1A4A-45AF-8DAC-562F9E3CBE84}" srcOrd="3" destOrd="0" parTransId="{69E19CF4-6930-47A2-9C91-D80526117956}" sibTransId="{C8D4309D-98A0-49C6-9F27-45E5DD4DF9D4}"/>
    <dgm:cxn modelId="{1BE0BC82-FD82-4ACF-B2E5-052CE879785D}" srcId="{397C4874-89F3-4F71-BB10-B84CCCF949CD}" destId="{D7A63E14-76AF-47FA-9C2E-41AAA6B96B28}" srcOrd="0" destOrd="0" parTransId="{60A106D8-7EBA-4F32-8DB8-F4E7FCF5DBBF}" sibTransId="{CFE24E03-0080-4B90-B63B-B43ED1AC72CB}"/>
    <dgm:cxn modelId="{5478DAF7-B4C7-4A5A-AA64-B9D1AF0CD7C2}" type="presOf" srcId="{6B2420A2-76EB-49C9-A8D5-D298D53AE60E}" destId="{F9EB0A20-D8F6-4236-957B-637D215C9F15}" srcOrd="0" destOrd="0" presId="urn:microsoft.com/office/officeart/2005/8/layout/vProcess5"/>
    <dgm:cxn modelId="{1B9F36FE-91EF-44D3-89CD-3B583523BD9A}" srcId="{397C4874-89F3-4F71-BB10-B84CCCF949CD}" destId="{5464AAE4-E644-410E-A732-515C452479F9}" srcOrd="2" destOrd="0" parTransId="{F5F2AA82-6D8D-46F2-8CCB-B1425A68DF1E}" sibTransId="{6AE256FE-7194-4EB0-A524-05EC41F0D559}"/>
    <dgm:cxn modelId="{1EC13ECC-3FD1-4BF0-A942-D141B131B5E7}" type="presOf" srcId="{5464AAE4-E644-410E-A732-515C452479F9}" destId="{FDB0111C-385F-4189-9A4D-9F2CD4F1E6A3}" srcOrd="1" destOrd="0" presId="urn:microsoft.com/office/officeart/2005/8/layout/vProcess5"/>
    <dgm:cxn modelId="{447135D4-EFDB-4D75-87BE-3419C8BE1C1A}" type="presOf" srcId="{C8D4309D-98A0-49C6-9F27-45E5DD4DF9D4}" destId="{5B312B1C-F798-4E4E-9209-959CBFDBB99D}" srcOrd="0" destOrd="0" presId="urn:microsoft.com/office/officeart/2005/8/layout/vProcess5"/>
    <dgm:cxn modelId="{DDD2CA38-E1FA-403B-BCBF-54042BC29FB7}" type="presOf" srcId="{397C4874-89F3-4F71-BB10-B84CCCF949CD}" destId="{EE8E1226-23F9-4F48-9B2F-2E7A05E4A546}" srcOrd="0" destOrd="0" presId="urn:microsoft.com/office/officeart/2005/8/layout/vProcess5"/>
    <dgm:cxn modelId="{897EE045-80B9-4D36-82FD-826276B34294}" type="presOf" srcId="{3199FD74-1A4A-45AF-8DAC-562F9E3CBE84}" destId="{D8F9BFAE-AE87-45CD-B882-802440E7140B}" srcOrd="1" destOrd="0" presId="urn:microsoft.com/office/officeart/2005/8/layout/vProcess5"/>
    <dgm:cxn modelId="{CD49BA13-4A2A-48C3-AEA4-36C15766A055}" type="presOf" srcId="{D7A63E14-76AF-47FA-9C2E-41AAA6B96B28}" destId="{6EF22DFC-9117-4097-B823-FC7E83FC347C}" srcOrd="0" destOrd="0" presId="urn:microsoft.com/office/officeart/2005/8/layout/vProcess5"/>
    <dgm:cxn modelId="{A84B676E-2FE4-402E-AD55-0B801A8EE43E}" type="presOf" srcId="{1E2322AE-E1A2-4632-97EC-540BE1B20628}" destId="{55A961E8-92FC-47C4-86E6-0345126E64E1}" srcOrd="0" destOrd="0" presId="urn:microsoft.com/office/officeart/2005/8/layout/vProcess5"/>
    <dgm:cxn modelId="{F4AD5DDC-339B-428E-B765-4FCD3175D367}" srcId="{397C4874-89F3-4F71-BB10-B84CCCF949CD}" destId="{1E2322AE-E1A2-4632-97EC-540BE1B20628}" srcOrd="4" destOrd="0" parTransId="{1B79FD8E-30FB-463B-BDA2-17A014A93F6B}" sibTransId="{9692002A-3F8D-4C74-986A-55CC0998ECDA}"/>
    <dgm:cxn modelId="{7843752D-5076-4A77-A2CC-8A0026C99C63}" srcId="{397C4874-89F3-4F71-BB10-B84CCCF949CD}" destId="{B8A99817-A0B5-4F1A-B220-D0660796E925}" srcOrd="1" destOrd="0" parTransId="{E959F357-494B-459A-A4B3-84F407C60E4E}" sibTransId="{6B2420A2-76EB-49C9-A8D5-D298D53AE60E}"/>
    <dgm:cxn modelId="{94688CAB-20A5-462F-8478-BA02EDF658CC}" type="presOf" srcId="{B8A99817-A0B5-4F1A-B220-D0660796E925}" destId="{7A2F173E-8E2F-4B63-86C9-A0E1EC9CB2B5}" srcOrd="1" destOrd="0" presId="urn:microsoft.com/office/officeart/2005/8/layout/vProcess5"/>
    <dgm:cxn modelId="{DBD3BC1B-8B91-498F-A2D3-3B29ADE25620}" type="presOf" srcId="{3199FD74-1A4A-45AF-8DAC-562F9E3CBE84}" destId="{1625493B-7C35-45E4-BECB-56EA5726559D}" srcOrd="0" destOrd="0" presId="urn:microsoft.com/office/officeart/2005/8/layout/vProcess5"/>
    <dgm:cxn modelId="{CC35269A-5293-43D8-AC88-2780489B4AF9}" type="presOf" srcId="{D7A63E14-76AF-47FA-9C2E-41AAA6B96B28}" destId="{2CCCE858-4E2F-46FE-81CC-09C8FFDA7C7F}" srcOrd="1" destOrd="0" presId="urn:microsoft.com/office/officeart/2005/8/layout/vProcess5"/>
    <dgm:cxn modelId="{DC581DD4-6058-4539-AF9A-4F4EDBAA24E2}" type="presOf" srcId="{CFE24E03-0080-4B90-B63B-B43ED1AC72CB}" destId="{13B6B7AC-BDCF-4589-BD43-40A3D01750E0}" srcOrd="0" destOrd="0" presId="urn:microsoft.com/office/officeart/2005/8/layout/vProcess5"/>
    <dgm:cxn modelId="{306A7F23-5934-4376-82F9-C4635F5D1EA0}" type="presOf" srcId="{6AE256FE-7194-4EB0-A524-05EC41F0D559}" destId="{BC03E180-32F6-4375-8D51-5E943F6F1CC5}" srcOrd="0" destOrd="0" presId="urn:microsoft.com/office/officeart/2005/8/layout/vProcess5"/>
    <dgm:cxn modelId="{DEFC6339-D3A4-4AE0-B563-E6A24ECFDC0C}" type="presOf" srcId="{B8A99817-A0B5-4F1A-B220-D0660796E925}" destId="{6F8FA636-AACE-4E43-A9DA-AD7855EABD55}" srcOrd="0" destOrd="0" presId="urn:microsoft.com/office/officeart/2005/8/layout/vProcess5"/>
    <dgm:cxn modelId="{EAEE1E1E-B182-44AA-B903-68AC12016411}" type="presOf" srcId="{1E2322AE-E1A2-4632-97EC-540BE1B20628}" destId="{D2DA7D6C-89D8-45CB-84A3-9D07119F1934}" srcOrd="1" destOrd="0" presId="urn:microsoft.com/office/officeart/2005/8/layout/vProcess5"/>
    <dgm:cxn modelId="{8E518760-2658-4588-97BC-9D8AD2DA7764}" type="presParOf" srcId="{EE8E1226-23F9-4F48-9B2F-2E7A05E4A546}" destId="{28ABDF52-0260-4DBA-9F74-35B702F8F907}" srcOrd="0" destOrd="0" presId="urn:microsoft.com/office/officeart/2005/8/layout/vProcess5"/>
    <dgm:cxn modelId="{0110F55D-7A43-4D64-A57C-7B7C908AF293}" type="presParOf" srcId="{EE8E1226-23F9-4F48-9B2F-2E7A05E4A546}" destId="{6EF22DFC-9117-4097-B823-FC7E83FC347C}" srcOrd="1" destOrd="0" presId="urn:microsoft.com/office/officeart/2005/8/layout/vProcess5"/>
    <dgm:cxn modelId="{1247EDB3-42FF-4423-B39F-B0E157B7FD8B}" type="presParOf" srcId="{EE8E1226-23F9-4F48-9B2F-2E7A05E4A546}" destId="{6F8FA636-AACE-4E43-A9DA-AD7855EABD55}" srcOrd="2" destOrd="0" presId="urn:microsoft.com/office/officeart/2005/8/layout/vProcess5"/>
    <dgm:cxn modelId="{17CFE03A-E585-4E47-A26B-C74F434B3D41}" type="presParOf" srcId="{EE8E1226-23F9-4F48-9B2F-2E7A05E4A546}" destId="{A9A9191D-0A28-4886-82E1-347097795643}" srcOrd="3" destOrd="0" presId="urn:microsoft.com/office/officeart/2005/8/layout/vProcess5"/>
    <dgm:cxn modelId="{1F76AACB-9CD7-42B1-841E-82FA16060B23}" type="presParOf" srcId="{EE8E1226-23F9-4F48-9B2F-2E7A05E4A546}" destId="{1625493B-7C35-45E4-BECB-56EA5726559D}" srcOrd="4" destOrd="0" presId="urn:microsoft.com/office/officeart/2005/8/layout/vProcess5"/>
    <dgm:cxn modelId="{1944E936-567A-4EF5-99C4-CDF87F8CBD5E}" type="presParOf" srcId="{EE8E1226-23F9-4F48-9B2F-2E7A05E4A546}" destId="{55A961E8-92FC-47C4-86E6-0345126E64E1}" srcOrd="5" destOrd="0" presId="urn:microsoft.com/office/officeart/2005/8/layout/vProcess5"/>
    <dgm:cxn modelId="{C0FD0768-6540-4AC5-87E4-15593BAABA7D}" type="presParOf" srcId="{EE8E1226-23F9-4F48-9B2F-2E7A05E4A546}" destId="{13B6B7AC-BDCF-4589-BD43-40A3D01750E0}" srcOrd="6" destOrd="0" presId="urn:microsoft.com/office/officeart/2005/8/layout/vProcess5"/>
    <dgm:cxn modelId="{5D4713B9-A0EA-4A15-ABF5-7971C37CB693}" type="presParOf" srcId="{EE8E1226-23F9-4F48-9B2F-2E7A05E4A546}" destId="{F9EB0A20-D8F6-4236-957B-637D215C9F15}" srcOrd="7" destOrd="0" presId="urn:microsoft.com/office/officeart/2005/8/layout/vProcess5"/>
    <dgm:cxn modelId="{B43A69D7-4728-4D57-B3C7-0A2E65640813}" type="presParOf" srcId="{EE8E1226-23F9-4F48-9B2F-2E7A05E4A546}" destId="{BC03E180-32F6-4375-8D51-5E943F6F1CC5}" srcOrd="8" destOrd="0" presId="urn:microsoft.com/office/officeart/2005/8/layout/vProcess5"/>
    <dgm:cxn modelId="{91B9B1C7-3F48-4D42-947A-7D2D4FC073FF}" type="presParOf" srcId="{EE8E1226-23F9-4F48-9B2F-2E7A05E4A546}" destId="{5B312B1C-F798-4E4E-9209-959CBFDBB99D}" srcOrd="9" destOrd="0" presId="urn:microsoft.com/office/officeart/2005/8/layout/vProcess5"/>
    <dgm:cxn modelId="{34FA6AF4-3F2F-495E-A86F-53D52047A4C3}" type="presParOf" srcId="{EE8E1226-23F9-4F48-9B2F-2E7A05E4A546}" destId="{2CCCE858-4E2F-46FE-81CC-09C8FFDA7C7F}" srcOrd="10" destOrd="0" presId="urn:microsoft.com/office/officeart/2005/8/layout/vProcess5"/>
    <dgm:cxn modelId="{88BF2562-921B-4FF4-B02F-7851FC0D6577}" type="presParOf" srcId="{EE8E1226-23F9-4F48-9B2F-2E7A05E4A546}" destId="{7A2F173E-8E2F-4B63-86C9-A0E1EC9CB2B5}" srcOrd="11" destOrd="0" presId="urn:microsoft.com/office/officeart/2005/8/layout/vProcess5"/>
    <dgm:cxn modelId="{091CEBC9-BE25-4B94-82A0-44F80C90427B}" type="presParOf" srcId="{EE8E1226-23F9-4F48-9B2F-2E7A05E4A546}" destId="{FDB0111C-385F-4189-9A4D-9F2CD4F1E6A3}" srcOrd="12" destOrd="0" presId="urn:microsoft.com/office/officeart/2005/8/layout/vProcess5"/>
    <dgm:cxn modelId="{68CAC076-83D9-46A1-B3F4-3DF3AB236DFF}" type="presParOf" srcId="{EE8E1226-23F9-4F48-9B2F-2E7A05E4A546}" destId="{D8F9BFAE-AE87-45CD-B882-802440E7140B}" srcOrd="13" destOrd="0" presId="urn:microsoft.com/office/officeart/2005/8/layout/vProcess5"/>
    <dgm:cxn modelId="{9BFAD492-1BD5-4B51-8FCD-8476C2B9A3A6}" type="presParOf" srcId="{EE8E1226-23F9-4F48-9B2F-2E7A05E4A546}" destId="{D2DA7D6C-89D8-45CB-84A3-9D07119F193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C5159-C9B4-4FFF-A1CB-DABA8EE1558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5C55A6-D995-490F-A331-91DD08E9A0DA}">
      <dgm:prSet phldrT="[Текст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3DD25-D130-4339-83BC-326AA64BDB39}" type="parTrans" cxnId="{D2E895AD-2F90-41EF-8A83-CBD927E1A64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E6C570-A479-4DCF-ACB1-7543D39B47C9}" type="sibTrans" cxnId="{D2E895AD-2F90-41EF-8A83-CBD927E1A64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F0979-CE14-478C-AA23-A25E14C87AF2}">
      <dgm:prSet phldrT="[Текст]" custT="1"/>
      <dgm:spPr/>
      <dgm:t>
        <a:bodyPr/>
        <a:lstStyle/>
        <a:p>
          <a:pPr algn="just">
            <a:lnSpc>
              <a:spcPts val="1000"/>
            </a:lnSpc>
            <a:spcBef>
              <a:spcPts val="600"/>
            </a:spcBef>
            <a:spcAft>
              <a:spcPts val="6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Сохранение существующих корпоративных систем добровольной сертификации в Российской Федерации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C56D3E-F8FB-4831-88D1-C032C9DE9B68}" type="parTrans" cxnId="{B62BAD6B-2524-4A46-9A8F-C9745CB59FE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8E33D-755A-40EB-A33F-95187B9A934D}" type="sibTrans" cxnId="{B62BAD6B-2524-4A46-9A8F-C9745CB59FE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E6160-8F5B-4BCA-9F4D-EC48F58770A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8B947-DE20-44A3-917C-07E628FBBFF9}" type="parTrans" cxnId="{FFCE8D59-0969-4B73-84B9-1344121EFC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0883B-298F-44E2-8539-DA8C3955779E}" type="sibTrans" cxnId="{FFCE8D59-0969-4B73-84B9-1344121EFC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941AC1-76FD-4B21-A0AD-62C02F07DD5E}">
      <dgm:prSet phldrT="[Текст]" custT="1"/>
      <dgm:spPr/>
      <dgm:t>
        <a:bodyPr/>
        <a:lstStyle/>
        <a:p>
          <a:pPr>
            <a:lnSpc>
              <a:spcPts val="1000"/>
            </a:lnSpc>
            <a:spcBef>
              <a:spcPts val="600"/>
            </a:spcBef>
            <a:spcAft>
              <a:spcPts val="6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Дальнейшее создание нефтегазовыми компаниями своих индивидуальных систем сертификации продукции по аналогии с СДС ИНТЕРГАЗСЕРТ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E543C-360A-4081-A4F5-DC939C34D490}" type="parTrans" cxnId="{A5AC7B06-FB98-4181-87ED-8614215749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A5359-AF59-4C81-AC21-8F72907E4B52}" type="sibTrans" cxnId="{A5AC7B06-FB98-4181-87ED-8614215749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1ABE6-1D26-497D-9A3F-6E2FA9DE4D8A}">
      <dgm:prSet phldrT="[Текст]"/>
      <dgm:spPr>
        <a:solidFill>
          <a:srgbClr val="FF9900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C4908-66E7-4987-8707-336F15831BCD}" type="parTrans" cxnId="{87B32BAD-12BF-41DF-BFC9-906524E8E8F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9FF20-BD72-4078-BF92-4D8D0BF921B3}" type="sibTrans" cxnId="{87B32BAD-12BF-41DF-BFC9-906524E8E8F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D4468-08DF-407A-9B20-4C36FA800665}">
      <dgm:prSet phldrT="[Текст]" custT="1"/>
      <dgm:spPr/>
      <dgm:t>
        <a:bodyPr/>
        <a:lstStyle/>
        <a:p>
          <a:pPr algn="just">
            <a:lnSpc>
              <a:spcPts val="1000"/>
            </a:lnSpc>
            <a:spcBef>
              <a:spcPts val="600"/>
            </a:spcBef>
            <a:spcAft>
              <a:spcPts val="6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единой отраслевой системы добровольной сертификации в нефтегазовом комплексе Российской Федерации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93F06-B44F-4994-992F-646524925D07}" type="parTrans" cxnId="{482D441E-1F9A-4BDE-8BAD-5DFF1A7D1E9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5C780-49A6-48B5-9B5F-A66270F269F7}" type="sibTrans" cxnId="{482D441E-1F9A-4BDE-8BAD-5DFF1A7D1E9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81B73-CB32-403A-89F6-59A2E4E9F5A6}">
      <dgm:prSet phldrT="[Текст]" custT="1"/>
      <dgm:spPr/>
      <dgm:t>
        <a:bodyPr/>
        <a:lstStyle/>
        <a:p>
          <a:pPr algn="just">
            <a:lnSpc>
              <a:spcPts val="1000"/>
            </a:lnSpc>
            <a:spcBef>
              <a:spcPts val="600"/>
            </a:spcBef>
            <a:spcAft>
              <a:spcPts val="6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Реализация инициативы 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Росстандарта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по внесению изменений в отдельные законодательные акты Российской Федерации по Национальной системе сертификации. Контроль за деятельностью всех систем добровольной сертификации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7372B-6CF1-4950-A3A0-A04A4638CB59}" type="parTrans" cxnId="{5140EB74-5989-4114-BFCC-B582A8C364E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0404A-7F5B-4149-895C-6CFF34D6BB74}" type="sibTrans" cxnId="{5140EB74-5989-4114-BFCC-B582A8C364E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7D461-D6C9-4AB3-B79A-8C02BFD74C55}">
      <dgm:prSet phldrT="[Текст]" custT="1"/>
      <dgm:spPr/>
      <dgm:t>
        <a:bodyPr/>
        <a:lstStyle/>
        <a:p>
          <a:pPr>
            <a:lnSpc>
              <a:spcPts val="1000"/>
            </a:lnSpc>
            <a:spcBef>
              <a:spcPts val="600"/>
            </a:spcBef>
            <a:spcAft>
              <a:spcPts val="6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Прохождение соответствия СМК и продукции в каждой нефтегазовой компании при поставке продукции в различные нефтегазовые компании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DBC41-19BC-4AF8-A99A-54F997CC2146}" type="parTrans" cxnId="{82BE9F5F-E337-4CF1-ADC8-9A1BA465AF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C721A-5EAA-4405-BDEB-5D329DC5A187}" type="sibTrans" cxnId="{82BE9F5F-E337-4CF1-ADC8-9A1BA465AF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90C67-02E9-4FB2-AC99-5F78C9AA748A}">
      <dgm:prSet phldrT="[Текст]" custT="1"/>
      <dgm:spPr/>
      <dgm:t>
        <a:bodyPr/>
        <a:lstStyle/>
        <a:p>
          <a:pPr algn="just">
            <a:lnSpc>
              <a:spcPts val="1000"/>
            </a:lnSpc>
            <a:spcBef>
              <a:spcPts val="600"/>
            </a:spcBef>
            <a:spcAft>
              <a:spcPts val="60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Прохождение соответствия СМК и продукции в единой отраслевой системе добровольной сертификации с признанием результатов соответствия во всех нефтегазовых компаниях Российской Федерации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068C3-6451-45A0-8C69-2B3EA1C90413}" type="parTrans" cxnId="{C1395744-533D-4FB0-AEB2-15C3EAFE5B8B}">
      <dgm:prSet/>
      <dgm:spPr/>
      <dgm:t>
        <a:bodyPr/>
        <a:lstStyle/>
        <a:p>
          <a:endParaRPr lang="ru-RU"/>
        </a:p>
      </dgm:t>
    </dgm:pt>
    <dgm:pt modelId="{96B28692-3F91-4ED3-9597-699A66798FB7}" type="sibTrans" cxnId="{C1395744-533D-4FB0-AEB2-15C3EAFE5B8B}">
      <dgm:prSet/>
      <dgm:spPr/>
      <dgm:t>
        <a:bodyPr/>
        <a:lstStyle/>
        <a:p>
          <a:endParaRPr lang="ru-RU"/>
        </a:p>
      </dgm:t>
    </dgm:pt>
    <dgm:pt modelId="{E29FA276-5058-4487-81BA-D2F5E4C9A338}" type="pres">
      <dgm:prSet presAssocID="{E10C5159-C9B4-4FFF-A1CB-DABA8EE155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A56F1-F8E0-416C-B9B3-453447216078}" type="pres">
      <dgm:prSet presAssocID="{A45C55A6-D995-490F-A331-91DD08E9A0DA}" presName="composite" presStyleCnt="0"/>
      <dgm:spPr/>
    </dgm:pt>
    <dgm:pt modelId="{51F1D75D-8034-4E2D-9893-235E6E702FE8}" type="pres">
      <dgm:prSet presAssocID="{A45C55A6-D995-490F-A331-91DD08E9A0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44492-2E2D-40BD-A308-201398521B89}" type="pres">
      <dgm:prSet presAssocID="{A45C55A6-D995-490F-A331-91DD08E9A0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BFDB5-5AEA-46C4-B533-5DE74A28B0CD}" type="pres">
      <dgm:prSet presAssocID="{05E6C570-A479-4DCF-ACB1-7543D39B47C9}" presName="sp" presStyleCnt="0"/>
      <dgm:spPr/>
    </dgm:pt>
    <dgm:pt modelId="{D64B6D7A-F963-46C8-AAF6-7F2E4C87CBFA}" type="pres">
      <dgm:prSet presAssocID="{EBDE6160-8F5B-4BCA-9F4D-EC48F58770A8}" presName="composite" presStyleCnt="0"/>
      <dgm:spPr/>
    </dgm:pt>
    <dgm:pt modelId="{20B0814C-C8F4-416D-AA70-9287741DD96A}" type="pres">
      <dgm:prSet presAssocID="{EBDE6160-8F5B-4BCA-9F4D-EC48F58770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1B641-8A9D-41B8-9EAB-640EEB17E943}" type="pres">
      <dgm:prSet presAssocID="{EBDE6160-8F5B-4BCA-9F4D-EC48F58770A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20F07-7227-4066-A7C3-384600907A65}" type="pres">
      <dgm:prSet presAssocID="{98F0883B-298F-44E2-8539-DA8C3955779E}" presName="sp" presStyleCnt="0"/>
      <dgm:spPr/>
    </dgm:pt>
    <dgm:pt modelId="{C2D1705B-FC7C-461B-A1E7-09B17E02A35D}" type="pres">
      <dgm:prSet presAssocID="{9E11ABE6-1D26-497D-9A3F-6E2FA9DE4D8A}" presName="composite" presStyleCnt="0"/>
      <dgm:spPr/>
    </dgm:pt>
    <dgm:pt modelId="{A0E1BBDE-8EB8-448C-9F70-9602331D538A}" type="pres">
      <dgm:prSet presAssocID="{9E11ABE6-1D26-497D-9A3F-6E2FA9DE4D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BFBA3-4420-45EF-9552-206A25CF27AF}" type="pres">
      <dgm:prSet presAssocID="{9E11ABE6-1D26-497D-9A3F-6E2FA9DE4D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BAD6B-2524-4A46-9A8F-C9745CB59FE1}" srcId="{A45C55A6-D995-490F-A331-91DD08E9A0DA}" destId="{72AF0979-CE14-478C-AA23-A25E14C87AF2}" srcOrd="0" destOrd="0" parTransId="{04C56D3E-F8FB-4831-88D1-C032C9DE9B68}" sibTransId="{2868E33D-755A-40EB-A33F-95187B9A934D}"/>
    <dgm:cxn modelId="{D2E895AD-2F90-41EF-8A83-CBD927E1A64B}" srcId="{E10C5159-C9B4-4FFF-A1CB-DABA8EE15583}" destId="{A45C55A6-D995-490F-A331-91DD08E9A0DA}" srcOrd="0" destOrd="0" parTransId="{30E3DD25-D130-4339-83BC-326AA64BDB39}" sibTransId="{05E6C570-A479-4DCF-ACB1-7543D39B47C9}"/>
    <dgm:cxn modelId="{725AFFCB-AE1C-473C-B970-97023EBB236F}" type="presOf" srcId="{E6941AC1-76FD-4B21-A0AD-62C02F07DD5E}" destId="{7A71B641-8A9D-41B8-9EAB-640EEB17E943}" srcOrd="0" destOrd="0" presId="urn:microsoft.com/office/officeart/2005/8/layout/chevron2"/>
    <dgm:cxn modelId="{82BE9F5F-E337-4CF1-ADC8-9A1BA465AF0D}" srcId="{EBDE6160-8F5B-4BCA-9F4D-EC48F58770A8}" destId="{5577D461-D6C9-4AB3-B79A-8C02BFD74C55}" srcOrd="1" destOrd="0" parTransId="{65FDBC41-19BC-4AF8-A99A-54F997CC2146}" sibTransId="{FAFC721A-5EAA-4405-BDEB-5D329DC5A187}"/>
    <dgm:cxn modelId="{FFCE8D59-0969-4B73-84B9-1344121EFC16}" srcId="{E10C5159-C9B4-4FFF-A1CB-DABA8EE15583}" destId="{EBDE6160-8F5B-4BCA-9F4D-EC48F58770A8}" srcOrd="1" destOrd="0" parTransId="{B168B947-DE20-44A3-917C-07E628FBBFF9}" sibTransId="{98F0883B-298F-44E2-8539-DA8C3955779E}"/>
    <dgm:cxn modelId="{DA8330BF-E685-4B46-90D2-5E6156C3B548}" type="presOf" srcId="{9E11ABE6-1D26-497D-9A3F-6E2FA9DE4D8A}" destId="{A0E1BBDE-8EB8-448C-9F70-9602331D538A}" srcOrd="0" destOrd="0" presId="urn:microsoft.com/office/officeart/2005/8/layout/chevron2"/>
    <dgm:cxn modelId="{11F1FC21-91D8-457C-BB51-6938A647F821}" type="presOf" srcId="{A45C55A6-D995-490F-A331-91DD08E9A0DA}" destId="{51F1D75D-8034-4E2D-9893-235E6E702FE8}" srcOrd="0" destOrd="0" presId="urn:microsoft.com/office/officeart/2005/8/layout/chevron2"/>
    <dgm:cxn modelId="{925567A6-1AC3-47DC-B2E1-9F08331E3FFD}" type="presOf" srcId="{EE290C67-02E9-4FB2-AC99-5F78C9AA748A}" destId="{2A9BFBA3-4420-45EF-9552-206A25CF27AF}" srcOrd="0" destOrd="1" presId="urn:microsoft.com/office/officeart/2005/8/layout/chevron2"/>
    <dgm:cxn modelId="{482D441E-1F9A-4BDE-8BAD-5DFF1A7D1E95}" srcId="{9E11ABE6-1D26-497D-9A3F-6E2FA9DE4D8A}" destId="{2AFD4468-08DF-407A-9B20-4C36FA800665}" srcOrd="0" destOrd="0" parTransId="{C9293F06-B44F-4994-992F-646524925D07}" sibTransId="{C8D5C780-49A6-48B5-9B5F-A66270F269F7}"/>
    <dgm:cxn modelId="{99CE3508-38E7-4604-A30F-9030317C8E98}" type="presOf" srcId="{E10C5159-C9B4-4FFF-A1CB-DABA8EE15583}" destId="{E29FA276-5058-4487-81BA-D2F5E4C9A338}" srcOrd="0" destOrd="0" presId="urn:microsoft.com/office/officeart/2005/8/layout/chevron2"/>
    <dgm:cxn modelId="{2B307268-4055-4381-9787-F6907E0DB07D}" type="presOf" srcId="{5577D461-D6C9-4AB3-B79A-8C02BFD74C55}" destId="{7A71B641-8A9D-41B8-9EAB-640EEB17E943}" srcOrd="0" destOrd="1" presId="urn:microsoft.com/office/officeart/2005/8/layout/chevron2"/>
    <dgm:cxn modelId="{BE0DD788-E5A0-4E59-97A3-663CAA33B26A}" type="presOf" srcId="{72AF0979-CE14-478C-AA23-A25E14C87AF2}" destId="{98444492-2E2D-40BD-A308-201398521B89}" srcOrd="0" destOrd="0" presId="urn:microsoft.com/office/officeart/2005/8/layout/chevron2"/>
    <dgm:cxn modelId="{A5AC7B06-FB98-4181-87ED-861421574911}" srcId="{EBDE6160-8F5B-4BCA-9F4D-EC48F58770A8}" destId="{E6941AC1-76FD-4B21-A0AD-62C02F07DD5E}" srcOrd="0" destOrd="0" parTransId="{977E543C-360A-4081-A4F5-DC939C34D490}" sibTransId="{013A5359-AF59-4C81-AC21-8F72907E4B52}"/>
    <dgm:cxn modelId="{87B32BAD-12BF-41DF-BFC9-906524E8E8FD}" srcId="{E10C5159-C9B4-4FFF-A1CB-DABA8EE15583}" destId="{9E11ABE6-1D26-497D-9A3F-6E2FA9DE4D8A}" srcOrd="2" destOrd="0" parTransId="{C5AC4908-66E7-4987-8707-336F15831BCD}" sibTransId="{BA19FF20-BD72-4078-BF92-4D8D0BF921B3}"/>
    <dgm:cxn modelId="{ED131DEC-B085-48F1-9028-7A135E27F479}" type="presOf" srcId="{EBDE6160-8F5B-4BCA-9F4D-EC48F58770A8}" destId="{20B0814C-C8F4-416D-AA70-9287741DD96A}" srcOrd="0" destOrd="0" presId="urn:microsoft.com/office/officeart/2005/8/layout/chevron2"/>
    <dgm:cxn modelId="{6F3FF039-4362-4CD3-B660-5238F74A7D1D}" type="presOf" srcId="{91581B73-CB32-403A-89F6-59A2E4E9F5A6}" destId="{98444492-2E2D-40BD-A308-201398521B89}" srcOrd="0" destOrd="1" presId="urn:microsoft.com/office/officeart/2005/8/layout/chevron2"/>
    <dgm:cxn modelId="{5140EB74-5989-4114-BFCC-B582A8C364E7}" srcId="{A45C55A6-D995-490F-A331-91DD08E9A0DA}" destId="{91581B73-CB32-403A-89F6-59A2E4E9F5A6}" srcOrd="1" destOrd="0" parTransId="{7DE7372B-6CF1-4950-A3A0-A04A4638CB59}" sibTransId="{6DE0404A-7F5B-4149-895C-6CFF34D6BB74}"/>
    <dgm:cxn modelId="{9A7E6EAF-53BB-496E-B05B-FBD60C2C2731}" type="presOf" srcId="{2AFD4468-08DF-407A-9B20-4C36FA800665}" destId="{2A9BFBA3-4420-45EF-9552-206A25CF27AF}" srcOrd="0" destOrd="0" presId="urn:microsoft.com/office/officeart/2005/8/layout/chevron2"/>
    <dgm:cxn modelId="{C1395744-533D-4FB0-AEB2-15C3EAFE5B8B}" srcId="{9E11ABE6-1D26-497D-9A3F-6E2FA9DE4D8A}" destId="{EE290C67-02E9-4FB2-AC99-5F78C9AA748A}" srcOrd="1" destOrd="0" parTransId="{12D068C3-6451-45A0-8C69-2B3EA1C90413}" sibTransId="{96B28692-3F91-4ED3-9597-699A66798FB7}"/>
    <dgm:cxn modelId="{E812AFE9-ECFC-4F82-A819-07D1FF0F65CE}" type="presParOf" srcId="{E29FA276-5058-4487-81BA-D2F5E4C9A338}" destId="{9AEA56F1-F8E0-416C-B9B3-453447216078}" srcOrd="0" destOrd="0" presId="urn:microsoft.com/office/officeart/2005/8/layout/chevron2"/>
    <dgm:cxn modelId="{F366B7B9-C63A-40AA-AB51-C9BCCE2ED92B}" type="presParOf" srcId="{9AEA56F1-F8E0-416C-B9B3-453447216078}" destId="{51F1D75D-8034-4E2D-9893-235E6E702FE8}" srcOrd="0" destOrd="0" presId="urn:microsoft.com/office/officeart/2005/8/layout/chevron2"/>
    <dgm:cxn modelId="{E330DB80-B39A-48D9-A079-F7E685F8121B}" type="presParOf" srcId="{9AEA56F1-F8E0-416C-B9B3-453447216078}" destId="{98444492-2E2D-40BD-A308-201398521B89}" srcOrd="1" destOrd="0" presId="urn:microsoft.com/office/officeart/2005/8/layout/chevron2"/>
    <dgm:cxn modelId="{910A81A7-E056-4A3F-856D-A3089375CDB8}" type="presParOf" srcId="{E29FA276-5058-4487-81BA-D2F5E4C9A338}" destId="{677BFDB5-5AEA-46C4-B533-5DE74A28B0CD}" srcOrd="1" destOrd="0" presId="urn:microsoft.com/office/officeart/2005/8/layout/chevron2"/>
    <dgm:cxn modelId="{2BC565A2-1C52-4E0A-A300-3AAF38FA4C0D}" type="presParOf" srcId="{E29FA276-5058-4487-81BA-D2F5E4C9A338}" destId="{D64B6D7A-F963-46C8-AAF6-7F2E4C87CBFA}" srcOrd="2" destOrd="0" presId="urn:microsoft.com/office/officeart/2005/8/layout/chevron2"/>
    <dgm:cxn modelId="{437D3563-9189-4F2F-A639-5720E6AF1993}" type="presParOf" srcId="{D64B6D7A-F963-46C8-AAF6-7F2E4C87CBFA}" destId="{20B0814C-C8F4-416D-AA70-9287741DD96A}" srcOrd="0" destOrd="0" presId="urn:microsoft.com/office/officeart/2005/8/layout/chevron2"/>
    <dgm:cxn modelId="{52F3E41E-6BB0-4B50-92C2-00786E4B920C}" type="presParOf" srcId="{D64B6D7A-F963-46C8-AAF6-7F2E4C87CBFA}" destId="{7A71B641-8A9D-41B8-9EAB-640EEB17E943}" srcOrd="1" destOrd="0" presId="urn:microsoft.com/office/officeart/2005/8/layout/chevron2"/>
    <dgm:cxn modelId="{B1DC292D-6B5C-4D45-AE6E-DEB0808EE7ED}" type="presParOf" srcId="{E29FA276-5058-4487-81BA-D2F5E4C9A338}" destId="{54020F07-7227-4066-A7C3-384600907A65}" srcOrd="3" destOrd="0" presId="urn:microsoft.com/office/officeart/2005/8/layout/chevron2"/>
    <dgm:cxn modelId="{ED2D77C7-C681-47A6-BBE4-CF99A866E52B}" type="presParOf" srcId="{E29FA276-5058-4487-81BA-D2F5E4C9A338}" destId="{C2D1705B-FC7C-461B-A1E7-09B17E02A35D}" srcOrd="4" destOrd="0" presId="urn:microsoft.com/office/officeart/2005/8/layout/chevron2"/>
    <dgm:cxn modelId="{1D8F831B-EF60-46D3-A6D2-7BB90FD6AC99}" type="presParOf" srcId="{C2D1705B-FC7C-461B-A1E7-09B17E02A35D}" destId="{A0E1BBDE-8EB8-448C-9F70-9602331D538A}" srcOrd="0" destOrd="0" presId="urn:microsoft.com/office/officeart/2005/8/layout/chevron2"/>
    <dgm:cxn modelId="{E21B08B4-AE23-4FD1-BA22-D328622E7F72}" type="presParOf" srcId="{C2D1705B-FC7C-461B-A1E7-09B17E02A35D}" destId="{2A9BFBA3-4420-45EF-9552-206A25CF27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C8FD7-591B-4281-9465-0D0AC7FE75F0}">
      <dsp:nvSpPr>
        <dsp:cNvPr id="0" name=""/>
        <dsp:cNvSpPr/>
      </dsp:nvSpPr>
      <dsp:spPr>
        <a:xfrm>
          <a:off x="124835" y="8836"/>
          <a:ext cx="2913321" cy="11431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Сертификация СМК на соответствие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API Spec Q1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318" y="42319"/>
        <a:ext cx="1679728" cy="1076226"/>
      </dsp:txXfrm>
    </dsp:sp>
    <dsp:sp modelId="{D4767A0D-2696-46BE-9625-0DF66252C56D}">
      <dsp:nvSpPr>
        <dsp:cNvPr id="0" name=""/>
        <dsp:cNvSpPr/>
      </dsp:nvSpPr>
      <dsp:spPr>
        <a:xfrm>
          <a:off x="257057" y="1333723"/>
          <a:ext cx="2913321" cy="11431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Сертификация продукции на соответствие 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API Spec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540" y="1367206"/>
        <a:ext cx="1846222" cy="1076226"/>
      </dsp:txXfrm>
    </dsp:sp>
    <dsp:sp modelId="{356020E4-F1E5-454D-8140-DE28C0C935D4}">
      <dsp:nvSpPr>
        <dsp:cNvPr id="0" name=""/>
        <dsp:cNvSpPr/>
      </dsp:nvSpPr>
      <dsp:spPr>
        <a:xfrm>
          <a:off x="514115" y="2667447"/>
          <a:ext cx="2913321" cy="11431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Ежегодный инспекционный контроль всех элементов системы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598" y="2700930"/>
        <a:ext cx="1846222" cy="1076226"/>
      </dsp:txXfrm>
    </dsp:sp>
    <dsp:sp modelId="{F958A2A0-646F-4784-B185-FF9B12AC42B7}">
      <dsp:nvSpPr>
        <dsp:cNvPr id="0" name=""/>
        <dsp:cNvSpPr/>
      </dsp:nvSpPr>
      <dsp:spPr>
        <a:xfrm>
          <a:off x="2170246" y="866920"/>
          <a:ext cx="743074" cy="743074"/>
        </a:xfrm>
        <a:prstGeom prst="downArrow">
          <a:avLst>
            <a:gd name="adj1" fmla="val 55000"/>
            <a:gd name="adj2" fmla="val 45000"/>
          </a:avLst>
        </a:prstGeom>
        <a:solidFill>
          <a:srgbClr val="FFCC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2337438" y="866920"/>
        <a:ext cx="408690" cy="559163"/>
      </dsp:txXfrm>
    </dsp:sp>
    <dsp:sp modelId="{EFBC7183-79D1-48F6-B911-1639684A898C}">
      <dsp:nvSpPr>
        <dsp:cNvPr id="0" name=""/>
        <dsp:cNvSpPr/>
      </dsp:nvSpPr>
      <dsp:spPr>
        <a:xfrm>
          <a:off x="2427304" y="2193023"/>
          <a:ext cx="743074" cy="743074"/>
        </a:xfrm>
        <a:prstGeom prst="downArrow">
          <a:avLst>
            <a:gd name="adj1" fmla="val 55000"/>
            <a:gd name="adj2" fmla="val 45000"/>
          </a:avLst>
        </a:prstGeom>
        <a:solidFill>
          <a:srgbClr val="FFCC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2594496" y="2193023"/>
        <a:ext cx="408690" cy="559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2945862" cy="4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434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5"/>
            <a:ext cx="2945862" cy="4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434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7AD1322C-ED99-4B81-976E-A42B343E0BC1}" type="datetimeFigureOut">
              <a:rPr lang="ru-RU"/>
              <a:pPr/>
              <a:t>15.10.2019</a:t>
            </a:fld>
            <a:endParaRPr lang="ru-RU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766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434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7766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434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23C51D06-E976-4C1E-9273-5D390AFD67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63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2945862" cy="4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defTabSz="93119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5"/>
            <a:ext cx="2945862" cy="4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algn="r" defTabSz="93119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9" y="4716193"/>
            <a:ext cx="5435708" cy="44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766"/>
            <a:ext cx="2945862" cy="4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defTabSz="93119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7766"/>
            <a:ext cx="2945862" cy="4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algn="r" defTabSz="931195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B9854E13-6D1D-4D77-BFD6-D421C1083F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953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0807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1614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22421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6322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040361" algn="l" defTabSz="8161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432" algn="l" defTabSz="8161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504" algn="l" defTabSz="8161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577" algn="l" defTabSz="8161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5" y="5059039"/>
            <a:ext cx="5435708" cy="4466756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3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9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9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9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D0EE070F-DC05-4FCC-801B-8855E71FB081}" type="slidenum">
              <a:rPr lang="ru-RU" sz="1200" b="0" smtClean="0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ru-RU" sz="1200" b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7700" cy="465137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041"/>
            <a:ext cx="6151616" cy="4466756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4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7700" cy="465137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041"/>
            <a:ext cx="6151616" cy="4466756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4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7700" cy="465137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041"/>
            <a:ext cx="6151616" cy="4466756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4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038"/>
            <a:ext cx="6050016" cy="4466756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8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0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5058555"/>
            <a:ext cx="6151562" cy="4466511"/>
          </a:xfrm>
          <a:noFill/>
        </p:spPr>
        <p:txBody>
          <a:bodyPr/>
          <a:lstStyle/>
          <a:p>
            <a:endParaRPr lang="ru-RU" altLang="ru-RU" sz="10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tmkgroup.ru/_Illustrations/top3_eng.gif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>
            <a:off x="4572000" y="0"/>
            <a:ext cx="457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43301"/>
            <a:ext cx="6400800" cy="631031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1559" tIns="35780" rIns="71559" bIns="3578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pic>
        <p:nvPicPr>
          <p:cNvPr id="225284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>
            <a:off x="971553" y="0"/>
            <a:ext cx="3624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06476" y="2787254"/>
            <a:ext cx="7129463" cy="723900"/>
          </a:xfrm>
        </p:spPr>
        <p:txBody>
          <a:bodyPr/>
          <a:lstStyle>
            <a:lvl1pPr algn="ctr">
              <a:defRPr sz="2400">
                <a:solidFill>
                  <a:srgbClr val="D86C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pic>
        <p:nvPicPr>
          <p:cNvPr id="225286" name="Picture 6" descr="TMKe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9715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E4442-EF87-49CA-83AE-5B1A30E972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4064" y="33338"/>
            <a:ext cx="2043112" cy="4429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3" y="33338"/>
            <a:ext cx="5980113" cy="4429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6480D-C2FC-4ACE-93BA-0D5B53BA46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E327-D368-48DE-86B2-F3EEF5BA47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941B-720D-479D-A4C7-DEEA5D6FE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4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4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5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6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7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9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B8F-AB75-4ADA-88C3-620068F325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DE2C-06CD-4277-9A06-93D6752707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15" indent="0">
              <a:buNone/>
              <a:defRPr sz="1800" b="1"/>
            </a:lvl2pPr>
            <a:lvl3pPr marL="816228" indent="0">
              <a:buNone/>
              <a:defRPr sz="1600" b="1"/>
            </a:lvl3pPr>
            <a:lvl4pPr marL="1224342" indent="0">
              <a:buNone/>
              <a:defRPr sz="1400" b="1"/>
            </a:lvl4pPr>
            <a:lvl5pPr marL="1632456" indent="0">
              <a:buNone/>
              <a:defRPr sz="1400" b="1"/>
            </a:lvl5pPr>
            <a:lvl6pPr marL="2040570" indent="0">
              <a:buNone/>
              <a:defRPr sz="1400" b="1"/>
            </a:lvl6pPr>
            <a:lvl7pPr marL="2448685" indent="0">
              <a:buNone/>
              <a:defRPr sz="1400" b="1"/>
            </a:lvl7pPr>
            <a:lvl8pPr marL="2856798" indent="0">
              <a:buNone/>
              <a:defRPr sz="1400" b="1"/>
            </a:lvl8pPr>
            <a:lvl9pPr marL="326491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15" indent="0">
              <a:buNone/>
              <a:defRPr sz="1800" b="1"/>
            </a:lvl2pPr>
            <a:lvl3pPr marL="816228" indent="0">
              <a:buNone/>
              <a:defRPr sz="1600" b="1"/>
            </a:lvl3pPr>
            <a:lvl4pPr marL="1224342" indent="0">
              <a:buNone/>
              <a:defRPr sz="1400" b="1"/>
            </a:lvl4pPr>
            <a:lvl5pPr marL="1632456" indent="0">
              <a:buNone/>
              <a:defRPr sz="1400" b="1"/>
            </a:lvl5pPr>
            <a:lvl6pPr marL="2040570" indent="0">
              <a:buNone/>
              <a:defRPr sz="1400" b="1"/>
            </a:lvl6pPr>
            <a:lvl7pPr marL="2448685" indent="0">
              <a:buNone/>
              <a:defRPr sz="1400" b="1"/>
            </a:lvl7pPr>
            <a:lvl8pPr marL="2856798" indent="0">
              <a:buNone/>
              <a:defRPr sz="1400" b="1"/>
            </a:lvl8pPr>
            <a:lvl9pPr marL="326491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8331-C082-477E-8B5D-9A7B0BCD78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2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4F8-B5D3-488B-94D4-83BC92C859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9399-5178-4F6E-886F-7F710A2AD1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89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15" indent="0">
              <a:buNone/>
              <a:defRPr sz="1100"/>
            </a:lvl2pPr>
            <a:lvl3pPr marL="816228" indent="0">
              <a:buNone/>
              <a:defRPr sz="900"/>
            </a:lvl3pPr>
            <a:lvl4pPr marL="1224342" indent="0">
              <a:buNone/>
              <a:defRPr sz="800"/>
            </a:lvl4pPr>
            <a:lvl5pPr marL="1632456" indent="0">
              <a:buNone/>
              <a:defRPr sz="800"/>
            </a:lvl5pPr>
            <a:lvl6pPr marL="2040570" indent="0">
              <a:buNone/>
              <a:defRPr sz="800"/>
            </a:lvl6pPr>
            <a:lvl7pPr marL="2448685" indent="0">
              <a:buNone/>
              <a:defRPr sz="800"/>
            </a:lvl7pPr>
            <a:lvl8pPr marL="2856798" indent="0">
              <a:buNone/>
              <a:defRPr sz="800"/>
            </a:lvl8pPr>
            <a:lvl9pPr marL="326491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65EA-DE5D-4615-BF4F-AEAB1B6B50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A2A65-8351-46D5-83BB-DFFEA658ED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0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15" indent="0">
              <a:buNone/>
              <a:defRPr sz="2500"/>
            </a:lvl2pPr>
            <a:lvl3pPr marL="816228" indent="0">
              <a:buNone/>
              <a:defRPr sz="2100"/>
            </a:lvl3pPr>
            <a:lvl4pPr marL="1224342" indent="0">
              <a:buNone/>
              <a:defRPr sz="1800"/>
            </a:lvl4pPr>
            <a:lvl5pPr marL="1632456" indent="0">
              <a:buNone/>
              <a:defRPr sz="1800"/>
            </a:lvl5pPr>
            <a:lvl6pPr marL="2040570" indent="0">
              <a:buNone/>
              <a:defRPr sz="1800"/>
            </a:lvl6pPr>
            <a:lvl7pPr marL="2448685" indent="0">
              <a:buNone/>
              <a:defRPr sz="1800"/>
            </a:lvl7pPr>
            <a:lvl8pPr marL="2856798" indent="0">
              <a:buNone/>
              <a:defRPr sz="1800"/>
            </a:lvl8pPr>
            <a:lvl9pPr marL="3264913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15" indent="0">
              <a:buNone/>
              <a:defRPr sz="1100"/>
            </a:lvl2pPr>
            <a:lvl3pPr marL="816228" indent="0">
              <a:buNone/>
              <a:defRPr sz="900"/>
            </a:lvl3pPr>
            <a:lvl4pPr marL="1224342" indent="0">
              <a:buNone/>
              <a:defRPr sz="800"/>
            </a:lvl4pPr>
            <a:lvl5pPr marL="1632456" indent="0">
              <a:buNone/>
              <a:defRPr sz="800"/>
            </a:lvl5pPr>
            <a:lvl6pPr marL="2040570" indent="0">
              <a:buNone/>
              <a:defRPr sz="800"/>
            </a:lvl6pPr>
            <a:lvl7pPr marL="2448685" indent="0">
              <a:buNone/>
              <a:defRPr sz="800"/>
            </a:lvl7pPr>
            <a:lvl8pPr marL="2856798" indent="0">
              <a:buNone/>
              <a:defRPr sz="800"/>
            </a:lvl8pPr>
            <a:lvl9pPr marL="326491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FD83-6A70-4E5A-8811-AFDEDAB0FB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12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D13E-5625-4821-AC26-169AD794BE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6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E780-05C6-4F1B-AB41-95EDF3D5DC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25 марта 2015 г. Москва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09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29086" indent="0" algn="ctr">
              <a:buNone/>
              <a:defRPr/>
            </a:lvl2pPr>
            <a:lvl3pPr marL="858173" indent="0" algn="ctr">
              <a:buNone/>
              <a:defRPr/>
            </a:lvl3pPr>
            <a:lvl4pPr marL="1287257" indent="0" algn="ctr">
              <a:buNone/>
              <a:defRPr/>
            </a:lvl4pPr>
            <a:lvl5pPr marL="1716343" indent="0" algn="ctr">
              <a:buNone/>
              <a:defRPr/>
            </a:lvl5pPr>
            <a:lvl6pPr marL="2145434" indent="0" algn="ctr">
              <a:buNone/>
              <a:defRPr/>
            </a:lvl6pPr>
            <a:lvl7pPr marL="2574518" indent="0" algn="ctr">
              <a:buNone/>
              <a:defRPr/>
            </a:lvl7pPr>
            <a:lvl8pPr marL="3003607" indent="0" algn="ctr">
              <a:buNone/>
              <a:defRPr/>
            </a:lvl8pPr>
            <a:lvl9pPr marL="343269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AFD-C861-4EAB-843C-B8F14394373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36531-2808-4853-AF1A-B11FC7B0E7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9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3CC0-91AE-422B-A521-AA42F591DE7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5F9D3-CDC9-4B25-99F8-F501AE92FD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30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202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9"/>
            <a:ext cx="7772400" cy="112514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9086" indent="0">
              <a:buNone/>
              <a:defRPr sz="1600"/>
            </a:lvl2pPr>
            <a:lvl3pPr marL="858173" indent="0">
              <a:buNone/>
              <a:defRPr sz="1500"/>
            </a:lvl3pPr>
            <a:lvl4pPr marL="1287257" indent="0">
              <a:buNone/>
              <a:defRPr sz="1400"/>
            </a:lvl4pPr>
            <a:lvl5pPr marL="1716343" indent="0">
              <a:buNone/>
              <a:defRPr sz="1400"/>
            </a:lvl5pPr>
            <a:lvl6pPr marL="2145434" indent="0">
              <a:buNone/>
              <a:defRPr sz="1400"/>
            </a:lvl6pPr>
            <a:lvl7pPr marL="2574518" indent="0">
              <a:buNone/>
              <a:defRPr sz="1400"/>
            </a:lvl7pPr>
            <a:lvl8pPr marL="3003607" indent="0">
              <a:buNone/>
              <a:defRPr sz="1400"/>
            </a:lvl8pPr>
            <a:lvl9pPr marL="343269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8C4A-B450-48D3-83D1-8A9CB1D0C29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9A59F-0BFB-4FBF-982A-9FD6244BC0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43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7210-2586-4964-98E8-20C49DDB723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086" indent="0">
              <a:buNone/>
              <a:defRPr sz="1900" b="1"/>
            </a:lvl2pPr>
            <a:lvl3pPr marL="858173" indent="0">
              <a:buNone/>
              <a:defRPr sz="1600" b="1"/>
            </a:lvl3pPr>
            <a:lvl4pPr marL="1287257" indent="0">
              <a:buNone/>
              <a:defRPr sz="1500" b="1"/>
            </a:lvl4pPr>
            <a:lvl5pPr marL="1716343" indent="0">
              <a:buNone/>
              <a:defRPr sz="1500" b="1"/>
            </a:lvl5pPr>
            <a:lvl6pPr marL="2145434" indent="0">
              <a:buNone/>
              <a:defRPr sz="1500" b="1"/>
            </a:lvl6pPr>
            <a:lvl7pPr marL="2574518" indent="0">
              <a:buNone/>
              <a:defRPr sz="1500" b="1"/>
            </a:lvl7pPr>
            <a:lvl8pPr marL="3003607" indent="0">
              <a:buNone/>
              <a:defRPr sz="1500" b="1"/>
            </a:lvl8pPr>
            <a:lvl9pPr marL="343269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7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086" indent="0">
              <a:buNone/>
              <a:defRPr sz="1900" b="1"/>
            </a:lvl2pPr>
            <a:lvl3pPr marL="858173" indent="0">
              <a:buNone/>
              <a:defRPr sz="1600" b="1"/>
            </a:lvl3pPr>
            <a:lvl4pPr marL="1287257" indent="0">
              <a:buNone/>
              <a:defRPr sz="1500" b="1"/>
            </a:lvl4pPr>
            <a:lvl5pPr marL="1716343" indent="0">
              <a:buNone/>
              <a:defRPr sz="1500" b="1"/>
            </a:lvl5pPr>
            <a:lvl6pPr marL="2145434" indent="0">
              <a:buNone/>
              <a:defRPr sz="1500" b="1"/>
            </a:lvl6pPr>
            <a:lvl7pPr marL="2574518" indent="0">
              <a:buNone/>
              <a:defRPr sz="1500" b="1"/>
            </a:lvl7pPr>
            <a:lvl8pPr marL="3003607" indent="0">
              <a:buNone/>
              <a:defRPr sz="1500" b="1"/>
            </a:lvl8pPr>
            <a:lvl9pPr marL="343269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BFEA-AADB-4BEF-AEFC-740A0DF04B6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6DBBF-9E2A-4021-86D6-DC35532A6A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8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365E-FF3B-4E76-BA7B-B7CF22029E3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D0D9D-4F67-4CAF-9468-A774E05087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95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18E8-1B74-4942-A318-EDE32BCA419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94405" indent="0">
              <a:buNone/>
              <a:defRPr sz="1600"/>
            </a:lvl2pPr>
            <a:lvl3pPr marL="788809" indent="0">
              <a:buNone/>
              <a:defRPr sz="1400"/>
            </a:lvl3pPr>
            <a:lvl4pPr marL="1183212" indent="0">
              <a:buNone/>
              <a:defRPr sz="1200"/>
            </a:lvl4pPr>
            <a:lvl5pPr marL="1577616" indent="0">
              <a:buNone/>
              <a:defRPr sz="1200"/>
            </a:lvl5pPr>
            <a:lvl6pPr marL="1972022" indent="0">
              <a:buNone/>
              <a:defRPr sz="1200"/>
            </a:lvl6pPr>
            <a:lvl7pPr marL="2366425" indent="0">
              <a:buNone/>
              <a:defRPr sz="1200"/>
            </a:lvl7pPr>
            <a:lvl8pPr marL="2760830" indent="0">
              <a:buNone/>
              <a:defRPr sz="1200"/>
            </a:lvl8pPr>
            <a:lvl9pPr marL="315523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73110-B274-4605-AB12-A466DC8609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85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6" y="204788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29086" indent="0">
              <a:buNone/>
              <a:defRPr sz="1200"/>
            </a:lvl2pPr>
            <a:lvl3pPr marL="858173" indent="0">
              <a:buNone/>
              <a:defRPr sz="900"/>
            </a:lvl3pPr>
            <a:lvl4pPr marL="1287257" indent="0">
              <a:buNone/>
              <a:defRPr sz="900"/>
            </a:lvl4pPr>
            <a:lvl5pPr marL="1716343" indent="0">
              <a:buNone/>
              <a:defRPr sz="900"/>
            </a:lvl5pPr>
            <a:lvl6pPr marL="2145434" indent="0">
              <a:buNone/>
              <a:defRPr sz="900"/>
            </a:lvl6pPr>
            <a:lvl7pPr marL="2574518" indent="0">
              <a:buNone/>
              <a:defRPr sz="900"/>
            </a:lvl7pPr>
            <a:lvl8pPr marL="3003607" indent="0">
              <a:buNone/>
              <a:defRPr sz="900"/>
            </a:lvl8pPr>
            <a:lvl9pPr marL="34326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0B29-B88E-4B73-8185-4333443A474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59282-8B67-4D11-976C-D2F996EED7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87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29086" indent="0">
              <a:buNone/>
              <a:defRPr sz="2700"/>
            </a:lvl2pPr>
            <a:lvl3pPr marL="858173" indent="0">
              <a:buNone/>
              <a:defRPr sz="2200"/>
            </a:lvl3pPr>
            <a:lvl4pPr marL="1287257" indent="0">
              <a:buNone/>
              <a:defRPr sz="1900"/>
            </a:lvl4pPr>
            <a:lvl5pPr marL="1716343" indent="0">
              <a:buNone/>
              <a:defRPr sz="1900"/>
            </a:lvl5pPr>
            <a:lvl6pPr marL="2145434" indent="0">
              <a:buNone/>
              <a:defRPr sz="1900"/>
            </a:lvl6pPr>
            <a:lvl7pPr marL="2574518" indent="0">
              <a:buNone/>
              <a:defRPr sz="1900"/>
            </a:lvl7pPr>
            <a:lvl8pPr marL="3003607" indent="0">
              <a:buNone/>
              <a:defRPr sz="1900"/>
            </a:lvl8pPr>
            <a:lvl9pPr marL="3432694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29086" indent="0">
              <a:buNone/>
              <a:defRPr sz="1200"/>
            </a:lvl2pPr>
            <a:lvl3pPr marL="858173" indent="0">
              <a:buNone/>
              <a:defRPr sz="900"/>
            </a:lvl3pPr>
            <a:lvl4pPr marL="1287257" indent="0">
              <a:buNone/>
              <a:defRPr sz="900"/>
            </a:lvl4pPr>
            <a:lvl5pPr marL="1716343" indent="0">
              <a:buNone/>
              <a:defRPr sz="900"/>
            </a:lvl5pPr>
            <a:lvl6pPr marL="2145434" indent="0">
              <a:buNone/>
              <a:defRPr sz="900"/>
            </a:lvl6pPr>
            <a:lvl7pPr marL="2574518" indent="0">
              <a:buNone/>
              <a:defRPr sz="900"/>
            </a:lvl7pPr>
            <a:lvl8pPr marL="3003607" indent="0">
              <a:buNone/>
              <a:defRPr sz="900"/>
            </a:lvl8pPr>
            <a:lvl9pPr marL="34326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53DF-55CF-45BF-A388-BA54C9A101B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7F1C-ED19-4E68-B62C-97213C64B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16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0FB7-8EEB-4025-878B-4E36DAF10EE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4F01B-EB3F-42EF-896C-214A73837F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96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0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600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0802-B540-4B13-9B7F-93DD6C61FEB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CC879-6059-423F-A909-9FE131550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42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29156" indent="0" algn="ctr">
              <a:buNone/>
              <a:defRPr/>
            </a:lvl2pPr>
            <a:lvl3pPr marL="858313" indent="0" algn="ctr">
              <a:buNone/>
              <a:defRPr/>
            </a:lvl3pPr>
            <a:lvl4pPr marL="1287467" indent="0" algn="ctr">
              <a:buNone/>
              <a:defRPr/>
            </a:lvl4pPr>
            <a:lvl5pPr marL="1716623" indent="0" algn="ctr">
              <a:buNone/>
              <a:defRPr/>
            </a:lvl5pPr>
            <a:lvl6pPr marL="2145784" indent="0" algn="ctr">
              <a:buNone/>
              <a:defRPr/>
            </a:lvl6pPr>
            <a:lvl7pPr marL="2574938" indent="0" algn="ctr">
              <a:buNone/>
              <a:defRPr/>
            </a:lvl7pPr>
            <a:lvl8pPr marL="3004097" indent="0" algn="ctr">
              <a:buNone/>
              <a:defRPr/>
            </a:lvl8pPr>
            <a:lvl9pPr marL="343325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AFD-C861-4EAB-843C-B8F14394373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36531-2808-4853-AF1A-B11FC7B0E7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28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3CC0-91AE-422B-A521-AA42F591DE7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5F9D3-CDC9-4B25-99F8-F501AE92FD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43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202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9"/>
            <a:ext cx="7772400" cy="112514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9156" indent="0">
              <a:buNone/>
              <a:defRPr sz="1600"/>
            </a:lvl2pPr>
            <a:lvl3pPr marL="858313" indent="0">
              <a:buNone/>
              <a:defRPr sz="1500"/>
            </a:lvl3pPr>
            <a:lvl4pPr marL="1287467" indent="0">
              <a:buNone/>
              <a:defRPr sz="1400"/>
            </a:lvl4pPr>
            <a:lvl5pPr marL="1716623" indent="0">
              <a:buNone/>
              <a:defRPr sz="1400"/>
            </a:lvl5pPr>
            <a:lvl6pPr marL="2145784" indent="0">
              <a:buNone/>
              <a:defRPr sz="1400"/>
            </a:lvl6pPr>
            <a:lvl7pPr marL="2574938" indent="0">
              <a:buNone/>
              <a:defRPr sz="1400"/>
            </a:lvl7pPr>
            <a:lvl8pPr marL="3004097" indent="0">
              <a:buNone/>
              <a:defRPr sz="1400"/>
            </a:lvl8pPr>
            <a:lvl9pPr marL="343325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8C4A-B450-48D3-83D1-8A9CB1D0C29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9A59F-0BFB-4FBF-982A-9FD6244BC0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80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7210-2586-4964-98E8-20C49DDB723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50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156" indent="0">
              <a:buNone/>
              <a:defRPr sz="1900" b="1"/>
            </a:lvl2pPr>
            <a:lvl3pPr marL="858313" indent="0">
              <a:buNone/>
              <a:defRPr sz="1600" b="1"/>
            </a:lvl3pPr>
            <a:lvl4pPr marL="1287467" indent="0">
              <a:buNone/>
              <a:defRPr sz="1500" b="1"/>
            </a:lvl4pPr>
            <a:lvl5pPr marL="1716623" indent="0">
              <a:buNone/>
              <a:defRPr sz="1500" b="1"/>
            </a:lvl5pPr>
            <a:lvl6pPr marL="2145784" indent="0">
              <a:buNone/>
              <a:defRPr sz="1500" b="1"/>
            </a:lvl6pPr>
            <a:lvl7pPr marL="2574938" indent="0">
              <a:buNone/>
              <a:defRPr sz="1500" b="1"/>
            </a:lvl7pPr>
            <a:lvl8pPr marL="3004097" indent="0">
              <a:buNone/>
              <a:defRPr sz="1500" b="1"/>
            </a:lvl8pPr>
            <a:lvl9pPr marL="34332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156" indent="0">
              <a:buNone/>
              <a:defRPr sz="1900" b="1"/>
            </a:lvl2pPr>
            <a:lvl3pPr marL="858313" indent="0">
              <a:buNone/>
              <a:defRPr sz="1600" b="1"/>
            </a:lvl3pPr>
            <a:lvl4pPr marL="1287467" indent="0">
              <a:buNone/>
              <a:defRPr sz="1500" b="1"/>
            </a:lvl4pPr>
            <a:lvl5pPr marL="1716623" indent="0">
              <a:buNone/>
              <a:defRPr sz="1500" b="1"/>
            </a:lvl5pPr>
            <a:lvl6pPr marL="2145784" indent="0">
              <a:buNone/>
              <a:defRPr sz="1500" b="1"/>
            </a:lvl6pPr>
            <a:lvl7pPr marL="2574938" indent="0">
              <a:buNone/>
              <a:defRPr sz="1500" b="1"/>
            </a:lvl7pPr>
            <a:lvl8pPr marL="3004097" indent="0">
              <a:buNone/>
              <a:defRPr sz="1500" b="1"/>
            </a:lvl8pPr>
            <a:lvl9pPr marL="34332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BFEA-AADB-4BEF-AEFC-740A0DF04B6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6DBBF-9E2A-4021-86D6-DC35532A6A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3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365E-FF3B-4E76-BA7B-B7CF22029E3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D0D9D-4F67-4CAF-9468-A774E05087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0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5853" y="1006080"/>
            <a:ext cx="3668713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6963" y="1006080"/>
            <a:ext cx="3668712" cy="34563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37FE2-B7AD-424C-84D8-5F15F88FD7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35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18E8-1B74-4942-A318-EDE32BCA419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48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5" y="204788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29156" indent="0">
              <a:buNone/>
              <a:defRPr sz="1200"/>
            </a:lvl2pPr>
            <a:lvl3pPr marL="858313" indent="0">
              <a:buNone/>
              <a:defRPr sz="900"/>
            </a:lvl3pPr>
            <a:lvl4pPr marL="1287467" indent="0">
              <a:buNone/>
              <a:defRPr sz="900"/>
            </a:lvl4pPr>
            <a:lvl5pPr marL="1716623" indent="0">
              <a:buNone/>
              <a:defRPr sz="900"/>
            </a:lvl5pPr>
            <a:lvl6pPr marL="2145784" indent="0">
              <a:buNone/>
              <a:defRPr sz="900"/>
            </a:lvl6pPr>
            <a:lvl7pPr marL="2574938" indent="0">
              <a:buNone/>
              <a:defRPr sz="900"/>
            </a:lvl7pPr>
            <a:lvl8pPr marL="3004097" indent="0">
              <a:buNone/>
              <a:defRPr sz="900"/>
            </a:lvl8pPr>
            <a:lvl9pPr marL="34332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0B29-B88E-4B73-8185-4333443A474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59282-8B67-4D11-976C-D2F996EED7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75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000"/>
            </a:lvl1pPr>
            <a:lvl2pPr marL="429156" indent="0">
              <a:buNone/>
              <a:defRPr sz="2700"/>
            </a:lvl2pPr>
            <a:lvl3pPr marL="858313" indent="0">
              <a:buNone/>
              <a:defRPr sz="2200"/>
            </a:lvl3pPr>
            <a:lvl4pPr marL="1287467" indent="0">
              <a:buNone/>
              <a:defRPr sz="1900"/>
            </a:lvl4pPr>
            <a:lvl5pPr marL="1716623" indent="0">
              <a:buNone/>
              <a:defRPr sz="1900"/>
            </a:lvl5pPr>
            <a:lvl6pPr marL="2145784" indent="0">
              <a:buNone/>
              <a:defRPr sz="1900"/>
            </a:lvl6pPr>
            <a:lvl7pPr marL="2574938" indent="0">
              <a:buNone/>
              <a:defRPr sz="1900"/>
            </a:lvl7pPr>
            <a:lvl8pPr marL="3004097" indent="0">
              <a:buNone/>
              <a:defRPr sz="1900"/>
            </a:lvl8pPr>
            <a:lvl9pPr marL="3433254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29156" indent="0">
              <a:buNone/>
              <a:defRPr sz="1200"/>
            </a:lvl2pPr>
            <a:lvl3pPr marL="858313" indent="0">
              <a:buNone/>
              <a:defRPr sz="900"/>
            </a:lvl3pPr>
            <a:lvl4pPr marL="1287467" indent="0">
              <a:buNone/>
              <a:defRPr sz="900"/>
            </a:lvl4pPr>
            <a:lvl5pPr marL="1716623" indent="0">
              <a:buNone/>
              <a:defRPr sz="900"/>
            </a:lvl5pPr>
            <a:lvl6pPr marL="2145784" indent="0">
              <a:buNone/>
              <a:defRPr sz="900"/>
            </a:lvl6pPr>
            <a:lvl7pPr marL="2574938" indent="0">
              <a:buNone/>
              <a:defRPr sz="900"/>
            </a:lvl7pPr>
            <a:lvl8pPr marL="3004097" indent="0">
              <a:buNone/>
              <a:defRPr sz="900"/>
            </a:lvl8pPr>
            <a:lvl9pPr marL="34332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53DF-55CF-45BF-A388-BA54C9A101B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7F1C-ED19-4E68-B62C-97213C64B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86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0FB7-8EEB-4025-878B-4E36DAF10EE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4F01B-EB3F-42EF-896C-214A73837F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27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0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600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0802-B540-4B13-9B7F-93DD6C61FEB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25 марта 2015 г. Москва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CC879-6059-423F-A909-9FE131550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8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405" indent="0">
              <a:buNone/>
              <a:defRPr sz="1700" b="1"/>
            </a:lvl2pPr>
            <a:lvl3pPr marL="788809" indent="0">
              <a:buNone/>
              <a:defRPr sz="1600" b="1"/>
            </a:lvl3pPr>
            <a:lvl4pPr marL="1183212" indent="0">
              <a:buNone/>
              <a:defRPr sz="1400" b="1"/>
            </a:lvl4pPr>
            <a:lvl5pPr marL="1577616" indent="0">
              <a:buNone/>
              <a:defRPr sz="1400" b="1"/>
            </a:lvl5pPr>
            <a:lvl6pPr marL="1972022" indent="0">
              <a:buNone/>
              <a:defRPr sz="1400" b="1"/>
            </a:lvl6pPr>
            <a:lvl7pPr marL="2366425" indent="0">
              <a:buNone/>
              <a:defRPr sz="1400" b="1"/>
            </a:lvl7pPr>
            <a:lvl8pPr marL="2760830" indent="0">
              <a:buNone/>
              <a:defRPr sz="1400" b="1"/>
            </a:lvl8pPr>
            <a:lvl9pPr marL="31552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405" indent="0">
              <a:buNone/>
              <a:defRPr sz="1700" b="1"/>
            </a:lvl2pPr>
            <a:lvl3pPr marL="788809" indent="0">
              <a:buNone/>
              <a:defRPr sz="1600" b="1"/>
            </a:lvl3pPr>
            <a:lvl4pPr marL="1183212" indent="0">
              <a:buNone/>
              <a:defRPr sz="1400" b="1"/>
            </a:lvl4pPr>
            <a:lvl5pPr marL="1577616" indent="0">
              <a:buNone/>
              <a:defRPr sz="1400" b="1"/>
            </a:lvl5pPr>
            <a:lvl6pPr marL="1972022" indent="0">
              <a:buNone/>
              <a:defRPr sz="1400" b="1"/>
            </a:lvl6pPr>
            <a:lvl7pPr marL="2366425" indent="0">
              <a:buNone/>
              <a:defRPr sz="1400" b="1"/>
            </a:lvl7pPr>
            <a:lvl8pPr marL="2760830" indent="0">
              <a:buNone/>
              <a:defRPr sz="1400" b="1"/>
            </a:lvl8pPr>
            <a:lvl9pPr marL="31552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AE1DD-8EE6-46E2-AD87-C7876ADA6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75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A34EA-29F7-488F-AB2C-6A2206483A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79E0D-94E0-49B1-A8A8-87C3753FAB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4405" indent="0">
              <a:buNone/>
              <a:defRPr sz="1000"/>
            </a:lvl2pPr>
            <a:lvl3pPr marL="788809" indent="0">
              <a:buNone/>
              <a:defRPr sz="900"/>
            </a:lvl3pPr>
            <a:lvl4pPr marL="1183212" indent="0">
              <a:buNone/>
              <a:defRPr sz="800"/>
            </a:lvl4pPr>
            <a:lvl5pPr marL="1577616" indent="0">
              <a:buNone/>
              <a:defRPr sz="800"/>
            </a:lvl5pPr>
            <a:lvl6pPr marL="1972022" indent="0">
              <a:buNone/>
              <a:defRPr sz="800"/>
            </a:lvl6pPr>
            <a:lvl7pPr marL="2366425" indent="0">
              <a:buNone/>
              <a:defRPr sz="800"/>
            </a:lvl7pPr>
            <a:lvl8pPr marL="2760830" indent="0">
              <a:buNone/>
              <a:defRPr sz="800"/>
            </a:lvl8pPr>
            <a:lvl9pPr marL="31552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159D-EB0D-4B23-A101-AB10213DE3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405" indent="0">
              <a:buNone/>
              <a:defRPr sz="2400"/>
            </a:lvl2pPr>
            <a:lvl3pPr marL="788809" indent="0">
              <a:buNone/>
              <a:defRPr sz="2100"/>
            </a:lvl3pPr>
            <a:lvl4pPr marL="1183212" indent="0">
              <a:buNone/>
              <a:defRPr sz="1700"/>
            </a:lvl4pPr>
            <a:lvl5pPr marL="1577616" indent="0">
              <a:buNone/>
              <a:defRPr sz="1700"/>
            </a:lvl5pPr>
            <a:lvl6pPr marL="1972022" indent="0">
              <a:buNone/>
              <a:defRPr sz="1700"/>
            </a:lvl6pPr>
            <a:lvl7pPr marL="2366425" indent="0">
              <a:buNone/>
              <a:defRPr sz="1700"/>
            </a:lvl7pPr>
            <a:lvl8pPr marL="2760830" indent="0">
              <a:buNone/>
              <a:defRPr sz="1700"/>
            </a:lvl8pPr>
            <a:lvl9pPr marL="3155232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394405" indent="0">
              <a:buNone/>
              <a:defRPr sz="1000"/>
            </a:lvl2pPr>
            <a:lvl3pPr marL="788809" indent="0">
              <a:buNone/>
              <a:defRPr sz="900"/>
            </a:lvl3pPr>
            <a:lvl4pPr marL="1183212" indent="0">
              <a:buNone/>
              <a:defRPr sz="800"/>
            </a:lvl4pPr>
            <a:lvl5pPr marL="1577616" indent="0">
              <a:buNone/>
              <a:defRPr sz="800"/>
            </a:lvl5pPr>
            <a:lvl6pPr marL="1972022" indent="0">
              <a:buNone/>
              <a:defRPr sz="800"/>
            </a:lvl6pPr>
            <a:lvl7pPr marL="2366425" indent="0">
              <a:buNone/>
              <a:defRPr sz="800"/>
            </a:lvl7pPr>
            <a:lvl8pPr marL="2760830" indent="0">
              <a:buNone/>
              <a:defRPr sz="800"/>
            </a:lvl8pPr>
            <a:lvl9pPr marL="31552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520F2-0181-4D34-BECF-09FABCB797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http://www.tmkgroup.ru/_Illustrations/top3_eng.gif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5854" y="1006080"/>
            <a:ext cx="74898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3675" y="4914901"/>
            <a:ext cx="21336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59" tIns="35780" rIns="71559" bIns="357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 b="0">
                <a:effectLst/>
                <a:latin typeface="+mn-lt"/>
              </a:defRPr>
            </a:lvl1pPr>
          </a:lstStyle>
          <a:p>
            <a:fld id="{7BD6871D-1A9C-4236-8630-FDBCAE4B104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4260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9"/>
          <a:stretch>
            <a:fillRect/>
          </a:stretch>
        </p:blipFill>
        <p:spPr bwMode="auto">
          <a:xfrm rot="16200000">
            <a:off x="-899914" y="3265687"/>
            <a:ext cx="277772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5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04" t="54279"/>
          <a:stretch>
            <a:fillRect/>
          </a:stretch>
        </p:blipFill>
        <p:spPr bwMode="auto">
          <a:xfrm rot="16200000">
            <a:off x="-554037" y="857648"/>
            <a:ext cx="20859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71552" y="33342"/>
            <a:ext cx="8175625" cy="71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59" tIns="35780" rIns="71559" bIns="357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973138" y="721519"/>
            <a:ext cx="7707312" cy="161925"/>
            <a:chOff x="607" y="588"/>
            <a:chExt cx="4717" cy="136"/>
          </a:xfrm>
        </p:grpSpPr>
        <p:sp>
          <p:nvSpPr>
            <p:cNvPr id="224264" name="AutoShape 8"/>
            <p:cNvSpPr>
              <a:spLocks noChangeArrowheads="1"/>
            </p:cNvSpPr>
            <p:nvPr/>
          </p:nvSpPr>
          <p:spPr bwMode="gray">
            <a:xfrm flipH="1">
              <a:off x="607" y="588"/>
              <a:ext cx="4474" cy="135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/>
            </a:p>
          </p:txBody>
        </p:sp>
        <p:sp>
          <p:nvSpPr>
            <p:cNvPr id="224265" name="AutoShape 9"/>
            <p:cNvSpPr>
              <a:spLocks noChangeArrowheads="1"/>
            </p:cNvSpPr>
            <p:nvPr/>
          </p:nvSpPr>
          <p:spPr bwMode="gray">
            <a:xfrm>
              <a:off x="5072" y="588"/>
              <a:ext cx="252" cy="136"/>
            </a:xfrm>
            <a:prstGeom prst="flowChartDelay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/>
            </a:p>
          </p:txBody>
        </p:sp>
      </p:grpSp>
      <p:pic>
        <p:nvPicPr>
          <p:cNvPr id="224266" name="Picture 10" descr="TMKe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9715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5pPr>
      <a:lvl6pPr marL="394405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6pPr>
      <a:lvl7pPr marL="788809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7pPr>
      <a:lvl8pPr marL="118321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8pPr>
      <a:lvl9pPr marL="15776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FF9933"/>
          </a:solidFill>
          <a:latin typeface="Arial" pitchFamily="34" charset="0"/>
        </a:defRPr>
      </a:lvl9pPr>
    </p:titleStyle>
    <p:bodyStyle>
      <a:lvl1pPr marL="230069" indent="-230069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451921" indent="-220483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–"/>
        <a:defRPr sz="1000">
          <a:solidFill>
            <a:schemeClr val="tx1"/>
          </a:solidFill>
          <a:latin typeface="+mn-lt"/>
        </a:defRPr>
      </a:lvl2pPr>
      <a:lvl3pPr marL="698424" indent="-245134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1000">
          <a:solidFill>
            <a:schemeClr val="tx1"/>
          </a:solidFill>
          <a:latin typeface="+mn-lt"/>
        </a:defRPr>
      </a:lvl3pPr>
      <a:lvl4pPr marL="912061" indent="-212267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–"/>
        <a:defRPr sz="1000">
          <a:solidFill>
            <a:schemeClr val="tx1"/>
          </a:solidFill>
          <a:latin typeface="+mn-lt"/>
        </a:defRPr>
      </a:lvl4pPr>
      <a:lvl5pPr marL="1150345" indent="-236917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000">
          <a:solidFill>
            <a:schemeClr val="tx1"/>
          </a:solidFill>
          <a:latin typeface="+mn-lt"/>
        </a:defRPr>
      </a:lvl5pPr>
      <a:lvl6pPr marL="1544749" indent="-236917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000">
          <a:solidFill>
            <a:schemeClr val="tx1"/>
          </a:solidFill>
          <a:latin typeface="+mn-lt"/>
        </a:defRPr>
      </a:lvl6pPr>
      <a:lvl7pPr marL="1939153" indent="-236917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000">
          <a:solidFill>
            <a:schemeClr val="tx1"/>
          </a:solidFill>
          <a:latin typeface="+mn-lt"/>
        </a:defRPr>
      </a:lvl7pPr>
      <a:lvl8pPr marL="2333558" indent="-236917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000">
          <a:solidFill>
            <a:schemeClr val="tx1"/>
          </a:solidFill>
          <a:latin typeface="+mn-lt"/>
        </a:defRPr>
      </a:lvl8pPr>
      <a:lvl9pPr marL="2727962" indent="-236917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405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809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212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616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022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425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830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5232" algn="l" defTabSz="788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22" tIns="40811" rIns="81622" bIns="408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2" tIns="40811" rIns="81622" bIns="408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622" tIns="40811" rIns="81622" bIns="4081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2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48A40287-204D-4B74-9E3C-3CFD2BFA5ECE}" type="datetime1">
              <a:rPr lang="ru-RU" b="0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defTabSz="816228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15.10.2019</a:t>
            </a:fld>
            <a:endParaRPr lang="ru-RU" b="0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622" tIns="40811" rIns="81622" bIns="4081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2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b="0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t>25 марта 2015 г. Москва</a:t>
            </a:r>
            <a:endParaRPr lang="ru-RU" b="0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22" tIns="40811" rIns="81622" bIns="4081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2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19B0651-EE4F-4900-A07F-96A6BFA9D0F0}" type="slidenum">
              <a:rPr lang="ru-RU" b="0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defTabSz="816228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3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81622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85" indent="-306085" algn="l" defTabSz="8162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85" indent="-255072" algn="l" defTabSz="8162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85" indent="-204057" algn="l" defTabSz="8162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399" indent="-204057" algn="l" defTabSz="8162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13" indent="-204057" algn="l" defTabSz="81622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27" indent="-204057" algn="l" defTabSz="8162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41" indent="-204057" algn="l" defTabSz="8162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855" indent="-204057" algn="l" defTabSz="8162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69" indent="-204057" algn="l" defTabSz="8162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15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28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42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56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70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85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98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13" algn="l" defTabSz="8162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933" tIns="30966" rIns="61933" bIns="309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933" tIns="30966" rIns="61933" bIns="30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1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933" tIns="30966" rIns="61933" bIns="3096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258B205E-E5F5-4581-B497-4841BA4F18E1}" type="datetime1">
              <a:rPr lang="ru-RU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21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933" tIns="30966" rIns="61933" bIns="309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25 марта 2015 г. Москва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1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933" tIns="30966" rIns="61933" bIns="309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AECB51FF-5631-41C6-A517-91EB2D1B65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29086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858173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287257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716343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21813" indent="-321813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7263" indent="-268179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72719" indent="-214538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01802" indent="-214538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0890" indent="-2145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59982" indent="-2145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89062" indent="-2145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18152" indent="-2145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647237" indent="-214538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9086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8173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7257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6343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434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4518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3607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32694" algn="l" defTabSz="85817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943" tIns="30971" rIns="61943" bIns="309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943" tIns="30971" rIns="61943" bIns="30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943" tIns="30971" rIns="61943" bIns="3097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258B205E-E5F5-4581-B497-4841BA4F18E1}" type="datetime1">
              <a:rPr lang="ru-RU">
                <a:solidFill>
                  <a:srgbClr val="000000"/>
                </a:solidFill>
              </a:rPr>
              <a:pPr>
                <a:defRPr/>
              </a:pPr>
              <a:t>15.10.2019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943" tIns="30971" rIns="61943" bIns="3097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25 марта 2015 г. Москва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1943" tIns="30971" rIns="61943" bIns="3097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AECB51FF-5631-41C6-A517-91EB2D1B65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29156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858313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287467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716623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21866" indent="-321866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7376" indent="-268223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072894" indent="-214573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02047" indent="-214573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1205" indent="-21457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60367" indent="-21457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89517" indent="-21457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18677" indent="-21457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647832" indent="-21457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9156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8313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7467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6623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784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4938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097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33254" algn="l" defTabSz="858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.pn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18" Type="http://schemas.openxmlformats.org/officeDocument/2006/relationships/hyperlink" Target="http://www.shell.com/" TargetMode="External"/><Relationship Id="rId26" Type="http://schemas.openxmlformats.org/officeDocument/2006/relationships/image" Target="../media/image27.jpeg"/><Relationship Id="rId39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34" Type="http://schemas.openxmlformats.org/officeDocument/2006/relationships/image" Target="../media/image3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5" Type="http://schemas.openxmlformats.org/officeDocument/2006/relationships/image" Target="../media/image26.jpeg"/><Relationship Id="rId33" Type="http://schemas.openxmlformats.org/officeDocument/2006/relationships/image" Target="../media/image33.jpeg"/><Relationship Id="rId38" Type="http://schemas.openxmlformats.org/officeDocument/2006/relationships/hyperlink" Target="http://en.wikipedia.org/wiki/Image:Petroleos_de_Venezuela_S.A..svg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2.jpe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hyperlink" Target="http://www.exxonmobil.com/" TargetMode="External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5.jpeg"/><Relationship Id="rId28" Type="http://schemas.openxmlformats.org/officeDocument/2006/relationships/image" Target="../media/image29.jpeg"/><Relationship Id="rId36" Type="http://schemas.openxmlformats.org/officeDocument/2006/relationships/image" Target="../media/image36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hyperlink" Target="http://www.oxy.com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openxmlformats.org/officeDocument/2006/relationships/image" Target="../media/image24.jpe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5690" y="1639019"/>
            <a:ext cx="8072625" cy="1098301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39" tIns="38919" rIns="77839" bIns="38919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6600"/>
                </a:solidFill>
                <a:effectLst/>
                <a:cs typeface="Calibri" pitchFamily="34" charset="0"/>
              </a:rPr>
              <a:t>14-я Международная конференция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6600"/>
                </a:solidFill>
                <a:effectLst/>
                <a:cs typeface="Calibri" pitchFamily="34" charset="0"/>
              </a:rPr>
              <a:t>«НЕФТЕГАЗСТАНДАРТ-2019»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FF6600"/>
                </a:solidFill>
                <a:effectLst/>
                <a:cs typeface="Calibri" pitchFamily="34" charset="0"/>
              </a:rPr>
              <a:t>14-17 октября</a:t>
            </a:r>
            <a:endParaRPr lang="ru-RU" sz="2400" dirty="0">
              <a:solidFill>
                <a:srgbClr val="FF6600"/>
              </a:solidFill>
              <a:effectLst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7846" y="4580142"/>
            <a:ext cx="5668311" cy="265558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39" tIns="38919" rIns="77839" bIns="38919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100" dirty="0" smtClean="0">
                <a:solidFill>
                  <a:srgbClr val="FF6600"/>
                </a:solidFill>
                <a:effectLst/>
                <a:cs typeface="Calibri" pitchFamily="34" charset="0"/>
              </a:rPr>
              <a:t>г. Уфа</a:t>
            </a:r>
            <a:endParaRPr lang="ru-RU" sz="1100" dirty="0">
              <a:solidFill>
                <a:srgbClr val="FF660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7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739" y="85727"/>
            <a:ext cx="8110917" cy="462403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организация по стандартизации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ISO</a:t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работы ТМК с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743545"/>
            <a:ext cx="2133600" cy="304800"/>
          </a:xfrm>
        </p:spPr>
        <p:txBody>
          <a:bodyPr/>
          <a:lstStyle/>
          <a:p>
            <a:pPr>
              <a:defRPr/>
            </a:pPr>
            <a:fld id="{8B25F9D3-CDC9-4B25-99F8-F501AE92FD21}" type="slidenum">
              <a:rPr lang="ru-RU" sz="900" b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ru-RU" sz="9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282" tIns="40637" rIns="81282" bIns="40637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ru-RU" sz="16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8" y="669673"/>
            <a:ext cx="861850" cy="7876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81099" y="664886"/>
            <a:ext cx="7721361" cy="4170124"/>
          </a:xfrm>
          <a:prstGeom prst="rect">
            <a:avLst/>
          </a:prstGeom>
          <a:noFill/>
        </p:spPr>
        <p:txBody>
          <a:bodyPr wrap="square" lIns="103903" tIns="51947" rIns="103903" bIns="51947" rtlCol="0">
            <a:spAutoFit/>
          </a:bodyPr>
          <a:lstStyle/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Второй ведущей организацией по стандартизации, занимающейся разработкой стандартов для нефтегазовой отрасли является </a:t>
            </a:r>
            <a:r>
              <a:rPr lang="en-US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endParaRPr lang="ru-RU" sz="14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февраля 1947 г.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ИСО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официально начала свою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ИСО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опубликовано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22808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стандартов, охватывающих почти все аспекты технологии и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ленами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ИСО являются представители из 164 стран. Структура насчитывает около 780 технических органов, которые занимаются разработкой стандартов. 135 человек работает в Центральном секретариате ИСО (Женева, Швейцария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ПАО «ТМК» является официальным представителем Росстандарта РФ в Международной организации по стандартизации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Сотрудники Компании осуществляют рассмотрение  и согласование проектов стандартов </a:t>
            </a:r>
            <a:r>
              <a:rPr lang="en-US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ISO,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также участвуют в работе ТС 67/</a:t>
            </a:r>
            <a:r>
              <a:rPr lang="en-US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 5 «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Обсадные трубы, трубопроводы и бурильные трубы» в составе двух рабочих групп: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 TC67 SC5 WG1 «Petroleum and natural gas industries: Casing, tubing and drill pipe»; 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 TC67 SC5 WG2 «Petroleum and natural gas industries: Casing and tubing connections and performance properties». 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ИСО не осуществляет сертификацию, её проводят органы по сертификации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51075" y="1193801"/>
            <a:ext cx="8856546" cy="246380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311" tIns="40653" rIns="81311" bIns="40653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ru-RU" sz="16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900" b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9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7" descr="TMK-Logo_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9238" y="49529"/>
            <a:ext cx="819838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altLang="ru-RU" sz="2000" dirty="0"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Системы добровольной сертификации </a:t>
            </a:r>
            <a:r>
              <a:rPr lang="ru-RU" altLang="ru-RU" sz="2000" dirty="0" smtClean="0"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</a:t>
            </a:r>
            <a:r>
              <a:rPr lang="ru-RU" altLang="ru-RU" sz="2000" dirty="0"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нефтегазовом комплексе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логотипы НК\Росстандар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4" y="2073177"/>
            <a:ext cx="766568" cy="8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40403" y="2000634"/>
            <a:ext cx="7442422" cy="767863"/>
          </a:xfrm>
          <a:prstGeom prst="rect">
            <a:avLst/>
          </a:prstGeom>
          <a:noFill/>
          <a:ln w="95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8" tIns="35784" rIns="71568" bIns="35784" rtlCol="0" anchor="ctr"/>
          <a:lstStyle/>
          <a:p>
            <a:pPr marL="1793582" algn="just">
              <a:lnSpc>
                <a:spcPct val="100000"/>
              </a:lnSpc>
              <a:spcBef>
                <a:spcPts val="470"/>
              </a:spcBef>
              <a:spcAft>
                <a:spcPts val="470"/>
              </a:spcAft>
              <a:buClr>
                <a:srgbClr val="FF6600"/>
              </a:buClr>
            </a:pPr>
            <a:r>
              <a:rPr lang="ru-RU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Система добровольной сертификации «Система корпоративной сертификации «Подтверждение компетентности испытательных лабораторий сырья и продукции в ПАО «НК «Роснефть» зарегистрирована 14.05.2018, регистрационный номер  РОСС </a:t>
            </a:r>
            <a:r>
              <a:rPr lang="en-US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.31895.04НКР0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30950" y="2849448"/>
            <a:ext cx="7442424" cy="70505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8" tIns="35784" rIns="71568" bIns="35784" rtlCol="0" anchor="ctr"/>
          <a:lstStyle/>
          <a:p>
            <a:pPr marL="1793582" algn="just">
              <a:lnSpc>
                <a:spcPct val="100000"/>
              </a:lnSpc>
              <a:spcBef>
                <a:spcPts val="470"/>
              </a:spcBef>
              <a:spcAft>
                <a:spcPts val="470"/>
              </a:spcAft>
              <a:buClr>
                <a:srgbClr val="FF6600"/>
              </a:buClr>
            </a:pPr>
            <a:r>
              <a:rPr lang="ru-RU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Система добровольной сертификации «Сертификация Трубопроводного транспорта (СДС «СТТ») зарегистрирована 11.09.2017, регистрационный номер РОСС </a:t>
            </a:r>
            <a:r>
              <a:rPr lang="en-US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1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.31747.04СТТ0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40402" y="1285113"/>
            <a:ext cx="7442423" cy="665551"/>
          </a:xfrm>
          <a:prstGeom prst="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1568" tIns="35784" rIns="71568" bIns="35784" rtlCol="0" anchor="ctr"/>
          <a:lstStyle/>
          <a:p>
            <a:pPr marL="1793582" algn="just"/>
            <a:r>
              <a:rPr lang="ru-RU" sz="11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Система добровольной сертификации ИНТЕРГАЗСЕРТ ПАО «Газпром» зарегистрирована 28.10.2016, регистрационный номер РОСС RU.З1570.04ОГН0</a:t>
            </a:r>
            <a:r>
              <a:rPr lang="ru-RU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42" y="1428166"/>
            <a:ext cx="1661867" cy="379443"/>
          </a:xfrm>
          <a:prstGeom prst="rect">
            <a:avLst/>
          </a:prstGeom>
        </p:spPr>
      </p:pic>
      <p:pic>
        <p:nvPicPr>
          <p:cNvPr id="24" name="Picture 2" descr="D:\логотипы НК\Роснеф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42" y="2076330"/>
            <a:ext cx="1201693" cy="6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логотипы НК\logo-transne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05" y="2913251"/>
            <a:ext cx="1280367" cy="54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30904" y="641589"/>
            <a:ext cx="7926157" cy="441599"/>
          </a:xfrm>
          <a:prstGeom prst="rect">
            <a:avLst/>
          </a:prstGeom>
          <a:noFill/>
        </p:spPr>
        <p:txBody>
          <a:bodyPr wrap="square" lIns="71568" tIns="35784" rIns="71568" bIns="35784" rtlCol="0">
            <a:spAutoFit/>
          </a:bodyPr>
          <a:lstStyle/>
          <a:p>
            <a:pPr marL="223649" indent="-223649" algn="just">
              <a:lnSpc>
                <a:spcPct val="100000"/>
              </a:lnSpc>
              <a:spcBef>
                <a:spcPts val="470"/>
              </a:spcBef>
              <a:spcAft>
                <a:spcPts val="47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Реестре зарегистрированных систем добровольной сертификации</a:t>
            </a:r>
            <a:r>
              <a:rPr lang="ru-RU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указаны следующие добровольные системы сертификации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4666" y="3832858"/>
            <a:ext cx="8653207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649" indent="-223649" algn="just"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Практически все крупные нефтегазовые компании имеют свои корпоративные системы добровольной сертификации или других аналогичных процедур, которые обеспечивают входной контроль и соответствие оборудования, материалов и комплектующих требованиям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1084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4" y="4478150"/>
            <a:ext cx="2312247" cy="555792"/>
          </a:xfrm>
          <a:prstGeom prst="rect">
            <a:avLst/>
          </a:prstGeom>
        </p:spPr>
      </p:pic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755650" y="85726"/>
            <a:ext cx="7773986" cy="4702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Комплекс сертификационных </a:t>
            </a:r>
            <a:r>
              <a:rPr lang="ru-RU" altLang="ru-RU" sz="22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работ</a:t>
            </a:r>
            <a:r>
              <a:rPr lang="en-US" altLang="ru-RU" sz="22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СДС ИНТЕРГАЗСЕРТ</a:t>
            </a:r>
            <a:endParaRPr lang="ru-RU" altLang="ru-RU" sz="22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1528" y="4637490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293" indent="-255113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452" indent="-204090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632" indent="-204090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813" indent="-204090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993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3174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1355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9535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>
                <a:latin typeface="Arial" pitchFamily="34" charset="0"/>
              </a:rPr>
              <a:pPr/>
              <a:t>11</a:t>
            </a:fld>
            <a:endParaRPr lang="ru-RU" altLang="ru-RU" dirty="0"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39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36" tIns="40818" rIns="81636" bIns="40818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5726"/>
            <a:ext cx="628650" cy="47029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03804831"/>
              </p:ext>
            </p:extLst>
          </p:nvPr>
        </p:nvGraphicFramePr>
        <p:xfrm>
          <a:off x="127000" y="648069"/>
          <a:ext cx="3427437" cy="381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6815" y="656904"/>
            <a:ext cx="4963895" cy="418109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marL="223685" indent="-2236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Выполнение сертификационных процедур, включающих в себя проведение проверок</a:t>
            </a:r>
            <a:r>
              <a:rPr lang="ru-RU" sz="11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i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ru-RU" sz="1000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Сертификация СМК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Наличие современной системы менеджмента качества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СМК и область сертификации </a:t>
            </a:r>
            <a:r>
              <a:rPr lang="ru-RU" sz="1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СМК</a:t>
            </a:r>
            <a:endParaRPr lang="ru-RU" sz="1000" i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ru-RU" sz="1000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Признание компетентности испытательной </a:t>
            </a:r>
            <a:r>
              <a:rPr lang="ru-RU" sz="1000" i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лаборатории (новый по сравнению с  </a:t>
            </a:r>
            <a:r>
              <a:rPr lang="en-US" sz="1000" i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1000" i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элемент системы)</a:t>
            </a:r>
            <a:endParaRPr lang="ru-RU" sz="1000" i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Независимость испытательной лаборатории от изготовителя труб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Аккредитация лаборатории в ФСА (</a:t>
            </a:r>
            <a:r>
              <a:rPr lang="ru-RU" sz="1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Росаккредитация</a:t>
            </a: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Оснащение современным испытательным оборудованием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Полный комплект и соблюдение НД на проведение </a:t>
            </a:r>
            <a:r>
              <a:rPr lang="ru-RU" sz="1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испытаний</a:t>
            </a:r>
            <a:endParaRPr lang="ru-RU" sz="1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ru-RU" sz="1000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 деловой </a:t>
            </a:r>
            <a:r>
              <a:rPr lang="ru-RU" sz="1000" i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репутации (новый по сравнению с </a:t>
            </a:r>
            <a:r>
              <a:rPr lang="en-US" sz="1000" i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1000" i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элемент системы)</a:t>
            </a:r>
            <a:endParaRPr lang="ru-RU" sz="1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 ресурсов для обеспечения основной деятельности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 персонала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Временной период присутствия компании на рынке и </a:t>
            </a:r>
            <a:r>
              <a:rPr lang="ru-RU" sz="1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endParaRPr lang="ru-RU" sz="1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ru-RU" sz="1000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Сертификация продукции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Экспертиза нормативной и технологической документации на </a:t>
            </a:r>
            <a:r>
              <a:rPr lang="ru-RU" sz="1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продукцию </a:t>
            </a:r>
            <a:endParaRPr lang="ru-RU" sz="1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 состояния производства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Отбор органом по сертификации образцов для проведения испытаний 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Проведение испытаний образцов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ru-RU" sz="11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проведении сертификации продукции осуществляется оценка соответствия всех основных положений при производстве продукции, которые влияют и обеспечивают высокий уровень качества труб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554436" y="656904"/>
            <a:ext cx="249855" cy="3821246"/>
          </a:xfrm>
          <a:prstGeom prst="rightArrow">
            <a:avLst/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just"/>
            <a:endParaRPr lang="ru-RU" sz="11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5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896938" y="85727"/>
            <a:ext cx="8110538" cy="413287"/>
          </a:xfrm>
        </p:spPr>
        <p:txBody>
          <a:bodyPr>
            <a:noAutofit/>
          </a:bodyPr>
          <a:lstStyle/>
          <a:p>
            <a:pPr eaLnBrk="1" hangingPunct="1">
              <a:lnSpc>
                <a:spcPts val="2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ТМК в</a:t>
            </a:r>
            <a:r>
              <a:rPr lang="en-US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СДС ИНТЕРГАЗСЕРТ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5979" y="4701503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185" indent="-255072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285" indent="-204057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399" indent="-204057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513" indent="-204057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627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2741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0855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8969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 b="0">
                <a:effectLst/>
                <a:latin typeface="Arial" pitchFamily="34" charset="0"/>
              </a:rPr>
              <a:pPr/>
              <a:t>12</a:t>
            </a:fld>
            <a:endParaRPr lang="ru-RU" altLang="ru-RU" b="0" dirty="0">
              <a:effectLst/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39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22" tIns="40811" rIns="81622" bIns="40811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82001" y="72833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</a:pP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Сертифицированная продукция предприятий Группы ТМК в СДС ИНТЕРГАЗСЕРТ по направлению «Трубная продукция»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9591" y="1813432"/>
            <a:ext cx="4201560" cy="197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6600"/>
              </a:buClr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Всего по направлению «трубная продукция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на трубы выдано 65 действующих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сертификатов на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продукцию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этого объема у предприятий Группы ТМК – 26 действующих сертификата. Т.е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 общем количестве сертификатов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области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«трубная продукция», количество сертификатов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трубы,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полученных предприятиями Группы ТМК, составляет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40%*</a:t>
            </a:r>
            <a:endParaRPr lang="ru-RU" dirty="0"/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093975"/>
              </p:ext>
            </p:extLst>
          </p:nvPr>
        </p:nvGraphicFramePr>
        <p:xfrm>
          <a:off x="135658" y="1467293"/>
          <a:ext cx="4816549" cy="320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70499" y="4465674"/>
            <a:ext cx="4346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0499" y="4540102"/>
            <a:ext cx="4229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данным сайта СДС ИНТЕРГАЗСЕРТ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42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896938" y="85727"/>
            <a:ext cx="8110538" cy="413287"/>
          </a:xfrm>
        </p:spPr>
        <p:txBody>
          <a:bodyPr>
            <a:noAutofit/>
          </a:bodyPr>
          <a:lstStyle/>
          <a:p>
            <a:pPr eaLnBrk="1" hangingPunct="1">
              <a:lnSpc>
                <a:spcPts val="1900"/>
              </a:lnSpc>
            </a:pP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Сертификация СМК и продукции предприятий Группы ТМК </a:t>
            </a:r>
            <a: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</a:t>
            </a:r>
            <a:r>
              <a:rPr lang="en-US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СДС ИНТЕРГАЗСЕРТ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1793" y="4765298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185" indent="-255072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285" indent="-204057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399" indent="-204057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513" indent="-204057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627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2741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0855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8969" indent="-204057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 b="0">
                <a:effectLst/>
                <a:latin typeface="Arial" pitchFamily="34" charset="0"/>
              </a:rPr>
              <a:pPr/>
              <a:t>13</a:t>
            </a:fld>
            <a:endParaRPr lang="ru-RU" altLang="ru-RU" b="0" dirty="0">
              <a:effectLst/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39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22" tIns="40811" rIns="81622" bIns="40811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997" y="661839"/>
            <a:ext cx="8587292" cy="893004"/>
          </a:xfrm>
          <a:prstGeom prst="rect">
            <a:avLst/>
          </a:prstGeom>
          <a:noFill/>
        </p:spPr>
        <p:txBody>
          <a:bodyPr wrap="square" lIns="71568" tIns="35784" rIns="71568" bIns="35784" rtlCol="0">
            <a:spAutoFit/>
          </a:bodyPr>
          <a:lstStyle/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«ВТЗ», ПАО «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СинТЗ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ПАО «СТЗ», АО «ТМК-КПВ», ПАО «ТАГМЕТ», АО «ОМЗ», ООО «Предприятие «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Трубопласт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ТОО «ТМК-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Казтрубпром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- прошли сертификацию системы менеджмента качества (СМК) на соответствие СТО Газпром 9001-2018 в СДС ИНТЕРГАЗСЕРТ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Сертификацию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продукции Группы ТМК в СДС ИНТЕРГАЗСЕРТ прошли следующие предприятия:</a:t>
            </a:r>
          </a:p>
        </p:txBody>
      </p:sp>
      <p:pic>
        <p:nvPicPr>
          <p:cNvPr id="33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7237756" y="1643589"/>
            <a:ext cx="1464557" cy="33003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761759" y="1644348"/>
            <a:ext cx="1387220" cy="33104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451860" y="1658394"/>
            <a:ext cx="2207068" cy="33104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930553" y="1668513"/>
            <a:ext cx="1395698" cy="33003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58997" y="1665934"/>
            <a:ext cx="1580476" cy="33028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6" y="3146947"/>
            <a:ext cx="649504" cy="834264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87326" y="2743524"/>
            <a:ext cx="1295781" cy="2493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Обсадные трубы</a:t>
            </a:r>
          </a:p>
        </p:txBody>
      </p:sp>
      <p:pic>
        <p:nvPicPr>
          <p:cNvPr id="88" name="Picture 3" descr="\\tsclient\JetFlashTranscend_sdc1\логотипы НК\AZ9V6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79" y="1844331"/>
            <a:ext cx="1295780" cy="8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5807480" y="2696128"/>
            <a:ext cx="1341500" cy="43785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Трубы большого диаметра</a:t>
            </a:r>
          </a:p>
        </p:txBody>
      </p:sp>
      <p:pic>
        <p:nvPicPr>
          <p:cNvPr id="90" name="Picture 4" descr="\\tsclient\JetFlashTranscend_sdc1\логотипы НК\AZ9V69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6" y="1829434"/>
            <a:ext cx="1302952" cy="8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3521550" y="2717773"/>
            <a:ext cx="2016804" cy="56349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Газопроводные трубы и трубы для газлифтных систем</a:t>
            </a:r>
          </a:p>
        </p:txBody>
      </p:sp>
      <p:pic>
        <p:nvPicPr>
          <p:cNvPr id="92" name="Picture 5" descr="\\tsclient\JetFlashTranscend_sdc1\логотипы НК\IMG_00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48" y="1829434"/>
            <a:ext cx="1309718" cy="8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237756" y="2649106"/>
            <a:ext cx="1464556" cy="56349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Трубы с  наружным и внутренним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покрытием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3" y="3159477"/>
            <a:ext cx="639749" cy="821734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930554" y="2705387"/>
            <a:ext cx="1295780" cy="56349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Насосно-компрессорные трубы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6" y="4089133"/>
            <a:ext cx="618601" cy="79457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3" y="4102165"/>
            <a:ext cx="619455" cy="795667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61" y="4076098"/>
            <a:ext cx="639749" cy="82173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65" y="4049439"/>
            <a:ext cx="649504" cy="83426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19" y="4061969"/>
            <a:ext cx="639749" cy="8217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8" y="4071066"/>
            <a:ext cx="672624" cy="826766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65" y="4049439"/>
            <a:ext cx="649504" cy="83426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30" y="4047527"/>
            <a:ext cx="649504" cy="834264"/>
          </a:xfrm>
          <a:prstGeom prst="rect">
            <a:avLst/>
          </a:prstGeom>
        </p:spPr>
      </p:pic>
      <p:pic>
        <p:nvPicPr>
          <p:cNvPr id="104" name="Picture 2" descr="\\tsclient\JetFlashTranscend_sdc1\логотипы НК\AZ9V286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4" y="1839531"/>
            <a:ext cx="1295781" cy="8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\\tsclient\JetFlashTranscend_sdc1\логотипы НК\Насосно-компрессорные трубы_для_боливии_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80" y="1839531"/>
            <a:ext cx="1295780" cy="8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8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896940" y="85728"/>
            <a:ext cx="8110538" cy="413286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Предложение </a:t>
            </a:r>
            <a:r>
              <a:rPr lang="ru-RU" altLang="ru-RU" sz="20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Росстандарта</a:t>
            </a: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по изменению </a:t>
            </a:r>
            <a:b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СДС «Национальная система сертификации»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2398" y="4710643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104" indent="-255040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160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222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286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35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2414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0476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854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 b="0">
                <a:effectLst/>
                <a:latin typeface="Arial" pitchFamily="34" charset="0"/>
              </a:rPr>
              <a:pPr/>
              <a:t>14</a:t>
            </a:fld>
            <a:endParaRPr lang="ru-RU" altLang="ru-RU" b="0" dirty="0">
              <a:effectLst/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41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13" tIns="40807" rIns="81613" bIns="40807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6355" y="676275"/>
            <a:ext cx="7678037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настоящее время, существует законодательная инициатива Правительства Российской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Федерации о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отдельные законодательные акты Российской Федерации в части упрощения требований и снижения затрат субъектов малого и среднего предпринимательства при прохождении добровольной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сертификации, которая вынесена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рассмотрение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Государственную Думу: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№ 517657-7 во втором чтении Федерального закона  «О внесении изменений в статью 21 Федерального закона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техническом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регулировании»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статьи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и 31 Федерального закона «О стандартизации в Российской Федерации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Новая редакция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статьи 21 Федерального закона от 27 декабря 2002 № 184-ФЗ «О техническом </a:t>
            </a: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регулировании» устанавливает: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добровольное подтверждение соответствия может осуществляться в системах добровольной сертификации для установления соответствия объектов добровольного подтверждения соответствия документам по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стандартизации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применения единых правил осуществления добровольного подтверждения соответствия в отношении однородных объектов добровольного подтверждения соответствия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могут создаваться отраслевые системы</a:t>
            </a:r>
          </a:p>
          <a:p>
            <a:pPr marL="285750" indent="-285750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истемой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добровольной сертификацией может предусматриваться выполнение работ по подтверждению соответствия документам национальной системы стандартизации, в случае если указанная система добровольной сертификации является участником отраслевой системы добровольной сертификации</a:t>
            </a:r>
            <a:endParaRPr lang="ru-RU" sz="14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1" y="733263"/>
            <a:ext cx="992324" cy="7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5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896940" y="85728"/>
            <a:ext cx="8110538" cy="413286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Предложение </a:t>
            </a:r>
            <a:r>
              <a:rPr lang="ru-RU" altLang="ru-RU" sz="2000" b="1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Росстандарта</a:t>
            </a: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по изменению </a:t>
            </a:r>
            <a:b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СДС «Национальная система сертификации»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2398" y="4710643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104" indent="-255040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160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222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286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35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2414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0476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854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 b="0">
                <a:effectLst/>
                <a:latin typeface="Arial" pitchFamily="34" charset="0"/>
              </a:rPr>
              <a:pPr/>
              <a:t>15</a:t>
            </a:fld>
            <a:endParaRPr lang="ru-RU" altLang="ru-RU" b="0" dirty="0">
              <a:effectLst/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41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13" tIns="40807" rIns="81613" bIns="40807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1" y="733263"/>
            <a:ext cx="992324" cy="7938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5395" y="731943"/>
            <a:ext cx="7293936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ü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требования к системам добровольной сертификации, правилам проведения работ по добровольному подтверждению соответствия, функционирование добровольных систем  - устанавливаются Правительством Российской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</a:pP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q"/>
            </a:pPr>
            <a:endParaRPr lang="ru-RU" sz="1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Федеральный закон от 29 июня 2015 года №162-ФЗ «О стандартизации в Российской Федерации</a:t>
            </a: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предусматривают:</a:t>
            </a:r>
          </a:p>
          <a:p>
            <a:pPr marL="285750" indent="-285750" algn="just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ü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добровольной сертификации, созданные до вступления в силу данного законопроекта, подлежат регистрации в реестре зарегистрированных систем добровольной сертификации в течении 8 месяцев  со вступления в силу настоящего законопроекта, в противном случае, система добровольной сертификации прекращает свою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</a:pP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0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896940" y="85728"/>
            <a:ext cx="8110538" cy="413286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Варианты развития системы добровольной сертификации в России</a:t>
            </a:r>
            <a:endParaRPr lang="ru-RU" altLang="ru-RU" sz="20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2398" y="4710643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104" indent="-255040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160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222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286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35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2414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0476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854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 b="0">
                <a:effectLst/>
                <a:latin typeface="Arial" pitchFamily="34" charset="0"/>
              </a:rPr>
              <a:pPr/>
              <a:t>16</a:t>
            </a:fld>
            <a:endParaRPr lang="ru-RU" altLang="ru-RU" b="0" dirty="0">
              <a:effectLst/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41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13" tIns="40807" rIns="81613" bIns="40807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9900118"/>
              </p:ext>
            </p:extLst>
          </p:nvPr>
        </p:nvGraphicFramePr>
        <p:xfrm>
          <a:off x="377851" y="665017"/>
          <a:ext cx="8418527" cy="355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9" y="4218413"/>
            <a:ext cx="774595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поддерживает создание отраслевой системы добровольной сертификации в нефтегазовом комплексе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2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896941" y="0"/>
            <a:ext cx="7632695" cy="49901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Выводы и предложения по </a:t>
            </a:r>
            <a:b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«Отраслевой нефтегазовой инициативе»</a:t>
            </a:r>
            <a:endParaRPr lang="ru-RU" altLang="ru-RU" sz="20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2398" y="4710643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104" indent="-255040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160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222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286" indent="-204031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35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2414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0476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8540" indent="-204031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 b="0">
                <a:effectLst/>
                <a:latin typeface="Arial" pitchFamily="34" charset="0"/>
              </a:rPr>
              <a:pPr/>
              <a:t>17</a:t>
            </a:fld>
            <a:endParaRPr lang="ru-RU" altLang="ru-RU" b="0" dirty="0">
              <a:effectLst/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41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13" tIns="40807" rIns="81613" bIns="40807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499" y="692994"/>
            <a:ext cx="8470332" cy="4075735"/>
          </a:xfrm>
          <a:prstGeom prst="rect">
            <a:avLst/>
          </a:prstGeom>
          <a:noFill/>
        </p:spPr>
        <p:txBody>
          <a:bodyPr wrap="square" lIns="71568" tIns="35784" rIns="71568" bIns="35784" rtlCol="0">
            <a:spAutoFit/>
          </a:bodyPr>
          <a:lstStyle/>
          <a:p>
            <a:pPr marL="285750" indent="-28575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Существует «Отраслевая нефтегазовая инициатива», включающая предложение по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созданию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единой организации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стандартизации и оценке соответствия в нефтегазовом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комплексе</a:t>
            </a:r>
          </a:p>
          <a:p>
            <a:pPr marL="285750" indent="-28575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Существует инициатива </a:t>
            </a:r>
            <a:r>
              <a:rPr lang="ru-RU" sz="14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Росстандарта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 совершенствованию Национальной системы добровольной сертификации</a:t>
            </a:r>
          </a:p>
          <a:p>
            <a:pPr marL="285750" indent="-28575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Существует система стандартизации и сертификации в </a:t>
            </a:r>
            <a:r>
              <a:rPr lang="en-US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существует система СДС ИНЕТЕРГАЗСЕРТ, существуют другие корпоративные системы сертификации. </a:t>
            </a:r>
          </a:p>
          <a:p>
            <a:pPr marL="285750" indent="-28575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Данные системы оценки соответствия приводят к тому, что производственные предприятия вынуждены проводить сертификацию одной и той же продукции в различных системах сертификации</a:t>
            </a:r>
          </a:p>
          <a:p>
            <a:pPr marL="285750" indent="-28575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Целесообразно создать единую систему сертификации труб для нефтегазовой отрасли, которая заменит собой все существующие корпоративные системы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добровольной сертификации/квалификации/аттестации компаний нефтегазового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комплекса</a:t>
            </a:r>
          </a:p>
          <a:p>
            <a:pPr marL="285750" indent="-28575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Таким образом для поставки продукции на предприятия нефтегазового комплекса Российской Федерации будет использоваться сертификация продукции в единой организации по стандартизации и сертификации нефтегазовой отрасли, а для поставки труб на экспорт будет использоваться сертификация в </a:t>
            </a:r>
            <a:r>
              <a:rPr lang="en-US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ru-RU" sz="14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Учитывая 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большой опыт Группы ТМК в вопросах стандартизации и сертификации  на международном и национальном уровне целесообразно привлечь Группу ТМК к созданию новой организации по сертификации и стандартизации  в нефтегазовом </a:t>
            </a:r>
            <a:r>
              <a:rPr lang="ru-RU" sz="1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комплексе</a:t>
            </a:r>
            <a:endParaRPr lang="ru-RU" sz="11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85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76377" y="4040613"/>
            <a:ext cx="6195903" cy="74682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5818" tIns="42907" rIns="85818" bIns="42907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70000"/>
              </a:spcBef>
              <a:defRPr/>
            </a:pPr>
            <a:r>
              <a:rPr lang="en-US" sz="2100" dirty="0">
                <a:solidFill>
                  <a:srgbClr val="FF6600"/>
                </a:solidFill>
                <a:effectLst/>
                <a:cs typeface="Calibri" pitchFamily="34" charset="0"/>
              </a:rPr>
              <a:t>WWW.TMK-GROUP.COM</a:t>
            </a:r>
            <a:endParaRPr lang="ru-RU" sz="2100" dirty="0">
              <a:solidFill>
                <a:srgbClr val="FF6600"/>
              </a:solidFill>
              <a:effectLst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3903" y="1501169"/>
            <a:ext cx="7765909" cy="79400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818" tIns="42907" rIns="85818" bIns="429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rgbClr val="FF6600"/>
                </a:solidFill>
                <a:effectLst/>
              </a:rPr>
              <a:t>Спасибо </a:t>
            </a:r>
            <a:r>
              <a:rPr lang="en-US" altLang="ru-RU" sz="2500" dirty="0">
                <a:solidFill>
                  <a:srgbClr val="FF6600"/>
                </a:solidFill>
                <a:effectLst/>
              </a:rPr>
              <a:t> </a:t>
            </a:r>
            <a:r>
              <a:rPr lang="ru-RU" altLang="ru-RU" sz="2500" dirty="0">
                <a:solidFill>
                  <a:srgbClr val="FF6600"/>
                </a:solidFill>
                <a:effectLst/>
              </a:rPr>
              <a:t>за </a:t>
            </a:r>
            <a:r>
              <a:rPr lang="en-US" altLang="ru-RU" sz="2500" dirty="0">
                <a:solidFill>
                  <a:srgbClr val="FF6600"/>
                </a:solidFill>
                <a:effectLst/>
              </a:rPr>
              <a:t> </a:t>
            </a:r>
            <a:r>
              <a:rPr lang="ru-RU" altLang="ru-RU" sz="2500" dirty="0">
                <a:solidFill>
                  <a:srgbClr val="FF6600"/>
                </a:solidFill>
                <a:effectLst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943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568495" cy="52094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759467" y="1889185"/>
            <a:ext cx="7346532" cy="617545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559" tIns="35780" rIns="71559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ru-RU" sz="200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Отраслевая нефтегазовая инициатива – взгляд участника рынка</a:t>
            </a:r>
            <a:endParaRPr lang="ru-RU" sz="200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62501" y="3554772"/>
            <a:ext cx="4119179" cy="1200631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559" tIns="35780" rIns="71559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Ладыгин Сергей Александрович</a:t>
            </a:r>
            <a:endParaRPr lang="ru-RU" alt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Директор по новым видам продукции и техническому сопровождению на </a:t>
            </a:r>
            <a:endParaRPr lang="ru-RU" altLang="ru-RU" sz="1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внутреннем рынке </a:t>
            </a:r>
            <a:r>
              <a:rPr lang="ru-RU" alt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ПАО «ТМК»</a:t>
            </a:r>
            <a:endParaRPr lang="ru-RU" altLang="ru-RU" sz="1400" b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25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09" tIns="40805" rIns="81609" bIns="40805"/>
          <a:lstStyle/>
          <a:p>
            <a:pPr defTabSz="816086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600" b="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>
          <a:xfrm>
            <a:off x="896704" y="86803"/>
            <a:ext cx="7924800" cy="461326"/>
          </a:xfrm>
          <a:prstGeom prst="rect">
            <a:avLst/>
          </a:prstGeom>
        </p:spPr>
        <p:txBody>
          <a:bodyPr vert="horz" lIns="81609" tIns="40805" rIns="81609" bIns="408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ts val="0"/>
              </a:spcAft>
              <a:buClrTx/>
              <a:buSzTx/>
            </a:pPr>
            <a:r>
              <a:rPr lang="ru-RU" sz="2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- глобальный поставщик труб для нефтегазовой промышленности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900" b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b="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493" y="774065"/>
            <a:ext cx="8180128" cy="224624"/>
          </a:xfrm>
          <a:prstGeom prst="rect">
            <a:avLst/>
          </a:prstGeom>
          <a:noFill/>
        </p:spPr>
        <p:txBody>
          <a:bodyPr wrap="square" lIns="71563" tIns="35782" rIns="71563" bIns="35782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9916" y="694465"/>
            <a:ext cx="630158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является крупнейшим производителем стальных труб в России и входит в тройку глобальных лидеров трубного бизнеса, с 2009 года занимая первое место в мире по объемам отгрузки трубной продукции. Общий объем отгрузки труб в 2018 году составил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более 4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</a:p>
          <a:p>
            <a:pPr marL="1714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объединяет более 20 предприятий, расположенных в России, США, Канаде, Румынии и Казахстане и обладает самыми большими в мире мощностями по производству всего спектра стальных труб. Наибольшую долю в структуре продаж Компании занимают нарезные нефтегазовые трубы (OCTG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обладает прочными рыночными позициями в сегменте бесшовных труб OCTG. По итогам 2018 года доля Компании на мировом рынке этого вида продукции составила 15%. Компания является лидером на российском трубном рынке: на ее долю приходится 24% всего рынка стальных труб и 63% рынка бесшовных OCTG. ТМК сосредоточена на обеспечении потребностей мировой нефтегазовой отрасли, доля которой в структуре потребителей Компании составляет 78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55" name="Picture 483" descr="D:\логотипы НК\_DSC0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7" y="3085416"/>
            <a:ext cx="2187943" cy="14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8" y="774065"/>
            <a:ext cx="2176499" cy="16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5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09" tIns="40805" rIns="81609" bIns="40805"/>
          <a:lstStyle/>
          <a:p>
            <a:pPr defTabSz="816086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600" b="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>
          <a:xfrm>
            <a:off x="896704" y="86803"/>
            <a:ext cx="7924800" cy="461326"/>
          </a:xfrm>
          <a:prstGeom prst="rect">
            <a:avLst/>
          </a:prstGeom>
        </p:spPr>
        <p:txBody>
          <a:bodyPr vert="horz" lIns="81609" tIns="40805" rIns="81609" bIns="408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ts val="0"/>
              </a:spcAft>
              <a:buClrTx/>
              <a:buSzTx/>
            </a:pPr>
            <a:r>
              <a:rPr lang="ru-RU" sz="2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- глобальный поставщик труб для нефтегазовой промышленности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900" b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b="0" dirty="0">
              <a:solidFill>
                <a:prstClr val="black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493" y="774065"/>
            <a:ext cx="8180128" cy="224624"/>
          </a:xfrm>
          <a:prstGeom prst="rect">
            <a:avLst/>
          </a:prstGeom>
          <a:noFill/>
        </p:spPr>
        <p:txBody>
          <a:bodyPr wrap="square" lIns="71563" tIns="35782" rIns="71563" bIns="35782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499" y="694465"/>
            <a:ext cx="8351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поставляет трубы ведущим российским и зарубежным нефтегазовым </a:t>
            </a:r>
            <a:r>
              <a:rPr lang="ru-RU" sz="1400" b="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компаниям: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Роснефть, Газпром,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Транснефть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ЛУКОЙЛ,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ENI,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Exxon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Occidental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ONGC,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Saudi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Aramco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Anadarko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Marathon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др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62" y="2942767"/>
            <a:ext cx="1615550" cy="3792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1" y="1474714"/>
            <a:ext cx="1047751" cy="4763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8" y="1494393"/>
            <a:ext cx="866671" cy="37859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39" y="2661884"/>
            <a:ext cx="1096083" cy="41641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62" y="1563108"/>
            <a:ext cx="1296962" cy="29952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6" y="1990206"/>
            <a:ext cx="680006" cy="6025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24" y="2080369"/>
            <a:ext cx="472941" cy="5124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12" y="2075231"/>
            <a:ext cx="666927" cy="67543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70" y="1647628"/>
            <a:ext cx="1477082" cy="3033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04" y="2793481"/>
            <a:ext cx="1260186" cy="4314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58" y="2008469"/>
            <a:ext cx="888723" cy="65629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74" y="2093417"/>
            <a:ext cx="939674" cy="4722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1" y="2708270"/>
            <a:ext cx="857484" cy="370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89" y="1720856"/>
            <a:ext cx="1657017" cy="1411533"/>
          </a:xfrm>
          <a:prstGeom prst="rect">
            <a:avLst/>
          </a:prstGeom>
        </p:spPr>
      </p:pic>
      <p:pic>
        <p:nvPicPr>
          <p:cNvPr id="22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95" y="2201902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186094" y="4322603"/>
            <a:ext cx="8748622" cy="387620"/>
            <a:chOff x="0" y="1093788"/>
            <a:chExt cx="9144000" cy="382587"/>
          </a:xfrm>
        </p:grpSpPr>
        <p:pic>
          <p:nvPicPr>
            <p:cNvPr id="24" name="Picture 8" descr="Go to www.shell.com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125538"/>
              <a:ext cx="381000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 descr="ARAMCO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5375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Total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095375"/>
              <a:ext cx="36988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1" descr="C4gas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98550"/>
              <a:ext cx="4572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2" descr="CNOOC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108075"/>
              <a:ext cx="4572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 descr="ExxonMobil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111250"/>
              <a:ext cx="9144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4" descr="KNPC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095375"/>
              <a:ext cx="36671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5" descr="KOC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95375"/>
              <a:ext cx="36671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6" descr="Dodsal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103313"/>
              <a:ext cx="381000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7" descr="Medc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095375"/>
              <a:ext cx="3429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8" descr="NIOC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116013"/>
              <a:ext cx="40957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9" descr="Oxy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122363"/>
              <a:ext cx="609600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0" descr="logo_footer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122363"/>
              <a:ext cx="381000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1" descr="logo_sabic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1125538"/>
              <a:ext cx="685800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2" descr="Sinopec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093788"/>
              <a:ext cx="39052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3" descr="SKF.com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104900"/>
              <a:ext cx="60960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4" descr="Lavalin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123950"/>
              <a:ext cx="3810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5" descr="182px-Petroleos_de_Venezuela_S">
              <a:hlinkClick r:id="rId38" tooltip="Petroleos de Venezuela S.A..svg"/>
            </p:cNvPr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112838"/>
              <a:ext cx="1295400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617995" y="3764138"/>
            <a:ext cx="64511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ru-RU" sz="14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квалифицирована в более чем </a:t>
            </a:r>
            <a:r>
              <a:rPr lang="ru-RU" sz="1400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115 </a:t>
            </a:r>
            <a:r>
              <a:rPr lang="ru-RU" sz="14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компаниях по всему </a:t>
            </a:r>
            <a:r>
              <a:rPr lang="ru-RU" sz="1400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миру</a:t>
            </a:r>
            <a:endParaRPr lang="en-US" sz="140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0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896704" y="95252"/>
            <a:ext cx="7924800" cy="46132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Сертификация и нормативные документы </a:t>
            </a: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22" tIns="40811" rIns="81622" bIns="40811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ru-RU" sz="16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900" b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9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Volzhsky ISO 9001 TU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07" y="703273"/>
            <a:ext cx="795468" cy="124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8986" y="703273"/>
            <a:ext cx="507172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Поставки продукции в различные страны мира предполагают поставку по различным международным стандартам: </a:t>
            </a:r>
            <a:r>
              <a:rPr lang="en-US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API, ASTM, ISO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д.р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Продукция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ТМК сертифицирована на соответствие требованиям межгосударственных, российских, зарубежных и международных стандартов. На всех заводах Компании система качества аттестована по стандартам ISO 9001 и АPI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</a:p>
          <a:p>
            <a:pPr marL="285750" indent="-285750" algn="just"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Имеются декларации соответствия продукции требованиям Технических регламентов Таможенного союза</a:t>
            </a:r>
          </a:p>
          <a:p>
            <a:pPr marL="285750" indent="-285750" algn="just">
              <a:buClr>
                <a:srgbClr val="E8540E"/>
              </a:buClr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Успешно проводится сертификация СМК и продукции в Системе добровольной сертификации «ИНТЕРГАЗСЕРТ»</a:t>
            </a:r>
            <a:endParaRPr lang="ru-RU" sz="1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88" name="Picture 1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9" y="931873"/>
            <a:ext cx="870161" cy="124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19" y="1551898"/>
            <a:ext cx="1013717" cy="13407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" y="2455527"/>
            <a:ext cx="833513" cy="11028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1" y="2752272"/>
            <a:ext cx="871559" cy="11552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27" y="2980177"/>
            <a:ext cx="873056" cy="11563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3" y="3139264"/>
            <a:ext cx="848765" cy="11226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5244" y="2980177"/>
            <a:ext cx="873192" cy="11557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676" y="3700582"/>
            <a:ext cx="846649" cy="115750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1" y="3907483"/>
            <a:ext cx="1124359" cy="8637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12" y="4192432"/>
            <a:ext cx="1127338" cy="869739"/>
          </a:xfrm>
          <a:prstGeom prst="rect">
            <a:avLst/>
          </a:prstGeom>
        </p:spPr>
      </p:pic>
      <p:pic>
        <p:nvPicPr>
          <p:cNvPr id="20" name="Picture 39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27" y="1122373"/>
            <a:ext cx="779177" cy="124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3" y="1272940"/>
            <a:ext cx="1016875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1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739" y="85727"/>
            <a:ext cx="8110917" cy="462403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организация по стандартизации и сертификации в мировой нефтегазовой отрасли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743545"/>
            <a:ext cx="2133600" cy="304800"/>
          </a:xfrm>
        </p:spPr>
        <p:txBody>
          <a:bodyPr/>
          <a:lstStyle/>
          <a:p>
            <a:pPr>
              <a:defRPr/>
            </a:pPr>
            <a:fld id="{8B25F9D3-CDC9-4B25-99F8-F501AE92FD21}" type="slidenum">
              <a:rPr lang="ru-RU" sz="900" b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9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282" tIns="40637" rIns="81282" bIns="40637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ru-RU" sz="16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" y="873040"/>
            <a:ext cx="2143734" cy="419032"/>
          </a:xfrm>
          <a:prstGeom prst="rect">
            <a:avLst/>
          </a:prstGeom>
        </p:spPr>
      </p:pic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32535" y="689528"/>
            <a:ext cx="6349073" cy="4013633"/>
          </a:xfrm>
          <a:prstGeom prst="rect">
            <a:avLst/>
          </a:prstGeom>
          <a:noFill/>
        </p:spPr>
        <p:txBody>
          <a:bodyPr wrap="square" lIns="103864" tIns="51928" rIns="103864" bIns="51928" rtlCol="0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в настоящее время является крупнейшей международной ассоциацией нефтегазовой отрасли, которая была основана 20 марта 1919 года для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решения вопросов нефтегазовых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компаний,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присутствующих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рынках США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членами API являются более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450 компаний, работающих во всех областях нефтяной и газовой промышленности.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Наиболее крупные из них такие компании как: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BP, </a:t>
            </a:r>
            <a:r>
              <a:rPr lang="ru-RU" sz="14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Chevron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Exxon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Statoil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Petrobras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другие лидеры мирового нефтегазового рынка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основная площадка на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которой были разработаны и продолжают создаваться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стандарты, в которых установлены основные требования к материалам, продукции, оборудованию и т.д., используемым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нефтегазовой 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отрасли.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Сегодня API поддерживает более 500 стандартов и рекомендованных практик, охватывающих все сегменты нефтяной и газовой промышленности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8" y="1616982"/>
            <a:ext cx="2113032" cy="14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739" y="85727"/>
            <a:ext cx="8110917" cy="462403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API основная организация по стандартизации и сертификации в мировой нефтегазовой отрасли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743545"/>
            <a:ext cx="2133600" cy="304800"/>
          </a:xfrm>
        </p:spPr>
        <p:txBody>
          <a:bodyPr/>
          <a:lstStyle/>
          <a:p>
            <a:pPr>
              <a:defRPr/>
            </a:pPr>
            <a:fld id="{8B25F9D3-CDC9-4B25-99F8-F501AE92FD21}" type="slidenum">
              <a:rPr lang="ru-RU" sz="900" b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9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282" tIns="40637" rIns="81282" bIns="40637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ru-RU" sz="16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8" y="1010528"/>
            <a:ext cx="2143734" cy="419032"/>
          </a:xfrm>
          <a:prstGeom prst="rect">
            <a:avLst/>
          </a:prstGeom>
        </p:spPr>
      </p:pic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32535" y="689528"/>
            <a:ext cx="6349073" cy="3213414"/>
          </a:xfrm>
          <a:prstGeom prst="rect">
            <a:avLst/>
          </a:prstGeom>
          <a:noFill/>
        </p:spPr>
        <p:txBody>
          <a:bodyPr wrap="square" lIns="103864" tIns="51928" rIns="103864" bIns="51928" rtlCol="0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89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имеет программу сертификации производителей нефтепромыслового и бурового оборудования, а также оборудования для нефтеперерабатывающих предприятий (API </a:t>
            </a:r>
            <a:r>
              <a:rPr lang="ru-RU" sz="14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Monogram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API QR). Данная программа предназначена для того, чтобы производители оборудования могли подтвердить, что их продукция изготовлена в соответствии с отраслевыми стандартами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89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Стандарты </a:t>
            </a:r>
            <a:r>
              <a:rPr lang="ru-RU" sz="1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пришли в Россию в 1924 году, всего через пять лет после создания системы. Их широко используют многие организации, которые стремятся соответствовать требованиям API для улучшения перспектив на международном рынке, поскольку эти стандарты и связанные с ними программы сертификации хорошо себя зарекомендовали среди иностранных покупателей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8900"/>
              </a:buClr>
              <a:buSzPct val="100000"/>
              <a:buFont typeface="Wingdings" panose="05000000000000000000" pitchFamily="2" charset="2"/>
              <a:buChar char="q"/>
            </a:pPr>
            <a:endParaRPr lang="ru-RU" sz="14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8" y="1923505"/>
            <a:ext cx="2269884" cy="15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739" y="85727"/>
            <a:ext cx="8110917" cy="462403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Опыт Группы ТМК в работе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743545"/>
            <a:ext cx="2133600" cy="304800"/>
          </a:xfrm>
        </p:spPr>
        <p:txBody>
          <a:bodyPr/>
          <a:lstStyle/>
          <a:p>
            <a:pPr>
              <a:defRPr/>
            </a:pPr>
            <a:fld id="{8B25F9D3-CDC9-4B25-99F8-F501AE92FD21}" type="slidenum">
              <a:rPr lang="ru-RU" sz="900" b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ru-RU" sz="9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896703" y="54812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282" tIns="40637" rIns="81282" bIns="40637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endParaRPr lang="ru-RU" sz="16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5" y="868527"/>
            <a:ext cx="2072890" cy="405185"/>
          </a:xfrm>
          <a:prstGeom prst="rect">
            <a:avLst/>
          </a:prstGeom>
        </p:spPr>
      </p:pic>
      <p:pic>
        <p:nvPicPr>
          <p:cNvPr id="14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8" y="126037"/>
            <a:ext cx="423003" cy="4220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95" y="1347632"/>
            <a:ext cx="1443364" cy="1076512"/>
          </a:xfrm>
          <a:prstGeom prst="rect">
            <a:avLst/>
          </a:prstGeom>
        </p:spPr>
      </p:pic>
      <p:pic>
        <p:nvPicPr>
          <p:cNvPr id="3076" name="Picture 4" descr="\\eka\files\Profiles-no-STMS\UserFolders\Sapeginms\Рабочий стол\Беломестн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9" y="2657720"/>
            <a:ext cx="10953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3986" y="689528"/>
            <a:ext cx="6367622" cy="2690193"/>
          </a:xfrm>
          <a:prstGeom prst="rect">
            <a:avLst/>
          </a:prstGeom>
          <a:noFill/>
        </p:spPr>
        <p:txBody>
          <a:bodyPr wrap="square" lIns="103864" tIns="51928" rIns="103864" bIns="51928" rtlCol="0">
            <a:spAutoFit/>
          </a:bodyPr>
          <a:lstStyle/>
          <a:p>
            <a:pPr marL="324562" indent="-32456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8900"/>
              </a:buClr>
              <a:buSzPct val="100000"/>
              <a:buFont typeface="Wingdings" pitchFamily="2" charset="2"/>
              <a:buChar char="q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2007 г. ПАО «ТМК» первой из компаний Российской Федерации стала голосующим членом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 настоящее время представители ТМК участвуют в работе следующих комитетов и рабочих групп:</a:t>
            </a:r>
          </a:p>
          <a:p>
            <a:pPr marL="324562" indent="-324562" algn="just" defTabSz="8258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  <a:tabLst>
                <a:tab pos="1549177" algn="r"/>
              </a:tabLst>
            </a:pP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Subcommittee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(SC5) -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24562" indent="-324562" algn="just" defTabSz="8258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  <a:tabLst>
                <a:tab pos="1549177" algn="r"/>
              </a:tabLst>
            </a:pP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Manufacturer's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(MAG);</a:t>
            </a:r>
          </a:p>
          <a:p>
            <a:pPr marL="324562" indent="-324562" algn="just" defTabSz="8258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  <a:tabLst>
                <a:tab pos="1549177" algn="r"/>
              </a:tabLst>
            </a:pP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OCTG (TGOCTG);</a:t>
            </a:r>
          </a:p>
          <a:p>
            <a:pPr marL="324562" indent="-324562" algn="just" defTabSz="8258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  <a:tabLst>
                <a:tab pos="1549177" algn="r"/>
              </a:tabLst>
            </a:pP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 Group Threading, Gauging and Compounds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TGTGC)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562" indent="-324562" algn="just" defTabSz="8258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  <a:tabLst>
                <a:tab pos="1549177" algn="r"/>
              </a:tabLst>
            </a:pP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 Group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Lipe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pipe (TGLP)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562" indent="-324562" algn="just" defTabSz="82588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ü"/>
              <a:tabLst>
                <a:tab pos="1549177" algn="r"/>
              </a:tabLst>
            </a:pP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Subcommittee 18 (SC 18) Quality </a:t>
            </a:r>
            <a:r>
              <a:rPr lang="en-US" sz="1200" b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ru-RU" sz="12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8350" y="3406881"/>
            <a:ext cx="7113257" cy="1335976"/>
          </a:xfrm>
          <a:prstGeom prst="rect">
            <a:avLst/>
          </a:prstGeom>
          <a:noFill/>
        </p:spPr>
        <p:txBody>
          <a:bodyPr wrap="square" lIns="103864" tIns="51928" rIns="103864" bIns="51928" rtlCol="0">
            <a:spAutoFit/>
          </a:bodyPr>
          <a:lstStyle/>
          <a:p>
            <a:pPr marL="324562" indent="-32456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00000"/>
              <a:buFont typeface="Wingdings" pitchFamily="2" charset="2"/>
              <a:buChar char="q"/>
            </a:pP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Непосредственно в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представители ТМК организовали рабочую группу:</a:t>
            </a:r>
          </a:p>
          <a:p>
            <a:pPr marL="324562" indent="-32456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00000"/>
              <a:buFont typeface="Wingdings" pitchFamily="2" charset="2"/>
              <a:buChar char="ü"/>
            </a:pP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2399 </a:t>
            </a:r>
            <a:r>
              <a:rPr lang="ru-RU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«Разрешение на использование химических методов для удаления окалины с внутренней поверхности труб группы прочности </a:t>
            </a:r>
            <a:r>
              <a:rPr lang="en-US" sz="1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L80Cr13</a:t>
            </a:r>
            <a:r>
              <a:rPr lang="ru-RU" sz="1200" b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562" indent="-32456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ct val="100000"/>
              <a:buFont typeface="Wingdings" pitchFamily="2" charset="2"/>
              <a:buChar char="q"/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результатам работы представителей ПАО «ТМК» в стандарты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Spec 5CT 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Spec 5L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были внесены соответствующие изменения.</a:t>
            </a:r>
            <a:endParaRPr lang="ru-RU" sz="1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4" y="4478150"/>
            <a:ext cx="2312247" cy="555792"/>
          </a:xfrm>
          <a:prstGeom prst="rect">
            <a:avLst/>
          </a:prstGeom>
        </p:spPr>
      </p:pic>
      <p:sp>
        <p:nvSpPr>
          <p:cNvPr id="31745" name="Rectangle 26"/>
          <p:cNvSpPr>
            <a:spLocks noGrp="1" noChangeArrowheads="1"/>
          </p:cNvSpPr>
          <p:nvPr>
            <p:ph type="title"/>
          </p:nvPr>
        </p:nvSpPr>
        <p:spPr>
          <a:xfrm>
            <a:off x="755650" y="85726"/>
            <a:ext cx="7773986" cy="47029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Комплекс сертификационных </a:t>
            </a:r>
            <a: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работ в </a:t>
            </a:r>
            <a:r>
              <a:rPr lang="en-US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API</a:t>
            </a:r>
            <a:r>
              <a:rPr lang="ru-RU" altLang="ru-RU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lang="ru-RU" altLang="ru-RU" sz="20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1528" y="4637490"/>
            <a:ext cx="2133600" cy="357187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rebuchet MS" pitchFamily="34" charset="0"/>
              </a:defRPr>
            </a:lvl1pPr>
            <a:lvl2pPr marL="663293" indent="-255113">
              <a:defRPr sz="900" b="1">
                <a:solidFill>
                  <a:schemeClr val="tx1"/>
                </a:solidFill>
                <a:latin typeface="Trebuchet MS" pitchFamily="34" charset="0"/>
              </a:defRPr>
            </a:lvl2pPr>
            <a:lvl3pPr marL="1020452" indent="-204090">
              <a:defRPr sz="900" b="1">
                <a:solidFill>
                  <a:schemeClr val="tx1"/>
                </a:solidFill>
                <a:latin typeface="Trebuchet MS" pitchFamily="34" charset="0"/>
              </a:defRPr>
            </a:lvl3pPr>
            <a:lvl4pPr marL="1428632" indent="-204090">
              <a:defRPr sz="900" b="1">
                <a:solidFill>
                  <a:schemeClr val="tx1"/>
                </a:solidFill>
                <a:latin typeface="Trebuchet MS" pitchFamily="34" charset="0"/>
              </a:defRPr>
            </a:lvl4pPr>
            <a:lvl5pPr marL="1836813" indent="-204090">
              <a:defRPr sz="900" b="1">
                <a:solidFill>
                  <a:schemeClr val="tx1"/>
                </a:solidFill>
                <a:latin typeface="Trebuchet MS" pitchFamily="34" charset="0"/>
              </a:defRPr>
            </a:lvl5pPr>
            <a:lvl6pPr marL="2244993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6pPr>
            <a:lvl7pPr marL="2653174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7pPr>
            <a:lvl8pPr marL="3061355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8pPr>
            <a:lvl9pPr marL="3469535" indent="-20409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DA31A18-BA15-4D9B-BE23-BB947B6DE2AB}" type="slidenum">
              <a:rPr lang="ru-RU" altLang="ru-RU">
                <a:latin typeface="Arial" pitchFamily="34" charset="0"/>
              </a:rPr>
              <a:pPr/>
              <a:t>8</a:t>
            </a:fld>
            <a:endParaRPr lang="ru-RU" altLang="ru-RU" dirty="0">
              <a:latin typeface="Arial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896939" y="547687"/>
            <a:ext cx="8110537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81636" tIns="40818" rIns="81636" bIns="40818"/>
          <a:lstStyle/>
          <a:p>
            <a:pPr eaLnBrk="1" hangingPunct="1">
              <a:spcBef>
                <a:spcPts val="0"/>
              </a:spcBef>
              <a:defRPr/>
            </a:pPr>
            <a:endParaRPr lang="ru-RU" sz="16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5726"/>
            <a:ext cx="628650" cy="47029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7337223"/>
              </p:ext>
            </p:extLst>
          </p:nvPr>
        </p:nvGraphicFramePr>
        <p:xfrm>
          <a:off x="127000" y="648069"/>
          <a:ext cx="3427437" cy="381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6815" y="656904"/>
            <a:ext cx="4963895" cy="3950264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marL="223685" indent="-2236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Выполнение сертификационных процедур, включающих в себя проведение проверок:</a:t>
            </a:r>
          </a:p>
          <a:p>
            <a:pPr marL="223685" indent="-2236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ru-RU" sz="1200" i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ru-RU" sz="1200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Сертификация СМК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Наличие современной системы менеджмента качества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СМК и область сертификации СМК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ru-RU" sz="1200" i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endPara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ru-RU" sz="1200" i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Сертификация </a:t>
            </a:r>
            <a:r>
              <a:rPr lang="ru-RU" sz="1200" i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  <a:p>
            <a:pPr marL="223685" lvl="0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Экспертиза нормативной и технологической документации на продукцию </a:t>
            </a:r>
            <a:endParaRPr lang="ru-RU" sz="1200" i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состояния производства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Отбор органом по сертификации образцов для проведения испытаний 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ru-RU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Проведение испытаний образцов</a:t>
            </a: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ru-RU" sz="12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85" indent="-22368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проведении сертификации продукции осуществляется оценка соответствия всех основных положений при производстве продукции, которые влияют и обеспечивают высокий уровень качества труб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554436" y="656904"/>
            <a:ext cx="249855" cy="3821246"/>
          </a:xfrm>
          <a:prstGeom prst="rightArrow">
            <a:avLst/>
          </a:prstGeom>
          <a:solidFill>
            <a:srgbClr val="0070C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just"/>
            <a:endParaRPr lang="ru-RU" sz="11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99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8A00"/>
      </a:accent6>
      <a:hlink>
        <a:srgbClr val="D86C00"/>
      </a:hlink>
      <a:folHlink>
        <a:srgbClr val="77777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8A00"/>
        </a:accent6>
        <a:hlink>
          <a:srgbClr val="D86C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MK Presentation RUS_2015 [только чтение]" id="{E379B9B2-59C6-4738-8AD9-39CDAC50C59E}" vid="{F0212F26-6A7F-495A-A69F-1D09FBB5D943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MK Presentation RUS_2015 [только чтение]" id="{E379B9B2-59C6-4738-8AD9-39CDAC50C59E}" vid="{44CC6A9C-BC7B-4E84-8147-57BE8B8BE45F}"/>
    </a:ext>
  </a:extLst>
</a:theme>
</file>

<file path=ppt/theme/theme4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MK Presentation RUS_2015 [только чтение]" id="{E379B9B2-59C6-4738-8AD9-39CDAC50C59E}" vid="{44CC6A9C-BC7B-4E84-8147-57BE8B8BE45F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_item xmlns="031d65b5-0c40-43af-9aff-ec1ebff28a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B9D7F6FD077E4994FD41BE599B1225" ma:contentTypeVersion="1" ma:contentTypeDescription="Создание документа." ma:contentTypeScope="" ma:versionID="87601e19ec61057173dc364fe285b74e">
  <xsd:schema xmlns:xsd="http://www.w3.org/2001/XMLSchema" xmlns:xs="http://www.w3.org/2001/XMLSchema" xmlns:p="http://schemas.microsoft.com/office/2006/metadata/properties" xmlns:ns2="031d65b5-0c40-43af-9aff-ec1ebff28a7f" targetNamespace="http://schemas.microsoft.com/office/2006/metadata/properties" ma:root="true" ma:fieldsID="720de77adaebd3f08ee310a258fc5448" ns2:_="">
    <xsd:import namespace="031d65b5-0c40-43af-9aff-ec1ebff28a7f"/>
    <xsd:element name="properties">
      <xsd:complexType>
        <xsd:sequence>
          <xsd:element name="documentManagement">
            <xsd:complexType>
              <xsd:all>
                <xsd:element ref="ns2:ID_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65b5-0c40-43af-9aff-ec1ebff28a7f" elementFormDefault="qualified">
    <xsd:import namespace="http://schemas.microsoft.com/office/2006/documentManagement/types"/>
    <xsd:import namespace="http://schemas.microsoft.com/office/infopath/2007/PartnerControls"/>
    <xsd:element name="ID_item" ma:index="8" nillable="true" ma:displayName="ID_item" ma:internalName="ID_item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B716A-349C-48EA-B77B-9C0630227211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031d65b5-0c40-43af-9aff-ec1ebff28a7f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146F65-D793-4A66-92F1-40AE0CCA6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4D902-69CD-41DD-B5AC-DD81219CC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d65b5-0c40-43af-9aff-ec1ebff28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10422</TotalTime>
  <Words>1993</Words>
  <Application>Microsoft Office PowerPoint</Application>
  <PresentationFormat>Экран (16:9)</PresentationFormat>
  <Paragraphs>168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Custom Design</vt:lpstr>
      <vt:lpstr>6_Тема Office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Сертификация и нормативные документы </vt:lpstr>
      <vt:lpstr>API основная организация по стандартизации и сертификации в мировой нефтегазовой отрасли</vt:lpstr>
      <vt:lpstr>API основная организация по стандартизации и сертификации в мировой нефтегазовой отрасли</vt:lpstr>
      <vt:lpstr>Опыт Группы ТМК в работе с API</vt:lpstr>
      <vt:lpstr>Комплекс сертификационных работ в API </vt:lpstr>
      <vt:lpstr>Международная организация по стандартизации ISO Опыт работы ТМК с ISO</vt:lpstr>
      <vt:lpstr>Презентация PowerPoint</vt:lpstr>
      <vt:lpstr>Комплекс сертификационных работ в СДС ИНТЕРГАЗСЕРТ</vt:lpstr>
      <vt:lpstr>ТМК в СДС ИНТЕРГАЗСЕРТ</vt:lpstr>
      <vt:lpstr>Сертификация СМК и продукции предприятий Группы ТМК в СДС ИНТЕРГАЗСЕРТ</vt:lpstr>
      <vt:lpstr>Предложение Росстандарта по изменению  СДС «Национальная система сертификации»</vt:lpstr>
      <vt:lpstr>Предложение Росстандарта по изменению  СДС «Национальная система сертификации»</vt:lpstr>
      <vt:lpstr>Варианты развития системы добровольной сертификации в России</vt:lpstr>
      <vt:lpstr>Выводы и предложения по  «Отраслевой нефтегазовой инициативе»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Селезнева Екатерина Сергеевна</dc:creator>
  <cp:lastModifiedBy>Сапегин Максим Сергеевич</cp:lastModifiedBy>
  <cp:revision>961</cp:revision>
  <cp:lastPrinted>2019-02-07T11:47:20Z</cp:lastPrinted>
  <dcterms:created xsi:type="dcterms:W3CDTF">2015-12-16T08:35:40Z</dcterms:created>
  <dcterms:modified xsi:type="dcterms:W3CDTF">2019-10-15T05:03:23Z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0x0101004DB9D7F6FD077E4994FD41BE599B1225</vt:lpwstr>
  </property>
</Properties>
</file>