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6" r:id="rId2"/>
    <p:sldId id="258" r:id="rId3"/>
    <p:sldId id="290" r:id="rId4"/>
    <p:sldId id="291" r:id="rId5"/>
    <p:sldId id="292" r:id="rId6"/>
    <p:sldId id="289" r:id="rId7"/>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pha Consulting" initials="AC" lastIdx="2" clrIdx="0">
    <p:extLst>
      <p:ext uri="{19B8F6BF-5375-455C-9EA6-DF929625EA0E}">
        <p15:presenceInfo xmlns:p15="http://schemas.microsoft.com/office/powerpoint/2012/main" userId="S::itsupport01@alpha-consulting.eu::b14c0678-e44b-495d-a4c7-6858365d2b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333"/>
    <a:srgbClr val="D9D9D9"/>
    <a:srgbClr val="AD001F"/>
    <a:srgbClr val="F7E5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03C30A-F1B7-3D46-9270-F529DBA6EF55}" type="datetime1">
              <a:rPr lang="de-DE" smtClean="0"/>
              <a:pPr/>
              <a:t>10.07.2019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B5275F-A10E-3C40-8D1E-6074C2746B62}" type="slidenum">
              <a:rPr lang="de-DE" smtClean="0"/>
              <a:pPr/>
              <a:t>‹#›</a:t>
            </a:fld>
            <a:endParaRPr lang="de-DE"/>
          </a:p>
        </p:txBody>
      </p:sp>
    </p:spTree>
    <p:extLst>
      <p:ext uri="{BB962C8B-B14F-4D97-AF65-F5344CB8AC3E}">
        <p14:creationId xmlns:p14="http://schemas.microsoft.com/office/powerpoint/2010/main" val="35089463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DB7BF-C02D-BF40-A0CD-F041609C7F33}" type="datetime1">
              <a:rPr lang="de-DE" smtClean="0"/>
              <a:pPr/>
              <a:t>10.07.2019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6ECEE7-811F-FE48-87DD-CE31F67CF624}" type="slidenum">
              <a:rPr lang="de-DE" smtClean="0"/>
              <a:pPr/>
              <a:t>‹#›</a:t>
            </a:fld>
            <a:endParaRPr lang="de-DE"/>
          </a:p>
        </p:txBody>
      </p:sp>
    </p:spTree>
    <p:extLst>
      <p:ext uri="{BB962C8B-B14F-4D97-AF65-F5344CB8AC3E}">
        <p14:creationId xmlns:p14="http://schemas.microsoft.com/office/powerpoint/2010/main" val="39445623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6ECEE7-811F-FE48-87DD-CE31F67CF624}" type="slidenum">
              <a:rPr lang="de-DE" smtClean="0"/>
              <a:pPr/>
              <a:t>2</a:t>
            </a:fld>
            <a:endParaRPr lang="de-DE"/>
          </a:p>
        </p:txBody>
      </p:sp>
    </p:spTree>
    <p:extLst>
      <p:ext uri="{BB962C8B-B14F-4D97-AF65-F5344CB8AC3E}">
        <p14:creationId xmlns:p14="http://schemas.microsoft.com/office/powerpoint/2010/main" val="111101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6ECEE7-811F-FE48-87DD-CE31F67CF624}" type="slidenum">
              <a:rPr lang="de-DE" smtClean="0"/>
              <a:pPr/>
              <a:t>3</a:t>
            </a:fld>
            <a:endParaRPr lang="de-DE"/>
          </a:p>
        </p:txBody>
      </p:sp>
    </p:spTree>
    <p:extLst>
      <p:ext uri="{BB962C8B-B14F-4D97-AF65-F5344CB8AC3E}">
        <p14:creationId xmlns:p14="http://schemas.microsoft.com/office/powerpoint/2010/main" val="290824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6ECEE7-811F-FE48-87DD-CE31F67CF624}" type="slidenum">
              <a:rPr lang="de-DE" smtClean="0"/>
              <a:pPr/>
              <a:t>4</a:t>
            </a:fld>
            <a:endParaRPr lang="de-DE"/>
          </a:p>
        </p:txBody>
      </p:sp>
    </p:spTree>
    <p:extLst>
      <p:ext uri="{BB962C8B-B14F-4D97-AF65-F5344CB8AC3E}">
        <p14:creationId xmlns:p14="http://schemas.microsoft.com/office/powerpoint/2010/main" val="94112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6ECEE7-811F-FE48-87DD-CE31F67CF624}" type="slidenum">
              <a:rPr lang="de-DE" smtClean="0"/>
              <a:pPr/>
              <a:t>5</a:t>
            </a:fld>
            <a:endParaRPr lang="de-DE"/>
          </a:p>
        </p:txBody>
      </p:sp>
    </p:spTree>
    <p:extLst>
      <p:ext uri="{BB962C8B-B14F-4D97-AF65-F5344CB8AC3E}">
        <p14:creationId xmlns:p14="http://schemas.microsoft.com/office/powerpoint/2010/main" val="2006588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E6ECEE7-811F-FE48-87DD-CE31F67CF624}" type="slidenum">
              <a:rPr lang="de-DE" smtClean="0"/>
              <a:pPr/>
              <a:t>6</a:t>
            </a:fld>
            <a:endParaRPr lang="de-DE"/>
          </a:p>
        </p:txBody>
      </p:sp>
    </p:spTree>
    <p:extLst>
      <p:ext uri="{BB962C8B-B14F-4D97-AF65-F5344CB8AC3E}">
        <p14:creationId xmlns:p14="http://schemas.microsoft.com/office/powerpoint/2010/main" val="106945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B70C330A-88D4-CC4E-9C94-E95287B5D1C9}" type="datetime1">
              <a:rPr lang="de-DE" smtClean="0"/>
              <a:pPr/>
              <a:t>10.07.2019</a:t>
            </a:fld>
            <a:endParaRPr lang="de-DE"/>
          </a:p>
        </p:txBody>
      </p:sp>
      <p:sp>
        <p:nvSpPr>
          <p:cNvPr id="5" name="Fußzeilenplatzhalter 4"/>
          <p:cNvSpPr>
            <a:spLocks noGrp="1"/>
          </p:cNvSpPr>
          <p:nvPr>
            <p:ph type="ftr" sz="quarter" idx="11"/>
          </p:nvPr>
        </p:nvSpPr>
        <p:spPr/>
        <p:txBody>
          <a:bodyPr/>
          <a:lstStyle/>
          <a:p>
            <a:r>
              <a:rPr lang="de-DE"/>
              <a:t>www.alpha-consulting.eu</a:t>
            </a:r>
          </a:p>
        </p:txBody>
      </p:sp>
      <p:sp>
        <p:nvSpPr>
          <p:cNvPr id="6" name="Foliennummernplatzhalter 5"/>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3969054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955B7B7-F56B-9847-ACC7-8D5963A174AA}" type="datetime1">
              <a:rPr lang="de-DE" smtClean="0"/>
              <a:pPr/>
              <a:t>10.07.2019</a:t>
            </a:fld>
            <a:endParaRPr lang="de-DE"/>
          </a:p>
        </p:txBody>
      </p:sp>
      <p:sp>
        <p:nvSpPr>
          <p:cNvPr id="5" name="Fußzeilenplatzhalter 4"/>
          <p:cNvSpPr>
            <a:spLocks noGrp="1"/>
          </p:cNvSpPr>
          <p:nvPr>
            <p:ph type="ftr" sz="quarter" idx="11"/>
          </p:nvPr>
        </p:nvSpPr>
        <p:spPr/>
        <p:txBody>
          <a:bodyPr/>
          <a:lstStyle/>
          <a:p>
            <a:r>
              <a:rPr lang="de-DE"/>
              <a:t>www.alpha-consulting.eu</a:t>
            </a:r>
          </a:p>
        </p:txBody>
      </p:sp>
      <p:sp>
        <p:nvSpPr>
          <p:cNvPr id="6" name="Foliennummernplatzhalter 5"/>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282230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20F4F77-6BC1-5141-BC5E-332ABBAB1627}" type="datetime1">
              <a:rPr lang="de-DE" smtClean="0"/>
              <a:pPr/>
              <a:t>10.07.2019</a:t>
            </a:fld>
            <a:endParaRPr lang="de-DE"/>
          </a:p>
        </p:txBody>
      </p:sp>
      <p:sp>
        <p:nvSpPr>
          <p:cNvPr id="5" name="Fußzeilenplatzhalter 4"/>
          <p:cNvSpPr>
            <a:spLocks noGrp="1"/>
          </p:cNvSpPr>
          <p:nvPr>
            <p:ph type="ftr" sz="quarter" idx="11"/>
          </p:nvPr>
        </p:nvSpPr>
        <p:spPr/>
        <p:txBody>
          <a:bodyPr/>
          <a:lstStyle/>
          <a:p>
            <a:r>
              <a:rPr lang="de-DE"/>
              <a:t>www.alpha-consulting.eu</a:t>
            </a:r>
          </a:p>
        </p:txBody>
      </p:sp>
      <p:sp>
        <p:nvSpPr>
          <p:cNvPr id="6" name="Foliennummernplatzhalter 5"/>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30610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132719-C161-FF48-9EE3-552A16612B9A}" type="datetime1">
              <a:rPr lang="de-DE" smtClean="0"/>
              <a:pPr/>
              <a:t>10.07.2019</a:t>
            </a:fld>
            <a:endParaRPr lang="de-DE"/>
          </a:p>
        </p:txBody>
      </p:sp>
      <p:sp>
        <p:nvSpPr>
          <p:cNvPr id="5" name="Fußzeilenplatzhalter 4"/>
          <p:cNvSpPr>
            <a:spLocks noGrp="1"/>
          </p:cNvSpPr>
          <p:nvPr>
            <p:ph type="ftr" sz="quarter" idx="11"/>
          </p:nvPr>
        </p:nvSpPr>
        <p:spPr/>
        <p:txBody>
          <a:bodyPr/>
          <a:lstStyle/>
          <a:p>
            <a:r>
              <a:rPr lang="de-DE"/>
              <a:t>www.alpha-consulting.eu</a:t>
            </a:r>
          </a:p>
        </p:txBody>
      </p:sp>
      <p:sp>
        <p:nvSpPr>
          <p:cNvPr id="6" name="Foliennummernplatzhalter 5"/>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156610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5BA3E627-38A3-E549-AE9B-DBAD9440A960}" type="datetime1">
              <a:rPr lang="de-DE" smtClean="0"/>
              <a:pPr/>
              <a:t>10.07.2019</a:t>
            </a:fld>
            <a:endParaRPr lang="de-DE"/>
          </a:p>
        </p:txBody>
      </p:sp>
      <p:sp>
        <p:nvSpPr>
          <p:cNvPr id="5" name="Fußzeilenplatzhalter 4"/>
          <p:cNvSpPr>
            <a:spLocks noGrp="1"/>
          </p:cNvSpPr>
          <p:nvPr>
            <p:ph type="ftr" sz="quarter" idx="11"/>
          </p:nvPr>
        </p:nvSpPr>
        <p:spPr/>
        <p:txBody>
          <a:bodyPr/>
          <a:lstStyle/>
          <a:p>
            <a:r>
              <a:rPr lang="de-DE"/>
              <a:t>www.alpha-consulting.eu</a:t>
            </a:r>
          </a:p>
        </p:txBody>
      </p:sp>
      <p:sp>
        <p:nvSpPr>
          <p:cNvPr id="6" name="Foliennummernplatzhalter 5"/>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268034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9C89A01-E0A8-9A4E-BA01-3F548E08B1AA}" type="datetime1">
              <a:rPr lang="de-DE" smtClean="0"/>
              <a:pPr/>
              <a:t>10.07.2019</a:t>
            </a:fld>
            <a:endParaRPr lang="de-DE"/>
          </a:p>
        </p:txBody>
      </p:sp>
      <p:sp>
        <p:nvSpPr>
          <p:cNvPr id="6" name="Fußzeilenplatzhalter 5"/>
          <p:cNvSpPr>
            <a:spLocks noGrp="1"/>
          </p:cNvSpPr>
          <p:nvPr>
            <p:ph type="ftr" sz="quarter" idx="11"/>
          </p:nvPr>
        </p:nvSpPr>
        <p:spPr/>
        <p:txBody>
          <a:bodyPr/>
          <a:lstStyle/>
          <a:p>
            <a:r>
              <a:rPr lang="de-DE"/>
              <a:t>www.alpha-consulting.eu</a:t>
            </a:r>
          </a:p>
        </p:txBody>
      </p:sp>
      <p:sp>
        <p:nvSpPr>
          <p:cNvPr id="7" name="Foliennummernplatzhalter 6"/>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71436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A989751-BE81-B348-B5CD-18457FE3734B}" type="datetime1">
              <a:rPr lang="de-DE" smtClean="0"/>
              <a:pPr/>
              <a:t>10.07.2019</a:t>
            </a:fld>
            <a:endParaRPr lang="de-DE"/>
          </a:p>
        </p:txBody>
      </p:sp>
      <p:sp>
        <p:nvSpPr>
          <p:cNvPr id="8" name="Fußzeilenplatzhalter 7"/>
          <p:cNvSpPr>
            <a:spLocks noGrp="1"/>
          </p:cNvSpPr>
          <p:nvPr>
            <p:ph type="ftr" sz="quarter" idx="11"/>
          </p:nvPr>
        </p:nvSpPr>
        <p:spPr/>
        <p:txBody>
          <a:bodyPr/>
          <a:lstStyle/>
          <a:p>
            <a:r>
              <a:rPr lang="de-DE"/>
              <a:t>www.alpha-consulting.eu</a:t>
            </a:r>
          </a:p>
        </p:txBody>
      </p:sp>
      <p:sp>
        <p:nvSpPr>
          <p:cNvPr id="9" name="Foliennummernplatzhalter 8"/>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154250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46CE88D6-A2CD-9243-A420-211522F5BAC2}" type="datetime1">
              <a:rPr lang="de-DE" smtClean="0"/>
              <a:pPr/>
              <a:t>10.07.2019</a:t>
            </a:fld>
            <a:endParaRPr lang="de-DE"/>
          </a:p>
        </p:txBody>
      </p:sp>
      <p:sp>
        <p:nvSpPr>
          <p:cNvPr id="4" name="Fußzeilenplatzhalter 3"/>
          <p:cNvSpPr>
            <a:spLocks noGrp="1"/>
          </p:cNvSpPr>
          <p:nvPr>
            <p:ph type="ftr" sz="quarter" idx="11"/>
          </p:nvPr>
        </p:nvSpPr>
        <p:spPr/>
        <p:txBody>
          <a:bodyPr/>
          <a:lstStyle/>
          <a:p>
            <a:r>
              <a:rPr lang="de-DE"/>
              <a:t>www.alpha-consulting.eu</a:t>
            </a:r>
          </a:p>
        </p:txBody>
      </p:sp>
      <p:sp>
        <p:nvSpPr>
          <p:cNvPr id="5" name="Foliennummernplatzhalter 4"/>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280118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F8CD999-0714-674D-AB81-7BD9ED57AFB3}" type="datetime1">
              <a:rPr lang="de-DE" smtClean="0"/>
              <a:pPr/>
              <a:t>10.07.2019</a:t>
            </a:fld>
            <a:endParaRPr lang="de-DE"/>
          </a:p>
        </p:txBody>
      </p:sp>
      <p:sp>
        <p:nvSpPr>
          <p:cNvPr id="3" name="Fußzeilenplatzhalter 2"/>
          <p:cNvSpPr>
            <a:spLocks noGrp="1"/>
          </p:cNvSpPr>
          <p:nvPr>
            <p:ph type="ftr" sz="quarter" idx="11"/>
          </p:nvPr>
        </p:nvSpPr>
        <p:spPr/>
        <p:txBody>
          <a:bodyPr/>
          <a:lstStyle/>
          <a:p>
            <a:r>
              <a:rPr lang="de-DE"/>
              <a:t>www.alpha-consulting.eu</a:t>
            </a:r>
          </a:p>
        </p:txBody>
      </p:sp>
      <p:sp>
        <p:nvSpPr>
          <p:cNvPr id="4" name="Foliennummernplatzhalter 3"/>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3813993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92B1DCF6-C44A-9745-BC5D-2D7A84128FEC}" type="datetime1">
              <a:rPr lang="de-DE" smtClean="0"/>
              <a:pPr/>
              <a:t>10.07.2019</a:t>
            </a:fld>
            <a:endParaRPr lang="de-DE"/>
          </a:p>
        </p:txBody>
      </p:sp>
      <p:sp>
        <p:nvSpPr>
          <p:cNvPr id="6" name="Fußzeilenplatzhalter 5"/>
          <p:cNvSpPr>
            <a:spLocks noGrp="1"/>
          </p:cNvSpPr>
          <p:nvPr>
            <p:ph type="ftr" sz="quarter" idx="11"/>
          </p:nvPr>
        </p:nvSpPr>
        <p:spPr/>
        <p:txBody>
          <a:bodyPr/>
          <a:lstStyle/>
          <a:p>
            <a:r>
              <a:rPr lang="de-DE"/>
              <a:t>www.alpha-consulting.eu</a:t>
            </a:r>
          </a:p>
        </p:txBody>
      </p:sp>
      <p:sp>
        <p:nvSpPr>
          <p:cNvPr id="7" name="Foliennummernplatzhalter 6"/>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2478649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71FB681E-3F06-BD45-BA2A-6D413D3661F0}" type="datetime1">
              <a:rPr lang="de-DE" smtClean="0"/>
              <a:pPr/>
              <a:t>10.07.2019</a:t>
            </a:fld>
            <a:endParaRPr lang="de-DE"/>
          </a:p>
        </p:txBody>
      </p:sp>
      <p:sp>
        <p:nvSpPr>
          <p:cNvPr id="6" name="Fußzeilenplatzhalter 5"/>
          <p:cNvSpPr>
            <a:spLocks noGrp="1"/>
          </p:cNvSpPr>
          <p:nvPr>
            <p:ph type="ftr" sz="quarter" idx="11"/>
          </p:nvPr>
        </p:nvSpPr>
        <p:spPr/>
        <p:txBody>
          <a:bodyPr/>
          <a:lstStyle/>
          <a:p>
            <a:r>
              <a:rPr lang="de-DE"/>
              <a:t>www.alpha-consulting.eu</a:t>
            </a:r>
          </a:p>
        </p:txBody>
      </p:sp>
      <p:sp>
        <p:nvSpPr>
          <p:cNvPr id="7" name="Foliennummernplatzhalter 6"/>
          <p:cNvSpPr>
            <a:spLocks noGrp="1"/>
          </p:cNvSpPr>
          <p:nvPr>
            <p:ph type="sldNum" sz="quarter" idx="12"/>
          </p:nvPr>
        </p:nvSpPr>
        <p:spPr/>
        <p:txBody>
          <a:bodyPr/>
          <a:lstStyle/>
          <a:p>
            <a:fld id="{7D6B17D0-6CA2-804D-9F94-5FDAF0BE7AAA}" type="slidenum">
              <a:rPr lang="de-DE" smtClean="0"/>
              <a:pPr/>
              <a:t>‹#›</a:t>
            </a:fld>
            <a:endParaRPr lang="de-DE"/>
          </a:p>
        </p:txBody>
      </p:sp>
    </p:spTree>
    <p:extLst>
      <p:ext uri="{BB962C8B-B14F-4D97-AF65-F5344CB8AC3E}">
        <p14:creationId xmlns:p14="http://schemas.microsoft.com/office/powerpoint/2010/main" val="224248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7065D-4E43-0A40-B804-82EC2D7A54F3}" type="datetime1">
              <a:rPr lang="de-DE" smtClean="0"/>
              <a:pPr/>
              <a:t>10.07.2019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www.alpha-consulting.eu</a:t>
            </a: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B17D0-6CA2-804D-9F94-5FDAF0BE7AAA}" type="slidenum">
              <a:rPr lang="de-DE" smtClean="0"/>
              <a:pPr/>
              <a:t>‹#›</a:t>
            </a:fld>
            <a:endParaRPr lang="de-DE"/>
          </a:p>
        </p:txBody>
      </p:sp>
    </p:spTree>
    <p:extLst>
      <p:ext uri="{BB962C8B-B14F-4D97-AF65-F5344CB8AC3E}">
        <p14:creationId xmlns:p14="http://schemas.microsoft.com/office/powerpoint/2010/main" val="1871774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12741" y="5718713"/>
            <a:ext cx="7579151" cy="676125"/>
          </a:xfrm>
        </p:spPr>
        <p:txBody>
          <a:bodyPr>
            <a:normAutofit fontScale="55000" lnSpcReduction="20000"/>
          </a:bodyPr>
          <a:lstStyle/>
          <a:p>
            <a:r>
              <a:rPr lang="en-US" b="1" dirty="0"/>
              <a:t>Challenges for European Plant and Mechanical Engineering Companies in the Assessment of Technical Requirements in the Russian Federation</a:t>
            </a:r>
            <a:endParaRPr lang="de-DE" b="1" dirty="0"/>
          </a:p>
          <a:p>
            <a:endParaRPr lang="de-DE" dirty="0">
              <a:latin typeface="Arial"/>
              <a:cs typeface="Arial"/>
            </a:endParaRPr>
          </a:p>
        </p:txBody>
      </p:sp>
      <p:sp>
        <p:nvSpPr>
          <p:cNvPr id="6" name="Fußzeilenplatzhalter 5"/>
          <p:cNvSpPr>
            <a:spLocks noGrp="1"/>
          </p:cNvSpPr>
          <p:nvPr>
            <p:ph type="ftr" sz="quarter" idx="11"/>
          </p:nvPr>
        </p:nvSpPr>
        <p:spPr>
          <a:xfrm>
            <a:off x="1800520" y="6394838"/>
            <a:ext cx="5297863" cy="365125"/>
          </a:xfrm>
        </p:spPr>
        <p:txBody>
          <a:bodyPr/>
          <a:lstStyle/>
          <a:p>
            <a:r>
              <a:rPr lang="de-DE" sz="1400" b="1" dirty="0">
                <a:latin typeface="Arial"/>
                <a:cs typeface="Arial"/>
              </a:rPr>
              <a:t>Dr. Thomas Krause (CEO), </a:t>
            </a:r>
            <a:r>
              <a:rPr lang="de-DE" sz="1400" b="1" dirty="0" err="1">
                <a:latin typeface="Arial"/>
                <a:cs typeface="Arial"/>
              </a:rPr>
              <a:t>Yekaterinburg</a:t>
            </a:r>
            <a:r>
              <a:rPr lang="de-DE" sz="1400" b="1" dirty="0">
                <a:latin typeface="Arial"/>
                <a:cs typeface="Arial"/>
              </a:rPr>
              <a:t>, 10.07. 2019</a:t>
            </a:r>
          </a:p>
        </p:txBody>
      </p:sp>
      <p:pic>
        <p:nvPicPr>
          <p:cNvPr id="8" name="Bild 7"/>
          <p:cNvPicPr>
            <a:picLocks noChangeAspect="1"/>
          </p:cNvPicPr>
          <p:nvPr/>
        </p:nvPicPr>
        <p:blipFill rotWithShape="1">
          <a:blip r:embed="rId2">
            <a:extLst>
              <a:ext uri="{28A0092B-C50C-407E-A947-70E740481C1C}">
                <a14:useLocalDpi xmlns:a14="http://schemas.microsoft.com/office/drawing/2010/main" val="0"/>
              </a:ext>
            </a:extLst>
          </a:blip>
          <a:srcRect t="9478" b="11848"/>
          <a:stretch/>
        </p:blipFill>
        <p:spPr>
          <a:xfrm>
            <a:off x="135" y="1014017"/>
            <a:ext cx="9144000" cy="4489273"/>
          </a:xfrm>
          <a:prstGeom prst="rect">
            <a:avLst/>
          </a:prstGeom>
        </p:spPr>
      </p:pic>
      <p:sp>
        <p:nvSpPr>
          <p:cNvPr id="9" name="Rechteck 8"/>
          <p:cNvSpPr/>
          <p:nvPr/>
        </p:nvSpPr>
        <p:spPr>
          <a:xfrm>
            <a:off x="2649269" y="197667"/>
            <a:ext cx="3829344" cy="12263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Bild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412" y="405118"/>
            <a:ext cx="3018251" cy="734169"/>
          </a:xfrm>
          <a:prstGeom prst="rect">
            <a:avLst/>
          </a:prstGeom>
        </p:spPr>
      </p:pic>
      <p:sp>
        <p:nvSpPr>
          <p:cNvPr id="10" name="Rechteck 9"/>
          <p:cNvSpPr/>
          <p:nvPr/>
        </p:nvSpPr>
        <p:spPr>
          <a:xfrm>
            <a:off x="2649269" y="1354710"/>
            <a:ext cx="3829352" cy="69329"/>
          </a:xfrm>
          <a:prstGeom prst="rect">
            <a:avLst/>
          </a:prstGeom>
          <a:solidFill>
            <a:srgbClr val="AD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9127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02595"/>
            <a:ext cx="8229600" cy="1024317"/>
          </a:xfrm>
        </p:spPr>
        <p:txBody>
          <a:bodyPr anchor="b">
            <a:normAutofit/>
          </a:bodyPr>
          <a:lstStyle/>
          <a:p>
            <a:r>
              <a:rPr lang="en-US" sz="2600" b="1" dirty="0">
                <a:latin typeface="Arial"/>
                <a:cs typeface="Arial"/>
              </a:rPr>
              <a:t> “The clash of engineering cultures” ???????</a:t>
            </a:r>
            <a:br>
              <a:rPr lang="en-US" sz="2600" b="1" dirty="0">
                <a:latin typeface="Arial"/>
                <a:cs typeface="Arial"/>
              </a:rPr>
            </a:br>
            <a:endParaRPr lang="de-DE" sz="2600" b="1" dirty="0">
              <a:latin typeface="Arial"/>
              <a:cs typeface="Arial"/>
            </a:endParaRPr>
          </a:p>
        </p:txBody>
      </p:sp>
      <p:sp>
        <p:nvSpPr>
          <p:cNvPr id="3" name="Inhaltsplatzhalter 2"/>
          <p:cNvSpPr>
            <a:spLocks noGrp="1"/>
          </p:cNvSpPr>
          <p:nvPr>
            <p:ph idx="1"/>
          </p:nvPr>
        </p:nvSpPr>
        <p:spPr>
          <a:xfrm>
            <a:off x="552261" y="2671648"/>
            <a:ext cx="8134539" cy="1718403"/>
          </a:xfrm>
        </p:spPr>
        <p:txBody>
          <a:bodyPr>
            <a:normAutofit/>
          </a:bodyPr>
          <a:lstStyle/>
          <a:p>
            <a:pPr marL="0" indent="0">
              <a:lnSpc>
                <a:spcPct val="120000"/>
              </a:lnSpc>
              <a:buSzPct val="70000"/>
              <a:buNone/>
            </a:pPr>
            <a:r>
              <a:rPr lang="en-US" sz="1800" dirty="0"/>
              <a:t> </a:t>
            </a:r>
            <a:endParaRPr lang="en-US" sz="1800" b="1" dirty="0">
              <a:latin typeface="Arial"/>
              <a:cs typeface="Arial"/>
            </a:endParaRPr>
          </a:p>
          <a:p>
            <a:pPr marL="0" indent="0">
              <a:lnSpc>
                <a:spcPct val="120000"/>
              </a:lnSpc>
              <a:buSzPct val="70000"/>
              <a:buNone/>
            </a:pPr>
            <a:endParaRPr lang="en-US" sz="1800" b="1" dirty="0">
              <a:latin typeface="Arial"/>
              <a:cs typeface="Arial"/>
            </a:endParaRPr>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078" y="185316"/>
            <a:ext cx="1770699" cy="430710"/>
          </a:xfrm>
          <a:prstGeom prst="rect">
            <a:avLst/>
          </a:prstGeom>
        </p:spPr>
      </p:pic>
      <p:sp>
        <p:nvSpPr>
          <p:cNvPr id="6" name="Rechteck 5"/>
          <p:cNvSpPr/>
          <p:nvPr/>
        </p:nvSpPr>
        <p:spPr>
          <a:xfrm>
            <a:off x="0" y="755733"/>
            <a:ext cx="9144000" cy="36000"/>
          </a:xfrm>
          <a:prstGeom prst="rect">
            <a:avLst/>
          </a:prstGeom>
          <a:solidFill>
            <a:srgbClr val="AD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221293" y="911733"/>
            <a:ext cx="8686800" cy="307777"/>
          </a:xfrm>
          <a:prstGeom prst="rect">
            <a:avLst/>
          </a:prstGeom>
          <a:noFill/>
        </p:spPr>
        <p:txBody>
          <a:bodyPr wrap="square" rtlCol="0">
            <a:spAutoFit/>
          </a:bodyPr>
          <a:lstStyle/>
          <a:p>
            <a:pPr algn="ctr"/>
            <a:r>
              <a:rPr lang="en-US" sz="1400" b="1" dirty="0">
                <a:solidFill>
                  <a:srgbClr val="AD001F"/>
                </a:solidFill>
              </a:rPr>
              <a:t>Clash</a:t>
            </a:r>
            <a:r>
              <a:rPr lang="en-US" sz="1400" dirty="0">
                <a:solidFill>
                  <a:schemeClr val="bg1">
                    <a:lumMod val="50000"/>
                  </a:schemeClr>
                </a:solidFill>
              </a:rPr>
              <a:t> |Challenges | Solutions| Contact   </a:t>
            </a:r>
          </a:p>
        </p:txBody>
      </p:sp>
      <p:sp>
        <p:nvSpPr>
          <p:cNvPr id="10" name="Fußzeilenplatzhalter 3"/>
          <p:cNvSpPr>
            <a:spLocks noGrp="1"/>
          </p:cNvSpPr>
          <p:nvPr>
            <p:ph type="ftr" sz="quarter" idx="11"/>
          </p:nvPr>
        </p:nvSpPr>
        <p:spPr>
          <a:xfrm>
            <a:off x="3124200" y="6488651"/>
            <a:ext cx="2895600" cy="365125"/>
          </a:xfrm>
        </p:spPr>
        <p:txBody>
          <a:bodyPr/>
          <a:lstStyle/>
          <a:p>
            <a:r>
              <a:rPr lang="de-DE" sz="800" dirty="0"/>
              <a:t>© ALPHA 2019</a:t>
            </a:r>
          </a:p>
        </p:txBody>
      </p:sp>
      <p:pic>
        <p:nvPicPr>
          <p:cNvPr id="4" name="Grafik 3">
            <a:extLst>
              <a:ext uri="{FF2B5EF4-FFF2-40B4-BE49-F238E27FC236}">
                <a16:creationId xmlns:a16="http://schemas.microsoft.com/office/drawing/2014/main" id="{CA6BC828-3165-4141-9499-F35A3C34AC13}"/>
              </a:ext>
            </a:extLst>
          </p:cNvPr>
          <p:cNvPicPr>
            <a:picLocks noChangeAspect="1"/>
          </p:cNvPicPr>
          <p:nvPr/>
        </p:nvPicPr>
        <p:blipFill>
          <a:blip r:embed="rId4"/>
          <a:stretch>
            <a:fillRect/>
          </a:stretch>
        </p:blipFill>
        <p:spPr>
          <a:xfrm>
            <a:off x="1206630" y="2204164"/>
            <a:ext cx="6956981" cy="3536760"/>
          </a:xfrm>
          <a:prstGeom prst="rect">
            <a:avLst/>
          </a:prstGeom>
        </p:spPr>
      </p:pic>
      <p:sp>
        <p:nvSpPr>
          <p:cNvPr id="7" name="Textfeld 6">
            <a:extLst>
              <a:ext uri="{FF2B5EF4-FFF2-40B4-BE49-F238E27FC236}">
                <a16:creationId xmlns:a16="http://schemas.microsoft.com/office/drawing/2014/main" id="{96F2EC41-D2DB-43BE-A8CF-ACC19FD3DC5A}"/>
              </a:ext>
            </a:extLst>
          </p:cNvPr>
          <p:cNvSpPr txBox="1"/>
          <p:nvPr/>
        </p:nvSpPr>
        <p:spPr>
          <a:xfrm>
            <a:off x="2036190" y="5967167"/>
            <a:ext cx="3874416" cy="369332"/>
          </a:xfrm>
          <a:prstGeom prst="rect">
            <a:avLst/>
          </a:prstGeom>
          <a:noFill/>
        </p:spPr>
        <p:txBody>
          <a:bodyPr wrap="square" rtlCol="0">
            <a:spAutoFit/>
          </a:bodyPr>
          <a:lstStyle/>
          <a:p>
            <a:r>
              <a:rPr lang="de-DE" dirty="0" err="1"/>
              <a:t>Yamal</a:t>
            </a:r>
            <a:r>
              <a:rPr lang="de-DE" dirty="0"/>
              <a:t> Project: ©EPC </a:t>
            </a:r>
            <a:r>
              <a:rPr lang="de-DE" dirty="0" err="1"/>
              <a:t>TechnipFMC</a:t>
            </a:r>
            <a:endParaRPr lang="de-DE" dirty="0"/>
          </a:p>
        </p:txBody>
      </p:sp>
    </p:spTree>
    <p:extLst>
      <p:ext uri="{BB962C8B-B14F-4D97-AF65-F5344CB8AC3E}">
        <p14:creationId xmlns:p14="http://schemas.microsoft.com/office/powerpoint/2010/main" val="1531036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02595"/>
            <a:ext cx="8229600" cy="1024317"/>
          </a:xfrm>
        </p:spPr>
        <p:txBody>
          <a:bodyPr anchor="b">
            <a:normAutofit/>
          </a:bodyPr>
          <a:lstStyle/>
          <a:p>
            <a:r>
              <a:rPr lang="en-US" sz="2600" b="1" dirty="0">
                <a:latin typeface="Arial"/>
                <a:cs typeface="Arial"/>
              </a:rPr>
              <a:t>  Challenges versus new objectives in the RF</a:t>
            </a:r>
            <a:br>
              <a:rPr lang="en-US" sz="2600" b="1" dirty="0">
                <a:latin typeface="Arial"/>
                <a:cs typeface="Arial"/>
              </a:rPr>
            </a:br>
            <a:endParaRPr lang="de-DE" sz="2600" b="1" dirty="0">
              <a:latin typeface="Arial"/>
              <a:cs typeface="Arial"/>
            </a:endParaRPr>
          </a:p>
        </p:txBody>
      </p:sp>
      <p:sp>
        <p:nvSpPr>
          <p:cNvPr id="3" name="Inhaltsplatzhalter 2"/>
          <p:cNvSpPr>
            <a:spLocks noGrp="1"/>
          </p:cNvSpPr>
          <p:nvPr>
            <p:ph idx="1"/>
          </p:nvPr>
        </p:nvSpPr>
        <p:spPr>
          <a:xfrm>
            <a:off x="2611225" y="3638746"/>
            <a:ext cx="3874416" cy="1611983"/>
          </a:xfrm>
          <a:solidFill>
            <a:srgbClr val="C00000"/>
          </a:solidFill>
          <a:ln>
            <a:solidFill>
              <a:schemeClr val="accent1"/>
            </a:solidFill>
          </a:ln>
        </p:spPr>
        <p:txBody>
          <a:bodyPr>
            <a:normAutofit/>
          </a:bodyPr>
          <a:lstStyle/>
          <a:p>
            <a:pPr marL="0" indent="0">
              <a:lnSpc>
                <a:spcPct val="120000"/>
              </a:lnSpc>
              <a:buSzPct val="70000"/>
              <a:buNone/>
            </a:pPr>
            <a:r>
              <a:rPr lang="en-US" sz="1800" dirty="0">
                <a:solidFill>
                  <a:schemeClr val="bg1"/>
                </a:solidFill>
              </a:rPr>
              <a:t>Conformity assessment involves a set of processes that show your product, service or system meets the requirements of a standard(system).</a:t>
            </a:r>
            <a:endParaRPr lang="en-US" sz="1800" b="1" dirty="0">
              <a:solidFill>
                <a:schemeClr val="bg1"/>
              </a:solidFill>
              <a:latin typeface="Arial"/>
              <a:cs typeface="Arial"/>
            </a:endParaRPr>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078" y="185316"/>
            <a:ext cx="1770699" cy="430710"/>
          </a:xfrm>
          <a:prstGeom prst="rect">
            <a:avLst/>
          </a:prstGeom>
        </p:spPr>
      </p:pic>
      <p:sp>
        <p:nvSpPr>
          <p:cNvPr id="6" name="Rechteck 5"/>
          <p:cNvSpPr/>
          <p:nvPr/>
        </p:nvSpPr>
        <p:spPr>
          <a:xfrm>
            <a:off x="0" y="755733"/>
            <a:ext cx="9144000" cy="36000"/>
          </a:xfrm>
          <a:prstGeom prst="rect">
            <a:avLst/>
          </a:prstGeom>
          <a:solidFill>
            <a:srgbClr val="AD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0" y="881213"/>
            <a:ext cx="8686800" cy="307777"/>
          </a:xfrm>
          <a:prstGeom prst="rect">
            <a:avLst/>
          </a:prstGeom>
          <a:noFill/>
        </p:spPr>
        <p:txBody>
          <a:bodyPr wrap="square" rtlCol="0">
            <a:spAutoFit/>
          </a:bodyPr>
          <a:lstStyle/>
          <a:p>
            <a:pPr algn="ctr"/>
            <a:r>
              <a:rPr lang="en-US" sz="1400" b="1" dirty="0">
                <a:solidFill>
                  <a:schemeClr val="bg1">
                    <a:lumMod val="75000"/>
                  </a:schemeClr>
                </a:solidFill>
              </a:rPr>
              <a:t>Clash</a:t>
            </a:r>
            <a:r>
              <a:rPr lang="en-US" sz="1400" dirty="0">
                <a:solidFill>
                  <a:schemeClr val="bg1">
                    <a:lumMod val="75000"/>
                  </a:schemeClr>
                </a:solidFill>
              </a:rPr>
              <a:t> </a:t>
            </a:r>
            <a:r>
              <a:rPr lang="en-US" sz="1400" dirty="0">
                <a:solidFill>
                  <a:schemeClr val="bg1">
                    <a:lumMod val="50000"/>
                  </a:schemeClr>
                </a:solidFill>
              </a:rPr>
              <a:t>| </a:t>
            </a:r>
            <a:r>
              <a:rPr lang="en-US" sz="1400" b="1" dirty="0">
                <a:solidFill>
                  <a:srgbClr val="C00000"/>
                </a:solidFill>
              </a:rPr>
              <a:t>Challenges</a:t>
            </a:r>
            <a:r>
              <a:rPr lang="en-US" sz="1400" dirty="0">
                <a:solidFill>
                  <a:schemeClr val="bg1">
                    <a:lumMod val="65000"/>
                  </a:schemeClr>
                </a:solidFill>
              </a:rPr>
              <a:t> </a:t>
            </a:r>
            <a:r>
              <a:rPr lang="en-US" sz="1400" dirty="0">
                <a:solidFill>
                  <a:schemeClr val="bg1">
                    <a:lumMod val="50000"/>
                  </a:schemeClr>
                </a:solidFill>
              </a:rPr>
              <a:t>| Solutions|</a:t>
            </a:r>
            <a:r>
              <a:rPr lang="en-US" sz="1400" b="1" dirty="0">
                <a:solidFill>
                  <a:srgbClr val="C00000"/>
                </a:solidFill>
              </a:rPr>
              <a:t> </a:t>
            </a:r>
            <a:r>
              <a:rPr lang="en-US" sz="1400" dirty="0">
                <a:solidFill>
                  <a:schemeClr val="bg1">
                    <a:lumMod val="50000"/>
                  </a:schemeClr>
                </a:solidFill>
              </a:rPr>
              <a:t>Contact</a:t>
            </a:r>
            <a:r>
              <a:rPr lang="en-US" sz="1400" b="1" dirty="0">
                <a:solidFill>
                  <a:srgbClr val="C00000"/>
                </a:solidFill>
              </a:rPr>
              <a:t> </a:t>
            </a:r>
            <a:endParaRPr lang="en-US" sz="1400" dirty="0">
              <a:solidFill>
                <a:schemeClr val="bg1">
                  <a:lumMod val="50000"/>
                </a:schemeClr>
              </a:solidFill>
            </a:endParaRPr>
          </a:p>
        </p:txBody>
      </p:sp>
      <p:sp>
        <p:nvSpPr>
          <p:cNvPr id="10" name="Fußzeilenplatzhalter 3"/>
          <p:cNvSpPr>
            <a:spLocks noGrp="1"/>
          </p:cNvSpPr>
          <p:nvPr>
            <p:ph type="ftr" sz="quarter" idx="11"/>
          </p:nvPr>
        </p:nvSpPr>
        <p:spPr>
          <a:xfrm>
            <a:off x="3124200" y="6488651"/>
            <a:ext cx="2895600" cy="365125"/>
          </a:xfrm>
        </p:spPr>
        <p:txBody>
          <a:bodyPr/>
          <a:lstStyle/>
          <a:p>
            <a:r>
              <a:rPr lang="de-DE" sz="800" dirty="0"/>
              <a:t>© ALPHA 2019</a:t>
            </a:r>
          </a:p>
        </p:txBody>
      </p:sp>
      <p:sp>
        <p:nvSpPr>
          <p:cNvPr id="12" name="Rechteck 11">
            <a:extLst>
              <a:ext uri="{FF2B5EF4-FFF2-40B4-BE49-F238E27FC236}">
                <a16:creationId xmlns:a16="http://schemas.microsoft.com/office/drawing/2014/main" id="{84F6E9B7-ACC1-4EC6-95FE-9BDC828E760E}"/>
              </a:ext>
            </a:extLst>
          </p:cNvPr>
          <p:cNvSpPr/>
          <p:nvPr/>
        </p:nvSpPr>
        <p:spPr>
          <a:xfrm>
            <a:off x="457200" y="2426912"/>
            <a:ext cx="3140878" cy="792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Competitive</a:t>
            </a:r>
            <a:r>
              <a:rPr lang="de-DE" dirty="0"/>
              <a:t> and </a:t>
            </a:r>
            <a:r>
              <a:rPr lang="de-DE" dirty="0" err="1"/>
              <a:t>price</a:t>
            </a:r>
            <a:r>
              <a:rPr lang="de-DE" dirty="0"/>
              <a:t> </a:t>
            </a:r>
            <a:r>
              <a:rPr lang="de-DE" dirty="0" err="1"/>
              <a:t>pressure</a:t>
            </a:r>
            <a:endParaRPr lang="de-DE" dirty="0"/>
          </a:p>
        </p:txBody>
      </p:sp>
      <p:sp>
        <p:nvSpPr>
          <p:cNvPr id="13" name="Rechteck 12">
            <a:extLst>
              <a:ext uri="{FF2B5EF4-FFF2-40B4-BE49-F238E27FC236}">
                <a16:creationId xmlns:a16="http://schemas.microsoft.com/office/drawing/2014/main" id="{95C1B31E-E63E-4EDF-ADE0-88286D26D1EC}"/>
              </a:ext>
            </a:extLst>
          </p:cNvPr>
          <p:cNvSpPr/>
          <p:nvPr/>
        </p:nvSpPr>
        <p:spPr>
          <a:xfrm>
            <a:off x="4779390" y="2426912"/>
            <a:ext cx="3874416" cy="89181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Re-adjustment </a:t>
            </a:r>
            <a:r>
              <a:rPr lang="de-DE" dirty="0" err="1"/>
              <a:t>of</a:t>
            </a:r>
            <a:r>
              <a:rPr lang="de-DE" dirty="0"/>
              <a:t> EPC </a:t>
            </a:r>
            <a:r>
              <a:rPr lang="de-DE" dirty="0" err="1"/>
              <a:t>business</a:t>
            </a:r>
            <a:r>
              <a:rPr lang="de-DE" dirty="0"/>
              <a:t> </a:t>
            </a:r>
            <a:r>
              <a:rPr lang="de-DE" dirty="0" err="1"/>
              <a:t>model</a:t>
            </a:r>
            <a:endParaRPr lang="de-DE" dirty="0"/>
          </a:p>
        </p:txBody>
      </p:sp>
      <p:sp>
        <p:nvSpPr>
          <p:cNvPr id="14" name="Rechteck 13">
            <a:extLst>
              <a:ext uri="{FF2B5EF4-FFF2-40B4-BE49-F238E27FC236}">
                <a16:creationId xmlns:a16="http://schemas.microsoft.com/office/drawing/2014/main" id="{73E813CD-8C27-4C71-AD01-DACD36EE7216}"/>
              </a:ext>
            </a:extLst>
          </p:cNvPr>
          <p:cNvSpPr/>
          <p:nvPr/>
        </p:nvSpPr>
        <p:spPr>
          <a:xfrm>
            <a:off x="457200" y="5505254"/>
            <a:ext cx="3140878" cy="792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Global </a:t>
            </a:r>
            <a:r>
              <a:rPr lang="de-DE" dirty="0" err="1"/>
              <a:t>risk</a:t>
            </a:r>
            <a:r>
              <a:rPr lang="de-DE" dirty="0"/>
              <a:t> </a:t>
            </a:r>
            <a:r>
              <a:rPr lang="de-DE" dirty="0" err="1"/>
              <a:t>increase</a:t>
            </a:r>
            <a:r>
              <a:rPr lang="de-DE" dirty="0"/>
              <a:t> </a:t>
            </a:r>
          </a:p>
        </p:txBody>
      </p:sp>
      <p:sp>
        <p:nvSpPr>
          <p:cNvPr id="15" name="Rechteck 14">
            <a:extLst>
              <a:ext uri="{FF2B5EF4-FFF2-40B4-BE49-F238E27FC236}">
                <a16:creationId xmlns:a16="http://schemas.microsoft.com/office/drawing/2014/main" id="{BD70AB1A-D404-4557-9ED0-8D45E5AA52D4}"/>
              </a:ext>
            </a:extLst>
          </p:cNvPr>
          <p:cNvSpPr/>
          <p:nvPr/>
        </p:nvSpPr>
        <p:spPr>
          <a:xfrm>
            <a:off x="5005633" y="5505254"/>
            <a:ext cx="3553905" cy="7923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Digitalisation</a:t>
            </a:r>
            <a:r>
              <a:rPr lang="de-DE" dirty="0"/>
              <a:t> versus </a:t>
            </a:r>
            <a:r>
              <a:rPr lang="de-DE" dirty="0" err="1"/>
              <a:t>over</a:t>
            </a:r>
            <a:r>
              <a:rPr lang="de-DE" dirty="0"/>
              <a:t>-regulation</a:t>
            </a:r>
          </a:p>
        </p:txBody>
      </p:sp>
      <p:cxnSp>
        <p:nvCxnSpPr>
          <p:cNvPr id="17" name="Gerade Verbindung mit Pfeil 16">
            <a:extLst>
              <a:ext uri="{FF2B5EF4-FFF2-40B4-BE49-F238E27FC236}">
                <a16:creationId xmlns:a16="http://schemas.microsoft.com/office/drawing/2014/main" id="{653D6647-F720-47AA-B07F-213A7F47BA7B}"/>
              </a:ext>
            </a:extLst>
          </p:cNvPr>
          <p:cNvCxnSpPr/>
          <p:nvPr/>
        </p:nvCxnSpPr>
        <p:spPr>
          <a:xfrm flipH="1">
            <a:off x="6551629" y="3429000"/>
            <a:ext cx="820132" cy="690513"/>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19" name="Gerade Verbindung mit Pfeil 18">
            <a:extLst>
              <a:ext uri="{FF2B5EF4-FFF2-40B4-BE49-F238E27FC236}">
                <a16:creationId xmlns:a16="http://schemas.microsoft.com/office/drawing/2014/main" id="{13E92792-A10B-4A13-A8A1-3C1D8B68F3B7}"/>
              </a:ext>
            </a:extLst>
          </p:cNvPr>
          <p:cNvCxnSpPr/>
          <p:nvPr/>
        </p:nvCxnSpPr>
        <p:spPr>
          <a:xfrm>
            <a:off x="6551629" y="4807670"/>
            <a:ext cx="820132" cy="63159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 name="Gerade Verbindung mit Pfeil 20">
            <a:extLst>
              <a:ext uri="{FF2B5EF4-FFF2-40B4-BE49-F238E27FC236}">
                <a16:creationId xmlns:a16="http://schemas.microsoft.com/office/drawing/2014/main" id="{272E5417-6095-445E-88E3-6F8F0603CD8A}"/>
              </a:ext>
            </a:extLst>
          </p:cNvPr>
          <p:cNvCxnSpPr/>
          <p:nvPr/>
        </p:nvCxnSpPr>
        <p:spPr>
          <a:xfrm>
            <a:off x="1319753" y="3318726"/>
            <a:ext cx="1225484" cy="649959"/>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3" name="Gerade Verbindung mit Pfeil 22">
            <a:extLst>
              <a:ext uri="{FF2B5EF4-FFF2-40B4-BE49-F238E27FC236}">
                <a16:creationId xmlns:a16="http://schemas.microsoft.com/office/drawing/2014/main" id="{EE9085DF-88F0-49AA-A5E6-B8573CD1381E}"/>
              </a:ext>
            </a:extLst>
          </p:cNvPr>
          <p:cNvCxnSpPr>
            <a:cxnSpLocks/>
          </p:cNvCxnSpPr>
          <p:nvPr/>
        </p:nvCxnSpPr>
        <p:spPr>
          <a:xfrm flipV="1">
            <a:off x="1319753" y="4930710"/>
            <a:ext cx="1258478" cy="508556"/>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1738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02595"/>
            <a:ext cx="8229600" cy="1024317"/>
          </a:xfrm>
        </p:spPr>
        <p:txBody>
          <a:bodyPr anchor="t">
            <a:normAutofit fontScale="90000"/>
          </a:bodyPr>
          <a:lstStyle/>
          <a:p>
            <a:r>
              <a:rPr lang="en-US" sz="1200" b="1" dirty="0">
                <a:latin typeface="Arial"/>
                <a:cs typeface="Arial"/>
              </a:rPr>
              <a:t>Technical Regulation (TR CU 004, 010, 012, 016, 020, 032…), DEC GOST, RTN P2U, Recalculation, TP, Seismological report, PAC RF, PCC RF, Calibration methods, Expert Report, </a:t>
            </a:r>
            <a:r>
              <a:rPr lang="en-US" sz="1200" b="1" dirty="0" err="1">
                <a:latin typeface="Arial"/>
                <a:cs typeface="Arial"/>
              </a:rPr>
              <a:t>Glavgosexpertiza</a:t>
            </a:r>
            <a:r>
              <a:rPr lang="en-US" sz="1200" b="1" dirty="0">
                <a:latin typeface="Arial"/>
                <a:cs typeface="Arial"/>
              </a:rPr>
              <a:t>, </a:t>
            </a:r>
            <a:r>
              <a:rPr lang="en-US" sz="1200" b="1" dirty="0" err="1">
                <a:latin typeface="Arial"/>
                <a:cs typeface="Arial"/>
              </a:rPr>
              <a:t>Rostechndazor</a:t>
            </a:r>
            <a:r>
              <a:rPr lang="en-US" sz="1200" b="1" dirty="0">
                <a:latin typeface="Arial"/>
                <a:cs typeface="Arial"/>
              </a:rPr>
              <a:t>, deep and deepest environmental conditions, ISO GOST, PB, pressure </a:t>
            </a:r>
            <a:r>
              <a:rPr lang="en-US" sz="1200" b="1" dirty="0" err="1">
                <a:latin typeface="Arial"/>
                <a:cs typeface="Arial"/>
              </a:rPr>
              <a:t>vessules</a:t>
            </a:r>
            <a:r>
              <a:rPr lang="en-US" sz="1200" b="1" dirty="0">
                <a:latin typeface="Arial"/>
                <a:cs typeface="Arial"/>
              </a:rPr>
              <a:t> and piping, high voltage, testing of EMC</a:t>
            </a:r>
            <a:br>
              <a:rPr lang="en-US" sz="2600" b="1" dirty="0">
                <a:latin typeface="Arial"/>
                <a:cs typeface="Arial"/>
              </a:rPr>
            </a:br>
            <a:endParaRPr lang="de-DE" sz="2600" b="1" dirty="0">
              <a:latin typeface="Arial"/>
              <a:cs typeface="Arial"/>
            </a:endParaRPr>
          </a:p>
        </p:txBody>
      </p:sp>
      <p:sp>
        <p:nvSpPr>
          <p:cNvPr id="3" name="Inhaltsplatzhalter 2"/>
          <p:cNvSpPr>
            <a:spLocks noGrp="1"/>
          </p:cNvSpPr>
          <p:nvPr>
            <p:ph idx="1"/>
          </p:nvPr>
        </p:nvSpPr>
        <p:spPr>
          <a:xfrm>
            <a:off x="552261" y="2671648"/>
            <a:ext cx="8134539" cy="1718403"/>
          </a:xfrm>
        </p:spPr>
        <p:txBody>
          <a:bodyPr>
            <a:normAutofit/>
          </a:bodyPr>
          <a:lstStyle/>
          <a:p>
            <a:pPr marL="0" indent="0">
              <a:lnSpc>
                <a:spcPct val="120000"/>
              </a:lnSpc>
              <a:buSzPct val="70000"/>
              <a:buNone/>
            </a:pPr>
            <a:r>
              <a:rPr lang="en-US" sz="1800" dirty="0"/>
              <a:t> </a:t>
            </a:r>
            <a:endParaRPr lang="en-US" sz="1800" b="1" dirty="0">
              <a:latin typeface="Arial"/>
              <a:cs typeface="Arial"/>
            </a:endParaRPr>
          </a:p>
          <a:p>
            <a:pPr marL="0" indent="0">
              <a:lnSpc>
                <a:spcPct val="120000"/>
              </a:lnSpc>
              <a:buSzPct val="70000"/>
              <a:buNone/>
            </a:pPr>
            <a:endParaRPr lang="en-US" sz="1800" b="1" dirty="0">
              <a:latin typeface="Arial"/>
              <a:cs typeface="Arial"/>
            </a:endParaRPr>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078" y="185316"/>
            <a:ext cx="1770699" cy="430710"/>
          </a:xfrm>
          <a:prstGeom prst="rect">
            <a:avLst/>
          </a:prstGeom>
        </p:spPr>
      </p:pic>
      <p:sp>
        <p:nvSpPr>
          <p:cNvPr id="6" name="Rechteck 5"/>
          <p:cNvSpPr/>
          <p:nvPr/>
        </p:nvSpPr>
        <p:spPr>
          <a:xfrm>
            <a:off x="0" y="755733"/>
            <a:ext cx="9144000" cy="36000"/>
          </a:xfrm>
          <a:prstGeom prst="rect">
            <a:avLst/>
          </a:prstGeom>
          <a:solidFill>
            <a:srgbClr val="AD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221293" y="911733"/>
            <a:ext cx="8686800" cy="307777"/>
          </a:xfrm>
          <a:prstGeom prst="rect">
            <a:avLst/>
          </a:prstGeom>
          <a:noFill/>
        </p:spPr>
        <p:txBody>
          <a:bodyPr wrap="square" rtlCol="0">
            <a:spAutoFit/>
          </a:bodyPr>
          <a:lstStyle/>
          <a:p>
            <a:pPr algn="ctr"/>
            <a:r>
              <a:rPr lang="en-US" sz="1400" b="1">
                <a:solidFill>
                  <a:schemeClr val="bg1">
                    <a:lumMod val="75000"/>
                  </a:schemeClr>
                </a:solidFill>
              </a:rPr>
              <a:t>Clash</a:t>
            </a:r>
            <a:r>
              <a:rPr lang="en-US" sz="1400">
                <a:solidFill>
                  <a:schemeClr val="bg1">
                    <a:lumMod val="75000"/>
                  </a:schemeClr>
                </a:solidFill>
              </a:rPr>
              <a:t> </a:t>
            </a:r>
            <a:r>
              <a:rPr lang="en-US" sz="1400">
                <a:solidFill>
                  <a:schemeClr val="bg1">
                    <a:lumMod val="50000"/>
                  </a:schemeClr>
                </a:solidFill>
              </a:rPr>
              <a:t>| </a:t>
            </a:r>
            <a:r>
              <a:rPr lang="en-US" sz="1400" b="1">
                <a:solidFill>
                  <a:srgbClr val="C00000"/>
                </a:solidFill>
              </a:rPr>
              <a:t>Challenges</a:t>
            </a:r>
            <a:r>
              <a:rPr lang="en-US" sz="1400">
                <a:solidFill>
                  <a:schemeClr val="bg1">
                    <a:lumMod val="65000"/>
                  </a:schemeClr>
                </a:solidFill>
              </a:rPr>
              <a:t> </a:t>
            </a:r>
            <a:r>
              <a:rPr lang="en-US" sz="1400">
                <a:solidFill>
                  <a:schemeClr val="bg1">
                    <a:lumMod val="50000"/>
                  </a:schemeClr>
                </a:solidFill>
              </a:rPr>
              <a:t>| Solutions|</a:t>
            </a:r>
            <a:r>
              <a:rPr lang="en-US" sz="1400" b="1">
                <a:solidFill>
                  <a:srgbClr val="C00000"/>
                </a:solidFill>
              </a:rPr>
              <a:t> </a:t>
            </a:r>
            <a:r>
              <a:rPr lang="en-US" sz="1400">
                <a:solidFill>
                  <a:schemeClr val="bg1">
                    <a:lumMod val="50000"/>
                  </a:schemeClr>
                </a:solidFill>
              </a:rPr>
              <a:t>Contact</a:t>
            </a:r>
            <a:r>
              <a:rPr lang="en-US" sz="1400" b="1">
                <a:solidFill>
                  <a:srgbClr val="C00000"/>
                </a:solidFill>
              </a:rPr>
              <a:t> </a:t>
            </a:r>
            <a:endParaRPr lang="en-US" sz="1400" dirty="0">
              <a:solidFill>
                <a:schemeClr val="bg1">
                  <a:lumMod val="50000"/>
                </a:schemeClr>
              </a:solidFill>
            </a:endParaRPr>
          </a:p>
        </p:txBody>
      </p:sp>
      <p:sp>
        <p:nvSpPr>
          <p:cNvPr id="10" name="Fußzeilenplatzhalter 3"/>
          <p:cNvSpPr>
            <a:spLocks noGrp="1"/>
          </p:cNvSpPr>
          <p:nvPr>
            <p:ph type="ftr" sz="quarter" idx="11"/>
          </p:nvPr>
        </p:nvSpPr>
        <p:spPr>
          <a:xfrm>
            <a:off x="3124200" y="6488651"/>
            <a:ext cx="2895600" cy="365125"/>
          </a:xfrm>
        </p:spPr>
        <p:txBody>
          <a:bodyPr/>
          <a:lstStyle/>
          <a:p>
            <a:r>
              <a:rPr lang="de-DE" sz="800" dirty="0"/>
              <a:t>© ALPHA 2019</a:t>
            </a:r>
          </a:p>
        </p:txBody>
      </p:sp>
      <p:sp>
        <p:nvSpPr>
          <p:cNvPr id="9" name="Rechteck 8">
            <a:extLst>
              <a:ext uri="{FF2B5EF4-FFF2-40B4-BE49-F238E27FC236}">
                <a16:creationId xmlns:a16="http://schemas.microsoft.com/office/drawing/2014/main" id="{4033DBA3-ED4A-4504-8415-08592E18DC7B}"/>
              </a:ext>
            </a:extLst>
          </p:cNvPr>
          <p:cNvSpPr/>
          <p:nvPr/>
        </p:nvSpPr>
        <p:spPr>
          <a:xfrm>
            <a:off x="895546" y="2967335"/>
            <a:ext cx="7616858" cy="3385542"/>
          </a:xfrm>
          <a:prstGeom prst="rect">
            <a:avLst/>
          </a:prstGeom>
          <a:solidFill>
            <a:srgbClr val="C00000"/>
          </a:solidFill>
        </p:spPr>
        <p:txBody>
          <a:bodyPr wrap="square">
            <a:spAutoFit/>
          </a:bodyPr>
          <a:lstStyle/>
          <a:p>
            <a:pPr algn="ctr"/>
            <a:r>
              <a:rPr lang="en-US" sz="3200" dirty="0">
                <a:solidFill>
                  <a:schemeClr val="bg1"/>
                </a:solidFill>
              </a:rPr>
              <a:t> </a:t>
            </a:r>
          </a:p>
          <a:p>
            <a:pPr algn="ctr"/>
            <a:r>
              <a:rPr lang="en-US" sz="3200" dirty="0">
                <a:solidFill>
                  <a:schemeClr val="bg1"/>
                </a:solidFill>
              </a:rPr>
              <a:t>How can the European EPC meet the Technical Conformity in Russia while facing the challenges and the “controlled and regulated environment”? </a:t>
            </a:r>
          </a:p>
          <a:p>
            <a:endParaRPr lang="en-US" dirty="0"/>
          </a:p>
          <a:p>
            <a:endParaRPr lang="en-US" dirty="0"/>
          </a:p>
          <a:p>
            <a:endParaRPr lang="de-DE" dirty="0"/>
          </a:p>
        </p:txBody>
      </p:sp>
      <p:pic>
        <p:nvPicPr>
          <p:cNvPr id="12" name="Grafik 11" descr="Aus der Cloud herunterladen">
            <a:extLst>
              <a:ext uri="{FF2B5EF4-FFF2-40B4-BE49-F238E27FC236}">
                <a16:creationId xmlns:a16="http://schemas.microsoft.com/office/drawing/2014/main" id="{F89BAD01-A0F2-4009-ADC3-21B3A42C5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18808" y="1969712"/>
            <a:ext cx="2001444" cy="914400"/>
          </a:xfrm>
          <a:prstGeom prst="rect">
            <a:avLst/>
          </a:prstGeom>
        </p:spPr>
      </p:pic>
    </p:spTree>
    <p:extLst>
      <p:ext uri="{BB962C8B-B14F-4D97-AF65-F5344CB8AC3E}">
        <p14:creationId xmlns:p14="http://schemas.microsoft.com/office/powerpoint/2010/main" val="4212143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02595"/>
            <a:ext cx="8229600" cy="1024317"/>
          </a:xfrm>
        </p:spPr>
        <p:txBody>
          <a:bodyPr anchor="b">
            <a:normAutofit/>
          </a:bodyPr>
          <a:lstStyle/>
          <a:p>
            <a:r>
              <a:rPr lang="en-US" sz="2600" b="1">
                <a:latin typeface="Arial"/>
                <a:cs typeface="Arial"/>
              </a:rPr>
              <a:t> Potential </a:t>
            </a:r>
            <a:r>
              <a:rPr lang="en-US" sz="2600" b="1" dirty="0">
                <a:latin typeface="Arial"/>
                <a:cs typeface="Arial"/>
              </a:rPr>
              <a:t>S</a:t>
            </a:r>
            <a:r>
              <a:rPr lang="en-US" sz="2600" b="1">
                <a:latin typeface="Arial"/>
                <a:cs typeface="Arial"/>
              </a:rPr>
              <a:t>olutions </a:t>
            </a:r>
            <a:br>
              <a:rPr lang="en-US" sz="2600" b="1" dirty="0">
                <a:latin typeface="Arial"/>
                <a:cs typeface="Arial"/>
              </a:rPr>
            </a:br>
            <a:endParaRPr lang="de-DE" sz="2600" b="1" dirty="0">
              <a:latin typeface="Arial"/>
              <a:cs typeface="Arial"/>
            </a:endParaRPr>
          </a:p>
        </p:txBody>
      </p:sp>
      <p:sp>
        <p:nvSpPr>
          <p:cNvPr id="3" name="Inhaltsplatzhalter 2"/>
          <p:cNvSpPr>
            <a:spLocks noGrp="1"/>
          </p:cNvSpPr>
          <p:nvPr>
            <p:ph idx="1"/>
          </p:nvPr>
        </p:nvSpPr>
        <p:spPr>
          <a:xfrm>
            <a:off x="552261" y="2671648"/>
            <a:ext cx="8134539" cy="1718403"/>
          </a:xfrm>
        </p:spPr>
        <p:txBody>
          <a:bodyPr>
            <a:normAutofit/>
          </a:bodyPr>
          <a:lstStyle/>
          <a:p>
            <a:pPr marL="0" indent="0">
              <a:lnSpc>
                <a:spcPct val="120000"/>
              </a:lnSpc>
              <a:buSzPct val="70000"/>
              <a:buNone/>
            </a:pPr>
            <a:r>
              <a:rPr lang="en-US" sz="1800" dirty="0"/>
              <a:t> </a:t>
            </a:r>
            <a:endParaRPr lang="en-US" sz="1800" b="1" dirty="0">
              <a:latin typeface="Arial"/>
              <a:cs typeface="Arial"/>
            </a:endParaRPr>
          </a:p>
          <a:p>
            <a:pPr marL="0" indent="0">
              <a:lnSpc>
                <a:spcPct val="120000"/>
              </a:lnSpc>
              <a:buSzPct val="70000"/>
              <a:buNone/>
            </a:pPr>
            <a:endParaRPr lang="en-US" sz="1800" b="1" dirty="0">
              <a:latin typeface="Arial"/>
              <a:cs typeface="Arial"/>
            </a:endParaRPr>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078" y="185316"/>
            <a:ext cx="1770699" cy="430710"/>
          </a:xfrm>
          <a:prstGeom prst="rect">
            <a:avLst/>
          </a:prstGeom>
        </p:spPr>
      </p:pic>
      <p:sp>
        <p:nvSpPr>
          <p:cNvPr id="6" name="Rechteck 5"/>
          <p:cNvSpPr/>
          <p:nvPr/>
        </p:nvSpPr>
        <p:spPr>
          <a:xfrm>
            <a:off x="0" y="755733"/>
            <a:ext cx="9144000" cy="36000"/>
          </a:xfrm>
          <a:prstGeom prst="rect">
            <a:avLst/>
          </a:prstGeom>
          <a:solidFill>
            <a:srgbClr val="AD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p:cNvSpPr txBox="1"/>
          <p:nvPr/>
        </p:nvSpPr>
        <p:spPr>
          <a:xfrm>
            <a:off x="221293" y="911733"/>
            <a:ext cx="8686800" cy="307777"/>
          </a:xfrm>
          <a:prstGeom prst="rect">
            <a:avLst/>
          </a:prstGeom>
          <a:noFill/>
        </p:spPr>
        <p:txBody>
          <a:bodyPr wrap="square" rtlCol="0">
            <a:spAutoFit/>
          </a:bodyPr>
          <a:lstStyle/>
          <a:p>
            <a:pPr algn="ctr"/>
            <a:r>
              <a:rPr lang="en-US" sz="1400" b="1" dirty="0">
                <a:solidFill>
                  <a:schemeClr val="bg1">
                    <a:lumMod val="65000"/>
                  </a:schemeClr>
                </a:solidFill>
              </a:rPr>
              <a:t>Clash</a:t>
            </a:r>
            <a:r>
              <a:rPr lang="en-US" sz="1400" dirty="0">
                <a:solidFill>
                  <a:schemeClr val="bg1">
                    <a:lumMod val="75000"/>
                  </a:schemeClr>
                </a:solidFill>
              </a:rPr>
              <a:t> </a:t>
            </a:r>
            <a:r>
              <a:rPr lang="en-US" sz="1400" dirty="0">
                <a:solidFill>
                  <a:schemeClr val="bg1">
                    <a:lumMod val="50000"/>
                  </a:schemeClr>
                </a:solidFill>
              </a:rPr>
              <a:t>| </a:t>
            </a:r>
            <a:r>
              <a:rPr lang="en-US" sz="1400" dirty="0">
                <a:solidFill>
                  <a:schemeClr val="bg1">
                    <a:lumMod val="65000"/>
                  </a:schemeClr>
                </a:solidFill>
              </a:rPr>
              <a:t>Challenges </a:t>
            </a:r>
            <a:r>
              <a:rPr lang="en-US" sz="1400" dirty="0">
                <a:solidFill>
                  <a:schemeClr val="bg1">
                    <a:lumMod val="50000"/>
                  </a:schemeClr>
                </a:solidFill>
              </a:rPr>
              <a:t>| </a:t>
            </a:r>
            <a:r>
              <a:rPr lang="en-US" sz="1400" b="1" dirty="0">
                <a:solidFill>
                  <a:srgbClr val="C00000"/>
                </a:solidFill>
              </a:rPr>
              <a:t>Solutions</a:t>
            </a:r>
            <a:r>
              <a:rPr lang="en-US" sz="1400" dirty="0">
                <a:solidFill>
                  <a:schemeClr val="bg1">
                    <a:lumMod val="50000"/>
                  </a:schemeClr>
                </a:solidFill>
              </a:rPr>
              <a:t>| Contact </a:t>
            </a:r>
          </a:p>
        </p:txBody>
      </p:sp>
      <p:sp>
        <p:nvSpPr>
          <p:cNvPr id="10" name="Fußzeilenplatzhalter 3"/>
          <p:cNvSpPr>
            <a:spLocks noGrp="1"/>
          </p:cNvSpPr>
          <p:nvPr>
            <p:ph type="ftr" sz="quarter" idx="11"/>
          </p:nvPr>
        </p:nvSpPr>
        <p:spPr>
          <a:xfrm>
            <a:off x="3124200" y="6488651"/>
            <a:ext cx="2895600" cy="365125"/>
          </a:xfrm>
        </p:spPr>
        <p:txBody>
          <a:bodyPr/>
          <a:lstStyle/>
          <a:p>
            <a:r>
              <a:rPr lang="de-DE" sz="800" dirty="0"/>
              <a:t>© ALPHA 2019</a:t>
            </a:r>
          </a:p>
        </p:txBody>
      </p:sp>
      <p:sp>
        <p:nvSpPr>
          <p:cNvPr id="7" name="Textfeld 6">
            <a:extLst>
              <a:ext uri="{FF2B5EF4-FFF2-40B4-BE49-F238E27FC236}">
                <a16:creationId xmlns:a16="http://schemas.microsoft.com/office/drawing/2014/main" id="{96F2EC41-D2DB-43BE-A8CF-ACC19FD3DC5A}"/>
              </a:ext>
            </a:extLst>
          </p:cNvPr>
          <p:cNvSpPr txBox="1"/>
          <p:nvPr/>
        </p:nvSpPr>
        <p:spPr>
          <a:xfrm>
            <a:off x="2884603" y="5902258"/>
            <a:ext cx="3874416" cy="369332"/>
          </a:xfrm>
          <a:prstGeom prst="rect">
            <a:avLst/>
          </a:prstGeom>
          <a:noFill/>
        </p:spPr>
        <p:txBody>
          <a:bodyPr wrap="square" rtlCol="0">
            <a:spAutoFit/>
          </a:bodyPr>
          <a:lstStyle/>
          <a:p>
            <a:r>
              <a:rPr lang="de-DE" dirty="0"/>
              <a:t> </a:t>
            </a:r>
          </a:p>
        </p:txBody>
      </p:sp>
      <p:sp>
        <p:nvSpPr>
          <p:cNvPr id="9" name="Rechteck 8">
            <a:extLst>
              <a:ext uri="{FF2B5EF4-FFF2-40B4-BE49-F238E27FC236}">
                <a16:creationId xmlns:a16="http://schemas.microsoft.com/office/drawing/2014/main" id="{873FEB45-D78F-4F72-90B0-E378C8D0C183}"/>
              </a:ext>
            </a:extLst>
          </p:cNvPr>
          <p:cNvSpPr/>
          <p:nvPr/>
        </p:nvSpPr>
        <p:spPr>
          <a:xfrm>
            <a:off x="4901938" y="2426912"/>
            <a:ext cx="3789576" cy="674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Services in the life cycle of a plant</a:t>
            </a:r>
            <a:endParaRPr lang="de-DE" dirty="0"/>
          </a:p>
        </p:txBody>
      </p:sp>
      <p:sp>
        <p:nvSpPr>
          <p:cNvPr id="11" name="Rechteck 10">
            <a:extLst>
              <a:ext uri="{FF2B5EF4-FFF2-40B4-BE49-F238E27FC236}">
                <a16:creationId xmlns:a16="http://schemas.microsoft.com/office/drawing/2014/main" id="{33CF48C0-6B16-4372-B4DC-6DA43AAEA145}"/>
              </a:ext>
            </a:extLst>
          </p:cNvPr>
          <p:cNvSpPr/>
          <p:nvPr/>
        </p:nvSpPr>
        <p:spPr>
          <a:xfrm>
            <a:off x="650449" y="2426912"/>
            <a:ext cx="3667027" cy="83476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err="1"/>
              <a:t>Local</a:t>
            </a:r>
            <a:r>
              <a:rPr lang="de-DE" dirty="0"/>
              <a:t> Content </a:t>
            </a:r>
          </a:p>
        </p:txBody>
      </p:sp>
      <p:sp>
        <p:nvSpPr>
          <p:cNvPr id="12" name="Rechteck 11">
            <a:extLst>
              <a:ext uri="{FF2B5EF4-FFF2-40B4-BE49-F238E27FC236}">
                <a16:creationId xmlns:a16="http://schemas.microsoft.com/office/drawing/2014/main" id="{9A1A1E36-4328-4037-A9CE-D22292E421B7}"/>
              </a:ext>
            </a:extLst>
          </p:cNvPr>
          <p:cNvSpPr/>
          <p:nvPr/>
        </p:nvSpPr>
        <p:spPr>
          <a:xfrm>
            <a:off x="4977353" y="3780148"/>
            <a:ext cx="3695307" cy="19050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New methods of project work and digitalization, digital twins</a:t>
            </a:r>
          </a:p>
          <a:p>
            <a:pPr algn="ctr"/>
            <a:r>
              <a:rPr lang="en-US" dirty="0"/>
              <a:t>harmonization of technical regulation on  mutual acceptance  (OAOEV)</a:t>
            </a:r>
          </a:p>
          <a:p>
            <a:pPr algn="ctr"/>
            <a:r>
              <a:rPr lang="en-US" dirty="0"/>
              <a:t> </a:t>
            </a:r>
            <a:endParaRPr lang="de-DE" dirty="0"/>
          </a:p>
        </p:txBody>
      </p:sp>
      <p:sp>
        <p:nvSpPr>
          <p:cNvPr id="13" name="Rechteck 12">
            <a:extLst>
              <a:ext uri="{FF2B5EF4-FFF2-40B4-BE49-F238E27FC236}">
                <a16:creationId xmlns:a16="http://schemas.microsoft.com/office/drawing/2014/main" id="{0466D443-5F64-4BC6-B2FA-4979242975E0}"/>
              </a:ext>
            </a:extLst>
          </p:cNvPr>
          <p:cNvSpPr/>
          <p:nvPr/>
        </p:nvSpPr>
        <p:spPr>
          <a:xfrm>
            <a:off x="622169" y="3780148"/>
            <a:ext cx="3695307" cy="19136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New approaches: Modularization, ”Cost Plus Model”, ALPHA IMCA (Integrated Modular Conformity Assessment) for the Modularization in Plant Engineering</a:t>
            </a:r>
            <a:endParaRPr lang="de-DE" dirty="0"/>
          </a:p>
        </p:txBody>
      </p:sp>
    </p:spTree>
    <p:extLst>
      <p:ext uri="{BB962C8B-B14F-4D97-AF65-F5344CB8AC3E}">
        <p14:creationId xmlns:p14="http://schemas.microsoft.com/office/powerpoint/2010/main" val="204729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893" y="1693092"/>
            <a:ext cx="8229600" cy="526193"/>
          </a:xfrm>
        </p:spPr>
        <p:txBody>
          <a:bodyPr anchor="b">
            <a:normAutofit fontScale="90000"/>
          </a:bodyPr>
          <a:lstStyle/>
          <a:p>
            <a:r>
              <a:rPr lang="en-US" sz="2600" b="1" dirty="0">
                <a:latin typeface="Arial"/>
                <a:cs typeface="Arial"/>
              </a:rPr>
              <a:t> Thank you for your attention!  </a:t>
            </a:r>
            <a:br>
              <a:rPr lang="en-US" sz="2600" b="1" dirty="0">
                <a:latin typeface="Arial"/>
                <a:cs typeface="Arial"/>
              </a:rPr>
            </a:br>
            <a:r>
              <a:rPr lang="en-US" sz="2600" b="1" dirty="0">
                <a:latin typeface="Arial"/>
                <a:cs typeface="Arial"/>
              </a:rPr>
              <a:t>thomas.krause@alpha-consulting.eu</a:t>
            </a:r>
            <a:endParaRPr lang="de-DE" sz="2600" b="1" dirty="0">
              <a:latin typeface="Arial"/>
              <a:cs typeface="Arial"/>
            </a:endParaRPr>
          </a:p>
        </p:txBody>
      </p:sp>
      <p:sp>
        <p:nvSpPr>
          <p:cNvPr id="6" name="Rechteck 5"/>
          <p:cNvSpPr/>
          <p:nvPr/>
        </p:nvSpPr>
        <p:spPr>
          <a:xfrm>
            <a:off x="0" y="755733"/>
            <a:ext cx="9144000" cy="36000"/>
          </a:xfrm>
          <a:prstGeom prst="rect">
            <a:avLst/>
          </a:prstGeom>
          <a:solidFill>
            <a:srgbClr val="AD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Fußzeilenplatzhalter 3"/>
          <p:cNvSpPr>
            <a:spLocks noGrp="1"/>
          </p:cNvSpPr>
          <p:nvPr>
            <p:ph type="ftr" sz="quarter" idx="11"/>
          </p:nvPr>
        </p:nvSpPr>
        <p:spPr>
          <a:xfrm>
            <a:off x="3124200" y="6488651"/>
            <a:ext cx="2895600" cy="365125"/>
          </a:xfrm>
        </p:spPr>
        <p:txBody>
          <a:bodyPr/>
          <a:lstStyle/>
          <a:p>
            <a:r>
              <a:rPr lang="de-DE" sz="800" dirty="0"/>
              <a:t>© ALPHA 2019</a:t>
            </a:r>
          </a:p>
        </p:txBody>
      </p:sp>
      <p:pic>
        <p:nvPicPr>
          <p:cNvPr id="11"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078" y="185316"/>
            <a:ext cx="1770699" cy="430710"/>
          </a:xfrm>
          <a:prstGeom prst="rect">
            <a:avLst/>
          </a:prstGeom>
        </p:spPr>
      </p:pic>
      <p:sp>
        <p:nvSpPr>
          <p:cNvPr id="14" name="Textfeld 13"/>
          <p:cNvSpPr txBox="1"/>
          <p:nvPr/>
        </p:nvSpPr>
        <p:spPr>
          <a:xfrm>
            <a:off x="207938" y="911733"/>
            <a:ext cx="8686800" cy="307777"/>
          </a:xfrm>
          <a:prstGeom prst="rect">
            <a:avLst/>
          </a:prstGeom>
          <a:noFill/>
        </p:spPr>
        <p:txBody>
          <a:bodyPr wrap="square" rtlCol="0">
            <a:spAutoFit/>
          </a:bodyPr>
          <a:lstStyle/>
          <a:p>
            <a:pPr algn="ctr"/>
            <a:r>
              <a:rPr lang="en-US" sz="1400" dirty="0">
                <a:solidFill>
                  <a:schemeClr val="bg1">
                    <a:lumMod val="65000"/>
                  </a:schemeClr>
                </a:solidFill>
              </a:rPr>
              <a:t>Clash</a:t>
            </a:r>
            <a:r>
              <a:rPr lang="en-US" sz="1400" dirty="0">
                <a:solidFill>
                  <a:schemeClr val="bg1">
                    <a:lumMod val="75000"/>
                  </a:schemeClr>
                </a:solidFill>
              </a:rPr>
              <a:t> </a:t>
            </a:r>
            <a:r>
              <a:rPr lang="en-US" sz="1400" dirty="0">
                <a:solidFill>
                  <a:schemeClr val="bg1">
                    <a:lumMod val="50000"/>
                  </a:schemeClr>
                </a:solidFill>
              </a:rPr>
              <a:t>| </a:t>
            </a:r>
            <a:r>
              <a:rPr lang="en-US" sz="1400" dirty="0">
                <a:solidFill>
                  <a:schemeClr val="bg1">
                    <a:lumMod val="65000"/>
                  </a:schemeClr>
                </a:solidFill>
              </a:rPr>
              <a:t>Challenges </a:t>
            </a:r>
            <a:r>
              <a:rPr lang="en-US" sz="1400" dirty="0">
                <a:solidFill>
                  <a:schemeClr val="bg1">
                    <a:lumMod val="50000"/>
                  </a:schemeClr>
                </a:solidFill>
              </a:rPr>
              <a:t>| Solutions|</a:t>
            </a:r>
            <a:r>
              <a:rPr lang="en-US" sz="1400" b="1" dirty="0">
                <a:solidFill>
                  <a:srgbClr val="C00000"/>
                </a:solidFill>
              </a:rPr>
              <a:t> Contact </a:t>
            </a:r>
          </a:p>
        </p:txBody>
      </p:sp>
      <p:pic>
        <p:nvPicPr>
          <p:cNvPr id="8" name="Grafik 7" descr="Ein Bild, das Person, draußen enthält.&#10;&#10;Automatisch generierte Beschreibung">
            <a:extLst>
              <a:ext uri="{FF2B5EF4-FFF2-40B4-BE49-F238E27FC236}">
                <a16:creationId xmlns:a16="http://schemas.microsoft.com/office/drawing/2014/main" id="{FF51F4BE-12D4-405F-92E2-2144CC274E77}"/>
              </a:ext>
            </a:extLst>
          </p:cNvPr>
          <p:cNvPicPr>
            <a:picLocks noChangeAspect="1"/>
          </p:cNvPicPr>
          <p:nvPr/>
        </p:nvPicPr>
        <p:blipFill>
          <a:blip r:embed="rId4"/>
          <a:stretch>
            <a:fillRect/>
          </a:stretch>
        </p:blipFill>
        <p:spPr>
          <a:xfrm>
            <a:off x="1021393" y="2692866"/>
            <a:ext cx="7086600" cy="3566101"/>
          </a:xfrm>
          <a:prstGeom prst="rect">
            <a:avLst/>
          </a:prstGeom>
        </p:spPr>
      </p:pic>
    </p:spTree>
    <p:extLst>
      <p:ext uri="{BB962C8B-B14F-4D97-AF65-F5344CB8AC3E}">
        <p14:creationId xmlns:p14="http://schemas.microsoft.com/office/powerpoint/2010/main" val="2525129065"/>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308</Words>
  <Application>Microsoft Office PowerPoint</Application>
  <PresentationFormat>Экран (4:3)</PresentationFormat>
  <Paragraphs>41</Paragraphs>
  <Slides>6</Slides>
  <Notes>5</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6</vt:i4>
      </vt:variant>
    </vt:vector>
  </HeadingPairs>
  <TitlesOfParts>
    <vt:vector size="9" baseType="lpstr">
      <vt:lpstr>Arial</vt:lpstr>
      <vt:lpstr>Calibri</vt:lpstr>
      <vt:lpstr>Office-Design</vt:lpstr>
      <vt:lpstr>Презентация PowerPoint</vt:lpstr>
      <vt:lpstr> “The clash of engineering cultures” ??????? </vt:lpstr>
      <vt:lpstr>  Challenges versus new objectives in the RF </vt:lpstr>
      <vt:lpstr>Technical Regulation (TR CU 004, 010, 012, 016, 020, 032…), DEC GOST, RTN P2U, Recalculation, TP, Seismological report, PAC RF, PCC RF, Calibration methods, Expert Report, Glavgosexpertiza, Rostechndazor, deep and deepest environmental conditions, ISO GOST, PB, pressure vessules and piping, high voltage, testing of EMC </vt:lpstr>
      <vt:lpstr> Potential Solutions  </vt:lpstr>
      <vt:lpstr> Thank you for your attention!   thomas.krause@alpha-consulting.eu</vt:lpstr>
    </vt:vector>
  </TitlesOfParts>
  <Company>Vogeldesign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Alpha</dc:creator>
  <cp:lastModifiedBy>SinKom-Dell-2</cp:lastModifiedBy>
  <cp:revision>269</cp:revision>
  <dcterms:created xsi:type="dcterms:W3CDTF">2015-07-30T13:05:26Z</dcterms:created>
  <dcterms:modified xsi:type="dcterms:W3CDTF">2019-07-10T03:53:15Z</dcterms:modified>
</cp:coreProperties>
</file>