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64" r:id="rId3"/>
    <p:sldId id="285" r:id="rId4"/>
    <p:sldId id="293" r:id="rId5"/>
    <p:sldId id="371" r:id="rId6"/>
    <p:sldId id="372" r:id="rId7"/>
    <p:sldId id="357" r:id="rId8"/>
    <p:sldId id="368" r:id="rId9"/>
    <p:sldId id="354" r:id="rId10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F5EC74-0CEB-4C58-8946-51FCD336E199}">
          <p14:sldIdLst>
            <p14:sldId id="258"/>
            <p14:sldId id="364"/>
            <p14:sldId id="285"/>
            <p14:sldId id="293"/>
            <p14:sldId id="371"/>
            <p14:sldId id="372"/>
            <p14:sldId id="357"/>
            <p14:sldId id="368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C"/>
    <a:srgbClr val="00AEEF"/>
    <a:srgbClr val="F24A57"/>
    <a:srgbClr val="5A3318"/>
    <a:srgbClr val="5A33BC"/>
    <a:srgbClr val="808285"/>
    <a:srgbClr val="EC9123"/>
    <a:srgbClr val="A32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4" autoAdjust="0"/>
    <p:restoredTop sz="97698" autoAdjust="0"/>
  </p:normalViewPr>
  <p:slideViewPr>
    <p:cSldViewPr snapToGrid="0" snapToObjects="1">
      <p:cViewPr varScale="1">
        <p:scale>
          <a:sx n="82" d="100"/>
          <a:sy n="82" d="100"/>
        </p:scale>
        <p:origin x="142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E584A-EC56-4CDD-8AF2-A781AE90627C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40303C-8FAD-441D-B2E4-428F2E5D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297BAC-8D8F-4591-8213-7FF09B9FB7A6}" type="datetimeFigureOut">
              <a:rPr lang="en-US"/>
              <a:pPr>
                <a:defRPr/>
              </a:pPr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3C47E3-BDEC-49A6-A9E8-4682D578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hangingPunct="0">
              <a:defRPr/>
            </a:pP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1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325689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0443" y="9430705"/>
            <a:ext cx="2945659" cy="4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1" tIns="45501" rIns="91001" bIns="455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E014293-3AB8-461F-BFA5-D37369150924}" type="slidenum">
              <a:rPr lang="ru-RU" altLang="ru-RU">
                <a:latin typeface="Arial" charset="0"/>
              </a:rPr>
              <a:pPr algn="r">
                <a:spcBef>
                  <a:spcPct val="0"/>
                </a:spcBef>
              </a:pPr>
              <a:t>6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6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8B06-95D0-4C2B-BC1F-D6A9EEE11436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164B-056A-40AD-9D84-4EAA6EAE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3B9-050A-4206-8FDA-17AECC626777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85C-F1FC-4E15-930A-ADDAD3E3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63F1-131C-4D8D-97D0-B12B07EB170B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4414-D630-4ABE-96B0-568B0ED4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97E0-83D7-4B07-83FF-E8252A760414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7EC5-0230-4678-ACB1-4049AEEB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294663" y="6541694"/>
            <a:ext cx="874237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F40334E2-4854-B34C-90A5-D33C85D32AE7}" type="datetime1">
              <a:rPr lang="en-US" smtClean="0"/>
              <a:t>7/10/2019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260000" y="6541694"/>
            <a:ext cx="7201432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ru-RU"/>
              <a:t>Федеральное агентство по техническому регулированию и метрологии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000" y="6541694"/>
            <a:ext cx="684000" cy="252000"/>
          </a:xfrm>
        </p:spPr>
        <p:txBody>
          <a:bodyPr/>
          <a:lstStyle>
            <a:lvl1pPr>
              <a:defRPr sz="1000" b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A0B07E00-B748-4A99-BC81-B0454B176F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43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BC82-A7E6-488A-ADDD-692665B91FF1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B2BC-2B2D-472D-8518-A6F488F3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A33F-9770-4BD7-BA39-936B343F98CF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9527-8547-4960-8347-AE5B3F77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6C6-C3CE-4DA7-B822-67CC5973EFA6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E6DF-4E98-403B-BCE1-17CFB7FD1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5D6-C954-4665-A9F2-F6B2A49984E9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0F64-06F4-4B00-A1E4-61C024812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9336-544C-40A8-8E55-8ED265A4A0E5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722-47F9-4B4D-B3D8-D399D648B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2CC7-4DB4-4636-B37D-C2C97AD2FD78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9DCE-460C-42E9-87A5-784E4237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6521-E869-4690-8C56-0A19857051C2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E3A-1709-408D-9D66-68397112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9C37B-044A-4DB5-8DC0-3F3D26D0BD7F}" type="datetime1">
              <a:rPr lang="ru-RU"/>
              <a:pPr>
                <a:defRPr/>
              </a:pPr>
              <a:t>10.07.2019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91FCF-C4E6-47B0-A1CC-2354ED06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on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783513" y="392906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/>
          <p:nvPr userDrawn="1"/>
        </p:nvCxnSpPr>
        <p:spPr>
          <a:xfrm>
            <a:off x="723900" y="1277938"/>
            <a:ext cx="7699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81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A0164B-056A-40AD-9D84-4EAA6EAE5C26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4" r:id="rId14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55984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-168647" y="1651883"/>
            <a:ext cx="5835325" cy="1065996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Цифровые вызовы </a:t>
            </a:r>
            <a:b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стандартизации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8000" y="1014413"/>
            <a:ext cx="557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1" name="Picture 22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736600"/>
            <a:ext cx="803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1835150" y="5375275"/>
            <a:ext cx="7235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 Шалаев</a:t>
            </a:r>
            <a:endParaRPr lang="en-US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Федерального агентства</a:t>
            </a:r>
            <a:b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техническому регулированию и метрологии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59218"/>
            <a:ext cx="7829911" cy="8453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информационный фонд стандартов. Текущее состояние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17699"/>
              </p:ext>
            </p:extLst>
          </p:nvPr>
        </p:nvGraphicFramePr>
        <p:xfrm>
          <a:off x="180225" y="1507167"/>
          <a:ext cx="4391775" cy="2699384"/>
        </p:xfrm>
        <a:graphic>
          <a:graphicData uri="http://schemas.openxmlformats.org/drawingml/2006/table">
            <a:tbl>
              <a:tblPr firstRow="1" bandRow="1"/>
              <a:tblGrid>
                <a:gridCol w="1514351">
                  <a:extLst>
                    <a:ext uri="{9D8B030D-6E8A-4147-A177-3AD203B41FA5}">
                      <a16:colId xmlns:a16="http://schemas.microsoft.com/office/drawing/2014/main" val="4031960595"/>
                    </a:ext>
                  </a:extLst>
                </a:gridCol>
                <a:gridCol w="141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925">
                  <a:extLst>
                    <a:ext uri="{9D8B030D-6E8A-4147-A177-3AD203B41FA5}">
                      <a16:colId xmlns:a16="http://schemas.microsoft.com/office/drawing/2014/main" val="4073218652"/>
                    </a:ext>
                  </a:extLst>
                </a:gridCol>
              </a:tblGrid>
              <a:tr h="3548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24A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24A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01.01.2019</a:t>
                      </a: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1869"/>
                  </a:ext>
                </a:extLst>
              </a:tr>
              <a:tr h="354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8 523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11 139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45370"/>
                  </a:ext>
                </a:extLst>
              </a:tr>
              <a:tr h="354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19 244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23 164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стандарты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258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63323"/>
                  </a:ext>
                </a:extLst>
              </a:tr>
              <a:tr h="354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kzidenz-Grotesk Pro Regular"/>
                        </a:rPr>
                        <a:t>ПНСТ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kzidenz-Grotesk Pro Regular"/>
                        </a:rPr>
                        <a:t>Ежегодная разработка за счёт средств бизнеса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1 %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5857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30D703-23EB-4C74-85F6-9A5E2C26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5" y="4452770"/>
            <a:ext cx="4151599" cy="1633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8983"/>
          <a:stretch/>
        </p:blipFill>
        <p:spPr>
          <a:xfrm>
            <a:off x="4736552" y="1507167"/>
            <a:ext cx="4252823" cy="47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3095836" y="5780431"/>
            <a:ext cx="2952328" cy="846863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Аддитивные технологии, новые материалы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176622" y="3669728"/>
            <a:ext cx="3002370" cy="916340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Управление жизненным циклом изделий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1060029" flipV="1">
            <a:off x="1816100" y="4141788"/>
            <a:ext cx="1368425" cy="14684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1060029">
            <a:off x="1785938" y="1722438"/>
            <a:ext cx="1366837" cy="1936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1295004" y="2292793"/>
            <a:ext cx="2178183" cy="2987749"/>
            <a:chOff x="683568" y="1628800"/>
            <a:chExt cx="1080120" cy="4968552"/>
          </a:xfrm>
          <a:solidFill>
            <a:schemeClr val="accent1">
              <a:lumMod val="75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83568" y="1628800"/>
              <a:ext cx="1080120" cy="49685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-667458" y="3877970"/>
              <a:ext cx="3879845" cy="45786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Стандартизация в </a:t>
              </a:r>
            </a:p>
            <a:p>
              <a:pPr algn="ctr">
                <a:defRPr/>
              </a:pP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цифровой </a:t>
              </a:r>
            </a:p>
            <a:p>
              <a:pPr algn="ctr">
                <a:defRPr/>
              </a:pP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экономике</a:t>
              </a:r>
            </a:p>
          </p:txBody>
        </p:sp>
      </p:grpSp>
      <p:sp>
        <p:nvSpPr>
          <p:cNvPr id="11" name="Блок-схема: альтернативный процесс 10"/>
          <p:cNvSpPr/>
          <p:nvPr/>
        </p:nvSpPr>
        <p:spPr>
          <a:xfrm>
            <a:off x="3288613" y="1279874"/>
            <a:ext cx="2957506" cy="1082223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Математическое моделирование, управление компьютерными моделями,</a:t>
            </a:r>
          </a:p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виртуальные испытания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680844" y="2450631"/>
            <a:ext cx="3130550" cy="1103313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Интернет вещей,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промышленный интернет,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большие данные</a:t>
            </a:r>
            <a:endParaRPr lang="ru-RU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8586" y="233916"/>
            <a:ext cx="7576326" cy="9090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направления стандартизации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877969" y="4787802"/>
            <a:ext cx="2952328" cy="846863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Биометрия, биомониторинг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8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8212" y="262051"/>
            <a:ext cx="7531507" cy="8453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мероприятия для построения стандартизации будущего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87AA4-AC9B-4045-9BDB-67ED3303EB9F}"/>
              </a:ext>
            </a:extLst>
          </p:cNvPr>
          <p:cNvSpPr txBox="1"/>
          <p:nvPr/>
        </p:nvSpPr>
        <p:spPr>
          <a:xfrm>
            <a:off x="193978" y="1984106"/>
            <a:ext cx="5118845" cy="948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FF0000"/>
                </a:solidFill>
              </a:rPr>
              <a:t>Формирование библиотеки документов по стандартизации в машиночитаемом формате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91A5F-E086-4CF0-B210-963C088530A1}"/>
              </a:ext>
            </a:extLst>
          </p:cNvPr>
          <p:cNvSpPr txBox="1"/>
          <p:nvPr/>
        </p:nvSpPr>
        <p:spPr>
          <a:xfrm>
            <a:off x="158212" y="4685557"/>
            <a:ext cx="5154612" cy="980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0070C0"/>
                </a:solidFill>
              </a:rPr>
              <a:t>Создание экспертной экосистемы с отраслевыми (корпоративными) и зарубежными системами стандартизации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ADC4E-69FE-4354-9CD9-576077A852FC}"/>
              </a:ext>
            </a:extLst>
          </p:cNvPr>
          <p:cNvSpPr txBox="1"/>
          <p:nvPr/>
        </p:nvSpPr>
        <p:spPr>
          <a:xfrm>
            <a:off x="193979" y="3346906"/>
            <a:ext cx="5083077" cy="1062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0070C0"/>
                </a:solidFill>
              </a:rPr>
              <a:t>Цифровизация процесса разработки стандарта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92616-F5A9-40DD-A218-93F062C0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76" y="1476868"/>
            <a:ext cx="3535812" cy="48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F0DFC25-E5E5-46DF-906F-0683DE44F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65" y="1035160"/>
            <a:ext cx="416430" cy="396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6ADD6B2-DA8C-4460-9CCC-4A896D1CD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04" y="2527903"/>
            <a:ext cx="420205" cy="32404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C21627-2CC0-4648-A87C-7BA53A8A4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831" y="4647541"/>
            <a:ext cx="405786" cy="4057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17684FF-703F-4238-8D26-134F74426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9583" y="4209585"/>
            <a:ext cx="394916" cy="39491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78C463A-C6C9-4284-AC72-B19FF5CC89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91" y="3478373"/>
            <a:ext cx="286639" cy="385860"/>
          </a:xfrm>
          <a:prstGeom prst="rect">
            <a:avLst/>
          </a:prstGeom>
        </p:spPr>
      </p:pic>
      <p:sp>
        <p:nvSpPr>
          <p:cNvPr id="21" name="Rectangle 38">
            <a:extLst>
              <a:ext uri="{FF2B5EF4-FFF2-40B4-BE49-F238E27FC236}">
                <a16:creationId xmlns:a16="http://schemas.microsoft.com/office/drawing/2014/main" id="{8B01F8DF-A7A0-41CF-9EDF-757C8ED7F3C3}"/>
              </a:ext>
            </a:extLst>
          </p:cNvPr>
          <p:cNvSpPr/>
          <p:nvPr/>
        </p:nvSpPr>
        <p:spPr>
          <a:xfrm>
            <a:off x="202451" y="5210782"/>
            <a:ext cx="1735165" cy="97823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99B4DA4D-9323-4C0B-8025-F6B3AC6963AE}"/>
              </a:ext>
            </a:extLst>
          </p:cNvPr>
          <p:cNvSpPr/>
          <p:nvPr/>
        </p:nvSpPr>
        <p:spPr>
          <a:xfrm>
            <a:off x="314833" y="4592527"/>
            <a:ext cx="525503" cy="520631"/>
          </a:xfrm>
          <a:prstGeom prst="ellipse">
            <a:avLst/>
          </a:prstGeom>
          <a:noFill/>
          <a:ln w="63500"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23" name="TextBox 42">
            <a:extLst>
              <a:ext uri="{FF2B5EF4-FFF2-40B4-BE49-F238E27FC236}">
                <a16:creationId xmlns:a16="http://schemas.microsoft.com/office/drawing/2014/main" id="{CE013A07-9C73-44D6-8160-7D24E359BE85}"/>
              </a:ext>
            </a:extLst>
          </p:cNvPr>
          <p:cNvSpPr txBox="1"/>
          <p:nvPr/>
        </p:nvSpPr>
        <p:spPr>
          <a:xfrm>
            <a:off x="849861" y="4737679"/>
            <a:ext cx="1904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Уровень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0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88149499-5B5D-4201-96C9-E80FC1075585}"/>
              </a:ext>
            </a:extLst>
          </p:cNvPr>
          <p:cNvSpPr/>
          <p:nvPr/>
        </p:nvSpPr>
        <p:spPr>
          <a:xfrm>
            <a:off x="1932191" y="4769941"/>
            <a:ext cx="1735165" cy="97823"/>
          </a:xfrm>
          <a:prstGeom prst="rect">
            <a:avLst/>
          </a:prstGeom>
          <a:solidFill>
            <a:srgbClr val="C7D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8425A1A8-A176-4A8A-A1D4-C64F2BF8055B}"/>
              </a:ext>
            </a:extLst>
          </p:cNvPr>
          <p:cNvSpPr txBox="1"/>
          <p:nvPr/>
        </p:nvSpPr>
        <p:spPr>
          <a:xfrm>
            <a:off x="1937615" y="4872449"/>
            <a:ext cx="17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Открытый цифровой формат</a:t>
            </a:r>
            <a:endParaRPr lang="en-US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Чтение и поиск с экрана компьютера</a:t>
            </a:r>
            <a:endParaRPr lang="en-US" altLang="ko-KR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43">
            <a:extLst>
              <a:ext uri="{FF2B5EF4-FFF2-40B4-BE49-F238E27FC236}">
                <a16:creationId xmlns:a16="http://schemas.microsoft.com/office/drawing/2014/main" id="{D1601B6D-97E5-41FE-B6DE-BCC2399E55F2}"/>
              </a:ext>
            </a:extLst>
          </p:cNvPr>
          <p:cNvSpPr/>
          <p:nvPr/>
        </p:nvSpPr>
        <p:spPr>
          <a:xfrm>
            <a:off x="2044573" y="4151686"/>
            <a:ext cx="525503" cy="520631"/>
          </a:xfrm>
          <a:prstGeom prst="ellipse">
            <a:avLst/>
          </a:prstGeom>
          <a:noFill/>
          <a:ln w="63500">
            <a:solidFill>
              <a:srgbClr val="C7D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007E7949-38DD-4A5F-88C6-2EFCC27D2EDD}"/>
              </a:ext>
            </a:extLst>
          </p:cNvPr>
          <p:cNvSpPr txBox="1"/>
          <p:nvPr/>
        </p:nvSpPr>
        <p:spPr>
          <a:xfrm>
            <a:off x="2579601" y="4296838"/>
            <a:ext cx="1904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Уровень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1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38">
            <a:extLst>
              <a:ext uri="{FF2B5EF4-FFF2-40B4-BE49-F238E27FC236}">
                <a16:creationId xmlns:a16="http://schemas.microsoft.com/office/drawing/2014/main" id="{81120C55-3901-420D-A9DA-11431453FDBB}"/>
              </a:ext>
            </a:extLst>
          </p:cNvPr>
          <p:cNvSpPr/>
          <p:nvPr/>
        </p:nvSpPr>
        <p:spPr>
          <a:xfrm>
            <a:off x="3669551" y="4039850"/>
            <a:ext cx="1735165" cy="97823"/>
          </a:xfrm>
          <a:prstGeom prst="rect">
            <a:avLst/>
          </a:prstGeom>
          <a:solidFill>
            <a:srgbClr val="8CA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5F0C6D20-A707-4067-80CE-AD0A8F1FA679}"/>
              </a:ext>
            </a:extLst>
          </p:cNvPr>
          <p:cNvSpPr txBox="1"/>
          <p:nvPr/>
        </p:nvSpPr>
        <p:spPr>
          <a:xfrm>
            <a:off x="3669550" y="4134738"/>
            <a:ext cx="1752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Машиночитаемый документ</a:t>
            </a:r>
            <a:endParaRPr lang="en-US" altLang="ko-KR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Структурированный формат и содержание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Содержание может быть обработано программным обеспечением</a:t>
            </a:r>
            <a:endParaRPr lang="en-US" altLang="ko-KR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97D0172C-8366-448A-9A4D-230118944BF1}"/>
              </a:ext>
            </a:extLst>
          </p:cNvPr>
          <p:cNvSpPr/>
          <p:nvPr/>
        </p:nvSpPr>
        <p:spPr>
          <a:xfrm>
            <a:off x="3781933" y="3413975"/>
            <a:ext cx="525503" cy="520631"/>
          </a:xfrm>
          <a:prstGeom prst="ellipse">
            <a:avLst/>
          </a:prstGeom>
          <a:noFill/>
          <a:ln w="63500">
            <a:solidFill>
              <a:srgbClr val="8CA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F036799E-D7FB-41A1-8DEC-AF8A6EA466DE}"/>
              </a:ext>
            </a:extLst>
          </p:cNvPr>
          <p:cNvSpPr txBox="1"/>
          <p:nvPr/>
        </p:nvSpPr>
        <p:spPr>
          <a:xfrm>
            <a:off x="4316961" y="3559127"/>
            <a:ext cx="1904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Уровень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2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8">
            <a:extLst>
              <a:ext uri="{FF2B5EF4-FFF2-40B4-BE49-F238E27FC236}">
                <a16:creationId xmlns:a16="http://schemas.microsoft.com/office/drawing/2014/main" id="{18EE23CF-A97C-4D7D-BC30-A88B51FA96E9}"/>
              </a:ext>
            </a:extLst>
          </p:cNvPr>
          <p:cNvSpPr/>
          <p:nvPr/>
        </p:nvSpPr>
        <p:spPr>
          <a:xfrm>
            <a:off x="5422151" y="3048052"/>
            <a:ext cx="1735165" cy="97823"/>
          </a:xfrm>
          <a:prstGeom prst="rect">
            <a:avLst/>
          </a:prstGeom>
          <a:solidFill>
            <a:srgbClr val="3F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DB5E2CC6-A6EE-41F4-8C1C-E623959BC68E}"/>
              </a:ext>
            </a:extLst>
          </p:cNvPr>
          <p:cNvSpPr txBox="1"/>
          <p:nvPr/>
        </p:nvSpPr>
        <p:spPr>
          <a:xfrm>
            <a:off x="5422151" y="3150561"/>
            <a:ext cx="17351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Машиночитаемое содержание</a:t>
            </a:r>
            <a:endParaRPr lang="en-US" altLang="ko-KR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Возможность самостоятельной семантической аннотации содержания со стороны системы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Возможность самостоятельного восприятия системой содержания нескольких стандартов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B9238722-418B-4DD0-8809-3AD4942AA829}"/>
              </a:ext>
            </a:extLst>
          </p:cNvPr>
          <p:cNvSpPr/>
          <p:nvPr/>
        </p:nvSpPr>
        <p:spPr>
          <a:xfrm>
            <a:off x="5534533" y="2429797"/>
            <a:ext cx="525503" cy="520631"/>
          </a:xfrm>
          <a:prstGeom prst="ellipse">
            <a:avLst/>
          </a:prstGeom>
          <a:noFill/>
          <a:ln w="63500">
            <a:solidFill>
              <a:srgbClr val="3F8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id="{2B45D927-C7C2-4E95-9C93-194D9FD54A20}"/>
              </a:ext>
            </a:extLst>
          </p:cNvPr>
          <p:cNvSpPr txBox="1"/>
          <p:nvPr/>
        </p:nvSpPr>
        <p:spPr>
          <a:xfrm>
            <a:off x="6069561" y="2574949"/>
            <a:ext cx="1904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Уровень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3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2D19FB3E-A7A0-4E15-95C2-D1FCFFFDF526}"/>
              </a:ext>
            </a:extLst>
          </p:cNvPr>
          <p:cNvSpPr/>
          <p:nvPr/>
        </p:nvSpPr>
        <p:spPr>
          <a:xfrm>
            <a:off x="7159511" y="1591401"/>
            <a:ext cx="1735165" cy="97823"/>
          </a:xfrm>
          <a:prstGeom prst="rect">
            <a:avLst/>
          </a:prstGeom>
          <a:solidFill>
            <a:srgbClr val="006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D8393AE1-46D4-477C-ADB8-B69A6C7A2B33}"/>
              </a:ext>
            </a:extLst>
          </p:cNvPr>
          <p:cNvSpPr txBox="1"/>
          <p:nvPr/>
        </p:nvSpPr>
        <p:spPr>
          <a:xfrm>
            <a:off x="7159511" y="1678669"/>
            <a:ext cx="17351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ko-KR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SMART-</a:t>
            </a:r>
            <a:r>
              <a:rPr lang="ru-RU" altLang="ko-KR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стандарты</a:t>
            </a:r>
            <a:endParaRPr lang="en-US" altLang="ko-KR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Информационное моделирование на основе построения взаимосвязей между элементами различных стандартов без участия оператора </a:t>
            </a:r>
            <a:endParaRPr lang="en-US" altLang="ko-KR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Самостоятельный анализ системой содержания стандарта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Безошибочный и непрерывный поток данных в рамках производственных операций 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Самостоятельный поиск и решение задач системой с помощью стандартов 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ED4DB642-7A2F-43C9-B84B-A20014DA9463}"/>
              </a:ext>
            </a:extLst>
          </p:cNvPr>
          <p:cNvSpPr/>
          <p:nvPr/>
        </p:nvSpPr>
        <p:spPr>
          <a:xfrm>
            <a:off x="7271893" y="973146"/>
            <a:ext cx="525503" cy="520631"/>
          </a:xfrm>
          <a:prstGeom prst="ellipse">
            <a:avLst/>
          </a:prstGeom>
          <a:noFill/>
          <a:ln w="63500">
            <a:solidFill>
              <a:srgbClr val="006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EAA51FE9-2D2B-4CEE-A4A1-66E79882FD22}"/>
              </a:ext>
            </a:extLst>
          </p:cNvPr>
          <p:cNvSpPr txBox="1"/>
          <p:nvPr/>
        </p:nvSpPr>
        <p:spPr>
          <a:xfrm>
            <a:off x="207875" y="5326103"/>
            <a:ext cx="1729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Стандарты на бумажных носителях</a:t>
            </a:r>
            <a:endParaRPr lang="de-DE" sz="1200" b="1" u="sng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9C83D2-5CEA-4FD0-B2D5-497C03A54526}"/>
              </a:ext>
            </a:extLst>
          </p:cNvPr>
          <p:cNvSpPr txBox="1"/>
          <p:nvPr/>
        </p:nvSpPr>
        <p:spPr>
          <a:xfrm>
            <a:off x="7829287" y="1092031"/>
            <a:ext cx="1904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Уровень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4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2F9740-F61B-4E3C-8719-096773355664}"/>
              </a:ext>
            </a:extLst>
          </p:cNvPr>
          <p:cNvSpPr txBox="1"/>
          <p:nvPr/>
        </p:nvSpPr>
        <p:spPr>
          <a:xfrm>
            <a:off x="35617" y="1296686"/>
            <a:ext cx="4957764" cy="2053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i="1" dirty="0">
                <a:solidFill>
                  <a:srgbClr val="0070C0"/>
                </a:solidFill>
              </a:rPr>
              <a:t>Машиночитаемые стандарты </a:t>
            </a:r>
            <a:r>
              <a:rPr lang="ru-RU" b="0" dirty="0">
                <a:solidFill>
                  <a:schemeClr val="tx1"/>
                </a:solidFill>
              </a:rPr>
              <a:t>– стандарты, содержание которых легко воспринимается, обрабатывается и передаётся с помощью компьютерных систем. </a:t>
            </a:r>
          </a:p>
          <a:p>
            <a:pPr algn="just"/>
            <a:endParaRPr lang="ru-RU" b="0" dirty="0">
              <a:solidFill>
                <a:schemeClr val="tx1"/>
              </a:solidFill>
            </a:endParaRPr>
          </a:p>
          <a:p>
            <a:pPr algn="just"/>
            <a:r>
              <a:rPr lang="en-GB" i="1" dirty="0">
                <a:solidFill>
                  <a:srgbClr val="0070C0"/>
                </a:solidFill>
              </a:rPr>
              <a:t>SMART-</a:t>
            </a:r>
            <a:r>
              <a:rPr lang="ru-RU" i="1" dirty="0">
                <a:solidFill>
                  <a:srgbClr val="0070C0"/>
                </a:solidFill>
              </a:rPr>
              <a:t>стандарты </a:t>
            </a:r>
            <a:r>
              <a:rPr lang="ru-RU" b="0" dirty="0">
                <a:solidFill>
                  <a:schemeClr val="tx1"/>
                </a:solidFill>
              </a:rPr>
              <a:t>(</a:t>
            </a:r>
            <a:r>
              <a:rPr lang="en-GB" b="0" dirty="0">
                <a:solidFill>
                  <a:schemeClr val="tx1"/>
                </a:solidFill>
              </a:rPr>
              <a:t>Standards Machine Applicable, Readable &amp; Transferrable)</a:t>
            </a:r>
            <a:r>
              <a:rPr lang="ru-RU" b="0" dirty="0">
                <a:solidFill>
                  <a:schemeClr val="tx1"/>
                </a:solidFill>
              </a:rPr>
              <a:t> – стандарты в виде баз данных, моделей и т.д., ключевым потребителем которой является информационная система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36921" y="216530"/>
            <a:ext cx="7542139" cy="10189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Классификация форматов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154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>
            <a:off x="2648448" y="1664465"/>
            <a:ext cx="234029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581931" y="1664465"/>
            <a:ext cx="571500" cy="417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>
              <a:defRPr/>
            </a:pP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732612" y="3491634"/>
            <a:ext cx="2340299" cy="0"/>
          </a:xfrm>
          <a:prstGeom prst="line">
            <a:avLst/>
          </a:prstGeom>
          <a:ln>
            <a:solidFill>
              <a:srgbClr val="EF8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678313" y="3491634"/>
            <a:ext cx="571500" cy="41755"/>
          </a:xfrm>
          <a:prstGeom prst="rect">
            <a:avLst/>
          </a:prstGeom>
          <a:solidFill>
            <a:srgbClr val="EF8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>
              <a:defRPr/>
            </a:pP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1342550" y="1599672"/>
            <a:ext cx="1281463" cy="14686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600" dirty="0">
                <a:solidFill>
                  <a:srgbClr val="FFFFFF"/>
                </a:solidFill>
              </a:rPr>
              <a:t>2018</a:t>
            </a:r>
            <a:endParaRPr lang="ru-RU" altLang="ru-RU" sz="2600" dirty="0">
              <a:solidFill>
                <a:srgbClr val="FFFFFF"/>
              </a:solidFill>
            </a:endParaRPr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1345265" y="3331810"/>
            <a:ext cx="1286893" cy="1468646"/>
          </a:xfrm>
          <a:prstGeom prst="ellipse">
            <a:avLst/>
          </a:prstGeom>
          <a:solidFill>
            <a:srgbClr val="EF8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600" dirty="0">
                <a:solidFill>
                  <a:srgbClr val="FFFFFF"/>
                </a:solidFill>
              </a:rPr>
              <a:t>201</a:t>
            </a:r>
            <a:r>
              <a:rPr lang="en-US" altLang="ru-RU" sz="2600" dirty="0">
                <a:solidFill>
                  <a:srgbClr val="FFFFFF"/>
                </a:solidFill>
              </a:rPr>
              <a:t>8</a:t>
            </a:r>
            <a:endParaRPr lang="ru-RU" altLang="ru-RU" sz="2600" dirty="0">
              <a:solidFill>
                <a:srgbClr val="FFFFFF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95510" y="5203613"/>
            <a:ext cx="2340299" cy="0"/>
          </a:xfrm>
          <a:prstGeom prst="line">
            <a:avLst/>
          </a:prstGeom>
          <a:ln>
            <a:solidFill>
              <a:srgbClr val="AE4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2811346" y="5203613"/>
            <a:ext cx="571500" cy="41756"/>
          </a:xfrm>
          <a:prstGeom prst="rect">
            <a:avLst/>
          </a:prstGeom>
          <a:solidFill>
            <a:srgbClr val="AE4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>
              <a:defRPr/>
            </a:pP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1381917" y="5102824"/>
            <a:ext cx="1281463" cy="1468646"/>
          </a:xfrm>
          <a:prstGeom prst="ellipse">
            <a:avLst/>
          </a:prstGeom>
          <a:solidFill>
            <a:srgbClr val="AE4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ru-RU" sz="2600" dirty="0">
                <a:solidFill>
                  <a:srgbClr val="FFFFFF"/>
                </a:solidFill>
              </a:rPr>
              <a:t>2017</a:t>
            </a:r>
            <a:endParaRPr lang="ru-RU" altLang="ru-RU" sz="2600" dirty="0">
              <a:solidFill>
                <a:srgbClr val="FFFFFF"/>
              </a:solidFill>
            </a:endParaRPr>
          </a:p>
        </p:txBody>
      </p:sp>
      <p:sp>
        <p:nvSpPr>
          <p:cNvPr id="18449" name="TextBox 15"/>
          <p:cNvSpPr txBox="1">
            <a:spLocks noChangeArrowheads="1"/>
          </p:cNvSpPr>
          <p:nvPr/>
        </p:nvSpPr>
        <p:spPr bwMode="auto">
          <a:xfrm>
            <a:off x="3369270" y="1706221"/>
            <a:ext cx="2598221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500" b="1" dirty="0">
                <a:solidFill>
                  <a:srgbClr val="808080"/>
                </a:solidFill>
              </a:rPr>
              <a:t>ISO</a:t>
            </a:r>
            <a:endParaRPr lang="ru-RU" altLang="ru-RU" sz="3500" b="1" dirty="0">
              <a:solidFill>
                <a:srgbClr val="808080"/>
              </a:solidFill>
            </a:endParaRPr>
          </a:p>
        </p:txBody>
      </p:sp>
      <p:sp>
        <p:nvSpPr>
          <p:cNvPr id="18450" name="TextBox 15"/>
          <p:cNvSpPr txBox="1">
            <a:spLocks noChangeArrowheads="1"/>
          </p:cNvSpPr>
          <p:nvPr/>
        </p:nvSpPr>
        <p:spPr bwMode="auto">
          <a:xfrm>
            <a:off x="3369271" y="2238966"/>
            <a:ext cx="5581782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0070C0"/>
                </a:solidFill>
              </a:rPr>
              <a:t>Специальная консультативная группа</a:t>
            </a:r>
            <a:r>
              <a:rPr lang="en-US" altLang="ru-RU" b="1" dirty="0">
                <a:solidFill>
                  <a:srgbClr val="0070C0"/>
                </a:solidFill>
              </a:rPr>
              <a:t> (SAG)</a:t>
            </a:r>
            <a:r>
              <a:rPr lang="ru-RU" altLang="ru-RU" b="1" dirty="0">
                <a:solidFill>
                  <a:srgbClr val="0070C0"/>
                </a:solidFill>
              </a:rPr>
              <a:t> по машиночитаемым стандартам</a:t>
            </a:r>
          </a:p>
        </p:txBody>
      </p:sp>
      <p:sp>
        <p:nvSpPr>
          <p:cNvPr id="18451" name="TextBox 15"/>
          <p:cNvSpPr txBox="1">
            <a:spLocks noChangeArrowheads="1"/>
          </p:cNvSpPr>
          <p:nvPr/>
        </p:nvSpPr>
        <p:spPr bwMode="auto">
          <a:xfrm>
            <a:off x="3369271" y="3468597"/>
            <a:ext cx="2598221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500" b="1" dirty="0">
                <a:solidFill>
                  <a:srgbClr val="808080"/>
                </a:solidFill>
              </a:rPr>
              <a:t>IEC</a:t>
            </a:r>
            <a:endParaRPr lang="ru-RU" altLang="ru-RU" sz="3500" b="1" dirty="0">
              <a:solidFill>
                <a:srgbClr val="808080"/>
              </a:solidFill>
            </a:endParaRPr>
          </a:p>
        </p:txBody>
      </p:sp>
      <p:sp>
        <p:nvSpPr>
          <p:cNvPr id="18453" name="TextBox 15"/>
          <p:cNvSpPr txBox="1">
            <a:spLocks noChangeArrowheads="1"/>
          </p:cNvSpPr>
          <p:nvPr/>
        </p:nvSpPr>
        <p:spPr bwMode="auto">
          <a:xfrm>
            <a:off x="3413751" y="5246044"/>
            <a:ext cx="4027284" cy="61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500" b="1" dirty="0">
                <a:solidFill>
                  <a:srgbClr val="808080"/>
                </a:solidFill>
              </a:rPr>
              <a:t>CEN / CENELEC</a:t>
            </a:r>
            <a:endParaRPr lang="ru-RU" altLang="ru-RU" sz="3500" b="1" dirty="0">
              <a:solidFill>
                <a:srgbClr val="80808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01748" y="129396"/>
            <a:ext cx="7542139" cy="10189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Машиночитаемые стандарты. 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Опыт организаций по стандартизации</a:t>
            </a:r>
            <a:endParaRPr lang="en-GB" sz="2400" b="1" dirty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3369271" y="4105010"/>
            <a:ext cx="5397224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0070C0"/>
                </a:solidFill>
              </a:rPr>
              <a:t>Специальная группа</a:t>
            </a:r>
            <a:r>
              <a:rPr lang="en-US" altLang="ru-RU" b="1" dirty="0">
                <a:solidFill>
                  <a:srgbClr val="0070C0"/>
                </a:solidFill>
              </a:rPr>
              <a:t> 12 (SG 12)</a:t>
            </a:r>
            <a:r>
              <a:rPr lang="ru-RU" altLang="ru-RU" b="1" dirty="0">
                <a:solidFill>
                  <a:srgbClr val="0070C0"/>
                </a:solidFill>
              </a:rPr>
              <a:t> «Цифровая трансформация»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3369270" y="5874986"/>
            <a:ext cx="5397224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0070C0"/>
                </a:solidFill>
              </a:rPr>
              <a:t>Рабочая группа</a:t>
            </a:r>
            <a:r>
              <a:rPr lang="en-US" altLang="ru-RU" b="1" dirty="0">
                <a:solidFill>
                  <a:srgbClr val="0070C0"/>
                </a:solidFill>
              </a:rPr>
              <a:t> </a:t>
            </a:r>
            <a:r>
              <a:rPr lang="ru-RU" altLang="ru-RU" b="1" dirty="0">
                <a:solidFill>
                  <a:srgbClr val="0070C0"/>
                </a:solidFill>
              </a:rPr>
              <a:t>по цифровому содержанию стандартов</a:t>
            </a:r>
          </a:p>
        </p:txBody>
      </p:sp>
      <p:pic>
        <p:nvPicPr>
          <p:cNvPr id="26" name="Graphiqu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b="-47036"/>
          <a:stretch/>
        </p:blipFill>
        <p:spPr bwMode="auto">
          <a:xfrm>
            <a:off x="176860" y="1633974"/>
            <a:ext cx="3338127" cy="953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9" descr="IEC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" y="3331810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3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7419" y="302830"/>
            <a:ext cx="8229600" cy="8453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Машиночитаемые стандарты.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Российский опыт</a:t>
            </a:r>
            <a:endParaRPr lang="en-GB" sz="24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70473-BB10-45A9-818B-48987A1CE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 bwMode="auto">
          <a:xfrm>
            <a:off x="6534334" y="1953634"/>
            <a:ext cx="2448939" cy="18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0">
            <a:extLst>
              <a:ext uri="{FF2B5EF4-FFF2-40B4-BE49-F238E27FC236}">
                <a16:creationId xmlns:a16="http://schemas.microsoft.com/office/drawing/2014/main" id="{CC7FB5EF-A2EF-4616-9DAF-775F360C4D92}"/>
              </a:ext>
            </a:extLst>
          </p:cNvPr>
          <p:cNvGrpSpPr>
            <a:grpSpLocks/>
          </p:cNvGrpSpPr>
          <p:nvPr/>
        </p:nvGrpSpPr>
        <p:grpSpPr bwMode="auto">
          <a:xfrm>
            <a:off x="81941" y="4046313"/>
            <a:ext cx="8713789" cy="2592388"/>
            <a:chOff x="251520" y="3429000"/>
            <a:chExt cx="8712968" cy="2592288"/>
          </a:xfrm>
        </p:grpSpPr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40D8745A-3E08-4432-8029-F904701EB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156" y="5479560"/>
              <a:ext cx="2467303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2060"/>
                  </a:solidFill>
                  <a:latin typeface="Calibri" pitchFamily="34" charset="0"/>
                </a:rPr>
                <a:t>Информация о производстве</a:t>
              </a:r>
              <a:endParaRPr lang="en-GB" altLang="ru-RU" sz="14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821A10EC-F24A-4A12-8B4F-6438D7FEF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50" y="3765550"/>
              <a:ext cx="1931988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E9CAB354-1153-43E9-AD00-892A83D3B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3746500"/>
              <a:ext cx="190023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8B21C83A-B2EE-4DD2-8618-490A8FDA0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88" y="3990137"/>
              <a:ext cx="1609725" cy="13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45E54CDD-C219-4009-9CC2-C7661E409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3702050"/>
              <a:ext cx="2228850" cy="173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4E48FD15-A997-47A6-A972-31938E4A0A94}"/>
                </a:ext>
              </a:extLst>
            </p:cNvPr>
            <p:cNvSpPr/>
            <p:nvPr/>
          </p:nvSpPr>
          <p:spPr>
            <a:xfrm>
              <a:off x="251520" y="3429000"/>
              <a:ext cx="8712968" cy="25922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83D27271-0640-4F02-BC82-729A21418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77" y="3882746"/>
              <a:ext cx="1931988" cy="148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16ECF420-9403-41D9-8085-CB465F851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215" y="3868738"/>
              <a:ext cx="1900237" cy="15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1A49CF46-0D9C-44CE-BB13-24AA7156F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965" y="3829073"/>
              <a:ext cx="2228850" cy="159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8">
            <a:extLst>
              <a:ext uri="{FF2B5EF4-FFF2-40B4-BE49-F238E27FC236}">
                <a16:creationId xmlns:a16="http://schemas.microsoft.com/office/drawing/2014/main" id="{6E445D14-B542-4033-973C-2973B4C5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99" y="6142838"/>
            <a:ext cx="2255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Информация о продукции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0E259B8E-278D-4A7C-A4AC-08237B27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1" y="6066620"/>
            <a:ext cx="176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Проектирование и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разработка изделий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6CF17E97-5220-4CB4-B946-BA2D7D80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226" y="5900037"/>
            <a:ext cx="14141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Испытания,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обслуживание,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поддержка ЖЦ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6E445D14-B542-4033-973C-2973B4C5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51" y="4062411"/>
            <a:ext cx="1986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i="1" dirty="0">
                <a:solidFill>
                  <a:srgbClr val="FF0000"/>
                </a:solidFill>
                <a:latin typeface="Calibri" pitchFamily="34" charset="0"/>
              </a:rPr>
              <a:t>Примеры применения</a:t>
            </a:r>
            <a:r>
              <a:rPr lang="en-GB" altLang="ru-RU" sz="1400" b="1" i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37481"/>
              </p:ext>
            </p:extLst>
          </p:nvPr>
        </p:nvGraphicFramePr>
        <p:xfrm>
          <a:off x="228951" y="2017066"/>
          <a:ext cx="6147435" cy="1494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17">
                  <a:extLst>
                    <a:ext uri="{9D8B030D-6E8A-4147-A177-3AD203B41FA5}">
                      <a16:colId xmlns:a16="http://schemas.microsoft.com/office/drawing/2014/main" val="234991352"/>
                    </a:ext>
                  </a:extLst>
                </a:gridCol>
                <a:gridCol w="963598">
                  <a:extLst>
                    <a:ext uri="{9D8B030D-6E8A-4147-A177-3AD203B41FA5}">
                      <a16:colId xmlns:a16="http://schemas.microsoft.com/office/drawing/2014/main" val="2643353717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809226239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529491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24769296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7260038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8526342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311117353"/>
                    </a:ext>
                  </a:extLst>
                </a:gridCol>
              </a:tblGrid>
              <a:tr h="221742">
                <a:tc rowSpan="2">
                  <a:txBody>
                    <a:bodyPr/>
                    <a:lstStyle/>
                    <a:p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Текущее значение (01.01.2019 г.)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Значения по годам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516489"/>
                  </a:ext>
                </a:extLst>
              </a:tr>
              <a:tr h="58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317745"/>
                  </a:ext>
                </a:extLst>
              </a:tr>
              <a:tr h="6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стандартов в Фонде, представленных в машиночитаемом формате (%)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40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05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D9DCE-460C-42E9-87A5-784E4237B2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7893" name="Picture 5" descr="H:\Совет\2019\инструмент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690" y="2446316"/>
            <a:ext cx="1582607" cy="155246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745183" y="1401288"/>
            <a:ext cx="2244437" cy="911194"/>
          </a:xfrm>
          <a:prstGeom prst="wedgeRoundRectCallout">
            <a:avLst>
              <a:gd name="adj1" fmla="val -56628"/>
              <a:gd name="adj2" fmla="val 7391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Мероприятия и индикаторы по стандартизации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4691" y="166255"/>
            <a:ext cx="6739247" cy="9975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600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Перспективное развитие: стандартизация в решении государственных задач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660"/>
            <a:ext cx="6407945" cy="3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:\Совет\2019\Нац. проекты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1894" y="4442238"/>
            <a:ext cx="3114770" cy="227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98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Spasib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5103846" y="1814513"/>
            <a:ext cx="323211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71BC"/>
                </a:solidFill>
              </a:rPr>
              <a:t>БЛАГОДАРЮ ЗА ВНИМАНИЕ!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6" name="Picture 16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3556000" y="1277938"/>
            <a:ext cx="4867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67944" y="3346660"/>
            <a:ext cx="5076056" cy="35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</a:t>
            </a:r>
            <a:b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техническому регулированию и метрологии</a:t>
            </a: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(495) 236-0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 err="1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shalaev@gost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err="1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www.gost.ru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www.росстандарт.рф</a:t>
            </a:r>
            <a:b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9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73471"/>
      </p:ext>
    </p:extLst>
  </p:cSld>
  <p:clrMapOvr>
    <a:masterClrMapping/>
  </p:clrMapOvr>
</p:sld>
</file>

<file path=ppt/theme/theme1.xml><?xml version="1.0" encoding="utf-8"?>
<a:theme xmlns:a="http://schemas.openxmlformats.org/drawingml/2006/main" name="RS_tamplate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382</Words>
  <Application>Microsoft Office PowerPoint</Application>
  <PresentationFormat>Экран (4:3)</PresentationFormat>
  <Paragraphs>122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Verdana</vt:lpstr>
      <vt:lpstr>RS_tamplate_presentation</vt:lpstr>
      <vt:lpstr>Цифровые вызовы  стандартизации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блаблабла</dc:title>
  <dc:creator>MR</dc:creator>
  <cp:lastModifiedBy>SinKom-Dell-2</cp:lastModifiedBy>
  <cp:revision>205</cp:revision>
  <cp:lastPrinted>2017-11-21T14:32:53Z</cp:lastPrinted>
  <dcterms:created xsi:type="dcterms:W3CDTF">2016-09-22T08:57:00Z</dcterms:created>
  <dcterms:modified xsi:type="dcterms:W3CDTF">2019-07-10T04:21:14Z</dcterms:modified>
</cp:coreProperties>
</file>