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B43F9FC-47C5-4FD9-B26E-FBE6F90000C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Комитет РСПП по техническому регулированию, стандартизации и оценке соответствия был образован в 2004 году. Бессменным Председателем Комитета является  Дмитрий Александрович Пумпянский - Член Бюро Правления Российского союза промышленников и предпринимателей, председатель совета директоров ПАО «Трубная металлургическая компания».</a:t>
            </a:r>
            <a:endParaRPr lang="ru-RU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В настоящее время в его составе  работает более 2000 экспертов от предприятий и организаций из всех отраслей промышленности, представляющих все регионы России, а также страны Евразийского экономического союза.  В том числе экспертов из представительств европейских компаний, работающих в России.</a:t>
            </a:r>
            <a:endParaRPr lang="ru-RU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Они  принимают самое активное участие в обсуждении проектов технических регламентов, постановлений Правительства и федеральных законов в области технического регулирования и стандартизации, в разработке и обновлении национальных и межгосударственных стандартов.</a:t>
            </a:r>
            <a:endParaRPr lang="ru-RU" sz="12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8AD02C-3A8A-4471-ADCE-84485E21B85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640" y="744480"/>
            <a:ext cx="4961880" cy="372204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97F3631-CC8E-4296-8F39-567FDFA8C1B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440" cy="4466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850560" y="943020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05240ED-4ABD-484E-A499-217FC3AF2F5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88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mailto:KarmancevaEV@cbtc.r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ww.RGTR.r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95280" y="1643040"/>
            <a:ext cx="8228880" cy="171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2"/>
          <p:cNvSpPr/>
          <p:nvPr/>
        </p:nvSpPr>
        <p:spPr>
          <a:xfrm>
            <a:off x="2968200" y="3571920"/>
            <a:ext cx="3001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г. Астана,  25 февраля 2011 г.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0" y="7560"/>
            <a:ext cx="9251640" cy="68572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238" name="CustomShape 4"/>
          <p:cNvSpPr/>
          <p:nvPr/>
        </p:nvSpPr>
        <p:spPr>
          <a:xfrm>
            <a:off x="0" y="6530040"/>
            <a:ext cx="914328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808080"/>
                </a:solidFill>
                <a:latin typeface="Calibri"/>
                <a:ea typeface="DejaVu Sans"/>
              </a:rPr>
              <a:t>WWW.RGTR.RU 			RGTR@RSPP.RU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1073160" y="4221000"/>
            <a:ext cx="7927200" cy="1262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РОЛЬ СТАНДАРТИЗАЦИИ В ЦИФРОВОЙ ТРАНСФОРМАЦИИ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376092"/>
                </a:solidFill>
                <a:latin typeface="Calibri"/>
                <a:ea typeface="DejaVu Sans"/>
              </a:rPr>
              <a:t>А.Н.ЛОЦМАНОВ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1F497D"/>
                </a:solidFill>
                <a:latin typeface="Calibri"/>
                <a:ea typeface="DejaVu Sans"/>
              </a:rPr>
              <a:t>Первый заместитель  Председателя Комитета  РСПП 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1F497D"/>
                </a:solidFill>
                <a:latin typeface="Calibri"/>
                <a:ea typeface="DejaVu Sans"/>
              </a:rPr>
              <a:t>по техническому регулированию, стандартизации и оценке соответствия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2060"/>
                </a:solidFill>
                <a:latin typeface="Calibri"/>
                <a:ea typeface="DejaVu Sans"/>
              </a:rPr>
              <a:t>Председатель Совета по техническому регулированию и стандартизации при Минпромторге России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0" y="1652760"/>
            <a:ext cx="9143280" cy="263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br/>
            <a:r>
              <a:rPr lang="ru-RU" sz="4000" b="1" i="1" strike="noStrike" spc="145">
                <a:solidFill>
                  <a:srgbClr val="0070C0"/>
                </a:solidFill>
                <a:latin typeface="Calibri"/>
              </a:rPr>
              <a:t>2004</a:t>
            </a:r>
            <a:r>
              <a:rPr lang="ru-RU" sz="3600" b="1" i="1" strike="noStrike" spc="145">
                <a:solidFill>
                  <a:srgbClr val="0070C0"/>
                </a:solidFill>
                <a:latin typeface="Calibri"/>
              </a:rPr>
              <a:t> </a:t>
            </a:r>
            <a:r>
              <a:rPr lang="ru-RU" sz="3100" b="1" i="1" strike="noStrike" spc="145">
                <a:solidFill>
                  <a:srgbClr val="0070C0"/>
                </a:solidFill>
                <a:latin typeface="Calibri"/>
              </a:rPr>
              <a:t>-  </a:t>
            </a:r>
            <a:r>
              <a:rPr lang="ru-RU" sz="4000" b="1" i="1" strike="noStrike" spc="145">
                <a:solidFill>
                  <a:srgbClr val="FF0000"/>
                </a:solidFill>
                <a:latin typeface="Calibri"/>
              </a:rPr>
              <a:t>К</a:t>
            </a:r>
            <a:r>
              <a:rPr lang="ru-RU" sz="3100" b="1" i="1" strike="noStrike" spc="145">
                <a:solidFill>
                  <a:srgbClr val="FF0000"/>
                </a:solidFill>
                <a:latin typeface="Calibri"/>
              </a:rPr>
              <a:t>ОМИТЕТУ </a:t>
            </a:r>
            <a:r>
              <a:rPr lang="ru-RU" sz="4000" b="1" i="1" strike="noStrike" spc="145">
                <a:solidFill>
                  <a:srgbClr val="FF0000"/>
                </a:solidFill>
                <a:latin typeface="Calibri"/>
              </a:rPr>
              <a:t>РСПП</a:t>
            </a:r>
            <a:r>
              <a:rPr lang="ru-RU" sz="3100" b="1" i="1" strike="noStrike" spc="145">
                <a:solidFill>
                  <a:srgbClr val="FF0000"/>
                </a:solidFill>
                <a:latin typeface="Calibri"/>
              </a:rPr>
              <a:t> </a:t>
            </a:r>
            <a:r>
              <a:rPr lang="ru-RU" sz="4000" b="1" i="1" strike="noStrike" spc="145">
                <a:solidFill>
                  <a:srgbClr val="FF0000"/>
                </a:solidFill>
                <a:latin typeface="Calibri"/>
              </a:rPr>
              <a:t>15</a:t>
            </a:r>
            <a:r>
              <a:rPr lang="ru-RU" sz="3100" b="1" i="1" strike="noStrike" spc="145">
                <a:solidFill>
                  <a:srgbClr val="FF0000"/>
                </a:solidFill>
                <a:latin typeface="Calibri"/>
              </a:rPr>
              <a:t> ЛЕТ  </a:t>
            </a:r>
            <a:r>
              <a:rPr lang="ru-RU" sz="3100" b="1" i="1" strike="noStrike" spc="145">
                <a:solidFill>
                  <a:srgbClr val="0070C0"/>
                </a:solidFill>
                <a:latin typeface="Calibri"/>
              </a:rPr>
              <a:t>- </a:t>
            </a:r>
            <a:r>
              <a:rPr lang="ru-RU" sz="4000" b="1" i="1" strike="noStrike" spc="145">
                <a:solidFill>
                  <a:srgbClr val="0070C0"/>
                </a:solidFill>
                <a:latin typeface="Calibri"/>
              </a:rPr>
              <a:t>2019</a:t>
            </a:r>
            <a:br/>
            <a:br/>
            <a:br/>
            <a:r>
              <a:rPr lang="ru-RU" sz="4000" b="1" strike="noStrike" spc="145">
                <a:solidFill>
                  <a:srgbClr val="C00000"/>
                </a:solidFill>
                <a:latin typeface="Calibri"/>
              </a:rPr>
              <a:t>  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Picture 2"/>
          <p:cNvPicPr/>
          <p:nvPr/>
        </p:nvPicPr>
        <p:blipFill>
          <a:blip r:embed="rId2"/>
          <a:stretch/>
        </p:blipFill>
        <p:spPr>
          <a:xfrm>
            <a:off x="3787560" y="428760"/>
            <a:ext cx="1507320" cy="142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2737800" y="325440"/>
            <a:ext cx="415116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РАБОЧИЕ ГРУППЫ. </a:t>
            </a:r>
            <a:br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ОСНОВНЫЕ НАПРАВЛЕНИЯ РАБОТЫ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38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39" name="CustomShape 10"/>
          <p:cNvSpPr/>
          <p:nvPr/>
        </p:nvSpPr>
        <p:spPr>
          <a:xfrm>
            <a:off x="179640" y="1340640"/>
            <a:ext cx="2447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3300"/>
                </a:solidFill>
                <a:latin typeface="Calibri"/>
                <a:ea typeface="DejaVu Sans"/>
              </a:rPr>
              <a:t>ИНФРАСТРУКТУРА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3300"/>
                </a:solidFill>
                <a:latin typeface="Calibri"/>
                <a:ea typeface="DejaVu Sans"/>
              </a:rPr>
              <a:t>КАЧЕСТВА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/>
            <a:r>
              <a:rPr lang="ru-RU" sz="1800" b="0" i="1" strike="noStrike" spc="-1">
                <a:solidFill>
                  <a:srgbClr val="0000FF"/>
                </a:solidFill>
                <a:latin typeface="Calibri"/>
                <a:ea typeface="DejaVu Sans"/>
              </a:rPr>
              <a:t>Технические регламенты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40" name="Picture 2"/>
          <p:cNvPicPr/>
          <p:nvPr/>
        </p:nvPicPr>
        <p:blipFill>
          <a:blip r:embed="rId2"/>
          <a:stretch/>
        </p:blipFill>
        <p:spPr>
          <a:xfrm>
            <a:off x="179640" y="2925000"/>
            <a:ext cx="2183400" cy="1367280"/>
          </a:xfrm>
          <a:prstGeom prst="rect">
            <a:avLst/>
          </a:prstGeom>
          <a:ln>
            <a:noFill/>
          </a:ln>
        </p:spPr>
      </p:pic>
      <p:pic>
        <p:nvPicPr>
          <p:cNvPr id="341" name="Picture 2"/>
          <p:cNvPicPr/>
          <p:nvPr/>
        </p:nvPicPr>
        <p:blipFill>
          <a:blip r:embed="rId3"/>
          <a:stretch/>
        </p:blipFill>
        <p:spPr>
          <a:xfrm>
            <a:off x="179640" y="4509000"/>
            <a:ext cx="2231280" cy="123624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BB2B2A-F571-491B-B9F0-C3DD2375C3A6}"/>
              </a:ext>
            </a:extLst>
          </p:cNvPr>
          <p:cNvSpPr/>
          <p:nvPr/>
        </p:nvSpPr>
        <p:spPr>
          <a:xfrm>
            <a:off x="2633033" y="1576295"/>
            <a:ext cx="2725946" cy="13600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СТРОИТЕЛЬНЫЕ МАТЕРИАЛЫ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03A13-5477-497B-9937-E231D3775C0D}"/>
              </a:ext>
            </a:extLst>
          </p:cNvPr>
          <p:cNvSpPr/>
          <p:nvPr/>
        </p:nvSpPr>
        <p:spPr>
          <a:xfrm>
            <a:off x="2633032" y="2927767"/>
            <a:ext cx="2725946" cy="13600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ЖЕЛЕЗНОДОРОЖНЫЙ ТРАНСПОРТ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7B86F1-E893-4DA5-9F88-3F466079BA09}"/>
              </a:ext>
            </a:extLst>
          </p:cNvPr>
          <p:cNvSpPr/>
          <p:nvPr/>
        </p:nvSpPr>
        <p:spPr>
          <a:xfrm>
            <a:off x="2633032" y="4307992"/>
            <a:ext cx="2725946" cy="13600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МАШИНОСТРОЕНИЕ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7298E-D0CC-4031-9C5B-98B6D84B6831}"/>
              </a:ext>
            </a:extLst>
          </p:cNvPr>
          <p:cNvSpPr/>
          <p:nvPr/>
        </p:nvSpPr>
        <p:spPr>
          <a:xfrm>
            <a:off x="5365631" y="1577195"/>
            <a:ext cx="3171644" cy="136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Стандартизация и сертификация продукции для промышленности строительных материалов.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8C07B-6D6F-4F5E-B7F0-9C586187C4DB}"/>
              </a:ext>
            </a:extLst>
          </p:cNvPr>
          <p:cNvSpPr/>
          <p:nvPr/>
        </p:nvSpPr>
        <p:spPr>
          <a:xfrm>
            <a:off x="5365630" y="2928665"/>
            <a:ext cx="3171644" cy="1360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Гармонизация технических регламентов ЕАЭС и Директив ЕС в области железнодорожного транспорта, гармонизация схем оценки соответствия продукции.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4679B7-F877-4BE9-8155-B3CEE03A8A91}"/>
              </a:ext>
            </a:extLst>
          </p:cNvPr>
          <p:cNvSpPr/>
          <p:nvPr/>
        </p:nvSpPr>
        <p:spPr>
          <a:xfrm>
            <a:off x="5365630" y="4308891"/>
            <a:ext cx="3171644" cy="1360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Обеспечение возможности доступа на рынок для немецких и российских производителей и инжиниринговых компаний путем улучшения взаимного признания испытаний.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2495880" y="298080"/>
            <a:ext cx="415116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РАБОЧИЕ ГРУППЫ. </a:t>
            </a:r>
            <a:br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ОСНОВНЫЕ НАПРАВЛЕНИЯ РАБОТЫ</a:t>
            </a:r>
          </a:p>
        </p:txBody>
      </p:sp>
      <p:grpSp>
        <p:nvGrpSpPr>
          <p:cNvPr id="350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51" name="CustomShape 10"/>
          <p:cNvSpPr/>
          <p:nvPr/>
        </p:nvSpPr>
        <p:spPr>
          <a:xfrm>
            <a:off x="179640" y="1340640"/>
            <a:ext cx="2447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B050"/>
                </a:solidFill>
                <a:latin typeface="Calibri"/>
                <a:ea typeface="DejaVu Sans"/>
              </a:rPr>
              <a:t>ЦИФРОВАЯ ТРАНСФОРМАЦИЯ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/>
            <a:r>
              <a:rPr lang="ru-RU" sz="1800" b="0" i="1" strike="noStrike" spc="-1">
                <a:solidFill>
                  <a:srgbClr val="EB780A"/>
                </a:solidFill>
                <a:latin typeface="Calibri"/>
                <a:ea typeface="DejaVu Sans"/>
              </a:rPr>
              <a:t>Вертикальные аспекты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52" name="Picture 2"/>
          <p:cNvPicPr/>
          <p:nvPr/>
        </p:nvPicPr>
        <p:blipFill>
          <a:blip r:embed="rId2"/>
          <a:stretch/>
        </p:blipFill>
        <p:spPr>
          <a:xfrm>
            <a:off x="323640" y="2853000"/>
            <a:ext cx="1977840" cy="1367280"/>
          </a:xfrm>
          <a:prstGeom prst="rect">
            <a:avLst/>
          </a:prstGeom>
          <a:ln w="9360">
            <a:noFill/>
          </a:ln>
        </p:spPr>
      </p:pic>
      <p:pic>
        <p:nvPicPr>
          <p:cNvPr id="353" name="Picture 1"/>
          <p:cNvPicPr/>
          <p:nvPr/>
        </p:nvPicPr>
        <p:blipFill>
          <a:blip r:embed="rId3"/>
          <a:stretch/>
        </p:blipFill>
        <p:spPr>
          <a:xfrm>
            <a:off x="323640" y="4437000"/>
            <a:ext cx="2130480" cy="1727280"/>
          </a:xfrm>
          <a:prstGeom prst="rect">
            <a:avLst/>
          </a:prstGeom>
          <a:ln w="936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D4AFD-6FE9-4E9D-807B-F09CC87B9D2C}"/>
              </a:ext>
            </a:extLst>
          </p:cNvPr>
          <p:cNvSpPr/>
          <p:nvPr/>
        </p:nvSpPr>
        <p:spPr>
          <a:xfrm>
            <a:off x="2704920" y="1461276"/>
            <a:ext cx="2855342" cy="13600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АРХИТЕКТУРНЫЕ ШАБЛОНЫ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4E448-1F96-4CA6-A912-AF5A47BD3AC7}"/>
              </a:ext>
            </a:extLst>
          </p:cNvPr>
          <p:cNvSpPr/>
          <p:nvPr/>
        </p:nvSpPr>
        <p:spPr>
          <a:xfrm>
            <a:off x="2704919" y="2855879"/>
            <a:ext cx="2855342" cy="13888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ОНТОЛОГИЯ И СЕМАНТИКА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F7212-542C-4547-B654-95D0184D6881}"/>
              </a:ext>
            </a:extLst>
          </p:cNvPr>
          <p:cNvSpPr/>
          <p:nvPr/>
        </p:nvSpPr>
        <p:spPr>
          <a:xfrm>
            <a:off x="2704919" y="4207351"/>
            <a:ext cx="2855342" cy="13888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КИБЕРБЕЗОПАСНОСТЬ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23D6A-463A-4296-9F61-1E02C21C4053}"/>
              </a:ext>
            </a:extLst>
          </p:cNvPr>
          <p:cNvSpPr/>
          <p:nvPr/>
        </p:nvSpPr>
        <p:spPr>
          <a:xfrm>
            <a:off x="5566914" y="1462175"/>
            <a:ext cx="3171644" cy="1360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0000"/>
              </a:solidFill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Общее понимание основных рамок стандартизации для «</a:t>
            </a:r>
            <a:r>
              <a:rPr lang="ru-RU" sz="1600" dirty="0" err="1">
                <a:solidFill>
                  <a:srgbClr val="000000"/>
                </a:solidFill>
                <a:ea typeface="+mn-lt"/>
                <a:cs typeface="+mn-lt"/>
              </a:rPr>
              <a:t>Smart</a:t>
            </a:r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-X» и «</a:t>
            </a:r>
            <a:r>
              <a:rPr lang="ru-RU" sz="1600" dirty="0" err="1">
                <a:solidFill>
                  <a:srgbClr val="000000"/>
                </a:solidFill>
                <a:ea typeface="+mn-lt"/>
                <a:cs typeface="+mn-lt"/>
              </a:rPr>
              <a:t>IoT</a:t>
            </a:r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4CCD9-7F52-4F56-A543-41180FD23324}"/>
              </a:ext>
            </a:extLst>
          </p:cNvPr>
          <p:cNvSpPr/>
          <p:nvPr/>
        </p:nvSpPr>
        <p:spPr>
          <a:xfrm>
            <a:off x="5566913" y="2856778"/>
            <a:ext cx="3171644" cy="1360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Возможность разработки классификаторов с использованием немецкого стандарта  </a:t>
            </a:r>
            <a:r>
              <a:rPr lang="ru-RU" sz="1600" dirty="0" err="1">
                <a:solidFill>
                  <a:srgbClr val="000000"/>
                </a:solidFill>
                <a:ea typeface="+mn-lt"/>
                <a:cs typeface="+mn-lt"/>
              </a:rPr>
              <a:t>eCl@ss</a:t>
            </a:r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FC3711-B6F3-4B47-958B-D4D025DFF447}"/>
              </a:ext>
            </a:extLst>
          </p:cNvPr>
          <p:cNvSpPr/>
          <p:nvPr/>
        </p:nvSpPr>
        <p:spPr>
          <a:xfrm>
            <a:off x="5566912" y="4237004"/>
            <a:ext cx="3171644" cy="1360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Определить и сравнить соответствующие регламенты по  IТ-/ </a:t>
            </a:r>
            <a:r>
              <a:rPr lang="ru-RU" sz="1600" dirty="0" err="1">
                <a:solidFill>
                  <a:srgbClr val="000000"/>
                </a:solidFill>
                <a:ea typeface="+mn-lt"/>
                <a:cs typeface="+mn-lt"/>
              </a:rPr>
              <a:t>CyberSec</a:t>
            </a:r>
            <a:r>
              <a:rPr lang="ru-RU" sz="1600" dirty="0">
                <a:solidFill>
                  <a:srgbClr val="000000"/>
                </a:solidFill>
                <a:ea typeface="+mn-lt"/>
                <a:cs typeface="+mn-lt"/>
              </a:rPr>
              <a:t>  в ЕС/Германии и ЕАЭС/РФ 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2495880" y="274680"/>
            <a:ext cx="415116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РАБОЧИЕ ГРУППЫ. </a:t>
            </a:r>
            <a:br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ОСНОВНЫЕ НАПРАВЛЕНИЯ РАБОТЫ</a:t>
            </a:r>
          </a:p>
        </p:txBody>
      </p:sp>
      <p:grpSp>
        <p:nvGrpSpPr>
          <p:cNvPr id="362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63" name="CustomShape 10"/>
          <p:cNvSpPr/>
          <p:nvPr/>
        </p:nvSpPr>
        <p:spPr>
          <a:xfrm>
            <a:off x="179640" y="1340640"/>
            <a:ext cx="2447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FF"/>
                </a:solidFill>
                <a:latin typeface="Calibri"/>
                <a:ea typeface="DejaVu Sans"/>
              </a:rPr>
              <a:t>ЦИФРОВАЯ ТРАНСФОРМАЦИЯ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/>
            <a:r>
              <a:rPr lang="ru-RU" sz="1800" b="0" strike="noStrike" spc="-1">
                <a:solidFill>
                  <a:srgbClr val="50BED7"/>
                </a:solidFill>
                <a:latin typeface="Calibri"/>
                <a:ea typeface="DejaVu Sans"/>
              </a:rPr>
              <a:t>Горизонтал</a:t>
            </a:r>
            <a:r>
              <a:rPr lang="ru-RU" sz="1800" b="0" i="1" strike="noStrike" spc="-1">
                <a:solidFill>
                  <a:srgbClr val="50BED7"/>
                </a:solidFill>
                <a:latin typeface="Calibri"/>
                <a:ea typeface="DejaVu Sans"/>
              </a:rPr>
              <a:t>ьные аспекты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4" name="Picture 3"/>
          <p:cNvPicPr/>
          <p:nvPr/>
        </p:nvPicPr>
        <p:blipFill>
          <a:blip r:embed="rId2"/>
          <a:stretch/>
        </p:blipFill>
        <p:spPr>
          <a:xfrm>
            <a:off x="179640" y="3213000"/>
            <a:ext cx="2338920" cy="1943280"/>
          </a:xfrm>
          <a:prstGeom prst="rect">
            <a:avLst/>
          </a:prstGeom>
          <a:ln w="936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DBE520-AF4F-4E6B-87ED-CD208288A1B3}"/>
              </a:ext>
            </a:extLst>
          </p:cNvPr>
          <p:cNvSpPr/>
          <p:nvPr/>
        </p:nvSpPr>
        <p:spPr>
          <a:xfrm>
            <a:off x="2704919" y="1461276"/>
            <a:ext cx="2855342" cy="13600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УМНЫЕ СЕТИ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2363B6-7023-4ECC-8AE9-7481F74756EE}"/>
              </a:ext>
            </a:extLst>
          </p:cNvPr>
          <p:cNvSpPr/>
          <p:nvPr/>
        </p:nvSpPr>
        <p:spPr>
          <a:xfrm>
            <a:off x="2704918" y="2841502"/>
            <a:ext cx="2855342" cy="1360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BIM-технологии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22C948-E27F-49B3-85F5-3C5D6C7CD1BE}"/>
              </a:ext>
            </a:extLst>
          </p:cNvPr>
          <p:cNvSpPr/>
          <p:nvPr/>
        </p:nvSpPr>
        <p:spPr>
          <a:xfrm>
            <a:off x="2704917" y="4164219"/>
            <a:ext cx="2855342" cy="1906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УМНОЕ ПРОИЗВОДСТВО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799B-3920-498C-9A1C-A4051653AA9E}"/>
              </a:ext>
            </a:extLst>
          </p:cNvPr>
          <p:cNvSpPr/>
          <p:nvPr/>
        </p:nvSpPr>
        <p:spPr>
          <a:xfrm>
            <a:off x="5566914" y="1462175"/>
            <a:ext cx="3171644" cy="1360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a typeface="+mn-lt"/>
                <a:cs typeface="+mn-lt"/>
              </a:rPr>
              <a:t>Обзор стандартов и правил, касающихся повышения надежности цифровой системы электроснабжения 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A7404-25C0-4D07-93B1-6A34D6814F17}"/>
              </a:ext>
            </a:extLst>
          </p:cNvPr>
          <p:cNvSpPr/>
          <p:nvPr/>
        </p:nvSpPr>
        <p:spPr>
          <a:xfrm>
            <a:off x="5566913" y="2813646"/>
            <a:ext cx="3171644" cy="1360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cs typeface="Arial"/>
              </a:rPr>
              <a:t>Обмен опытом в области BIM-технологий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AEEF2D-2CA8-4841-82FA-AB03E7B3135F}"/>
              </a:ext>
            </a:extLst>
          </p:cNvPr>
          <p:cNvSpPr/>
          <p:nvPr/>
        </p:nvSpPr>
        <p:spPr>
          <a:xfrm>
            <a:off x="5566913" y="4165118"/>
            <a:ext cx="3171644" cy="1906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  <a:ea typeface="+mn-lt"/>
                <a:cs typeface="+mn-lt"/>
              </a:rPr>
              <a:t>Сотрудничество с немецкой инициативой  «</a:t>
            </a:r>
            <a:r>
              <a:rPr lang="ru-RU" sz="1600" dirty="0" err="1">
                <a:solidFill>
                  <a:schemeClr val="tx1"/>
                </a:solidFill>
                <a:ea typeface="+mn-lt"/>
                <a:cs typeface="+mn-lt"/>
              </a:rPr>
              <a:t>Industrie</a:t>
            </a:r>
            <a:r>
              <a:rPr lang="ru-RU" sz="1600" dirty="0">
                <a:solidFill>
                  <a:schemeClr val="tx1"/>
                </a:solidFill>
                <a:ea typeface="+mn-lt"/>
                <a:cs typeface="+mn-lt"/>
              </a:rPr>
              <a:t> 4.0»  в части стандартизации.</a:t>
            </a:r>
            <a:endParaRPr lang="ru-RU" sz="1600">
              <a:solidFill>
                <a:schemeClr val="tx1"/>
              </a:solidFill>
            </a:endParaRPr>
          </a:p>
          <a:p>
            <a:pPr marL="171450" indent="-171450" algn="ctr">
              <a:buFont typeface="Arial"/>
              <a:buChar char="•"/>
            </a:pPr>
            <a:r>
              <a:rPr lang="ru-RU" sz="1600" dirty="0">
                <a:solidFill>
                  <a:schemeClr val="tx1"/>
                </a:solidFill>
                <a:ea typeface="+mn-lt"/>
                <a:cs typeface="+mn-lt"/>
              </a:rPr>
              <a:t>Внедрение системы RAMi4.0 , на основе стандарта  DIN SPEC 91345  </a:t>
            </a:r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/>
            <a:r>
              <a:rPr lang="ru-RU" sz="2200" b="1" strike="noStrike" spc="-1" dirty="0">
                <a:solidFill>
                  <a:srgbClr val="C00000"/>
                </a:solidFill>
                <a:latin typeface="Calibri"/>
              </a:rPr>
              <a:t>СОЗДАНИЕ ЕДИНОГО КЛАССИФИКАТОРА</a:t>
            </a:r>
            <a:r>
              <a:rPr lang="ru-RU" sz="2200" b="1" spc="-1" dirty="0">
                <a:solidFill>
                  <a:srgbClr val="C00000"/>
                </a:solidFill>
                <a:latin typeface="Calibri"/>
              </a:rPr>
              <a:t>  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</a:rPr>
              <a:t> ПРОДУКЦИИ С</a:t>
            </a:r>
            <a:r>
              <a:rPr lang="ru-RU" sz="2200" b="1" spc="-1" dirty="0">
                <a:solidFill>
                  <a:srgbClr val="C00000"/>
                </a:solidFill>
                <a:latin typeface="Calibri"/>
              </a:rPr>
              <a:t> 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</a:rPr>
              <a:t> ИСПОЛЬЗОВАНИЕМ</a:t>
            </a:r>
            <a:r>
              <a:rPr lang="ru-RU" sz="2200" b="1" spc="-1" dirty="0">
                <a:solidFill>
                  <a:srgbClr val="C00000"/>
                </a:solidFill>
                <a:latin typeface="Calibri"/>
              </a:rPr>
              <a:t> 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</a:rPr>
              <a:t> СТАНДАРТА</a:t>
            </a:r>
            <a:r>
              <a:rPr lang="ru-RU" sz="2200" b="1" spc="-1" dirty="0">
                <a:solidFill>
                  <a:srgbClr val="C00000"/>
                </a:solidFill>
                <a:latin typeface="Calibri"/>
              </a:rPr>
              <a:t> 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2200" b="1" spc="-1" dirty="0" err="1">
                <a:solidFill>
                  <a:srgbClr val="C00000"/>
                </a:solidFill>
                <a:latin typeface="Calibri"/>
              </a:rPr>
              <a:t>еCl@ss</a:t>
            </a:r>
            <a:r>
              <a:rPr lang="ru-RU" sz="2200" b="1" spc="-1" dirty="0">
                <a:solidFill>
                  <a:srgbClr val="C00000"/>
                </a:solidFill>
                <a:latin typeface="Calibri"/>
              </a:rPr>
              <a:t>»</a:t>
            </a:r>
            <a:br>
              <a:rPr dirty="0"/>
            </a:br>
            <a:r>
              <a:rPr lang="ru-RU" sz="1800" b="1" strike="noStrike" spc="-1" dirty="0">
                <a:solidFill>
                  <a:srgbClr val="002060"/>
                </a:solidFill>
                <a:latin typeface="Calibri"/>
              </a:rPr>
              <a:t>17 АПРЕЛЯ, САНКТ-ПЕТЕРБУРГ, ОФИС КОМПАНИИ «КОДЕКС»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381490" y="3397755"/>
            <a:ext cx="8228880" cy="3285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5000"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spcBef>
                <a:spcPts val="32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Для созданий цифровой экономики в Российской Федерации необходим единый классификатор</a:t>
            </a:r>
            <a:r>
              <a:rPr lang="ru-RU" sz="1400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промышленной продукции.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	Обсужден вопрос применения стандарта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eСl@ss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, систему каталогизации продукции, применяемой в СИМЕНС АГ, принципы работы стандарта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eСl@ss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в сравнении с другими подобными системами – IDEA, GPC, ETIM, показал особенности концепции отраслевой семантики на основе стандарта для германской платформы «Индустрия 4:0».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	Принято решение: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342900" indent="-342265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Включить в план работы рабочей группы 3.2 «Онтология и семантика» необходимость разработки рекомендаций по применению стандарта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eСl@ss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в России.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342900" indent="-342265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Изучить возможность использования стандарта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eCl@ss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в России.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342900" indent="-342265"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Вопрос создания российской системы классификации продукции для цифровой экономики с использованием стандарта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eCl@ss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будет</a:t>
            </a:r>
            <a:r>
              <a:rPr lang="ru-RU" sz="1400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обсужден 09 июля 2019 г. на открытой сессии Комитета РСПП «Стандартизация для цифрового производства» в рамках форума</a:t>
            </a:r>
            <a:r>
              <a:rPr lang="ru-RU" sz="1400" spc="-1" dirty="0">
                <a:solidFill>
                  <a:srgbClr val="000000"/>
                </a:solidFill>
                <a:latin typeface="Arial"/>
              </a:rPr>
              <a:t>        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Arial"/>
              </a:rPr>
              <a:t>Иннопром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 2019».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Picture 2"/>
          <p:cNvPicPr/>
          <p:nvPr/>
        </p:nvPicPr>
        <p:blipFill>
          <a:blip r:embed="rId2"/>
          <a:stretch/>
        </p:blipFill>
        <p:spPr>
          <a:xfrm>
            <a:off x="4500000" y="1934640"/>
            <a:ext cx="3033720" cy="935280"/>
          </a:xfrm>
          <a:prstGeom prst="rect">
            <a:avLst/>
          </a:prstGeom>
          <a:ln>
            <a:noFill/>
          </a:ln>
        </p:spPr>
      </p:pic>
      <p:pic>
        <p:nvPicPr>
          <p:cNvPr id="368" name="Picture 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83640" y="1412640"/>
            <a:ext cx="2968920" cy="19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F8180ED-6A83-4ABD-91C6-0C7D8DBC214D}" type="slidenum">
              <a:rPr lang="ru-RU" sz="1400" b="0" strike="noStrike" spc="-1">
                <a:solidFill>
                  <a:srgbClr val="000000"/>
                </a:solidFill>
                <a:latin typeface="Calibri"/>
              </a:rPr>
              <a:t>14</a:t>
            </a:fld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999360" y="234360"/>
            <a:ext cx="701028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РАБОЧИЕ ГРУППЫ ПЛАТФОРМЫ ИНДУСТРИИ 4.0 В ГЕРМАНИИ</a:t>
            </a:r>
          </a:p>
        </p:txBody>
      </p:sp>
      <p:sp>
        <p:nvSpPr>
          <p:cNvPr id="372" name="CustomShape 4"/>
          <p:cNvSpPr/>
          <p:nvPr/>
        </p:nvSpPr>
        <p:spPr>
          <a:xfrm>
            <a:off x="695160" y="1173240"/>
            <a:ext cx="4514040" cy="843840"/>
          </a:xfrm>
          <a:prstGeom prst="rect">
            <a:avLst/>
          </a:prstGeom>
          <a:solidFill>
            <a:srgbClr val="92D050"/>
          </a:solidFill>
          <a:ln w="38160">
            <a:solidFill>
              <a:srgbClr val="FF0000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1 Эталонная архитектура, стандарты и нормы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695160" y="2138400"/>
            <a:ext cx="4514040" cy="8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2 Сценарии применения технологии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695160" y="3072600"/>
            <a:ext cx="4514040" cy="8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3 Безопасность сетевых систем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CustomShape 7"/>
          <p:cNvSpPr/>
          <p:nvPr/>
        </p:nvSpPr>
        <p:spPr>
          <a:xfrm>
            <a:off x="695160" y="3995640"/>
            <a:ext cx="4514040" cy="8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4 Правовая база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CustomShape 8"/>
          <p:cNvSpPr/>
          <p:nvPr/>
        </p:nvSpPr>
        <p:spPr>
          <a:xfrm>
            <a:off x="709560" y="4939560"/>
            <a:ext cx="4514040" cy="8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5 Работа, образование и профессиональная подготовка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CustomShape 9"/>
          <p:cNvSpPr/>
          <p:nvPr/>
        </p:nvSpPr>
        <p:spPr>
          <a:xfrm>
            <a:off x="695160" y="5883120"/>
            <a:ext cx="4514040" cy="843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№ 6 Цифровые бизнес модели в промышленности 4.0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CustomShape 10"/>
          <p:cNvSpPr/>
          <p:nvPr/>
        </p:nvSpPr>
        <p:spPr>
          <a:xfrm rot="5400000">
            <a:off x="5623200" y="1024920"/>
            <a:ext cx="1274400" cy="2004120"/>
          </a:xfrm>
          <a:prstGeom prst="bentArrow">
            <a:avLst>
              <a:gd name="adj1" fmla="val 17659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rou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11"/>
          <p:cNvSpPr/>
          <p:nvPr/>
        </p:nvSpPr>
        <p:spPr>
          <a:xfrm>
            <a:off x="5408280" y="2696400"/>
            <a:ext cx="3134520" cy="1720800"/>
          </a:xfrm>
          <a:prstGeom prst="rect">
            <a:avLst/>
          </a:prstGeom>
          <a:solidFill>
            <a:srgbClr val="FFFF00"/>
          </a:solidFill>
          <a:ln>
            <a:rou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 ИТ стандартов создать Платформу Индустрия 4.0 невозможно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Это общегосударственная задача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5000" y="71280"/>
            <a:ext cx="9037800" cy="67122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233640" y="403560"/>
            <a:ext cx="849168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4000" b="1" strike="noStrike" spc="-1">
                <a:solidFill>
                  <a:srgbClr val="9BBB59"/>
                </a:solidFill>
                <a:latin typeface="Calibri"/>
                <a:ea typeface="DejaVu Sans"/>
              </a:rPr>
              <a:t>    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8221320" y="6356520"/>
            <a:ext cx="724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621000" y="273960"/>
            <a:ext cx="7886160" cy="5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ИСПОЛЬЗОВАНИЕ  ИТ СТАНДАРТОВ  В  РОССИИ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6"/>
          <p:cNvSpPr/>
          <p:nvPr/>
        </p:nvSpPr>
        <p:spPr>
          <a:xfrm>
            <a:off x="4564440" y="1526040"/>
            <a:ext cx="3656160" cy="4767120"/>
          </a:xfrm>
          <a:prstGeom prst="irregularSeal1">
            <a:avLst/>
          </a:prstGeom>
          <a:ln>
            <a:noFill/>
          </a:ln>
          <a:effectLst>
            <a:outerShdw blurRad="149987" dist="250081" dir="8461089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Из них в России принято 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FFFFFF"/>
                </a:solidFill>
                <a:latin typeface="Calibri"/>
                <a:ea typeface="DejaVu Sans"/>
              </a:rPr>
              <a:t>&lt; 5-7%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CustomShape 7"/>
          <p:cNvSpPr/>
          <p:nvPr/>
        </p:nvSpPr>
        <p:spPr>
          <a:xfrm>
            <a:off x="668160" y="2266920"/>
            <a:ext cx="4053240" cy="29455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  <a:ln>
            <a:rou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Сегодня в мире применяется 3000 международных  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ИТ стандартов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CustomShape 8"/>
          <p:cNvSpPr/>
          <p:nvPr/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Рисунок 4"/>
          <p:cNvPicPr/>
          <p:nvPr/>
        </p:nvPicPr>
        <p:blipFill>
          <a:blip r:embed="rId2"/>
          <a:srcRect t="40033"/>
          <a:stretch/>
        </p:blipFill>
        <p:spPr>
          <a:xfrm>
            <a:off x="107640" y="188640"/>
            <a:ext cx="1890720" cy="3815640"/>
          </a:xfrm>
          <a:prstGeom prst="rect">
            <a:avLst/>
          </a:prstGeom>
          <a:ln>
            <a:noFill/>
          </a:ln>
        </p:spPr>
      </p:pic>
      <p:pic>
        <p:nvPicPr>
          <p:cNvPr id="389" name="Рисунок 5"/>
          <p:cNvPicPr/>
          <p:nvPr/>
        </p:nvPicPr>
        <p:blipFill>
          <a:blip r:embed="rId3"/>
          <a:srcRect b="59827"/>
          <a:stretch/>
        </p:blipFill>
        <p:spPr>
          <a:xfrm>
            <a:off x="107640" y="4077000"/>
            <a:ext cx="1943640" cy="2663640"/>
          </a:xfrm>
          <a:prstGeom prst="rect">
            <a:avLst/>
          </a:prstGeom>
          <a:ln>
            <a:noFill/>
          </a:ln>
        </p:spPr>
      </p:pic>
      <p:sp>
        <p:nvSpPr>
          <p:cNvPr id="390" name="CustomShape 1"/>
          <p:cNvSpPr/>
          <p:nvPr/>
        </p:nvSpPr>
        <p:spPr>
          <a:xfrm>
            <a:off x="2184840" y="260640"/>
            <a:ext cx="6778800" cy="10792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1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ВИЗИТ РОССИЙСКОЙ ПРОМЫШЛЕННОСТИ  В  АВСТРИЮ</a:t>
            </a:r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21 –24 октября 2019, г.Вена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1" name="Picture 8"/>
          <p:cNvPicPr/>
          <p:nvPr/>
        </p:nvPicPr>
        <p:blipFill>
          <a:blip r:embed="rId4"/>
          <a:stretch/>
        </p:blipFill>
        <p:spPr>
          <a:xfrm>
            <a:off x="7192800" y="3061800"/>
            <a:ext cx="1698840" cy="582480"/>
          </a:xfrm>
          <a:prstGeom prst="rect">
            <a:avLst/>
          </a:prstGeom>
          <a:ln>
            <a:noFill/>
          </a:ln>
        </p:spPr>
      </p:pic>
      <p:sp>
        <p:nvSpPr>
          <p:cNvPr id="392" name="CustomShape 2"/>
          <p:cNvSpPr/>
          <p:nvPr/>
        </p:nvSpPr>
        <p:spPr>
          <a:xfrm>
            <a:off x="2123640" y="1556640"/>
            <a:ext cx="5184000" cy="27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16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</a:pPr>
            <a:r>
              <a:rPr lang="ru-RU" sz="1400" b="1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В ПРОГРАММЕ ВИЗИТА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 marL="111600"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marL="1116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ru-RU" sz="1600" b="1" strike="noStrike" spc="-1">
                <a:solidFill>
                  <a:srgbClr val="0070C0"/>
                </a:solidFill>
                <a:latin typeface="Calibri"/>
                <a:ea typeface="DejaVu Sans"/>
              </a:rPr>
              <a:t>3</a:t>
            </a:r>
            <a:r>
              <a:rPr lang="ru-RU" sz="1600" b="1" strike="noStrike" spc="-1" baseline="30000">
                <a:solidFill>
                  <a:srgbClr val="0070C0"/>
                </a:solidFill>
                <a:latin typeface="Calibri"/>
                <a:ea typeface="DejaVu Sans"/>
              </a:rPr>
              <a:t>ий</a:t>
            </a:r>
            <a:r>
              <a:rPr lang="ru-RU" sz="1600" b="1" strike="noStrike" spc="-1">
                <a:solidFill>
                  <a:srgbClr val="0070C0"/>
                </a:solidFill>
                <a:latin typeface="Calibri"/>
                <a:ea typeface="DejaVu Sans"/>
              </a:rPr>
              <a:t> конгресс «Интернет вещей»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111600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Ключевые темы: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0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Искусственный интеллект.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0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Законодательные рамки для ИТ-технологий.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0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Информационные технологии в промышленности: открытые инновации и бизнес-модели.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0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«Умная мобильность».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0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Интернет вещей и риск менеджмент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2051640" y="4437000"/>
            <a:ext cx="6984000" cy="14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16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r>
              <a:rPr lang="ru-RU" sz="1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Посещение Центра инновационного тестирования                                          кибер-физических систем TUV Austria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11160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</a:pP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52440" indent="-17064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Лаборатория Индустрия 4.0 – взаимодействие роботов и людей, интернет вещей;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352440" indent="-17064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Лаборатории качества и надежности железнодорожных перевозок (TVFA).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marL="352440" indent="-170640">
              <a:lnSpc>
                <a:spcPct val="10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Лаборатория неразрушающего контроля / электромагнитного и акустического воздействия;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4" name="Content Placeholder 7"/>
          <p:cNvPicPr/>
          <p:nvPr/>
        </p:nvPicPr>
        <p:blipFill>
          <a:blip r:embed="rId5"/>
          <a:stretch/>
        </p:blipFill>
        <p:spPr>
          <a:xfrm>
            <a:off x="7452360" y="3850200"/>
            <a:ext cx="1570680" cy="802440"/>
          </a:xfrm>
          <a:prstGeom prst="rect">
            <a:avLst/>
          </a:prstGeom>
          <a:ln>
            <a:noFill/>
          </a:ln>
        </p:spPr>
      </p:pic>
      <p:pic>
        <p:nvPicPr>
          <p:cNvPr id="395" name="Рисунок 5"/>
          <p:cNvPicPr/>
          <p:nvPr/>
        </p:nvPicPr>
        <p:blipFill>
          <a:blip r:embed="rId6"/>
          <a:stretch/>
        </p:blipFill>
        <p:spPr>
          <a:xfrm>
            <a:off x="7546680" y="1628640"/>
            <a:ext cx="1344960" cy="1151280"/>
          </a:xfrm>
          <a:prstGeom prst="rect">
            <a:avLst/>
          </a:prstGeom>
          <a:ln>
            <a:noFill/>
          </a:ln>
        </p:spPr>
      </p:pic>
      <p:sp>
        <p:nvSpPr>
          <p:cNvPr id="396" name="CustomShape 4"/>
          <p:cNvSpPr/>
          <p:nvPr/>
        </p:nvSpPr>
        <p:spPr>
          <a:xfrm>
            <a:off x="2184840" y="5949360"/>
            <a:ext cx="6750000" cy="683640"/>
          </a:xfrm>
          <a:prstGeom prst="rect">
            <a:avLst/>
          </a:prstGeom>
          <a:ln w="3240"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По организационным вопросам участия обращаться: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Calibri"/>
              </a:rPr>
              <a:t>Тел : +7 (495) 730-73-16, +7 (916) 972 83 87,  e-mail:</a:t>
            </a:r>
            <a:r>
              <a:rPr lang="ru-RU" sz="1400" b="1" strike="noStrike" spc="-1">
                <a:solidFill>
                  <a:srgbClr val="00B0F0"/>
                </a:solidFill>
                <a:latin typeface="Calibri"/>
                <a:ea typeface="Calibri"/>
              </a:rPr>
              <a:t>  </a:t>
            </a:r>
            <a:r>
              <a:rPr lang="ru-RU" sz="1400" b="1" u="sng" strike="noStrike" spc="-1">
                <a:solidFill>
                  <a:srgbClr val="0000FF"/>
                </a:solidFill>
                <a:uFillTx/>
                <a:latin typeface="Calibri"/>
                <a:ea typeface="Calibri"/>
                <a:hlinkClick r:id="rId7"/>
              </a:rPr>
              <a:t>KarmancevaEV@cbtc.ru</a:t>
            </a:r>
            <a:r>
              <a:rPr lang="ru-RU" sz="1400" b="1" strike="noStrike" spc="-1">
                <a:solidFill>
                  <a:srgbClr val="0070C0"/>
                </a:solidFill>
                <a:latin typeface="Calibri"/>
                <a:ea typeface="Calibri"/>
              </a:rPr>
              <a:t>   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/>
          <p:cNvPicPr/>
          <p:nvPr/>
        </p:nvPicPr>
        <p:blipFill>
          <a:blip r:embed="rId2"/>
          <a:stretch/>
        </p:blipFill>
        <p:spPr>
          <a:xfrm>
            <a:off x="440280" y="3143160"/>
            <a:ext cx="3199680" cy="3256920"/>
          </a:xfrm>
          <a:prstGeom prst="rect">
            <a:avLst/>
          </a:prstGeom>
          <a:ln>
            <a:noFill/>
          </a:ln>
        </p:spPr>
      </p:pic>
      <p:sp>
        <p:nvSpPr>
          <p:cNvPr id="398" name="CustomShape 1"/>
          <p:cNvSpPr/>
          <p:nvPr/>
        </p:nvSpPr>
        <p:spPr>
          <a:xfrm>
            <a:off x="3730320" y="3752280"/>
            <a:ext cx="4228560" cy="71928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376092"/>
                </a:solidFill>
                <a:latin typeface="Calibri"/>
                <a:ea typeface="DejaVu Sans"/>
              </a:rPr>
              <a:t>(495) 663-04-50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CustomShape 2"/>
          <p:cNvSpPr/>
          <p:nvPr/>
        </p:nvSpPr>
        <p:spPr>
          <a:xfrm>
            <a:off x="3629160" y="4472280"/>
            <a:ext cx="4585680" cy="55980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RGTR@RSPP.RU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3664800" y="5062320"/>
            <a:ext cx="4514040" cy="428040"/>
          </a:xfrm>
          <a:prstGeom prst="rect">
            <a:avLst/>
          </a:prstGeom>
          <a:noFill/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www.RGTR.RU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CustomShape 4"/>
          <p:cNvSpPr/>
          <p:nvPr/>
        </p:nvSpPr>
        <p:spPr>
          <a:xfrm>
            <a:off x="457200" y="208080"/>
            <a:ext cx="8228880" cy="79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СХЕМА ВЗАИМОДЕЙСТВИЯ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CustomShape 5"/>
          <p:cNvSpPr/>
          <p:nvPr/>
        </p:nvSpPr>
        <p:spPr>
          <a:xfrm>
            <a:off x="0" y="0"/>
            <a:ext cx="9143280" cy="9993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6"/>
          <p:cNvSpPr/>
          <p:nvPr/>
        </p:nvSpPr>
        <p:spPr>
          <a:xfrm>
            <a:off x="0" y="142920"/>
            <a:ext cx="8929080" cy="85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CustomShape 7"/>
          <p:cNvSpPr/>
          <p:nvPr/>
        </p:nvSpPr>
        <p:spPr>
          <a:xfrm>
            <a:off x="8929800" y="3214800"/>
            <a:ext cx="213480" cy="3642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8"/>
          <p:cNvSpPr/>
          <p:nvPr/>
        </p:nvSpPr>
        <p:spPr>
          <a:xfrm>
            <a:off x="8929800" y="1071720"/>
            <a:ext cx="213480" cy="20710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9"/>
          <p:cNvSpPr/>
          <p:nvPr/>
        </p:nvSpPr>
        <p:spPr>
          <a:xfrm>
            <a:off x="1167840" y="1711440"/>
            <a:ext cx="765180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000" lnSpcReduction="20000"/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0" strike="noStrike" cap="all" spc="-1">
                <a:solidFill>
                  <a:srgbClr val="D99694"/>
                </a:solidFill>
                <a:latin typeface="Calibri"/>
              </a:rPr>
              <a:t>ЗА ВНИМАНИЕ!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CustomShape 10"/>
          <p:cNvSpPr/>
          <p:nvPr/>
        </p:nvSpPr>
        <p:spPr>
          <a:xfrm>
            <a:off x="1115640" y="647640"/>
            <a:ext cx="8257320" cy="856440"/>
          </a:xfrm>
          <a:custGeom>
            <a:avLst/>
            <a:gdLst/>
            <a:ahLst/>
            <a:cxnLst/>
            <a:rect l="0" t="0" r="r" b="b"/>
            <a:pathLst>
              <a:path w="22937" h="1191">
                <a:moveTo>
                  <a:pt x="0" y="1190"/>
                </a:moveTo>
                <a:lnTo>
                  <a:pt x="4" y="1160"/>
                </a:lnTo>
                <a:lnTo>
                  <a:pt x="14" y="1131"/>
                </a:lnTo>
                <a:lnTo>
                  <a:pt x="32" y="1101"/>
                </a:lnTo>
                <a:lnTo>
                  <a:pt x="57" y="1072"/>
                </a:lnTo>
                <a:lnTo>
                  <a:pt x="89" y="1042"/>
                </a:lnTo>
                <a:lnTo>
                  <a:pt x="128" y="1013"/>
                </a:lnTo>
                <a:lnTo>
                  <a:pt x="174" y="983"/>
                </a:lnTo>
                <a:lnTo>
                  <a:pt x="227" y="954"/>
                </a:lnTo>
                <a:lnTo>
                  <a:pt x="288" y="925"/>
                </a:lnTo>
                <a:lnTo>
                  <a:pt x="355" y="896"/>
                </a:lnTo>
                <a:lnTo>
                  <a:pt x="429" y="868"/>
                </a:lnTo>
                <a:lnTo>
                  <a:pt x="509" y="839"/>
                </a:lnTo>
                <a:lnTo>
                  <a:pt x="597" y="811"/>
                </a:lnTo>
                <a:lnTo>
                  <a:pt x="692" y="783"/>
                </a:lnTo>
                <a:lnTo>
                  <a:pt x="793" y="755"/>
                </a:lnTo>
                <a:lnTo>
                  <a:pt x="901" y="728"/>
                </a:lnTo>
                <a:lnTo>
                  <a:pt x="1015" y="701"/>
                </a:lnTo>
                <a:lnTo>
                  <a:pt x="1136" y="674"/>
                </a:lnTo>
                <a:lnTo>
                  <a:pt x="1263" y="647"/>
                </a:lnTo>
                <a:lnTo>
                  <a:pt x="1397" y="621"/>
                </a:lnTo>
                <a:lnTo>
                  <a:pt x="1536" y="595"/>
                </a:lnTo>
                <a:lnTo>
                  <a:pt x="1682" y="569"/>
                </a:lnTo>
                <a:lnTo>
                  <a:pt x="1835" y="544"/>
                </a:lnTo>
                <a:lnTo>
                  <a:pt x="1993" y="520"/>
                </a:lnTo>
                <a:lnTo>
                  <a:pt x="2157" y="495"/>
                </a:lnTo>
                <a:lnTo>
                  <a:pt x="2326" y="471"/>
                </a:lnTo>
                <a:lnTo>
                  <a:pt x="2502" y="448"/>
                </a:lnTo>
                <a:lnTo>
                  <a:pt x="2683" y="425"/>
                </a:lnTo>
                <a:lnTo>
                  <a:pt x="2870" y="403"/>
                </a:lnTo>
                <a:lnTo>
                  <a:pt x="3061" y="381"/>
                </a:lnTo>
                <a:lnTo>
                  <a:pt x="3258" y="359"/>
                </a:lnTo>
                <a:lnTo>
                  <a:pt x="3461" y="338"/>
                </a:lnTo>
                <a:lnTo>
                  <a:pt x="3668" y="318"/>
                </a:lnTo>
                <a:lnTo>
                  <a:pt x="3880" y="298"/>
                </a:lnTo>
                <a:lnTo>
                  <a:pt x="4097" y="278"/>
                </a:lnTo>
                <a:lnTo>
                  <a:pt x="4318" y="260"/>
                </a:lnTo>
                <a:lnTo>
                  <a:pt x="4544" y="241"/>
                </a:lnTo>
                <a:lnTo>
                  <a:pt x="4774" y="224"/>
                </a:lnTo>
                <a:lnTo>
                  <a:pt x="5008" y="207"/>
                </a:lnTo>
                <a:lnTo>
                  <a:pt x="5246" y="190"/>
                </a:lnTo>
                <a:lnTo>
                  <a:pt x="5488" y="175"/>
                </a:lnTo>
                <a:lnTo>
                  <a:pt x="5734" y="159"/>
                </a:lnTo>
                <a:lnTo>
                  <a:pt x="5983" y="145"/>
                </a:lnTo>
                <a:lnTo>
                  <a:pt x="6236" y="131"/>
                </a:lnTo>
                <a:lnTo>
                  <a:pt x="6492" y="118"/>
                </a:lnTo>
                <a:lnTo>
                  <a:pt x="6751" y="105"/>
                </a:lnTo>
                <a:lnTo>
                  <a:pt x="7013" y="93"/>
                </a:lnTo>
                <a:lnTo>
                  <a:pt x="7278" y="82"/>
                </a:lnTo>
                <a:lnTo>
                  <a:pt x="7546" y="72"/>
                </a:lnTo>
                <a:lnTo>
                  <a:pt x="7816" y="62"/>
                </a:lnTo>
                <a:lnTo>
                  <a:pt x="8088" y="53"/>
                </a:lnTo>
                <a:lnTo>
                  <a:pt x="8362" y="44"/>
                </a:lnTo>
                <a:lnTo>
                  <a:pt x="8638" y="37"/>
                </a:lnTo>
                <a:lnTo>
                  <a:pt x="8916" y="30"/>
                </a:lnTo>
                <a:lnTo>
                  <a:pt x="9196" y="24"/>
                </a:lnTo>
                <a:lnTo>
                  <a:pt x="9477" y="18"/>
                </a:lnTo>
                <a:lnTo>
                  <a:pt x="9759" y="13"/>
                </a:lnTo>
                <a:lnTo>
                  <a:pt x="10042" y="9"/>
                </a:lnTo>
                <a:lnTo>
                  <a:pt x="10326" y="6"/>
                </a:lnTo>
                <a:lnTo>
                  <a:pt x="10611" y="3"/>
                </a:lnTo>
                <a:lnTo>
                  <a:pt x="10896" y="1"/>
                </a:lnTo>
                <a:lnTo>
                  <a:pt x="11182" y="0"/>
                </a:lnTo>
                <a:lnTo>
                  <a:pt x="11468" y="0"/>
                </a:lnTo>
                <a:lnTo>
                  <a:pt x="11754" y="0"/>
                </a:lnTo>
                <a:lnTo>
                  <a:pt x="12040" y="1"/>
                </a:lnTo>
                <a:lnTo>
                  <a:pt x="12325" y="3"/>
                </a:lnTo>
                <a:lnTo>
                  <a:pt x="12610" y="6"/>
                </a:lnTo>
                <a:lnTo>
                  <a:pt x="12894" y="9"/>
                </a:lnTo>
                <a:lnTo>
                  <a:pt x="13177" y="13"/>
                </a:lnTo>
                <a:lnTo>
                  <a:pt x="13459" y="18"/>
                </a:lnTo>
                <a:lnTo>
                  <a:pt x="13740" y="24"/>
                </a:lnTo>
                <a:lnTo>
                  <a:pt x="14020" y="30"/>
                </a:lnTo>
                <a:lnTo>
                  <a:pt x="14298" y="37"/>
                </a:lnTo>
                <a:lnTo>
                  <a:pt x="14574" y="44"/>
                </a:lnTo>
                <a:lnTo>
                  <a:pt x="14848" y="53"/>
                </a:lnTo>
                <a:lnTo>
                  <a:pt x="15120" y="62"/>
                </a:lnTo>
                <a:lnTo>
                  <a:pt x="15390" y="72"/>
                </a:lnTo>
                <a:lnTo>
                  <a:pt x="15658" y="82"/>
                </a:lnTo>
                <a:lnTo>
                  <a:pt x="15923" y="93"/>
                </a:lnTo>
                <a:lnTo>
                  <a:pt x="16185" y="105"/>
                </a:lnTo>
                <a:lnTo>
                  <a:pt x="16444" y="118"/>
                </a:lnTo>
                <a:lnTo>
                  <a:pt x="16700" y="131"/>
                </a:lnTo>
                <a:lnTo>
                  <a:pt x="16953" y="145"/>
                </a:lnTo>
                <a:lnTo>
                  <a:pt x="17202" y="159"/>
                </a:lnTo>
                <a:lnTo>
                  <a:pt x="17448" y="175"/>
                </a:lnTo>
                <a:lnTo>
                  <a:pt x="17690" y="190"/>
                </a:lnTo>
                <a:lnTo>
                  <a:pt x="17928" y="207"/>
                </a:lnTo>
                <a:lnTo>
                  <a:pt x="18162" y="224"/>
                </a:lnTo>
                <a:lnTo>
                  <a:pt x="18392" y="241"/>
                </a:lnTo>
                <a:lnTo>
                  <a:pt x="18618" y="260"/>
                </a:lnTo>
                <a:lnTo>
                  <a:pt x="18839" y="278"/>
                </a:lnTo>
                <a:lnTo>
                  <a:pt x="19056" y="298"/>
                </a:lnTo>
                <a:lnTo>
                  <a:pt x="19268" y="318"/>
                </a:lnTo>
                <a:lnTo>
                  <a:pt x="19475" y="338"/>
                </a:lnTo>
                <a:lnTo>
                  <a:pt x="19678" y="359"/>
                </a:lnTo>
                <a:lnTo>
                  <a:pt x="19875" y="381"/>
                </a:lnTo>
                <a:lnTo>
                  <a:pt x="20066" y="403"/>
                </a:lnTo>
                <a:lnTo>
                  <a:pt x="20253" y="425"/>
                </a:lnTo>
                <a:lnTo>
                  <a:pt x="20434" y="448"/>
                </a:lnTo>
                <a:lnTo>
                  <a:pt x="20610" y="471"/>
                </a:lnTo>
                <a:lnTo>
                  <a:pt x="20779" y="495"/>
                </a:lnTo>
                <a:lnTo>
                  <a:pt x="20943" y="520"/>
                </a:lnTo>
                <a:lnTo>
                  <a:pt x="21101" y="544"/>
                </a:lnTo>
                <a:lnTo>
                  <a:pt x="21254" y="569"/>
                </a:lnTo>
                <a:lnTo>
                  <a:pt x="21400" y="595"/>
                </a:lnTo>
                <a:lnTo>
                  <a:pt x="21539" y="621"/>
                </a:lnTo>
                <a:lnTo>
                  <a:pt x="21673" y="647"/>
                </a:lnTo>
                <a:lnTo>
                  <a:pt x="21800" y="674"/>
                </a:lnTo>
                <a:lnTo>
                  <a:pt x="21921" y="701"/>
                </a:lnTo>
                <a:lnTo>
                  <a:pt x="22035" y="728"/>
                </a:lnTo>
                <a:lnTo>
                  <a:pt x="22143" y="755"/>
                </a:lnTo>
                <a:lnTo>
                  <a:pt x="22244" y="783"/>
                </a:lnTo>
                <a:lnTo>
                  <a:pt x="22339" y="811"/>
                </a:lnTo>
                <a:lnTo>
                  <a:pt x="22427" y="839"/>
                </a:lnTo>
                <a:lnTo>
                  <a:pt x="22507" y="868"/>
                </a:lnTo>
                <a:lnTo>
                  <a:pt x="22581" y="896"/>
                </a:lnTo>
                <a:lnTo>
                  <a:pt x="22648" y="925"/>
                </a:lnTo>
                <a:lnTo>
                  <a:pt x="22709" y="954"/>
                </a:lnTo>
                <a:lnTo>
                  <a:pt x="22762" y="983"/>
                </a:lnTo>
                <a:lnTo>
                  <a:pt x="22808" y="1013"/>
                </a:lnTo>
                <a:lnTo>
                  <a:pt x="22847" y="1042"/>
                </a:lnTo>
                <a:lnTo>
                  <a:pt x="22879" y="1072"/>
                </a:lnTo>
                <a:lnTo>
                  <a:pt x="22904" y="1101"/>
                </a:lnTo>
                <a:lnTo>
                  <a:pt x="22922" y="1131"/>
                </a:lnTo>
                <a:lnTo>
                  <a:pt x="22932" y="1160"/>
                </a:lnTo>
                <a:lnTo>
                  <a:pt x="22936" y="1190"/>
                </a:lnTo>
              </a:path>
            </a:pathLst>
          </a:custGeom>
          <a:ln w="9360">
            <a:noFill/>
          </a:ln>
          <a:effectLst>
            <a:innerShdw blurRad="114300">
              <a:srgbClr val="000000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prstTxWarp prst="textArchUp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4799"/>
              </a:spcBef>
            </a:pPr>
            <a:r>
              <a:rPr lang="ru-RU" sz="6000" b="1" strike="noStrike" cap="all" spc="-1">
                <a:solidFill>
                  <a:srgbClr val="D99694"/>
                </a:solidFill>
                <a:latin typeface="Calibri"/>
                <a:ea typeface="DejaVu Sans"/>
              </a:rPr>
              <a:t>СПАСИБО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CustomShape 11"/>
          <p:cNvSpPr/>
          <p:nvPr/>
        </p:nvSpPr>
        <p:spPr>
          <a:xfrm>
            <a:off x="3060000" y="5589360"/>
            <a:ext cx="58690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Наша страница в Facebook: </a:t>
            </a:r>
            <a:r>
              <a:rPr lang="ru-RU" sz="20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https://www.facebook.com/www.RGTR.ru</a:t>
            </a:r>
            <a:r>
              <a:rPr lang="ru-RU" sz="18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57200" y="14292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Calibri"/>
              </a:rPr>
              <a:t>РАБОТА КОМИТЕТА РСПП ПО ТЕХНИЧЕСКОМУ РЕГУЛИРОВАНИЮ, СТАНДАРТИЗАЦИИ И ОЦЕНКЕ СООТВЕТСТВИЯ</a:t>
            </a:r>
            <a:endParaRPr lang="ru-RU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203640" y="2421000"/>
            <a:ext cx="5688720" cy="403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57120" indent="-356400" algn="just">
              <a:lnSpc>
                <a:spcPct val="80000"/>
              </a:lnSpc>
              <a:spcBef>
                <a:spcPts val="320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lang="ru-RU" sz="16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Работа Комитета РСПП позволяет промышленности: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Осуществлять взаимодействие промышленных ассоциаций с органами государственной власти.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120">
              <a:lnSpc>
                <a:spcPct val="15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Расширять международное сотрудничество в области технического регулирования и стандартизации.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marL="357120" indent="-356400">
              <a:lnSpc>
                <a:spcPct val="80000"/>
              </a:lnSpc>
              <a:spcBef>
                <a:spcPts val="281"/>
              </a:spcBef>
            </a:pP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285840" y="5032440"/>
            <a:ext cx="2785320" cy="12924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0000"/>
              </a:lnSpc>
              <a:spcBef>
                <a:spcPts val="119"/>
              </a:spcBef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360"/>
              </a:spcBef>
            </a:pPr>
            <a:r>
              <a:rPr lang="ru-RU" sz="1800" b="1" strike="noStrike" spc="-1">
                <a:solidFill>
                  <a:srgbClr val="404040"/>
                </a:solidFill>
                <a:latin typeface="Tahoma"/>
                <a:ea typeface="DejaVu Sans"/>
              </a:rPr>
              <a:t>Д.А. ПУМПЯНСКИЙ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  <a:ea typeface="DejaVu Sans"/>
              </a:rPr>
              <a:t>Член Бюро Правления РСПП,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  <a:ea typeface="DejaVu Sans"/>
              </a:rPr>
              <a:t>Руководитель Комитета, Председатель 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201"/>
              </a:spcBef>
            </a:pPr>
            <a:r>
              <a:rPr lang="ru-RU" sz="1400" b="0" strike="noStrike" spc="-1">
                <a:solidFill>
                  <a:srgbClr val="404040"/>
                </a:solidFill>
                <a:latin typeface="Tahoma"/>
                <a:ea typeface="DejaVu Sans"/>
              </a:rPr>
              <a:t>Совета директоров ПАО «ТМК»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119"/>
              </a:spcBef>
            </a:pP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3492360" y="1177920"/>
            <a:ext cx="5182560" cy="106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Комитет создан в 2004 году. 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работе Комитета РСПП принимает участие более 2500 экспертов из всех отраслей промышленности.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6" name="Рисунок 1"/>
          <p:cNvPicPr/>
          <p:nvPr/>
        </p:nvPicPr>
        <p:blipFill>
          <a:blip r:embed="rId3"/>
          <a:stretch/>
        </p:blipFill>
        <p:spPr>
          <a:xfrm>
            <a:off x="424440" y="1268640"/>
            <a:ext cx="2485440" cy="354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95640" y="188640"/>
            <a:ext cx="82288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</a:rPr>
              <a:t>СОЗДАНИЕ СОВЕТА ПО ТЕХНИЧЕСКОМУ РЕГУЛИРОВАНИЮ И СТАНДАРТИЗАЦИИ ДЛЯ ЦИФРОВОЙ ЭХКОНОМИКИ</a:t>
            </a:r>
            <a:br/>
            <a:r>
              <a:rPr lang="ru-RU" sz="1800" b="0" strike="noStrike" spc="-1">
                <a:solidFill>
                  <a:srgbClr val="17375E"/>
                </a:solidFill>
                <a:latin typeface="Calibri"/>
              </a:rPr>
              <a:t>Форум «Иннопром - 2018», 10 июля 2018 г.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Picture 3"/>
          <p:cNvPicPr/>
          <p:nvPr/>
        </p:nvPicPr>
        <p:blipFill>
          <a:blip r:embed="rId2"/>
          <a:stretch/>
        </p:blipFill>
        <p:spPr>
          <a:xfrm>
            <a:off x="1957320" y="1485360"/>
            <a:ext cx="5663160" cy="424728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pic>
      <p:sp>
        <p:nvSpPr>
          <p:cNvPr id="249" name="CustomShape 2"/>
          <p:cNvSpPr/>
          <p:nvPr/>
        </p:nvSpPr>
        <p:spPr>
          <a:xfrm>
            <a:off x="78840" y="5965200"/>
            <a:ext cx="89568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7375E"/>
                </a:solidFill>
                <a:latin typeface="Calibri"/>
                <a:ea typeface="DejaVu Sans"/>
              </a:rPr>
              <a:t>Подписание соглашения РСПП - Восточный Комитет германской экономики 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0" name="Рисунок 4"/>
          <p:cNvPicPr/>
          <p:nvPr/>
        </p:nvPicPr>
        <p:blipFill>
          <a:blip r:embed="rId3"/>
          <a:stretch/>
        </p:blipFill>
        <p:spPr>
          <a:xfrm>
            <a:off x="6444360" y="1485360"/>
            <a:ext cx="2663640" cy="124524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51" name="Рисунок 5"/>
          <p:cNvPicPr/>
          <p:nvPr/>
        </p:nvPicPr>
        <p:blipFill>
          <a:blip r:embed="rId4"/>
          <a:stretch/>
        </p:blipFill>
        <p:spPr>
          <a:xfrm>
            <a:off x="36000" y="1485360"/>
            <a:ext cx="2951280" cy="124488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07640" y="188640"/>
            <a:ext cx="898020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СТРУКТУРА СОВЕТА ПО ТЕХНИЧЕСКОМУ РЕГУЛИРОВАНИЮ И СТАНДАРТИЗАЦИИ 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Calibri"/>
                <a:ea typeface="DejaVu Sans"/>
              </a:rPr>
              <a:t>ДЛЯ ЦИФРОВОЙ ЭКОНОМИКИ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471600" y="3968280"/>
            <a:ext cx="1473480" cy="44028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25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Стандартизация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67640" y="4559040"/>
            <a:ext cx="1473480" cy="44028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28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Аккредитация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467640" y="5162760"/>
            <a:ext cx="147348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23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Оценка соответствия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467640" y="5738760"/>
            <a:ext cx="147348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215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Надзор за рынком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CustomShape 6"/>
          <p:cNvSpPr/>
          <p:nvPr/>
        </p:nvSpPr>
        <p:spPr>
          <a:xfrm>
            <a:off x="405360" y="3141000"/>
            <a:ext cx="1727280" cy="7027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82868"/>
              <a:gd name="adj6" fmla="val -154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РАБОЧАЯ ГРУППА1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>
                <a:solidFill>
                  <a:srgbClr val="262626"/>
                </a:solidFill>
                <a:latin typeface="Calibri"/>
                <a:ea typeface="DejaVu Sans"/>
              </a:rPr>
              <a:t>«Инфраструктура качества»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ustomShape 7"/>
          <p:cNvSpPr/>
          <p:nvPr/>
        </p:nvSpPr>
        <p:spPr>
          <a:xfrm flipH="1">
            <a:off x="2232720" y="3983040"/>
            <a:ext cx="1554120" cy="440280"/>
          </a:xfrm>
          <a:prstGeom prst="accentBorderCallout1">
            <a:avLst>
              <a:gd name="adj1" fmla="val 19768"/>
              <a:gd name="adj2" fmla="val -2098"/>
              <a:gd name="adj3" fmla="val 20987"/>
              <a:gd name="adj4" fmla="val -2770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Строительные материалы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ustomShape 8"/>
          <p:cNvSpPr/>
          <p:nvPr/>
        </p:nvSpPr>
        <p:spPr>
          <a:xfrm flipH="1">
            <a:off x="2232720" y="4559040"/>
            <a:ext cx="1554120" cy="440280"/>
          </a:xfrm>
          <a:prstGeom prst="accentBorderCallout1">
            <a:avLst>
              <a:gd name="adj1" fmla="val 19768"/>
              <a:gd name="adj2" fmla="val -2098"/>
              <a:gd name="adj3" fmla="val 22067"/>
              <a:gd name="adj4" fmla="val -2678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Железнодорожный транспорт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CustomShape 9"/>
          <p:cNvSpPr/>
          <p:nvPr/>
        </p:nvSpPr>
        <p:spPr>
          <a:xfrm flipH="1">
            <a:off x="2228760" y="5172120"/>
            <a:ext cx="1554120" cy="440280"/>
          </a:xfrm>
          <a:prstGeom prst="accentBorderCallout1">
            <a:avLst>
              <a:gd name="adj1" fmla="val 19768"/>
              <a:gd name="adj2" fmla="val -2098"/>
              <a:gd name="adj3" fmla="val 22066"/>
              <a:gd name="adj4" fmla="val -2617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Машиностроение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CustomShape 10"/>
          <p:cNvSpPr/>
          <p:nvPr/>
        </p:nvSpPr>
        <p:spPr>
          <a:xfrm flipH="1">
            <a:off x="2228760" y="3155400"/>
            <a:ext cx="1712160" cy="7027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2989"/>
              <a:gd name="adj6" fmla="val -134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РАБОЧАЯ ГРУППА 2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ru-RU" sz="1600" b="1" strike="noStrike" spc="-1">
                <a:solidFill>
                  <a:srgbClr val="262626"/>
                </a:solidFill>
                <a:latin typeface="Calibri"/>
                <a:ea typeface="DejaVu Sans"/>
              </a:rPr>
              <a:t>«Технические регламенты»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CustomShape 11"/>
          <p:cNvSpPr/>
          <p:nvPr/>
        </p:nvSpPr>
        <p:spPr>
          <a:xfrm>
            <a:off x="4955760" y="3983040"/>
            <a:ext cx="164916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349"/>
              </a:spcAft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Структурные шаблоны,  Интероперабельность и интернет вещей</a:t>
            </a:r>
            <a:endParaRPr lang="ru-RU" sz="1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endParaRPr lang="ru-RU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CustomShape 12"/>
          <p:cNvSpPr/>
          <p:nvPr/>
        </p:nvSpPr>
        <p:spPr>
          <a:xfrm>
            <a:off x="4985280" y="5172120"/>
            <a:ext cx="165312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Кибербезопасность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13"/>
          <p:cNvSpPr/>
          <p:nvPr/>
        </p:nvSpPr>
        <p:spPr>
          <a:xfrm>
            <a:off x="4950720" y="3141000"/>
            <a:ext cx="1583280" cy="7027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304159"/>
              <a:gd name="adj6" fmla="val -146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ГОРИЗОНТАЛЬНЫЕ АСПЕКТЫ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14"/>
          <p:cNvSpPr/>
          <p:nvPr/>
        </p:nvSpPr>
        <p:spPr>
          <a:xfrm flipH="1">
            <a:off x="6739560" y="5172120"/>
            <a:ext cx="189324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Умное производство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CustomShape 15"/>
          <p:cNvSpPr/>
          <p:nvPr/>
        </p:nvSpPr>
        <p:spPr>
          <a:xfrm flipH="1">
            <a:off x="6702840" y="3985200"/>
            <a:ext cx="189324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Умные сети для электроснабжение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CustomShape 16"/>
          <p:cNvSpPr/>
          <p:nvPr/>
        </p:nvSpPr>
        <p:spPr>
          <a:xfrm flipH="1">
            <a:off x="6709680" y="4559040"/>
            <a:ext cx="189324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BIM-технологии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17"/>
          <p:cNvSpPr/>
          <p:nvPr/>
        </p:nvSpPr>
        <p:spPr>
          <a:xfrm flipH="1">
            <a:off x="6678360" y="3141000"/>
            <a:ext cx="1924560" cy="702720"/>
          </a:xfrm>
          <a:prstGeom prst="borderCallout2">
            <a:avLst>
              <a:gd name="adj1" fmla="val 18750"/>
              <a:gd name="adj2" fmla="val -312"/>
              <a:gd name="adj3" fmla="val 17607"/>
              <a:gd name="adj4" fmla="val -15810"/>
              <a:gd name="adj5" fmla="val 299630"/>
              <a:gd name="adj6" fmla="val -1538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262626"/>
                </a:solidFill>
                <a:latin typeface="Calibri"/>
                <a:ea typeface="DejaVu Sans"/>
              </a:rPr>
              <a:t>ВЕРТИКАЛЬНЫЕ ПРИЛОЖЕНИЯ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CustomShape 18"/>
          <p:cNvSpPr/>
          <p:nvPr/>
        </p:nvSpPr>
        <p:spPr>
          <a:xfrm>
            <a:off x="4955760" y="4559040"/>
            <a:ext cx="1653480" cy="440280"/>
          </a:xfrm>
          <a:prstGeom prst="accentBorderCallout1">
            <a:avLst>
              <a:gd name="adj1" fmla="val 19768"/>
              <a:gd name="adj2" fmla="val -2098"/>
              <a:gd name="adj3" fmla="val 19907"/>
              <a:gd name="adj4" fmla="val -160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Онтология и семантика</a:t>
            </a:r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CustomShape 19"/>
          <p:cNvSpPr/>
          <p:nvPr/>
        </p:nvSpPr>
        <p:spPr>
          <a:xfrm>
            <a:off x="405360" y="1484640"/>
            <a:ext cx="719280" cy="50328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52BA9F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20"/>
          <p:cNvSpPr/>
          <p:nvPr/>
        </p:nvSpPr>
        <p:spPr>
          <a:xfrm>
            <a:off x="323640" y="1150560"/>
            <a:ext cx="3959640" cy="585720"/>
          </a:xfrm>
          <a:prstGeom prst="rect">
            <a:avLst/>
          </a:prstGeom>
          <a:solidFill>
            <a:srgbClr val="52BA9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Российская сторона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Д.А. Пумпянский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CustomShape 21"/>
          <p:cNvSpPr/>
          <p:nvPr/>
        </p:nvSpPr>
        <p:spPr>
          <a:xfrm flipH="1">
            <a:off x="8112600" y="1484640"/>
            <a:ext cx="719280" cy="50328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2"/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22"/>
          <p:cNvSpPr/>
          <p:nvPr/>
        </p:nvSpPr>
        <p:spPr>
          <a:xfrm>
            <a:off x="4640040" y="1150560"/>
            <a:ext cx="4251600" cy="585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Немецкая сторона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 Дамен (B. Dahmen)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CustomShape 23"/>
          <p:cNvSpPr/>
          <p:nvPr/>
        </p:nvSpPr>
        <p:spPr>
          <a:xfrm>
            <a:off x="323640" y="764640"/>
            <a:ext cx="8568360" cy="385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РУКОВОДСТВО ПРОЕКТОМ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CustomShape 24"/>
          <p:cNvSpPr/>
          <p:nvPr/>
        </p:nvSpPr>
        <p:spPr>
          <a:xfrm flipH="1">
            <a:off x="3941640" y="2061000"/>
            <a:ext cx="719280" cy="50328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5"/>
          <p:cNvSpPr/>
          <p:nvPr/>
        </p:nvSpPr>
        <p:spPr>
          <a:xfrm>
            <a:off x="4212000" y="2061000"/>
            <a:ext cx="719280" cy="503280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chemeClr val="accent4">
                <a:lumMod val="75000"/>
              </a:schemeClr>
            </a:solidFill>
            <a:rou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26"/>
          <p:cNvSpPr/>
          <p:nvPr/>
        </p:nvSpPr>
        <p:spPr>
          <a:xfrm>
            <a:off x="4932000" y="2277000"/>
            <a:ext cx="3900600" cy="503280"/>
          </a:xfrm>
          <a:prstGeom prst="roundRect">
            <a:avLst>
              <a:gd name="adj" fmla="val 4653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Цифровая Трансформация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7"/>
          <p:cNvSpPr/>
          <p:nvPr/>
        </p:nvSpPr>
        <p:spPr>
          <a:xfrm>
            <a:off x="270000" y="2342520"/>
            <a:ext cx="3671640" cy="453960"/>
          </a:xfrm>
          <a:prstGeom prst="roundRect">
            <a:avLst>
              <a:gd name="adj" fmla="val 4653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Инфраструктура качества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CustomShape 28"/>
          <p:cNvSpPr/>
          <p:nvPr/>
        </p:nvSpPr>
        <p:spPr>
          <a:xfrm>
            <a:off x="1114920" y="1845000"/>
            <a:ext cx="6997680" cy="359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60"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РАБОЧИЕ ГРУППЫ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CustomShape 29"/>
          <p:cNvSpPr/>
          <p:nvPr/>
        </p:nvSpPr>
        <p:spPr>
          <a:xfrm>
            <a:off x="1208880" y="2797200"/>
            <a:ext cx="360" cy="34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30"/>
          <p:cNvSpPr/>
          <p:nvPr/>
        </p:nvSpPr>
        <p:spPr>
          <a:xfrm>
            <a:off x="2843640" y="2797200"/>
            <a:ext cx="360" cy="34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5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31"/>
          <p:cNvSpPr/>
          <p:nvPr/>
        </p:nvSpPr>
        <p:spPr>
          <a:xfrm>
            <a:off x="5889240" y="2781000"/>
            <a:ext cx="360" cy="34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32"/>
          <p:cNvSpPr/>
          <p:nvPr/>
        </p:nvSpPr>
        <p:spPr>
          <a:xfrm>
            <a:off x="7524360" y="2781000"/>
            <a:ext cx="360" cy="34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accent6">
                <a:lumMod val="75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3"/>
          <p:cNvSpPr/>
          <p:nvPr/>
        </p:nvSpPr>
        <p:spPr>
          <a:xfrm>
            <a:off x="8599680" y="6309360"/>
            <a:ext cx="296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  <a:ea typeface="DejaVu Sans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4"/>
          <p:cNvPicPr/>
          <p:nvPr/>
        </p:nvPicPr>
        <p:blipFill>
          <a:blip r:embed="rId3"/>
          <a:stretch/>
        </p:blipFill>
        <p:spPr>
          <a:xfrm>
            <a:off x="24120" y="2270880"/>
            <a:ext cx="2113200" cy="118728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-109440" y="11160"/>
            <a:ext cx="9252720" cy="5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60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СОВЕТ ПО ТЕХНИЧЕСКОМУ РЕГУЛИРОВАНИЮ И СТАНДАРТИЗАЦИИ </a:t>
            </a:r>
            <a:br/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ДЛЯ ЦИФРОВОЙ ЭКОНОМИКИ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3367440" y="1858320"/>
            <a:ext cx="3383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Бизнес: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8" name="Picture 2"/>
          <p:cNvPicPr/>
          <p:nvPr/>
        </p:nvPicPr>
        <p:blipFill>
          <a:blip r:embed="rId4"/>
          <a:stretch/>
        </p:blipFill>
        <p:spPr>
          <a:xfrm>
            <a:off x="4367160" y="4151880"/>
            <a:ext cx="935280" cy="935280"/>
          </a:xfrm>
          <a:prstGeom prst="rect">
            <a:avLst/>
          </a:prstGeom>
          <a:ln>
            <a:noFill/>
          </a:ln>
        </p:spPr>
      </p:pic>
      <p:pic>
        <p:nvPicPr>
          <p:cNvPr id="289" name="Picture 4"/>
          <p:cNvPicPr/>
          <p:nvPr/>
        </p:nvPicPr>
        <p:blipFill>
          <a:blip r:embed="rId5"/>
          <a:stretch/>
        </p:blipFill>
        <p:spPr>
          <a:xfrm>
            <a:off x="4794480" y="2488680"/>
            <a:ext cx="705240" cy="791280"/>
          </a:xfrm>
          <a:prstGeom prst="rect">
            <a:avLst/>
          </a:prstGeom>
          <a:ln>
            <a:noFill/>
          </a:ln>
        </p:spPr>
      </p:pic>
      <p:pic>
        <p:nvPicPr>
          <p:cNvPr id="290" name="Picture 6"/>
          <p:cNvPicPr/>
          <p:nvPr/>
        </p:nvPicPr>
        <p:blipFill>
          <a:blip r:embed="rId6"/>
          <a:stretch/>
        </p:blipFill>
        <p:spPr>
          <a:xfrm>
            <a:off x="127080" y="3455280"/>
            <a:ext cx="1907280" cy="430560"/>
          </a:xfrm>
          <a:prstGeom prst="rect">
            <a:avLst/>
          </a:prstGeom>
          <a:ln>
            <a:noFill/>
          </a:ln>
        </p:spPr>
      </p:pic>
      <p:pic>
        <p:nvPicPr>
          <p:cNvPr id="291" name="Picture 8"/>
          <p:cNvPicPr/>
          <p:nvPr/>
        </p:nvPicPr>
        <p:blipFill>
          <a:blip r:embed="rId7"/>
          <a:stretch/>
        </p:blipFill>
        <p:spPr>
          <a:xfrm>
            <a:off x="2276640" y="3280680"/>
            <a:ext cx="2015280" cy="967680"/>
          </a:xfrm>
          <a:prstGeom prst="rect">
            <a:avLst/>
          </a:prstGeom>
          <a:ln>
            <a:noFill/>
          </a:ln>
        </p:spPr>
      </p:pic>
      <p:pic>
        <p:nvPicPr>
          <p:cNvPr id="292" name="Picture 10"/>
          <p:cNvPicPr/>
          <p:nvPr/>
        </p:nvPicPr>
        <p:blipFill>
          <a:blip r:embed="rId8"/>
          <a:stretch/>
        </p:blipFill>
        <p:spPr>
          <a:xfrm>
            <a:off x="1569960" y="4339800"/>
            <a:ext cx="2519280" cy="599040"/>
          </a:xfrm>
          <a:prstGeom prst="rect">
            <a:avLst/>
          </a:prstGeom>
          <a:ln>
            <a:noFill/>
          </a:ln>
        </p:spPr>
      </p:pic>
      <p:pic>
        <p:nvPicPr>
          <p:cNvPr id="293" name="Picture 12"/>
          <p:cNvPicPr/>
          <p:nvPr/>
        </p:nvPicPr>
        <p:blipFill>
          <a:blip r:embed="rId9"/>
          <a:stretch/>
        </p:blipFill>
        <p:spPr>
          <a:xfrm>
            <a:off x="6145560" y="3604320"/>
            <a:ext cx="2915280" cy="400320"/>
          </a:xfrm>
          <a:prstGeom prst="rect">
            <a:avLst/>
          </a:prstGeom>
          <a:ln>
            <a:noFill/>
          </a:ln>
        </p:spPr>
      </p:pic>
      <p:pic>
        <p:nvPicPr>
          <p:cNvPr id="294" name="Picture 16"/>
          <p:cNvPicPr/>
          <p:nvPr/>
        </p:nvPicPr>
        <p:blipFill>
          <a:blip r:embed="rId10"/>
          <a:stretch/>
        </p:blipFill>
        <p:spPr>
          <a:xfrm>
            <a:off x="6239160" y="2435400"/>
            <a:ext cx="1763280" cy="991440"/>
          </a:xfrm>
          <a:prstGeom prst="rect">
            <a:avLst/>
          </a:prstGeom>
          <a:ln>
            <a:noFill/>
          </a:ln>
        </p:spPr>
      </p:pic>
      <p:pic>
        <p:nvPicPr>
          <p:cNvPr id="295" name="Picture 18"/>
          <p:cNvPicPr/>
          <p:nvPr/>
        </p:nvPicPr>
        <p:blipFill>
          <a:blip r:embed="rId11"/>
          <a:stretch/>
        </p:blipFill>
        <p:spPr>
          <a:xfrm>
            <a:off x="451080" y="4005360"/>
            <a:ext cx="1259280" cy="1585800"/>
          </a:xfrm>
          <a:prstGeom prst="rect">
            <a:avLst/>
          </a:prstGeom>
          <a:ln>
            <a:noFill/>
          </a:ln>
        </p:spPr>
      </p:pic>
      <p:pic>
        <p:nvPicPr>
          <p:cNvPr id="296" name="Picture 20"/>
          <p:cNvPicPr/>
          <p:nvPr/>
        </p:nvPicPr>
        <p:blipFill>
          <a:blip r:embed="rId12"/>
          <a:stretch/>
        </p:blipFill>
        <p:spPr>
          <a:xfrm>
            <a:off x="4473000" y="3288240"/>
            <a:ext cx="1547280" cy="952200"/>
          </a:xfrm>
          <a:prstGeom prst="rect">
            <a:avLst/>
          </a:prstGeom>
          <a:ln>
            <a:noFill/>
          </a:ln>
        </p:spPr>
      </p:pic>
      <p:sp>
        <p:nvSpPr>
          <p:cNvPr id="297" name="CustomShape 3"/>
          <p:cNvSpPr/>
          <p:nvPr/>
        </p:nvSpPr>
        <p:spPr>
          <a:xfrm>
            <a:off x="1722240" y="5027400"/>
            <a:ext cx="5472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02060"/>
                </a:solidFill>
                <a:uFillTx/>
                <a:latin typeface="Calibri"/>
                <a:ea typeface="DejaVu Sans"/>
              </a:rPr>
              <a:t>Органы власти: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8" name="Picture 22"/>
          <p:cNvPicPr/>
          <p:nvPr/>
        </p:nvPicPr>
        <p:blipFill>
          <a:blip r:embed="rId13"/>
          <a:stretch/>
        </p:blipFill>
        <p:spPr>
          <a:xfrm>
            <a:off x="5681880" y="4299840"/>
            <a:ext cx="3059280" cy="639000"/>
          </a:xfrm>
          <a:prstGeom prst="rect">
            <a:avLst/>
          </a:prstGeom>
          <a:ln>
            <a:noFill/>
          </a:ln>
        </p:spPr>
      </p:pic>
      <p:pic>
        <p:nvPicPr>
          <p:cNvPr id="299" name="Picture 24"/>
          <p:cNvPicPr/>
          <p:nvPr/>
        </p:nvPicPr>
        <p:blipFill>
          <a:blip r:embed="rId14"/>
          <a:stretch/>
        </p:blipFill>
        <p:spPr>
          <a:xfrm>
            <a:off x="-17280" y="5270760"/>
            <a:ext cx="2293200" cy="1522080"/>
          </a:xfrm>
          <a:prstGeom prst="rect">
            <a:avLst/>
          </a:prstGeom>
          <a:ln>
            <a:noFill/>
          </a:ln>
        </p:spPr>
      </p:pic>
      <p:pic>
        <p:nvPicPr>
          <p:cNvPr id="300" name="Picture 26"/>
          <p:cNvPicPr/>
          <p:nvPr/>
        </p:nvPicPr>
        <p:blipFill>
          <a:blip r:embed="rId15"/>
          <a:stretch/>
        </p:blipFill>
        <p:spPr>
          <a:xfrm>
            <a:off x="2095560" y="5535360"/>
            <a:ext cx="863280" cy="1164960"/>
          </a:xfrm>
          <a:prstGeom prst="rect">
            <a:avLst/>
          </a:prstGeom>
          <a:ln>
            <a:noFill/>
          </a:ln>
        </p:spPr>
      </p:pic>
      <p:sp>
        <p:nvSpPr>
          <p:cNvPr id="301" name="CustomShape 4"/>
          <p:cNvSpPr/>
          <p:nvPr/>
        </p:nvSpPr>
        <p:spPr>
          <a:xfrm>
            <a:off x="1921680" y="6424200"/>
            <a:ext cx="15735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Росстандарт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2" name="Picture 2"/>
          <p:cNvPicPr/>
          <p:nvPr/>
        </p:nvPicPr>
        <p:blipFill>
          <a:blip r:embed="rId16"/>
          <a:stretch/>
        </p:blipFill>
        <p:spPr>
          <a:xfrm>
            <a:off x="1989360" y="2507400"/>
            <a:ext cx="2100240" cy="683280"/>
          </a:xfrm>
          <a:prstGeom prst="rect">
            <a:avLst/>
          </a:prstGeom>
          <a:ln>
            <a:noFill/>
          </a:ln>
        </p:spPr>
      </p:pic>
      <p:pic>
        <p:nvPicPr>
          <p:cNvPr id="303" name="Рисунок 19"/>
          <p:cNvPicPr/>
          <p:nvPr/>
        </p:nvPicPr>
        <p:blipFill>
          <a:blip r:embed="rId17"/>
          <a:stretch/>
        </p:blipFill>
        <p:spPr>
          <a:xfrm>
            <a:off x="4578840" y="726480"/>
            <a:ext cx="2663640" cy="1245240"/>
          </a:xfrm>
          <a:prstGeom prst="rect">
            <a:avLst/>
          </a:prstGeom>
          <a:ln>
            <a:solidFill>
              <a:srgbClr val="BE4B48"/>
            </a:solidFill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304" name="Picture 2"/>
          <p:cNvPicPr/>
          <p:nvPr/>
        </p:nvPicPr>
        <p:blipFill>
          <a:blip r:embed="rId18"/>
          <a:stretch/>
        </p:blipFill>
        <p:spPr>
          <a:xfrm>
            <a:off x="1685880" y="712440"/>
            <a:ext cx="2706480" cy="125928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5" name="Picture 4"/>
          <p:cNvPicPr/>
          <p:nvPr/>
        </p:nvPicPr>
        <p:blipFill>
          <a:blip r:embed="rId19"/>
          <a:stretch/>
        </p:blipFill>
        <p:spPr>
          <a:xfrm>
            <a:off x="5587560" y="5585400"/>
            <a:ext cx="1115280" cy="1115280"/>
          </a:xfrm>
          <a:prstGeom prst="rect">
            <a:avLst/>
          </a:prstGeom>
          <a:ln>
            <a:noFill/>
          </a:ln>
        </p:spPr>
      </p:pic>
      <p:pic>
        <p:nvPicPr>
          <p:cNvPr id="306" name="Picture 6"/>
          <p:cNvPicPr/>
          <p:nvPr/>
        </p:nvPicPr>
        <p:blipFill>
          <a:blip r:embed="rId20"/>
          <a:stretch/>
        </p:blipFill>
        <p:spPr>
          <a:xfrm>
            <a:off x="7031160" y="5864040"/>
            <a:ext cx="1943280" cy="748800"/>
          </a:xfrm>
          <a:prstGeom prst="rect">
            <a:avLst/>
          </a:prstGeom>
          <a:ln>
            <a:noFill/>
          </a:ln>
        </p:spPr>
      </p:pic>
      <p:pic>
        <p:nvPicPr>
          <p:cNvPr id="307" name="Picture 9"/>
          <p:cNvPicPr/>
          <p:nvPr/>
        </p:nvPicPr>
        <p:blipFill>
          <a:blip r:embed="rId21"/>
          <a:stretch/>
        </p:blipFill>
        <p:spPr>
          <a:xfrm>
            <a:off x="3407400" y="5733360"/>
            <a:ext cx="2093040" cy="9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349440" y="617400"/>
            <a:ext cx="229644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ЭКСПЕРТЫ СОВЕТА.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1259640" y="1556640"/>
            <a:ext cx="7056000" cy="40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 Российской стороны: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u="sng" strike="noStrike" spc="-1">
                <a:solidFill>
                  <a:srgbClr val="0070C0"/>
                </a:solidFill>
                <a:uFillTx/>
                <a:latin typeface="Calibri"/>
              </a:rPr>
              <a:t>Более 60 экспертов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из заинтересованных органов власти, и 30 различных компаний, представляющих в том числе ИТ-отрасль 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 Немецкой стороны:</a:t>
            </a: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u="sng" strike="noStrike" spc="-1">
                <a:solidFill>
                  <a:srgbClr val="C00000"/>
                </a:solidFill>
                <a:uFillTx/>
                <a:latin typeface="Calibri"/>
              </a:rPr>
              <a:t>Более 40 экспертов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как из органов власти ФРГ, так из крупных немецких компаний.</a:t>
            </a:r>
          </a:p>
        </p:txBody>
      </p:sp>
      <p:pic>
        <p:nvPicPr>
          <p:cNvPr id="310" name="Picture 6"/>
          <p:cNvPicPr/>
          <p:nvPr/>
        </p:nvPicPr>
        <p:blipFill>
          <a:blip r:embed="rId2"/>
          <a:stretch/>
        </p:blipFill>
        <p:spPr>
          <a:xfrm>
            <a:off x="431640" y="1782000"/>
            <a:ext cx="503280" cy="335520"/>
          </a:xfrm>
          <a:prstGeom prst="rect">
            <a:avLst/>
          </a:prstGeom>
          <a:ln>
            <a:noFill/>
          </a:ln>
        </p:spPr>
      </p:pic>
      <p:pic>
        <p:nvPicPr>
          <p:cNvPr id="311" name="Picture 5"/>
          <p:cNvPicPr/>
          <p:nvPr/>
        </p:nvPicPr>
        <p:blipFill>
          <a:blip r:embed="rId3"/>
          <a:stretch/>
        </p:blipFill>
        <p:spPr>
          <a:xfrm>
            <a:off x="431640" y="4077000"/>
            <a:ext cx="503280" cy="386280"/>
          </a:xfrm>
          <a:prstGeom prst="rect">
            <a:avLst/>
          </a:prstGeom>
          <a:ln>
            <a:noFill/>
          </a:ln>
        </p:spPr>
      </p:pic>
      <p:sp>
        <p:nvSpPr>
          <p:cNvPr id="312" name="CustomShape 3"/>
          <p:cNvSpPr/>
          <p:nvPr/>
        </p:nvSpPr>
        <p:spPr>
          <a:xfrm>
            <a:off x="2195640" y="5877360"/>
            <a:ext cx="676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 этот список постоянно растет….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216360" y="216000"/>
            <a:ext cx="8279640" cy="65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	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	Завершена первая фаза организации работы Совета по техническому регулированию и стандартизации для цифровой экономики: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- За год проведено 13 совместных мероприятий в России и Германии.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	Это двусторонние встречи и совместные конференции в Берлине, Ганнновере, Москве, Санкт – Петербурге и Екатеринбурге.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- Сформированы рабочие группы по 13 направлениям и определена тематика их совместной работы. В состав рабочих групп вошло более 100 экспертов от ведущих компаний с обеих сторон.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- Проект поддержан Минпромторгом России, Министерством экономики и энергетики Германии, Росстандартом, DIN (орган по стандартизации Германии), DAAKS(орган по аккредитации Германии), Росаккредитацией и DKE (орган по стандартизации Германии в области электротехники и цифровых технологий). </a:t>
            </a:r>
          </a:p>
          <a:p>
            <a:pPr algn="just"/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	Делегация Совета посетила завод Фольксваген в рамках визита на Ганновер-мессе.</a:t>
            </a:r>
          </a:p>
        </p:txBody>
      </p:sp>
      <p:sp>
        <p:nvSpPr>
          <p:cNvPr id="314" name="TextShape 2"/>
          <p:cNvSpPr txBox="1"/>
          <p:nvPr/>
        </p:nvSpPr>
        <p:spPr>
          <a:xfrm>
            <a:off x="1296000" y="408600"/>
            <a:ext cx="6552000" cy="59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ДАЛЬНЕЙШЕЕ РАЗВИТИЕ ПРОЕКТА ПОСЛЕ ЗАВЕРШЕНИЯ ЕГО ПЕРВОЙ СТАДИИ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60000" y="288000"/>
            <a:ext cx="8423640" cy="65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1. Совместная работа над стандартами для «Индустрии 4.0». 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	Для работы Российской и Германской промышленности по единым стандартам необходимо обеспечить доступ российских специалистов  к разработке стандартов для «Индустрии 4.0» в Германии. 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2. Разработка классификатора продукции, на основе международных систем, таких как стандарт Ecl@ss.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3. Проведение сличительных испытаний продукции и гармонизация вопросов оценки соответствия.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4. Использование инструментов стандартизации при внедрении и использовании BIM-технологий, которые являются важным элементом цифровой экономики.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5. Создание нормативной базы и стандартов для высокоскоростного железнодорожного транспорта.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0" y="144000"/>
            <a:ext cx="9144000" cy="59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ОСНОВНЫЕ НАПРАВЛЕНИЯ РАБОТЫ СОВЕТА В 2019-2020 ГОДАХ:</a:t>
            </a:r>
            <a:endParaRPr lang="ru-RU" sz="2000" b="0" strike="noStrike" spc="-1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461680" y="374400"/>
            <a:ext cx="4219920" cy="70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РАБОЧИЕ ГРУППЫ. </a:t>
            </a:r>
            <a:br/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ОСНОВНЫЕ НАПРАВЛЕНИЯ РАБОТЫ.</a:t>
            </a:r>
          </a:p>
        </p:txBody>
      </p:sp>
      <p:grpSp>
        <p:nvGrpSpPr>
          <p:cNvPr id="327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328" name="Picture 2"/>
          <p:cNvPicPr/>
          <p:nvPr/>
        </p:nvPicPr>
        <p:blipFill>
          <a:blip r:embed="rId2"/>
          <a:stretch/>
        </p:blipFill>
        <p:spPr>
          <a:xfrm>
            <a:off x="179640" y="3069000"/>
            <a:ext cx="2231640" cy="1583280"/>
          </a:xfrm>
          <a:prstGeom prst="rect">
            <a:avLst/>
          </a:prstGeom>
          <a:ln>
            <a:noFill/>
          </a:ln>
        </p:spPr>
      </p:pic>
      <p:sp>
        <p:nvSpPr>
          <p:cNvPr id="329" name="CustomShape 12"/>
          <p:cNvSpPr/>
          <p:nvPr/>
        </p:nvSpPr>
        <p:spPr>
          <a:xfrm>
            <a:off x="179640" y="1340640"/>
            <a:ext cx="24476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871E50"/>
                </a:solidFill>
                <a:latin typeface="Calibri"/>
                <a:ea typeface="DejaVu Sans"/>
              </a:rPr>
              <a:t>ИНФРАСТРУКТУРА 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871E50"/>
                </a:solidFill>
                <a:latin typeface="Calibri"/>
                <a:ea typeface="DejaVu Sans"/>
              </a:rPr>
              <a:t>КАЧЕСТВА</a:t>
            </a:r>
            <a:br/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5F87"/>
                </a:solidFill>
                <a:latin typeface="Calibri"/>
                <a:ea typeface="DejaVu Sans"/>
              </a:rPr>
              <a:t>Общие вопросы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BBEFDF-E142-40D2-9CF9-061FAA04BB33}"/>
              </a:ext>
            </a:extLst>
          </p:cNvPr>
          <p:cNvSpPr/>
          <p:nvPr/>
        </p:nvSpPr>
        <p:spPr>
          <a:xfrm>
            <a:off x="5135593" y="1073988"/>
            <a:ext cx="3171644" cy="136009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Единые подходы к организации работы технических комитетов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F3A31-F9C8-4E68-9643-0F8802888747}"/>
              </a:ext>
            </a:extLst>
          </p:cNvPr>
          <p:cNvSpPr/>
          <p:nvPr/>
        </p:nvSpPr>
        <p:spPr>
          <a:xfrm>
            <a:off x="2633033" y="1073089"/>
            <a:ext cx="2539041" cy="13600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СТАНДАРТИЗАЦИЯ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B914A-5FB7-455B-A932-28BB9B11B9F2}"/>
              </a:ext>
            </a:extLst>
          </p:cNvPr>
          <p:cNvSpPr/>
          <p:nvPr/>
        </p:nvSpPr>
        <p:spPr>
          <a:xfrm>
            <a:off x="2633033" y="2424561"/>
            <a:ext cx="2539041" cy="1360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АККРЕДИТАЦИЯ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479B5-E4CD-4750-8554-AF4E7BCE6864}"/>
              </a:ext>
            </a:extLst>
          </p:cNvPr>
          <p:cNvSpPr/>
          <p:nvPr/>
        </p:nvSpPr>
        <p:spPr>
          <a:xfrm>
            <a:off x="5178724" y="2482969"/>
            <a:ext cx="3128512" cy="130258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Изучение механизмов нотификации и добровольной сертификации в Германии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DCD24-ACCA-4609-A104-2FCC1BC04970}"/>
              </a:ext>
            </a:extLst>
          </p:cNvPr>
          <p:cNvSpPr/>
          <p:nvPr/>
        </p:nvSpPr>
        <p:spPr>
          <a:xfrm>
            <a:off x="2633031" y="3776032"/>
            <a:ext cx="2539041" cy="13600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ОЦЕНКА СООТВЕТСТВИЯ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A32FF0-F477-49BE-8B23-253578126549}"/>
              </a:ext>
            </a:extLst>
          </p:cNvPr>
          <p:cNvSpPr/>
          <p:nvPr/>
        </p:nvSpPr>
        <p:spPr>
          <a:xfrm>
            <a:off x="5178723" y="5128402"/>
            <a:ext cx="3128512" cy="13169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Пробные испытания рентгеновской пленки для неразрушающего контроля при производстве нефтегазового оборудования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F6AB84-A823-4D4C-B53C-E42A26865AF0}"/>
              </a:ext>
            </a:extLst>
          </p:cNvPr>
          <p:cNvSpPr/>
          <p:nvPr/>
        </p:nvSpPr>
        <p:spPr>
          <a:xfrm>
            <a:off x="2633030" y="5084371"/>
            <a:ext cx="2539041" cy="1360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НАДЗОР ЗА РЫНКОМ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ECB0F5-53A9-4E0F-8951-D4F22422D422}"/>
              </a:ext>
            </a:extLst>
          </p:cNvPr>
          <p:cNvSpPr/>
          <p:nvPr/>
        </p:nvSpPr>
        <p:spPr>
          <a:xfrm>
            <a:off x="5178723" y="3776931"/>
            <a:ext cx="3128512" cy="131696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a typeface="+mn-lt"/>
                <a:cs typeface="+mn-lt"/>
              </a:rPr>
              <a:t>Обеспечение баланса на  рынке до и после внедрения управления продукцией, как условие для либерализации рыночного потенциала.</a:t>
            </a:r>
            <a:endParaRPr lang="ru-RU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840</Words>
  <Application>Microsoft Office PowerPoint</Application>
  <PresentationFormat>Экран (4:3)</PresentationFormat>
  <Paragraphs>183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subject/>
  <dc:creator>user</dc:creator>
  <dc:description/>
  <cp:lastModifiedBy>SinKom-Dell-2</cp:lastModifiedBy>
  <cp:revision>618</cp:revision>
  <dcterms:created xsi:type="dcterms:W3CDTF">2014-05-23T08:41:31Z</dcterms:created>
  <dcterms:modified xsi:type="dcterms:W3CDTF">2019-07-10T04:19:46Z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