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2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3.xml" ContentType="application/vnd.openxmlformats-officedocument.presentationml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  <p:sldMasterId id="2147483658" r:id="rId3"/>
    <p:sldMasterId id="2147483666" r:id="rId4"/>
    <p:sldMasterId id="2147483674" r:id="rId5"/>
  </p:sldMasterIdLst>
  <p:notesMasterIdLst>
    <p:notesMasterId r:id="rId18"/>
  </p:notesMasterIdLst>
  <p:handoutMasterIdLst>
    <p:handoutMasterId r:id="rId19"/>
  </p:handoutMasterIdLst>
  <p:sldIdLst>
    <p:sldId id="310" r:id="rId6"/>
    <p:sldId id="349" r:id="rId7"/>
    <p:sldId id="350" r:id="rId8"/>
    <p:sldId id="351" r:id="rId9"/>
    <p:sldId id="352" r:id="rId10"/>
    <p:sldId id="353" r:id="rId11"/>
    <p:sldId id="331" r:id="rId12"/>
    <p:sldId id="355" r:id="rId13"/>
    <p:sldId id="354" r:id="rId14"/>
    <p:sldId id="348" r:id="rId15"/>
    <p:sldId id="347" r:id="rId16"/>
    <p:sldId id="334" r:id="rId17"/>
  </p:sldIdLst>
  <p:sldSz cx="9144000" cy="5143500" type="screen16x9"/>
  <p:notesSz cx="6797675" cy="987266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hlmann, Jens" initials="BJ" lastIdx="1" clrIdx="0">
    <p:extLst>
      <p:ext uri="{19B8F6BF-5375-455C-9EA6-DF929625EA0E}">
        <p15:presenceInfo xmlns:p15="http://schemas.microsoft.com/office/powerpoint/2012/main" userId="S-1-5-21-1035030634-2093299998-926709054-204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8"/>
    <a:srgbClr val="00647D"/>
    <a:srgbClr val="2C4B84"/>
    <a:srgbClr val="143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547" y="91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3300" y="-90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Tabelle1!$A$2:$A$11</c:f>
              <c:strCache>
                <c:ptCount val="10"/>
                <c:pt idx="0">
                  <c:v>Automotive</c:v>
                </c:pt>
                <c:pt idx="1">
                  <c:v>ICT</c:v>
                </c:pt>
                <c:pt idx="2">
                  <c:v>Chemicals</c:v>
                </c:pt>
                <c:pt idx="3">
                  <c:v>Machinery</c:v>
                </c:pt>
                <c:pt idx="4">
                  <c:v>Services</c:v>
                </c:pt>
                <c:pt idx="5">
                  <c:v>Manufacturing sector</c:v>
                </c:pt>
                <c:pt idx="6">
                  <c:v>Transport &amp; Logistics</c:v>
                </c:pt>
                <c:pt idx="7">
                  <c:v>Energy supply</c:v>
                </c:pt>
                <c:pt idx="8">
                  <c:v>Finance</c:v>
                </c:pt>
                <c:pt idx="9">
                  <c:v>Wholesale</c:v>
                </c:pt>
              </c:strCache>
            </c:strRef>
          </c:cat>
          <c:val>
            <c:numRef>
              <c:f>Tabelle1!$B$2:$B$11</c:f>
              <c:numCache>
                <c:formatCode>0%</c:formatCode>
                <c:ptCount val="10"/>
                <c:pt idx="0">
                  <c:v>0.1</c:v>
                </c:pt>
                <c:pt idx="1">
                  <c:v>0.08</c:v>
                </c:pt>
                <c:pt idx="2">
                  <c:v>0.08</c:v>
                </c:pt>
                <c:pt idx="3">
                  <c:v>0.06</c:v>
                </c:pt>
                <c:pt idx="4">
                  <c:v>0.04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  <c:pt idx="9" formatCode="0.0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6-4EA7-B657-3A127A09D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565573880"/>
        <c:axId val="565574208"/>
      </c:barChart>
      <c:catAx>
        <c:axId val="565573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6468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565574208"/>
        <c:crosses val="autoZero"/>
        <c:auto val="1"/>
        <c:lblAlgn val="ctr"/>
        <c:lblOffset val="100"/>
        <c:noMultiLvlLbl val="0"/>
      </c:catAx>
      <c:valAx>
        <c:axId val="565574208"/>
        <c:scaling>
          <c:orientation val="minMax"/>
          <c:max val="0.1"/>
        </c:scaling>
        <c:delete val="0"/>
        <c:axPos val="t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6468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565573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rgbClr val="00206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/>
          </c:spPr>
          <c:invertIfNegative val="0"/>
          <c:cat>
            <c:strRef>
              <c:f>Tabelle1!$A$2:$A$11</c:f>
              <c:strCache>
                <c:ptCount val="10"/>
                <c:pt idx="0">
                  <c:v>Finland</c:v>
                </c:pt>
                <c:pt idx="1">
                  <c:v>USA</c:v>
                </c:pt>
                <c:pt idx="2">
                  <c:v>Great Britain</c:v>
                </c:pt>
                <c:pt idx="3">
                  <c:v>Germany</c:v>
                </c:pt>
                <c:pt idx="4">
                  <c:v>France</c:v>
                </c:pt>
                <c:pt idx="5">
                  <c:v>South Korea</c:v>
                </c:pt>
                <c:pt idx="6">
                  <c:v>Japan</c:v>
                </c:pt>
                <c:pt idx="7">
                  <c:v>Spain</c:v>
                </c:pt>
                <c:pt idx="8">
                  <c:v>China</c:v>
                </c:pt>
                <c:pt idx="9">
                  <c:v>India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85</c:v>
                </c:pt>
                <c:pt idx="1">
                  <c:v>84</c:v>
                </c:pt>
                <c:pt idx="2">
                  <c:v>85</c:v>
                </c:pt>
                <c:pt idx="3">
                  <c:v>81</c:v>
                </c:pt>
                <c:pt idx="4">
                  <c:v>80</c:v>
                </c:pt>
                <c:pt idx="5">
                  <c:v>78</c:v>
                </c:pt>
                <c:pt idx="6">
                  <c:v>74</c:v>
                </c:pt>
                <c:pt idx="7">
                  <c:v>70</c:v>
                </c:pt>
                <c:pt idx="8">
                  <c:v>69</c:v>
                </c:pt>
                <c:pt idx="9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6-4EA7-B657-3A127A09DD5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889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c:spPr>
          <c:invertIfNegative val="0"/>
          <c:cat>
            <c:strRef>
              <c:f>Tabelle1!$A$2:$A$11</c:f>
              <c:strCache>
                <c:ptCount val="10"/>
                <c:pt idx="0">
                  <c:v>Finland</c:v>
                </c:pt>
                <c:pt idx="1">
                  <c:v>USA</c:v>
                </c:pt>
                <c:pt idx="2">
                  <c:v>Great Britain</c:v>
                </c:pt>
                <c:pt idx="3">
                  <c:v>Germany</c:v>
                </c:pt>
                <c:pt idx="4">
                  <c:v>France</c:v>
                </c:pt>
                <c:pt idx="5">
                  <c:v>South Korea</c:v>
                </c:pt>
                <c:pt idx="6">
                  <c:v>Japan</c:v>
                </c:pt>
                <c:pt idx="7">
                  <c:v>Spain</c:v>
                </c:pt>
                <c:pt idx="8">
                  <c:v>China</c:v>
                </c:pt>
                <c:pt idx="9">
                  <c:v>India</c:v>
                </c:pt>
              </c:strCache>
            </c:strRef>
          </c:cat>
          <c:val>
            <c:numRef>
              <c:f>Tabelle1!$C$2:$C$11</c:f>
              <c:numCache>
                <c:formatCode>General</c:formatCode>
                <c:ptCount val="10"/>
                <c:pt idx="0">
                  <c:v>85</c:v>
                </c:pt>
                <c:pt idx="1">
                  <c:v>84</c:v>
                </c:pt>
                <c:pt idx="2">
                  <c:v>84</c:v>
                </c:pt>
                <c:pt idx="3">
                  <c:v>81</c:v>
                </c:pt>
                <c:pt idx="4">
                  <c:v>80</c:v>
                </c:pt>
                <c:pt idx="5">
                  <c:v>79</c:v>
                </c:pt>
                <c:pt idx="6">
                  <c:v>74</c:v>
                </c:pt>
                <c:pt idx="7">
                  <c:v>69</c:v>
                </c:pt>
                <c:pt idx="8">
                  <c:v>67</c:v>
                </c:pt>
                <c:pt idx="9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C-4576-B018-E9341AC06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9"/>
        <c:axId val="565573880"/>
        <c:axId val="565574208"/>
      </c:barChart>
      <c:catAx>
        <c:axId val="56557388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6468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565574208"/>
        <c:crosses val="autoZero"/>
        <c:auto val="1"/>
        <c:lblAlgn val="ctr"/>
        <c:lblOffset val="100"/>
        <c:noMultiLvlLbl val="0"/>
      </c:catAx>
      <c:valAx>
        <c:axId val="565574208"/>
        <c:scaling>
          <c:orientation val="minMax"/>
          <c:max val="100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6468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5655738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5.1613430396672084E-3"/>
          <c:y val="2.0201802676606703E-2"/>
          <c:w val="0.33068771356410637"/>
          <c:h val="0.12845664973324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6468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rgbClr val="00206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Tabelle1!$A$2:$A$11</c:f>
              <c:strCache>
                <c:ptCount val="10"/>
                <c:pt idx="0">
                  <c:v>USA</c:v>
                </c:pt>
                <c:pt idx="1">
                  <c:v>Germany</c:v>
                </c:pt>
                <c:pt idx="2">
                  <c:v>Finland</c:v>
                </c:pt>
                <c:pt idx="3">
                  <c:v>China</c:v>
                </c:pt>
                <c:pt idx="4">
                  <c:v>Great Britain</c:v>
                </c:pt>
                <c:pt idx="5">
                  <c:v>India</c:v>
                </c:pt>
                <c:pt idx="6">
                  <c:v>Japan</c:v>
                </c:pt>
                <c:pt idx="7">
                  <c:v>France</c:v>
                </c:pt>
                <c:pt idx="8">
                  <c:v>Spain</c:v>
                </c:pt>
                <c:pt idx="9">
                  <c:v>South Korea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100</c:v>
                </c:pt>
                <c:pt idx="1">
                  <c:v>88</c:v>
                </c:pt>
                <c:pt idx="2">
                  <c:v>92</c:v>
                </c:pt>
                <c:pt idx="3">
                  <c:v>85</c:v>
                </c:pt>
                <c:pt idx="4">
                  <c:v>83</c:v>
                </c:pt>
                <c:pt idx="5">
                  <c:v>83</c:v>
                </c:pt>
                <c:pt idx="6">
                  <c:v>69</c:v>
                </c:pt>
                <c:pt idx="7">
                  <c:v>65</c:v>
                </c:pt>
                <c:pt idx="8">
                  <c:v>65</c:v>
                </c:pt>
                <c:pt idx="9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6-4EA7-B657-3A127A09DD5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Tabelle1!$A$2:$A$11</c:f>
              <c:strCache>
                <c:ptCount val="10"/>
                <c:pt idx="0">
                  <c:v>USA</c:v>
                </c:pt>
                <c:pt idx="1">
                  <c:v>Germany</c:v>
                </c:pt>
                <c:pt idx="2">
                  <c:v>Finland</c:v>
                </c:pt>
                <c:pt idx="3">
                  <c:v>China</c:v>
                </c:pt>
                <c:pt idx="4">
                  <c:v>Great Britain</c:v>
                </c:pt>
                <c:pt idx="5">
                  <c:v>India</c:v>
                </c:pt>
                <c:pt idx="6">
                  <c:v>Japan</c:v>
                </c:pt>
                <c:pt idx="7">
                  <c:v>France</c:v>
                </c:pt>
                <c:pt idx="8">
                  <c:v>Spain</c:v>
                </c:pt>
                <c:pt idx="9">
                  <c:v>South Korea</c:v>
                </c:pt>
              </c:strCache>
            </c:strRef>
          </c:cat>
          <c:val>
            <c:numRef>
              <c:f>Tabelle1!$C$2:$C$11</c:f>
              <c:numCache>
                <c:formatCode>General</c:formatCode>
                <c:ptCount val="10"/>
                <c:pt idx="0">
                  <c:v>100</c:v>
                </c:pt>
                <c:pt idx="1">
                  <c:v>89</c:v>
                </c:pt>
                <c:pt idx="2">
                  <c:v>88</c:v>
                </c:pt>
                <c:pt idx="3">
                  <c:v>79</c:v>
                </c:pt>
                <c:pt idx="4">
                  <c:v>79</c:v>
                </c:pt>
                <c:pt idx="5">
                  <c:v>77</c:v>
                </c:pt>
                <c:pt idx="6">
                  <c:v>73</c:v>
                </c:pt>
                <c:pt idx="7">
                  <c:v>66</c:v>
                </c:pt>
                <c:pt idx="8">
                  <c:v>63</c:v>
                </c:pt>
                <c:pt idx="9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C-4576-B018-E9341AC06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shape val="box"/>
        <c:axId val="565573880"/>
        <c:axId val="565574208"/>
        <c:axId val="0"/>
      </c:bar3DChart>
      <c:catAx>
        <c:axId val="56557388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6468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565574208"/>
        <c:crosses val="autoZero"/>
        <c:auto val="1"/>
        <c:lblAlgn val="ctr"/>
        <c:lblOffset val="100"/>
        <c:noMultiLvlLbl val="0"/>
      </c:catAx>
      <c:valAx>
        <c:axId val="565574208"/>
        <c:scaling>
          <c:orientation val="minMax"/>
          <c:max val="100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6468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56557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0255682662308733E-2"/>
          <c:y val="2.0201802676606713E-2"/>
          <c:w val="0.28729148714901204"/>
          <c:h val="0.12845664973324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6468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rgbClr val="00206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11:37:43.96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11:37:43.96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11:37:43.96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11:37:43.96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110976-5567-F649-8C92-738038AF79E8}" type="datetime1">
              <a:rPr lang="de-DE" smtClean="0"/>
              <a:t>10.07.2019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1760A6-55E7-0343-B978-EA1CBA50CA1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65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FBB449F-A27A-D14C-A90D-B943BBCA55DB}" type="datetime1">
              <a:rPr lang="de-DE" smtClean="0"/>
              <a:t>10.07.2019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8721"/>
            <a:ext cx="5438775" cy="44442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Click to edit Master text styles</a:t>
            </a:r>
          </a:p>
          <a:p>
            <a:pPr lvl="1"/>
            <a:r>
              <a:rPr lang="de-DE" altLang="de-DE" noProof="0"/>
              <a:t>Second level</a:t>
            </a:r>
          </a:p>
          <a:p>
            <a:pPr lvl="2"/>
            <a:r>
              <a:rPr lang="de-DE" altLang="de-DE" noProof="0"/>
              <a:t>Third level</a:t>
            </a:r>
          </a:p>
          <a:p>
            <a:pPr lvl="3"/>
            <a:r>
              <a:rPr lang="de-DE" altLang="de-DE" noProof="0"/>
              <a:t>Fourth level</a:t>
            </a:r>
          </a:p>
          <a:p>
            <a:pPr lvl="4"/>
            <a:r>
              <a:rPr lang="de-DE" altLang="de-DE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10F58BB-9FFE-2449-8C71-FCFD2AA5393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194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1728000"/>
            <a:ext cx="5616000" cy="180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6468"/>
                </a:solidFill>
                <a:latin typeface="Calibri"/>
              </a:defRPr>
            </a:lvl1pPr>
          </a:lstStyle>
          <a:p>
            <a:r>
              <a:rPr lang="de-D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83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4676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913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9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8449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81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7B9066-B46A-4CE8-BF54-4B72AD0536A1}" type="datetimeFigureOut">
              <a:rPr lang="de-DE" smtClean="0">
                <a:solidFill>
                  <a:srgbClr val="14396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/>
              <a:t>10.07.2019</a:t>
            </a:fld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F972193-FA19-4B4E-BF5C-1B3510AD7B3A}" type="slidenum">
              <a:rPr lang="de-DE" smtClean="0">
                <a:solidFill>
                  <a:srgbClr val="14396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/>
              <a:t>‹#›</a:t>
            </a:fld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60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15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80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64544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301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9969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55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4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91440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3AE6DA46-6C72-4C15-8E40-5ECE6ADE745D}" type="slidenum">
              <a:rPr lang="de-DE" altLang="de-DE">
                <a:solidFill>
                  <a:srgbClr val="143968"/>
                </a:solidFill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‹#›</a:t>
            </a:fld>
            <a:endParaRPr lang="de-DE" alt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864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256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611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99617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2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85306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19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4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91440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4B4C17-1802-4FBA-9817-E6541CC5485B}" type="slidenum">
              <a:rPr lang="de-DE">
                <a:solidFill>
                  <a:srgbClr val="143968"/>
                </a:solidFill>
                <a:ea typeface="ＭＳ Ｐゴシック" panose="020B0600070205080204" pitchFamily="34" charset="-128"/>
              </a:rPr>
              <a:pPr>
                <a:defRPr/>
              </a:pPr>
              <a:t>‹#›</a:t>
            </a:fld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37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4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91440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E8BF10-E42B-466F-90BB-95817820F815}" type="slidenum">
              <a:rPr lang="de-DE">
                <a:solidFill>
                  <a:srgbClr val="143968"/>
                </a:solidFill>
                <a:ea typeface="ＭＳ Ｐゴシック" panose="020B0600070205080204" pitchFamily="34" charset="-128"/>
              </a:rPr>
              <a:pPr>
                <a:defRPr/>
              </a:pPr>
              <a:t>‹#›</a:t>
            </a:fld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70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35696" y="1347614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8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25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7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70896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rgbClr val="006468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3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90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12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69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Tite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3200">
          <a:solidFill>
            <a:srgbClr val="143968"/>
          </a:solidFill>
          <a:latin typeface="Candara"/>
          <a:ea typeface="ＭＳ Ｐゴシック" pitchFamily="34" charset="-128"/>
          <a:cs typeface="Candar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Foli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6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97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rgbClr val="FF0000">
                <a:alpha val="40000"/>
                <a:lumMod val="99000"/>
              </a:srgbClr>
            </a:gs>
            <a:gs pos="16000">
              <a:srgbClr val="FFFF00">
                <a:lumMod val="93000"/>
                <a:lumOff val="7000"/>
                <a:alpha val="68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 bwMode="auto">
          <a:xfrm>
            <a:off x="971600" y="1131590"/>
            <a:ext cx="7776864" cy="239640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tIns="0" rIns="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 err="1">
                <a:latin typeface="Calibri" panose="020F0502020204030204" pitchFamily="34" charset="0"/>
                <a:cs typeface="Candara" panose="020E0502030303020204" pitchFamily="34" charset="0"/>
              </a:rPr>
              <a:t>Innoprom</a:t>
            </a:r>
            <a:r>
              <a:rPr lang="de-DE" altLang="de-DE" sz="2000" dirty="0">
                <a:latin typeface="Calibri" panose="020F0502020204030204" pitchFamily="34" charset="0"/>
                <a:cs typeface="Candara" panose="020E0502030303020204" pitchFamily="34" charset="0"/>
              </a:rPr>
              <a:t> 2019 - </a:t>
            </a:r>
            <a:r>
              <a:rPr lang="en-US" sz="2000" dirty="0">
                <a:latin typeface="Calibri" panose="020F0502020204030204" pitchFamily="34" charset="0"/>
              </a:rPr>
              <a:t>German-Russian Initiative for Digitalization (GRID): Results and Prospects</a:t>
            </a: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r>
              <a:rPr lang="de-DE" altLang="de-DE" sz="3200" dirty="0">
                <a:latin typeface="Candara" panose="020E0502030303020204" pitchFamily="34" charset="0"/>
                <a:cs typeface="Candara" panose="020E0502030303020204" pitchFamily="34" charset="0"/>
              </a:rPr>
              <a:t>Areas </a:t>
            </a:r>
            <a:r>
              <a:rPr lang="de-DE" altLang="de-DE" sz="3200" dirty="0" err="1">
                <a:latin typeface="Candara" panose="020E0502030303020204" pitchFamily="34" charset="0"/>
                <a:cs typeface="Candara" panose="020E0502030303020204" pitchFamily="34" charset="0"/>
              </a:rPr>
              <a:t>for</a:t>
            </a:r>
            <a:r>
              <a:rPr lang="de-DE" altLang="de-DE" sz="3200" dirty="0">
                <a:latin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de-DE" altLang="de-DE" sz="3200" dirty="0" err="1">
                <a:latin typeface="Candara" panose="020E0502030303020204" pitchFamily="34" charset="0"/>
                <a:cs typeface="Candara" panose="020E0502030303020204" pitchFamily="34" charset="0"/>
              </a:rPr>
              <a:t>future</a:t>
            </a:r>
            <a:r>
              <a:rPr lang="de-DE" altLang="de-DE" sz="3200" dirty="0">
                <a:latin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de-DE" altLang="de-DE" sz="3200" dirty="0" err="1">
                <a:latin typeface="Candara" panose="020E0502030303020204" pitchFamily="34" charset="0"/>
                <a:cs typeface="Candara" panose="020E0502030303020204" pitchFamily="34" charset="0"/>
              </a:rPr>
              <a:t>cooperation</a:t>
            </a: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r>
              <a:rPr lang="de-DE" altLang="de-DE" sz="1400" dirty="0">
                <a:latin typeface="Candara" panose="020E0502030303020204" pitchFamily="34" charset="0"/>
                <a:cs typeface="Candara" panose="020E0502030303020204" pitchFamily="34" charset="0"/>
              </a:rPr>
              <a:t>Jens Böhlmann, </a:t>
            </a:r>
            <a:br>
              <a:rPr lang="de-DE" altLang="de-DE" sz="14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r>
              <a:rPr lang="de-DE" altLang="de-DE" sz="1400" dirty="0">
                <a:latin typeface="Candara" panose="020E0502030303020204" pitchFamily="34" charset="0"/>
                <a:cs typeface="Candara" panose="020E0502030303020204" pitchFamily="34" charset="0"/>
              </a:rPr>
              <a:t>Head </a:t>
            </a:r>
            <a:r>
              <a:rPr lang="de-DE" altLang="de-DE" sz="1400" dirty="0" err="1">
                <a:latin typeface="Candara" panose="020E0502030303020204" pitchFamily="34" charset="0"/>
                <a:cs typeface="Candara" panose="020E0502030303020204" pitchFamily="34" charset="0"/>
              </a:rPr>
              <a:t>of</a:t>
            </a:r>
            <a:r>
              <a:rPr lang="de-DE" altLang="de-DE" sz="1400" dirty="0">
                <a:latin typeface="Candara" panose="020E0502030303020204" pitchFamily="34" charset="0"/>
                <a:cs typeface="Candara" panose="020E0502030303020204" pitchFamily="34" charset="0"/>
              </a:rPr>
              <a:t> Department </a:t>
            </a:r>
            <a:r>
              <a:rPr lang="de-DE" altLang="de-DE" sz="1400" dirty="0" err="1">
                <a:latin typeface="Candara" panose="020E0502030303020204" pitchFamily="34" charset="0"/>
                <a:cs typeface="Candara" panose="020E0502030303020204" pitchFamily="34" charset="0"/>
              </a:rPr>
              <a:t>for</a:t>
            </a:r>
            <a:r>
              <a:rPr lang="de-DE" altLang="de-DE" sz="1400" dirty="0">
                <a:latin typeface="Candara" panose="020E0502030303020204" pitchFamily="34" charset="0"/>
                <a:cs typeface="Candara" panose="020E0502030303020204" pitchFamily="34" charset="0"/>
              </a:rPr>
              <a:t> SME German Eastern Business </a:t>
            </a:r>
            <a:r>
              <a:rPr lang="de-DE" altLang="de-DE" sz="1400" dirty="0" err="1">
                <a:latin typeface="Candara" panose="020E0502030303020204" pitchFamily="34" charset="0"/>
                <a:cs typeface="Candara" panose="020E0502030303020204" pitchFamily="34" charset="0"/>
              </a:rPr>
              <a:t>Association</a:t>
            </a:r>
            <a:endParaRPr lang="de-DE" altLang="de-DE" sz="1400" dirty="0">
              <a:latin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588224" y="3939902"/>
            <a:ext cx="21602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 err="1">
                <a:solidFill>
                  <a:srgbClr val="00647D"/>
                </a:solidFill>
                <a:latin typeface="+mn-lt"/>
              </a:rPr>
              <a:t>Ekaterinburg</a:t>
            </a:r>
            <a:r>
              <a:rPr lang="de-DE" sz="1400" dirty="0">
                <a:solidFill>
                  <a:srgbClr val="00647D"/>
                </a:solidFill>
                <a:latin typeface="+mn-lt"/>
              </a:rPr>
              <a:t>, </a:t>
            </a:r>
          </a:p>
          <a:p>
            <a:pPr algn="ctr"/>
            <a:r>
              <a:rPr lang="de-DE" sz="1400" dirty="0">
                <a:solidFill>
                  <a:srgbClr val="00647D"/>
                </a:solidFill>
                <a:latin typeface="+mn-lt"/>
              </a:rPr>
              <a:t>10th </a:t>
            </a:r>
            <a:r>
              <a:rPr lang="de-DE" sz="1400" dirty="0" err="1">
                <a:solidFill>
                  <a:srgbClr val="00647D"/>
                </a:solidFill>
                <a:latin typeface="+mn-lt"/>
              </a:rPr>
              <a:t>of</a:t>
            </a:r>
            <a:r>
              <a:rPr lang="de-DE" sz="14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00647D"/>
                </a:solidFill>
                <a:latin typeface="+mn-lt"/>
              </a:rPr>
              <a:t>July</a:t>
            </a:r>
            <a:r>
              <a:rPr lang="de-DE" sz="1400" dirty="0">
                <a:solidFill>
                  <a:srgbClr val="00647D"/>
                </a:solidFill>
                <a:latin typeface="+mn-lt"/>
              </a:rPr>
              <a:t>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7992888" cy="41764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346662"/>
            <a:ext cx="4104456" cy="40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50" accel="1000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50" accel="1000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platzhalt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611560" y="195486"/>
            <a:ext cx="7920038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b="1" dirty="0">
                <a:solidFill>
                  <a:srgbClr val="00647D"/>
                </a:solidFill>
              </a:rPr>
              <a:t>Jens </a:t>
            </a:r>
            <a:r>
              <a:rPr lang="de-DE" altLang="de-DE" sz="1800" b="1" dirty="0" err="1">
                <a:solidFill>
                  <a:srgbClr val="00647D"/>
                </a:solidFill>
              </a:rPr>
              <a:t>Böhlmann</a:t>
            </a:r>
            <a:br>
              <a:rPr lang="de-DE" altLang="de-DE" sz="1800" b="1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Leiter Kontaktstelle Mittelstand</a:t>
            </a: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b="1" dirty="0">
                <a:solidFill>
                  <a:srgbClr val="00647D"/>
                </a:solidFill>
              </a:rPr>
              <a:t>Ost-Ausschuss – Osteuropaverein der Deutschen Wirtschaft </a:t>
            </a:r>
            <a:br>
              <a:rPr lang="de-DE" altLang="de-DE" sz="1800" b="1" dirty="0">
                <a:solidFill>
                  <a:srgbClr val="00647D"/>
                </a:solidFill>
              </a:rPr>
            </a:b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Breite Straße 29 </a:t>
            </a: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10178 Berlin</a:t>
            </a: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dirty="0">
                <a:solidFill>
                  <a:srgbClr val="00647D"/>
                </a:solidFill>
              </a:rPr>
              <a:t> </a:t>
            </a: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dirty="0">
                <a:solidFill>
                  <a:srgbClr val="00647D"/>
                </a:solidFill>
              </a:rPr>
              <a:t>Besucheranschrift: </a:t>
            </a: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Gertraudenstraße 20 </a:t>
            </a:r>
            <a:br>
              <a:rPr lang="de-DE" altLang="de-DE" sz="1800" dirty="0">
                <a:solidFill>
                  <a:srgbClr val="00647D"/>
                </a:solidFill>
              </a:rPr>
            </a:b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Telefon: 	+49 30 206167-127</a:t>
            </a: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dirty="0">
                <a:solidFill>
                  <a:srgbClr val="00647D"/>
                </a:solidFill>
              </a:rPr>
              <a:t>Mobil:     	+49 151 727 14917</a:t>
            </a: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dirty="0">
                <a:solidFill>
                  <a:srgbClr val="00647D"/>
                </a:solidFill>
              </a:rPr>
              <a:t>Fax:        	+49 30 2028 2 516</a:t>
            </a: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E-Mail: 	j.boehlmann@bdi.eu</a:t>
            </a: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dirty="0">
                <a:solidFill>
                  <a:srgbClr val="00647D"/>
                </a:solidFill>
              </a:rPr>
              <a:t>Internet:	www.oaoev.de</a:t>
            </a:r>
          </a:p>
        </p:txBody>
      </p:sp>
    </p:spTree>
    <p:extLst>
      <p:ext uri="{BB962C8B-B14F-4D97-AF65-F5344CB8AC3E}">
        <p14:creationId xmlns:p14="http://schemas.microsoft.com/office/powerpoint/2010/main" val="355750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763688" y="1635646"/>
            <a:ext cx="5616000" cy="1800000"/>
          </a:xfrm>
        </p:spPr>
        <p:txBody>
          <a:bodyPr anchor="ctr"/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45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FB4BAECA-4BF4-4F1B-9565-B4846BEB9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500" y="388938"/>
            <a:ext cx="6731000" cy="323850"/>
          </a:xfr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/>
          <a:lstStyle/>
          <a:p>
            <a:pPr algn="ctr"/>
            <a:r>
              <a:rPr lang="de-DE" sz="2000" b="1" dirty="0"/>
              <a:t>Degree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Digitalization</a:t>
            </a:r>
            <a:r>
              <a:rPr lang="de-DE" sz="2000" b="1" dirty="0"/>
              <a:t> in </a:t>
            </a:r>
            <a:r>
              <a:rPr lang="de-DE" sz="2000" b="1" dirty="0" err="1"/>
              <a:t>the</a:t>
            </a:r>
            <a:r>
              <a:rPr lang="de-DE" sz="2000" b="1" dirty="0"/>
              <a:t> German Economy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3C77D2-CEF4-4674-9123-485F8136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60" y="843558"/>
            <a:ext cx="5891680" cy="3695373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8130836F-F2FC-489E-ADC4-BBF3B713D908}"/>
              </a:ext>
            </a:extLst>
          </p:cNvPr>
          <p:cNvSpPr txBox="1">
            <a:spLocks/>
          </p:cNvSpPr>
          <p:nvPr/>
        </p:nvSpPr>
        <p:spPr>
          <a:xfrm>
            <a:off x="899592" y="1275606"/>
            <a:ext cx="1152128" cy="32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600" b="1" dirty="0"/>
              <a:t>Digital Index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135B208F-0FDB-496E-B242-20EF1CC610A3}"/>
              </a:ext>
            </a:extLst>
          </p:cNvPr>
          <p:cNvSpPr txBox="1">
            <a:spLocks/>
          </p:cNvSpPr>
          <p:nvPr/>
        </p:nvSpPr>
        <p:spPr>
          <a:xfrm>
            <a:off x="7527385" y="2499742"/>
            <a:ext cx="1152128" cy="32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600" b="1" dirty="0"/>
              <a:t>Investments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D7A0C5B7-F720-4A8C-B4B1-F82E05FDED76}"/>
              </a:ext>
            </a:extLst>
          </p:cNvPr>
          <p:cNvSpPr txBox="1">
            <a:spLocks/>
          </p:cNvSpPr>
          <p:nvPr/>
        </p:nvSpPr>
        <p:spPr>
          <a:xfrm>
            <a:off x="755576" y="3147814"/>
            <a:ext cx="1152128" cy="32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600" b="1" dirty="0"/>
              <a:t>Devices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2AD93957-3998-443D-92D2-8C29E447C54F}"/>
              </a:ext>
            </a:extLst>
          </p:cNvPr>
          <p:cNvSpPr txBox="1">
            <a:spLocks/>
          </p:cNvSpPr>
          <p:nvPr/>
        </p:nvSpPr>
        <p:spPr>
          <a:xfrm>
            <a:off x="6990226" y="1221506"/>
            <a:ext cx="1326190" cy="558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600" b="1" dirty="0"/>
              <a:t>Digital </a:t>
            </a:r>
            <a:r>
              <a:rPr lang="de-DE" sz="1600" b="1" dirty="0" err="1"/>
              <a:t>process</a:t>
            </a:r>
            <a:r>
              <a:rPr lang="de-DE" sz="1600" b="1" dirty="0"/>
              <a:t> </a:t>
            </a:r>
            <a:r>
              <a:rPr lang="de-DE" sz="1600" b="1" dirty="0" err="1"/>
              <a:t>ratio</a:t>
            </a:r>
            <a:endParaRPr lang="de-DE" sz="1600" b="1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23F03E70-EF15-43E8-B660-B38DDA8B25BF}"/>
              </a:ext>
            </a:extLst>
          </p:cNvPr>
          <p:cNvSpPr txBox="1">
            <a:spLocks/>
          </p:cNvSpPr>
          <p:nvPr/>
        </p:nvSpPr>
        <p:spPr>
          <a:xfrm>
            <a:off x="3851920" y="3968792"/>
            <a:ext cx="1656184" cy="475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600" b="1" dirty="0"/>
              <a:t>Digital </a:t>
            </a:r>
            <a:r>
              <a:rPr lang="de-DE" sz="1600" b="1" dirty="0" err="1"/>
              <a:t>influence</a:t>
            </a:r>
            <a:r>
              <a:rPr lang="de-DE" sz="1600" b="1" dirty="0"/>
              <a:t> on </a:t>
            </a:r>
            <a:r>
              <a:rPr lang="de-DE" sz="1600" b="1" dirty="0" err="1"/>
              <a:t>companies</a:t>
            </a:r>
            <a:r>
              <a:rPr lang="de-DE" sz="1600" b="1" dirty="0"/>
              <a:t> </a:t>
            </a:r>
            <a:r>
              <a:rPr lang="de-DE" sz="1600" b="1" dirty="0" err="1"/>
              <a:t>success</a:t>
            </a:r>
            <a:r>
              <a:rPr lang="de-DE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54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FB4BAECA-4BF4-4F1B-9565-B4846BEB9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500" y="388938"/>
            <a:ext cx="6731000" cy="323850"/>
          </a:xfr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/>
          <a:lstStyle/>
          <a:p>
            <a:pPr algn="ctr"/>
            <a:r>
              <a:rPr lang="de-DE" sz="2000" b="1" dirty="0"/>
              <a:t>German Digital Industry at a </a:t>
            </a:r>
            <a:r>
              <a:rPr lang="de-DE" sz="2000" b="1" dirty="0" err="1"/>
              <a:t>glance</a:t>
            </a:r>
            <a:endParaRPr lang="de-DE" sz="20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49A30E-F129-4618-8D09-46C73CA8C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83" y="823492"/>
            <a:ext cx="5892021" cy="3764482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B640BBFD-94A7-4924-80A4-4E12353F678F}"/>
              </a:ext>
            </a:extLst>
          </p:cNvPr>
          <p:cNvSpPr txBox="1">
            <a:spLocks/>
          </p:cNvSpPr>
          <p:nvPr/>
        </p:nvSpPr>
        <p:spPr>
          <a:xfrm>
            <a:off x="1206500" y="1347614"/>
            <a:ext cx="1152128" cy="32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600" b="1" dirty="0"/>
              <a:t>Companies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D9B82FEF-B575-4A6B-B851-32D227E7744C}"/>
              </a:ext>
            </a:extLst>
          </p:cNvPr>
          <p:cNvSpPr txBox="1">
            <a:spLocks/>
          </p:cNvSpPr>
          <p:nvPr/>
        </p:nvSpPr>
        <p:spPr>
          <a:xfrm>
            <a:off x="2706109" y="819352"/>
            <a:ext cx="1656184" cy="32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600" b="1" dirty="0" err="1"/>
              <a:t>Gross</a:t>
            </a:r>
            <a:r>
              <a:rPr lang="de-DE" sz="1600" b="1" dirty="0"/>
              <a:t> Value </a:t>
            </a:r>
            <a:r>
              <a:rPr lang="de-DE" sz="1600" b="1" dirty="0" err="1"/>
              <a:t>added</a:t>
            </a:r>
            <a:endParaRPr lang="de-DE" sz="1600" b="1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397F4C35-64A1-44EF-977E-4388A231D5AB}"/>
              </a:ext>
            </a:extLst>
          </p:cNvPr>
          <p:cNvSpPr txBox="1">
            <a:spLocks/>
          </p:cNvSpPr>
          <p:nvPr/>
        </p:nvSpPr>
        <p:spPr>
          <a:xfrm>
            <a:off x="7361436" y="2409825"/>
            <a:ext cx="1152128" cy="32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600" b="1" dirty="0" err="1"/>
              <a:t>Employees</a:t>
            </a:r>
            <a:endParaRPr lang="de-DE" sz="1600" b="1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AC90EC52-8BA6-4A0A-91D9-92C6F4B53E0A}"/>
              </a:ext>
            </a:extLst>
          </p:cNvPr>
          <p:cNvSpPr txBox="1">
            <a:spLocks/>
          </p:cNvSpPr>
          <p:nvPr/>
        </p:nvSpPr>
        <p:spPr>
          <a:xfrm>
            <a:off x="1206500" y="3075806"/>
            <a:ext cx="1152128" cy="32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600" b="1" dirty="0"/>
              <a:t>Turnover</a:t>
            </a:r>
          </a:p>
        </p:txBody>
      </p:sp>
    </p:spTree>
    <p:extLst>
      <p:ext uri="{BB962C8B-B14F-4D97-AF65-F5344CB8AC3E}">
        <p14:creationId xmlns:p14="http://schemas.microsoft.com/office/powerpoint/2010/main" val="288377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platzhalter 16">
            <a:extLst>
              <a:ext uri="{FF2B5EF4-FFF2-40B4-BE49-F238E27FC236}">
                <a16:creationId xmlns:a16="http://schemas.microsoft.com/office/drawing/2014/main" id="{B09737DE-9650-4868-B55A-52A54E8E1027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534832073"/>
              </p:ext>
            </p:extLst>
          </p:nvPr>
        </p:nvGraphicFramePr>
        <p:xfrm>
          <a:off x="1206500" y="783964"/>
          <a:ext cx="6731000" cy="357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el 2">
            <a:extLst>
              <a:ext uri="{FF2B5EF4-FFF2-40B4-BE49-F238E27FC236}">
                <a16:creationId xmlns:a16="http://schemas.microsoft.com/office/drawing/2014/main" id="{5D4B527F-F02E-4488-87EC-5313583F9D9C}"/>
              </a:ext>
            </a:extLst>
          </p:cNvPr>
          <p:cNvSpPr txBox="1">
            <a:spLocks/>
          </p:cNvSpPr>
          <p:nvPr/>
        </p:nvSpPr>
        <p:spPr>
          <a:xfrm>
            <a:off x="1206500" y="388938"/>
            <a:ext cx="6731000" cy="32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2000" b="1" dirty="0"/>
              <a:t>Budget </a:t>
            </a:r>
            <a:r>
              <a:rPr lang="de-DE" sz="2000" b="1" dirty="0" err="1"/>
              <a:t>share</a:t>
            </a:r>
            <a:r>
              <a:rPr lang="de-DE" sz="2000" b="1" dirty="0"/>
              <a:t> - </a:t>
            </a:r>
            <a:r>
              <a:rPr lang="de-DE" sz="2000" b="1" dirty="0" err="1"/>
              <a:t>innovations</a:t>
            </a:r>
            <a:r>
              <a:rPr lang="de-DE" sz="2000" b="1" dirty="0"/>
              <a:t> </a:t>
            </a:r>
            <a:r>
              <a:rPr lang="de-DE" sz="2000" b="1" dirty="0" err="1"/>
              <a:t>by</a:t>
            </a:r>
            <a:r>
              <a:rPr lang="de-DE" sz="2000" b="1" dirty="0"/>
              <a:t> </a:t>
            </a:r>
            <a:r>
              <a:rPr lang="de-DE" sz="2000" b="1" dirty="0" err="1"/>
              <a:t>industry</a:t>
            </a:r>
            <a:r>
              <a:rPr lang="de-DE" sz="2000" b="1" dirty="0"/>
              <a:t> in Germany (%)</a:t>
            </a:r>
          </a:p>
        </p:txBody>
      </p:sp>
    </p:spTree>
    <p:extLst>
      <p:ext uri="{BB962C8B-B14F-4D97-AF65-F5344CB8AC3E}">
        <p14:creationId xmlns:p14="http://schemas.microsoft.com/office/powerpoint/2010/main" val="96182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platzhalter 16">
            <a:extLst>
              <a:ext uri="{FF2B5EF4-FFF2-40B4-BE49-F238E27FC236}">
                <a16:creationId xmlns:a16="http://schemas.microsoft.com/office/drawing/2014/main" id="{B09737DE-9650-4868-B55A-52A54E8E1027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4288930352"/>
              </p:ext>
            </p:extLst>
          </p:nvPr>
        </p:nvGraphicFramePr>
        <p:xfrm>
          <a:off x="1206500" y="804800"/>
          <a:ext cx="6731000" cy="357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el 2">
            <a:extLst>
              <a:ext uri="{FF2B5EF4-FFF2-40B4-BE49-F238E27FC236}">
                <a16:creationId xmlns:a16="http://schemas.microsoft.com/office/drawing/2014/main" id="{5D4B527F-F02E-4488-87EC-5313583F9D9C}"/>
              </a:ext>
            </a:extLst>
          </p:cNvPr>
          <p:cNvSpPr txBox="1">
            <a:spLocks/>
          </p:cNvSpPr>
          <p:nvPr/>
        </p:nvSpPr>
        <p:spPr>
          <a:xfrm>
            <a:off x="1206500" y="388938"/>
            <a:ext cx="6731000" cy="32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2000" b="1" dirty="0"/>
              <a:t>Framework </a:t>
            </a:r>
            <a:r>
              <a:rPr lang="de-DE" sz="2000" b="1" dirty="0" err="1"/>
              <a:t>for</a:t>
            </a:r>
            <a:r>
              <a:rPr lang="de-DE" sz="2000" b="1" dirty="0"/>
              <a:t> ICT in international </a:t>
            </a:r>
            <a:r>
              <a:rPr lang="de-DE" sz="2000" b="1" dirty="0" err="1"/>
              <a:t>comparison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81708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platzhalter 16">
            <a:extLst>
              <a:ext uri="{FF2B5EF4-FFF2-40B4-BE49-F238E27FC236}">
                <a16:creationId xmlns:a16="http://schemas.microsoft.com/office/drawing/2014/main" id="{B09737DE-9650-4868-B55A-52A54E8E1027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1371635991"/>
              </p:ext>
            </p:extLst>
          </p:nvPr>
        </p:nvGraphicFramePr>
        <p:xfrm>
          <a:off x="1206500" y="783964"/>
          <a:ext cx="6731000" cy="357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el 2">
            <a:extLst>
              <a:ext uri="{FF2B5EF4-FFF2-40B4-BE49-F238E27FC236}">
                <a16:creationId xmlns:a16="http://schemas.microsoft.com/office/drawing/2014/main" id="{5D4B527F-F02E-4488-87EC-5313583F9D9C}"/>
              </a:ext>
            </a:extLst>
          </p:cNvPr>
          <p:cNvSpPr txBox="1">
            <a:spLocks/>
          </p:cNvSpPr>
          <p:nvPr/>
        </p:nvSpPr>
        <p:spPr>
          <a:xfrm>
            <a:off x="1206500" y="388938"/>
            <a:ext cx="6731000" cy="32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2000" b="1" dirty="0" err="1"/>
              <a:t>Availability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venture</a:t>
            </a:r>
            <a:r>
              <a:rPr lang="de-DE" sz="2000" b="1" dirty="0"/>
              <a:t> </a:t>
            </a:r>
            <a:r>
              <a:rPr lang="de-DE" sz="2000" b="1" dirty="0" err="1"/>
              <a:t>capital</a:t>
            </a:r>
            <a:r>
              <a:rPr lang="de-DE" sz="2000" b="1" dirty="0"/>
              <a:t> in international </a:t>
            </a:r>
            <a:r>
              <a:rPr lang="de-DE" sz="2000" b="1" dirty="0" err="1"/>
              <a:t>comparison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9547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81212"/>
            <a:ext cx="428361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87362" y="195486"/>
            <a:ext cx="8282293" cy="432048"/>
          </a:xfrm>
          <a:solidFill>
            <a:schemeClr val="bg1">
              <a:lumMod val="95000"/>
            </a:schemeClr>
          </a:solidFill>
          <a:ln>
            <a:solidFill>
              <a:srgbClr val="00647D"/>
            </a:solidFill>
          </a:ln>
        </p:spPr>
        <p:txBody>
          <a:bodyPr anchor="ctr"/>
          <a:lstStyle/>
          <a:p>
            <a:pPr algn="ctr"/>
            <a:r>
              <a:rPr lang="en-US" altLang="de-DE" sz="2000" b="1" dirty="0">
                <a:latin typeface="Candara" panose="020E0502030303020204" pitchFamily="34" charset="0"/>
              </a:rPr>
              <a:t>German (digital) Footprint</a:t>
            </a:r>
          </a:p>
        </p:txBody>
      </p:sp>
      <p:sp>
        <p:nvSpPr>
          <p:cNvPr id="3" name="Rechteck 2"/>
          <p:cNvSpPr/>
          <p:nvPr/>
        </p:nvSpPr>
        <p:spPr>
          <a:xfrm>
            <a:off x="487362" y="771550"/>
            <a:ext cx="4283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German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Russian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Initiative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for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Digitalization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German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Russian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Initiative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for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Technical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Regulations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German-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Russian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Efficiency Partnership</a:t>
            </a:r>
            <a:endParaRPr lang="de-DE" sz="1600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Made in Germany –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competitive</a:t>
            </a: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advantage</a:t>
            </a:r>
            <a:endParaRPr lang="de-DE" sz="1600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German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companies</a:t>
            </a: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very</a:t>
            </a: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popular</a:t>
            </a:r>
            <a:endParaRPr lang="de-DE" sz="1600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Quality,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reliability</a:t>
            </a: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,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sustainability</a:t>
            </a: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,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service</a:t>
            </a:r>
            <a:endParaRPr lang="de-DE" sz="1600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Loyalty</a:t>
            </a: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to</a:t>
            </a: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the</a:t>
            </a: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Russian</a:t>
            </a: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market</a:t>
            </a:r>
            <a:endParaRPr lang="de-DE" sz="1600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High end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technology</a:t>
            </a: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 (IT)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World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export</a:t>
            </a:r>
            <a:r>
              <a:rPr lang="de-DE" sz="1600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Calibri" panose="020F0502020204030204" pitchFamily="34" charset="0"/>
              </a:rPr>
              <a:t>champion</a:t>
            </a:r>
            <a:endParaRPr lang="de-DE" sz="1600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64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74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87362" y="195486"/>
            <a:ext cx="8282293" cy="432048"/>
          </a:xfrm>
          <a:solidFill>
            <a:schemeClr val="bg1">
              <a:lumMod val="95000"/>
            </a:schemeClr>
          </a:solidFill>
          <a:ln>
            <a:solidFill>
              <a:srgbClr val="00647D"/>
            </a:solidFill>
          </a:ln>
        </p:spPr>
        <p:txBody>
          <a:bodyPr anchor="ctr"/>
          <a:lstStyle/>
          <a:p>
            <a:pPr algn="ctr"/>
            <a:r>
              <a:rPr lang="en-US" altLang="de-DE" sz="2000" b="1" dirty="0">
                <a:latin typeface="Calibri" panose="020F0502020204030204" pitchFamily="34" charset="0"/>
              </a:rPr>
              <a:t>Advantages of the Russian IT industry</a:t>
            </a:r>
          </a:p>
        </p:txBody>
      </p:sp>
      <p:sp>
        <p:nvSpPr>
          <p:cNvPr id="3" name="Rechteck 2"/>
          <p:cNvSpPr/>
          <p:nvPr/>
        </p:nvSpPr>
        <p:spPr>
          <a:xfrm>
            <a:off x="487362" y="771550"/>
            <a:ext cx="42836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Huge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innovative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startups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High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flexibility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Excellent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specialists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Strong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willingness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to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cooperate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High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level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of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professionalism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National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players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(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yandex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, mail.ru, ozon.ru)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Marketplace „beru.ru“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Fast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growing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e-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commerce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Software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development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Software design</a:t>
            </a: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647D"/>
              </a:solidFill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A050D6-B6DE-4868-9402-9CFBE01F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915" y="843558"/>
            <a:ext cx="421774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3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87362" y="195486"/>
            <a:ext cx="8282293" cy="432048"/>
          </a:xfrm>
          <a:solidFill>
            <a:schemeClr val="bg1">
              <a:lumMod val="95000"/>
            </a:schemeClr>
          </a:solidFill>
          <a:ln>
            <a:solidFill>
              <a:srgbClr val="00647D"/>
            </a:solidFill>
          </a:ln>
        </p:spPr>
        <p:txBody>
          <a:bodyPr anchor="ctr"/>
          <a:lstStyle/>
          <a:p>
            <a:pPr algn="ctr"/>
            <a:r>
              <a:rPr lang="en-US" altLang="de-DE" sz="2000" b="1" dirty="0">
                <a:latin typeface="Candara" panose="020E0502030303020204" pitchFamily="34" charset="0"/>
              </a:rPr>
              <a:t>Areas for cooperation</a:t>
            </a:r>
          </a:p>
        </p:txBody>
      </p:sp>
      <p:sp>
        <p:nvSpPr>
          <p:cNvPr id="3" name="Rechteck 2"/>
          <p:cNvSpPr/>
          <p:nvPr/>
        </p:nvSpPr>
        <p:spPr>
          <a:xfrm>
            <a:off x="487362" y="771550"/>
            <a:ext cx="42836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Automotive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industry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Smart Cities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Healthcare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BIM Technologies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ICT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Machinery (Industry 4.0)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Harmonization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of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Technical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Regulations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E-Commerce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Venture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capital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Artificial</a:t>
            </a:r>
            <a:r>
              <a:rPr lang="de-DE" sz="1600" b="1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>
                <a:solidFill>
                  <a:srgbClr val="00647D"/>
                </a:solidFill>
                <a:latin typeface="Calibri" panose="020F0502020204030204" pitchFamily="34" charset="0"/>
              </a:rPr>
              <a:t>intelligence</a:t>
            </a: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647D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647D"/>
              </a:solidFill>
              <a:latin typeface="+mn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9E0932B-CC11-4A3B-BC6B-890BE45D7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206" y="737394"/>
            <a:ext cx="4474450" cy="29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t-Ausschuss">
      <a:dk1>
        <a:srgbClr val="143968"/>
      </a:dk1>
      <a:lt1>
        <a:sysClr val="window" lastClr="FFFFFF"/>
      </a:lt1>
      <a:dk2>
        <a:srgbClr val="3F537D"/>
      </a:dk2>
      <a:lt2>
        <a:srgbClr val="B8B8B8"/>
      </a:lt2>
      <a:accent1>
        <a:srgbClr val="D02320"/>
      </a:accent1>
      <a:accent2>
        <a:srgbClr val="F1AB1F"/>
      </a:accent2>
      <a:accent3>
        <a:srgbClr val="262F74"/>
      </a:accent3>
      <a:accent4>
        <a:srgbClr val="9289B4"/>
      </a:accent4>
      <a:accent5>
        <a:srgbClr val="744F3D"/>
      </a:accent5>
      <a:accent6>
        <a:srgbClr val="B43D27"/>
      </a:accent6>
      <a:hlink>
        <a:srgbClr val="3F537D"/>
      </a:hlink>
      <a:folHlink>
        <a:srgbClr val="3F537D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</Words>
  <Application>Microsoft Office PowerPoint</Application>
  <PresentationFormat>Экран (16:9)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Candara</vt:lpstr>
      <vt:lpstr>Office Theme</vt:lpstr>
      <vt:lpstr>1_Office Theme</vt:lpstr>
      <vt:lpstr>3_Office Theme</vt:lpstr>
      <vt:lpstr>2_Office Theme</vt:lpstr>
      <vt:lpstr>4_Office Theme</vt:lpstr>
      <vt:lpstr>Innoprom 2019 - German-Russian Initiative for Digitalization (GRID): Results and Prospects   Areas for future cooperation  Jens Böhlmann,  Head of Department for SME German Eastern Business Association</vt:lpstr>
      <vt:lpstr>Degree of Digitalization in the German Economy </vt:lpstr>
      <vt:lpstr>German Digital Industry at a glance</vt:lpstr>
      <vt:lpstr>Презентация PowerPoint</vt:lpstr>
      <vt:lpstr>Презентация PowerPoint</vt:lpstr>
      <vt:lpstr>Презентация PowerPoint</vt:lpstr>
      <vt:lpstr>German (digital) Footprint</vt:lpstr>
      <vt:lpstr>Advantages of the Russian IT industry</vt:lpstr>
      <vt:lpstr>Areas for cooperation</vt:lpstr>
      <vt:lpstr>Презентация PowerPoint</vt:lpstr>
      <vt:lpstr>Презентация PowerPoint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subject/>
  <dc:creator>Ost-Ausschuss – Osteuropaverein der Deutschen Wirtschaft e.V.</dc:creator>
  <cp:keywords/>
  <dc:description/>
  <cp:lastModifiedBy>SinKom-Dell-2</cp:lastModifiedBy>
  <cp:revision>275</cp:revision>
  <cp:lastPrinted>2018-09-14T14:04:19Z</cp:lastPrinted>
  <dcterms:created xsi:type="dcterms:W3CDTF">2016-06-06T23:09:55Z</dcterms:created>
  <dcterms:modified xsi:type="dcterms:W3CDTF">2019-07-10T04:35:55Z</dcterms:modified>
  <cp:category/>
</cp:coreProperties>
</file>